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54"/>
  </p:notesMasterIdLst>
  <p:sldIdLst>
    <p:sldId id="771" r:id="rId7"/>
    <p:sldId id="954" r:id="rId8"/>
    <p:sldId id="852" r:id="rId9"/>
    <p:sldId id="905" r:id="rId10"/>
    <p:sldId id="853" r:id="rId11"/>
    <p:sldId id="960" r:id="rId12"/>
    <p:sldId id="898" r:id="rId13"/>
    <p:sldId id="887" r:id="rId14"/>
    <p:sldId id="958" r:id="rId15"/>
    <p:sldId id="959" r:id="rId16"/>
    <p:sldId id="948" r:id="rId17"/>
    <p:sldId id="920" r:id="rId18"/>
    <p:sldId id="964" r:id="rId19"/>
    <p:sldId id="930" r:id="rId20"/>
    <p:sldId id="899" r:id="rId21"/>
    <p:sldId id="934" r:id="rId22"/>
    <p:sldId id="839" r:id="rId23"/>
    <p:sldId id="921" r:id="rId24"/>
    <p:sldId id="951" r:id="rId25"/>
    <p:sldId id="955" r:id="rId26"/>
    <p:sldId id="813" r:id="rId27"/>
    <p:sldId id="932" r:id="rId28"/>
    <p:sldId id="840" r:id="rId29"/>
    <p:sldId id="952" r:id="rId30"/>
    <p:sldId id="956" r:id="rId31"/>
    <p:sldId id="965" r:id="rId32"/>
    <p:sldId id="933" r:id="rId33"/>
    <p:sldId id="953" r:id="rId34"/>
    <p:sldId id="966" r:id="rId35"/>
    <p:sldId id="796" r:id="rId36"/>
    <p:sldId id="801" r:id="rId37"/>
    <p:sldId id="885" r:id="rId38"/>
    <p:sldId id="802" r:id="rId39"/>
    <p:sldId id="803" r:id="rId40"/>
    <p:sldId id="818" r:id="rId41"/>
    <p:sldId id="886" r:id="rId42"/>
    <p:sldId id="820" r:id="rId43"/>
    <p:sldId id="967" r:id="rId44"/>
    <p:sldId id="968" r:id="rId45"/>
    <p:sldId id="969" r:id="rId46"/>
    <p:sldId id="970" r:id="rId47"/>
    <p:sldId id="971" r:id="rId48"/>
    <p:sldId id="972" r:id="rId49"/>
    <p:sldId id="973" r:id="rId50"/>
    <p:sldId id="974" r:id="rId51"/>
    <p:sldId id="975" r:id="rId52"/>
    <p:sldId id="976" r:id="rId53"/>
  </p:sldIdLst>
  <p:sldSz cx="12192000" cy="6858000"/>
  <p:notesSz cx="6858000" cy="9144000"/>
  <p:embeddedFontLst>
    <p:embeddedFont>
      <p:font typeface="方正舒体" panose="02010601030101010101" pitchFamily="2" charset="-122"/>
      <p:regular r:id="rId55"/>
    </p:embeddedFont>
    <p:embeddedFont>
      <p:font typeface="GB Pinyinok-D" panose="020B0604020202020204" charset="-122"/>
      <p:regular r:id="rId56"/>
    </p:embeddedFont>
    <p:embeddedFont>
      <p:font typeface="楷体_GB2312" panose="02010609060101010101" charset="-122"/>
      <p:regular r:id="rId57"/>
    </p:embeddedFont>
    <p:embeddedFont>
      <p:font typeface="微软雅黑" panose="020B0503020204020204" pitchFamily="34" charset="-122"/>
      <p:regular r:id="rId58"/>
      <p:bold r:id="rId59"/>
    </p:embeddedFont>
    <p:embeddedFont>
      <p:font typeface="黑体" panose="02010609060101010101" pitchFamily="49" charset="-122"/>
      <p:regular r:id="rId60"/>
    </p:embeddedFont>
    <p:embeddedFont>
      <p:font typeface="宋体" panose="02010600030101010101" pitchFamily="2" charset="-122"/>
      <p:regular r:id="rId61"/>
    </p:embeddedFont>
    <p:embeddedFont>
      <p:font typeface="华文楷体" panose="02010600040101010101" pitchFamily="2" charset="-122"/>
      <p:regular r:id="rId62"/>
    </p:embeddedFont>
    <p:embeddedFont>
      <p:font typeface="华文细黑" panose="02010600040101010101" pitchFamily="2" charset="-122"/>
      <p:regular r:id="rId63"/>
    </p:embeddedFont>
    <p:embeddedFont>
      <p:font typeface="Bradley Hand ITC" panose="03070402050302030203" pitchFamily="66" charset="0"/>
      <p:regular r:id="rId64"/>
    </p:embeddedFont>
    <p:embeddedFont>
      <p:font typeface="Calibri" panose="020F0502020204030204" pitchFamily="34" charset="0"/>
      <p:regular r:id="rId65"/>
      <p:bold r:id="rId66"/>
      <p:italic r:id="rId67"/>
      <p:boldItalic r:id="rId68"/>
    </p:embeddedFont>
    <p:embeddedFont>
      <p:font typeface="Calibri Light" panose="020F0302020204030204" pitchFamily="34" charset="0"/>
      <p:regular r:id="rId69"/>
      <p:italic r:id="rId70"/>
    </p:embeddedFont>
    <p:embeddedFont>
      <p:font typeface="SimSun-ExtB" panose="02010609060101010101" pitchFamily="49" charset="-122"/>
      <p:regular r:id="rId71"/>
    </p:embeddedFont>
    <p:embeddedFont>
      <p:font typeface="Tahoma" panose="020B0604030504040204" pitchFamily="34" charset="0"/>
      <p:regular r:id="rId72"/>
      <p:bold r:id="rId73"/>
    </p:embeddedFont>
  </p:embeddedFontLst>
  <p:custDataLst>
    <p:tags r:id="rId74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99"/>
    <a:srgbClr val="CC9900"/>
    <a:srgbClr val="FF9900"/>
    <a:srgbClr val="D5971B"/>
    <a:srgbClr val="FF99FF"/>
    <a:srgbClr val="FFCCFF"/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191" autoAdjust="0"/>
    <p:restoredTop sz="87570" autoAdjust="0"/>
  </p:normalViewPr>
  <p:slideViewPr>
    <p:cSldViewPr snapToGrid="0" snapToObjects="1">
      <p:cViewPr varScale="1">
        <p:scale>
          <a:sx n="59" d="100"/>
          <a:sy n="59" d="100"/>
        </p:scale>
        <p:origin x="804" y="44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font" Target="fonts/font1.fntdata"/><Relationship Id="rId63" Type="http://schemas.openxmlformats.org/officeDocument/2006/relationships/font" Target="fonts/font9.fntdata"/><Relationship Id="rId68" Type="http://schemas.openxmlformats.org/officeDocument/2006/relationships/font" Target="fonts/font14.fntdata"/><Relationship Id="rId76" Type="http://schemas.openxmlformats.org/officeDocument/2006/relationships/viewProps" Target="viewProps.xml"/><Relationship Id="rId7" Type="http://schemas.openxmlformats.org/officeDocument/2006/relationships/slide" Target="slides/slide1.xml"/><Relationship Id="rId71" Type="http://schemas.openxmlformats.org/officeDocument/2006/relationships/font" Target="fonts/font17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font" Target="fonts/font4.fntdata"/><Relationship Id="rId66" Type="http://schemas.openxmlformats.org/officeDocument/2006/relationships/font" Target="fonts/font12.fntdata"/><Relationship Id="rId74" Type="http://schemas.openxmlformats.org/officeDocument/2006/relationships/tags" Target="tags/tag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font" Target="fonts/font3.fntdata"/><Relationship Id="rId61" Type="http://schemas.openxmlformats.org/officeDocument/2006/relationships/font" Target="fonts/font7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font" Target="fonts/font6.fntdata"/><Relationship Id="rId65" Type="http://schemas.openxmlformats.org/officeDocument/2006/relationships/font" Target="fonts/font11.fntdata"/><Relationship Id="rId73" Type="http://schemas.openxmlformats.org/officeDocument/2006/relationships/font" Target="fonts/font19.fntdata"/><Relationship Id="rId78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font" Target="fonts/font2.fntdata"/><Relationship Id="rId64" Type="http://schemas.openxmlformats.org/officeDocument/2006/relationships/font" Target="fonts/font10.fntdata"/><Relationship Id="rId69" Type="http://schemas.openxmlformats.org/officeDocument/2006/relationships/font" Target="fonts/font15.fntdata"/><Relationship Id="rId77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font" Target="fonts/font18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5.fntdata"/><Relationship Id="rId67" Type="http://schemas.openxmlformats.org/officeDocument/2006/relationships/font" Target="fonts/font13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notesMaster" Target="notesMasters/notesMaster1.xml"/><Relationship Id="rId62" Type="http://schemas.openxmlformats.org/officeDocument/2006/relationships/font" Target="fonts/font8.fntdata"/><Relationship Id="rId70" Type="http://schemas.openxmlformats.org/officeDocument/2006/relationships/font" Target="fonts/font16.fntdata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7863CDF7-E753-4DD7-ADE6-D94C473EC6CA}" type="datetimeFigureOut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101380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8A436564-95AD-427D-8A72-5DFC243C46E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单词，现在几点，你早上几点吃早饭，你今天什么时候回家</a:t>
            </a:r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684073-481D-4656-A249-0E2A9F592CB8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11855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一般第三个音节保持原调值，可以切分为</a:t>
            </a:r>
            <a:r>
              <a:rPr lang="en-US" altLang="zh-CN" dirty="0"/>
              <a:t>2+1</a:t>
            </a:r>
            <a:r>
              <a:rPr lang="zh-CN" altLang="en-US" dirty="0"/>
              <a:t>或者</a:t>
            </a:r>
            <a:r>
              <a:rPr lang="en-US" altLang="zh-CN" dirty="0"/>
              <a:t>1+2</a:t>
            </a:r>
            <a:r>
              <a:rPr lang="zh-CN" altLang="en-US" dirty="0"/>
              <a:t>的则不同，注意三声变调。</a:t>
            </a:r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4F95DE-BBF4-43F4-A501-D716E5E810F2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684073-481D-4656-A249-0E2A9F592CB8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过生词，全部过一遍</a:t>
            </a:r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3CB8C93-C0F5-4003-9EA3-8B10B75035B4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领读，单个读，词卡问答读，拼音汉字，只有汉字，带意思，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/>
              <a:t>个造句子。工作台法，汉字加拼音，拼音汉字加英文意思。</a:t>
            </a:r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CB4B626-F42B-447D-92B9-E79E997CB010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AE44F4-BA25-40C5-BAF0-61830C936B97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AE44F4-BA25-40C5-BAF0-61830C936B97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91049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AE44F4-BA25-40C5-BAF0-61830C936B97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571844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503B6C6-7788-4829-87CD-EBC8CD31F3D9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学生词，用词卡</a:t>
            </a:r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1842DA4-1D7B-472A-95B1-1F3EBD0F9251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操练：你的汉语，你的汉字，你们学校，这个菜，那个电影，这本书</a:t>
            </a:r>
          </a:p>
          <a:p>
            <a:endParaRPr lang="zh-CN" altLang="en-US" dirty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9FC51CE-219D-42DA-9998-6918BAB1D136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今天天气不太好，昨天天气很热，他工作很忙</a:t>
            </a:r>
            <a:endParaRPr lang="en-US" altLang="zh-CN" dirty="0"/>
          </a:p>
          <a:p>
            <a:r>
              <a:rPr lang="zh-CN" altLang="en-US" dirty="0"/>
              <a:t>今天的天气很好，主谓句，今天天气很好，主谓</a:t>
            </a:r>
            <a:r>
              <a:rPr lang="en-US" altLang="zh-CN" dirty="0"/>
              <a:t>Verb</a:t>
            </a:r>
            <a:r>
              <a:rPr lang="zh-CN" altLang="en-US" dirty="0"/>
              <a:t>句</a:t>
            </a:r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4B032CA-3438-4942-A5B1-369CFC2122A0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北京的冬天太冷了，中国菜太好吃了，这本书太好看了，大卫的汉字不太好。</a:t>
            </a:r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1574BFE-C49B-4C60-A43B-8804CB9FBC70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问答。之后变成陈述句 昨天北京的天气太热了。明天北京天气很好，不冷不热。让学生思考其他的</a:t>
            </a:r>
            <a:r>
              <a:rPr lang="en-US" altLang="zh-CN" dirty="0"/>
              <a:t>Adjective</a:t>
            </a:r>
            <a:r>
              <a:rPr lang="zh-CN" altLang="en-US" dirty="0"/>
              <a:t>。如某某怎么样？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A436564-95AD-427D-8A72-5DFC243C46E9}" type="slidenum">
              <a:rPr lang="zh-CN" altLang="en-US" smtClean="0"/>
              <a:pPr>
                <a:defRPr/>
              </a:pPr>
              <a:t>19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539036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操练：他怎么样？他不太好。他什么不太好？身体。对，他身体不太好。</a:t>
            </a:r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9FC51CE-219D-42DA-9998-6918BAB1D136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138403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DFAC92B8-20E0-4515-88D3-0E926BE209E0}" type="datetime1">
              <a:rPr lang="zh-CN" altLang="en-US" smtClean="0"/>
              <a:pPr>
                <a:defRPr/>
              </a:pPr>
              <a:t>2020/12/14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B2641A-5B2B-4EEC-8E1A-76B7D9D956D5}" type="slidenum">
              <a:rPr lang="zh-CN" altLang="en-US" smtClean="0"/>
              <a:pPr>
                <a:defRPr/>
              </a:pPr>
              <a:t>21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8160572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E06CBCB-3F34-441D-8768-005BEB9B6AAC}" type="slidenum">
              <a:rPr lang="zh-CN" altLang="en-US" smtClean="0"/>
              <a:pPr/>
              <a:t>23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问答。之后变陈述句 今天不会下雨。今天天气太冷了，王小姐不会来。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A436564-95AD-427D-8A72-5DFC243C46E9}" type="slidenum">
              <a:rPr lang="zh-CN" altLang="en-US" smtClean="0"/>
              <a:pPr>
                <a:defRPr/>
              </a:pPr>
              <a:t>24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35138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场景补充：</a:t>
            </a:r>
            <a:r>
              <a:rPr lang="en-US" altLang="zh-CN" dirty="0"/>
              <a:t>1.</a:t>
            </a:r>
            <a:r>
              <a:rPr lang="zh-CN" altLang="en-US" dirty="0"/>
              <a:t>今天天气很好，下午</a:t>
            </a:r>
            <a:r>
              <a:rPr lang="en-US" altLang="zh-CN" dirty="0"/>
              <a:t>……2.</a:t>
            </a:r>
            <a:r>
              <a:rPr lang="zh-CN" altLang="en-US" dirty="0"/>
              <a:t>他今天身体不好，</a:t>
            </a:r>
            <a:r>
              <a:rPr lang="en-US" altLang="zh-CN" dirty="0"/>
              <a:t>……</a:t>
            </a:r>
            <a:r>
              <a:rPr lang="zh-CN" altLang="en-US" dirty="0"/>
              <a:t>，</a:t>
            </a:r>
            <a:r>
              <a:rPr lang="en-US" altLang="zh-CN" dirty="0"/>
              <a:t>3…….</a:t>
            </a:r>
            <a:r>
              <a:rPr lang="zh-CN" altLang="en-US" dirty="0"/>
              <a:t>他今天不会来学校</a:t>
            </a:r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E06CBCB-3F34-441D-8768-005BEB9B6AAC}" type="slidenum">
              <a:rPr lang="zh-CN" altLang="en-US" smtClean="0"/>
              <a:pPr/>
              <a:t>25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369953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DFAC92B8-20E0-4515-88D3-0E926BE209E0}" type="datetime1">
              <a:rPr lang="zh-CN" altLang="en-US" smtClean="0"/>
              <a:pPr>
                <a:defRPr/>
              </a:pPr>
              <a:t>2020/12/14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B2641A-5B2B-4EEC-8E1A-76B7D9D956D5}" type="slidenum">
              <a:rPr lang="zh-CN" altLang="en-US" smtClean="0"/>
              <a:pPr>
                <a:defRPr/>
              </a:pPr>
              <a:t>26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7151385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问答。他身体怎么样？他为什么不爱吃饭？医生让他多吃什么？多喝什么？之后模仿练习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A436564-95AD-427D-8A72-5DFC243C46E9}" type="slidenum">
              <a:rPr lang="zh-CN" altLang="en-US" smtClean="0"/>
              <a:pPr>
                <a:defRPr/>
              </a:pPr>
              <a:t>28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803425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A436564-95AD-427D-8A72-5DFC243C46E9}" type="slidenum">
              <a:rPr lang="zh-CN" altLang="en-US" smtClean="0"/>
              <a:pPr>
                <a:defRPr/>
              </a:pPr>
              <a:t>29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730327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746EF51-258D-4359-AF3F-504B9572EAF6}" type="slidenum">
              <a:rPr lang="zh-CN" altLang="en-US" smtClean="0"/>
              <a:pPr/>
              <a:t>36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99E5432-D20E-4454-941B-725C515D454C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30C9C21-131F-47C8-99C4-2040C8A0D2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BC1B61A-6E82-41E6-B149-DF3195DADAB2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25DD85B-7A42-4644-B8A0-718F6FB5F00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C59FB26-4AE3-4CE3-9B7D-444A98537B07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BF9D4D-69F4-492B-B7DC-4DFB7DC1CA8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AE59DAB-1658-4F10-98BB-41CD44FD16AF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7B39247-3821-4C58-8E31-11618A48DBF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12FC4D6-C72A-4573-9ABF-8D74B039BBA5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9C4334-95A2-4D74-814F-C160C187D5E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831DD4C-0FB2-4B55-83B2-34E3CB0BC8AE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DD74698-1952-4BF7-B6B8-07FAC52C8EC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E2BA32-DBC2-4F57-805D-23697C2A9BA2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A95951-350E-471C-9234-22867690FA5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776302-7E1D-4F46-A448-0D30142358C0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710CE1-DAFE-4EC5-B68A-D7C5AA3B968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D941936-E0B9-43FA-9622-35CD60032560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7C284D5-D559-4955-9753-01E64A87607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3D78EBD-43EC-4B5A-BF1A-83C23AB8F918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0864E7B-93D1-4E22-BB63-5336A7FE825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DF4B12-25D0-40FD-801B-5D4CAD4BD861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3E822C2-2564-49C1-8D3E-400068969A6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ADA7081-B1D8-4604-9AEB-845AB56BB12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884BDC2-45BB-4EB9-9F3D-49950F32BC8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2E37CD-40C9-45D4-9DE0-3DC29E5D27C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B6BFBE-C3F6-4C5A-B659-C5965CA7120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3C009A6-C84C-4F7C-8A2B-80FF8EBC314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01DC46-92DD-480B-8B06-DF8F87DE8DB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65C3C01-343F-44A9-B52B-DB0108E3B17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A71A1AE-A46D-4854-BCB1-1B3F9786D80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6EC553E-F8A6-40B1-AB30-C3EA3F8435A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4ECC881-EBF1-4CBB-96D2-20CC3ADE676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4FA58D-ABFC-4852-828D-C375D2EA5ED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7F93F1-7F01-481A-9684-08E727EE55E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746887F-8114-42CA-93BC-182843F0258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010B847-614D-4F0D-937D-C6B9B1162C0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59C1402-4352-444E-98EA-92EE342C308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72979F-0A9E-474F-B6BA-A7BF4F00C46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FDF2795-00E6-4B92-A4AD-B737E695CB4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C18F3B-4ACD-4FEA-B75F-E1D5CDE4269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2F332C5-065D-4730-BBEC-D38A7F7B6E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D6428F-8E47-4DBE-A09E-F79EDEBF44F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4E898DE-0748-4612-9CFD-A5FF2A1CB4D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EB02E9B-2125-477B-AC6C-CEA88CCC09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0509FD4-766D-44EF-B416-3ACB8F4B39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850537D-AB40-4DB2-8FCE-142AE284B16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52AC8F8-AE3E-4770-A12D-5E835EECDAD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E264C5-9ED1-4CE2-A236-7C21219FC7E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CC1375-945A-4AD7-BB23-C026C3D19EA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C99854-5BA9-4B54-9803-74F9928371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38D2D1-7E2E-4C00-A4E9-44FC84BC1D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E7A8667-32AE-43B4-A18A-065A365A31B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55E2C8-A5BF-454C-833D-AAA5765DF2A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16B4CD-ABE5-4C48-BAAF-DCE3FF1E29F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C534388-3360-42E2-8C2F-B224C03E3FD7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6CBAABD-C9F2-447D-A798-F14755DD898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B220F4E-0FFC-47A9-A8C6-CCCB20C6EC74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C9DCFE9-70CB-49C0-BD78-C43E5B58A9F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7D0DCDA-2934-4900-BB1B-E87A08B8C289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3B7CB9E-1799-412F-BB27-10DCC9D6AE4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9F37055-4504-40A4-BB5B-9BF4F807AF30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89EB8A2-9F1E-4CA3-A406-021A76FE9FD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02545C8-202A-46EF-95DD-BD40FFD6A881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FAA6038-2B91-493D-A278-0CBAFB4DDAF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19789F4-D346-4D00-B6AF-00D75ED6471E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252EF0B-D8D1-42E8-BD99-E7BBA9BBAA9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62222A3-E2C6-4124-B6AE-12A1026D086D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6254547-F46E-4918-9A01-5F94AF45A8D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2899517-5D21-4580-8F55-50AC9CBE9267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E845B6-4AB4-4F47-B7F0-56F2255B654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6898995-5DDB-4F21-9B4A-A76744BB97AA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07CF65C-85E0-4CF5-A1D6-CD0084BB2BE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E85AD02-8489-47D0-8CE8-1FA3E15E369D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189D753-CC57-441F-9FAA-59ABC65DDE8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9F8C2FB-A631-402C-AC02-690ED290E1EC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2EA8347-A56C-46E4-8622-C7370F5ECBB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8CE6A60-C196-4E73-8CAC-B75C49B1290F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122CA0C-A057-4A20-89FB-A0420C099EF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EBBFF-9411-47CC-9EC3-E902E24E21D8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EC703-6CEF-4B3D-B27A-492DB0CF83B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4A658-87FB-4C82-B8FA-87E96D364E6A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4A67B-E421-4565-82BD-CA24D90C12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C6D69-1688-4A8C-BE38-35A4AF09BAEF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D935B-D430-4006-92B3-FDE052F356B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35D83-5C10-4FA9-A02F-CA188FAAAC67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961F0-4938-42B0-8B53-C84FF7B9464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C8EE6-C811-4250-99B8-784ED31A0E53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5FDDF-80BE-4501-A73A-4A612A16EA3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C32F2-0D54-4AF6-80CC-C0F4E3BFE342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D2959-3B1A-4B44-B62F-B6A0C9BCECD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B9B03-C54E-4224-A370-69E3E80C0701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19E22C-B75A-4B44-B6AA-766934A3B8E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66956-0C53-47C6-98E5-C5BEB7404CA6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2088E-6C85-4784-A040-64BC694A8D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91F5E-6B97-4462-9972-F5FE4604AD27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1B820-F5B5-4B05-83D9-8C3661AA48B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C08CA-E4D4-4DA0-ADC0-E63FE8271527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32993-80CD-468F-BC03-DAAF712AD79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0613B-1D2D-487F-828B-EC5FA148408D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D2E53-A231-4F38-B616-F98DA1E2B99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9048" r:id="rId1"/>
    <p:sldLayoutId id="2147489049" r:id="rId2"/>
    <p:sldLayoutId id="2147489050" r:id="rId3"/>
    <p:sldLayoutId id="2147489051" r:id="rId4"/>
    <p:sldLayoutId id="2147489052" r:id="rId5"/>
    <p:sldLayoutId id="2147489053" r:id="rId6"/>
    <p:sldLayoutId id="2147489054" r:id="rId7"/>
    <p:sldLayoutId id="2147489055" r:id="rId8"/>
    <p:sldLayoutId id="2147489056" r:id="rId9"/>
    <p:sldLayoutId id="2147489057" r:id="rId10"/>
    <p:sldLayoutId id="2147489058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059" r:id="rId1"/>
    <p:sldLayoutId id="2147489060" r:id="rId2"/>
    <p:sldLayoutId id="2147489061" r:id="rId3"/>
    <p:sldLayoutId id="2147489062" r:id="rId4"/>
    <p:sldLayoutId id="2147489063" r:id="rId5"/>
    <p:sldLayoutId id="2147489064" r:id="rId6"/>
    <p:sldLayoutId id="2147489065" r:id="rId7"/>
    <p:sldLayoutId id="2147489066" r:id="rId8"/>
    <p:sldLayoutId id="2147489067" r:id="rId9"/>
    <p:sldLayoutId id="2147489068" r:id="rId10"/>
    <p:sldLayoutId id="214748906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9070" r:id="rId1"/>
    <p:sldLayoutId id="2147489071" r:id="rId2"/>
    <p:sldLayoutId id="2147489072" r:id="rId3"/>
    <p:sldLayoutId id="2147489073" r:id="rId4"/>
    <p:sldLayoutId id="2147489074" r:id="rId5"/>
    <p:sldLayoutId id="2147489075" r:id="rId6"/>
    <p:sldLayoutId id="2147489076" r:id="rId7"/>
    <p:sldLayoutId id="2147489077" r:id="rId8"/>
    <p:sldLayoutId id="2147489078" r:id="rId9"/>
    <p:sldLayoutId id="2147489079" r:id="rId10"/>
    <p:sldLayoutId id="214748908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9036" r:id="rId1"/>
    <p:sldLayoutId id="2147489081" r:id="rId2"/>
    <p:sldLayoutId id="2147489082" r:id="rId3"/>
    <p:sldLayoutId id="2147489083" r:id="rId4"/>
    <p:sldLayoutId id="2147489084" r:id="rId5"/>
    <p:sldLayoutId id="2147489085" r:id="rId6"/>
    <p:sldLayoutId id="2147489086" r:id="rId7"/>
    <p:sldLayoutId id="2147489087" r:id="rId8"/>
    <p:sldLayoutId id="2147489088" r:id="rId9"/>
    <p:sldLayoutId id="2147489089" r:id="rId10"/>
    <p:sldLayoutId id="214748909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6B5D7650-E292-4318-870D-9926816BA6D5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75AC06E0-00BF-42DE-BD1D-E14BF426F45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091" r:id="rId1"/>
    <p:sldLayoutId id="2147489092" r:id="rId2"/>
    <p:sldLayoutId id="2147489093" r:id="rId3"/>
    <p:sldLayoutId id="2147489094" r:id="rId4"/>
    <p:sldLayoutId id="2147489095" r:id="rId5"/>
    <p:sldLayoutId id="2147489096" r:id="rId6"/>
    <p:sldLayoutId id="2147489097" r:id="rId7"/>
    <p:sldLayoutId id="2147489098" r:id="rId8"/>
    <p:sldLayoutId id="2147489099" r:id="rId9"/>
    <p:sldLayoutId id="2147489100" r:id="rId10"/>
    <p:sldLayoutId id="2147489101" r:id="rId11"/>
    <p:sldLayoutId id="2147489102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3B698BD-BAB5-4B96-A747-C0C5457917E3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1923B31-D01E-46ED-8D73-C00CE0A1AC6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037" r:id="rId1"/>
    <p:sldLayoutId id="2147489038" r:id="rId2"/>
    <p:sldLayoutId id="2147489039" r:id="rId3"/>
    <p:sldLayoutId id="2147489040" r:id="rId4"/>
    <p:sldLayoutId id="2147489041" r:id="rId5"/>
    <p:sldLayoutId id="2147489042" r:id="rId6"/>
    <p:sldLayoutId id="2147489043" r:id="rId7"/>
    <p:sldLayoutId id="2147489044" r:id="rId8"/>
    <p:sldLayoutId id="2147489045" r:id="rId9"/>
    <p:sldLayoutId id="2147489046" r:id="rId10"/>
    <p:sldLayoutId id="2147489047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31.gif"/><Relationship Id="rId4" Type="http://schemas.openxmlformats.org/officeDocument/2006/relationships/image" Target="../media/image30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43.jpeg"/><Relationship Id="rId4" Type="http://schemas.openxmlformats.org/officeDocument/2006/relationships/image" Target="../media/image42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46.jp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7" Type="http://schemas.openxmlformats.org/officeDocument/2006/relationships/image" Target="../media/image5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1.jpg"/><Relationship Id="rId5" Type="http://schemas.openxmlformats.org/officeDocument/2006/relationships/image" Target="../media/image50.jpg"/><Relationship Id="rId4" Type="http://schemas.openxmlformats.org/officeDocument/2006/relationships/image" Target="../media/image49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slideLayout" Target="../slideLayouts/slideLayout63.xml"/><Relationship Id="rId1" Type="http://schemas.openxmlformats.org/officeDocument/2006/relationships/themeOverride" Target="../theme/themeOverride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gif"/><Relationship Id="rId2" Type="http://schemas.openxmlformats.org/officeDocument/2006/relationships/image" Target="../media/image57.gif"/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gif"/><Relationship Id="rId2" Type="http://schemas.openxmlformats.org/officeDocument/2006/relationships/image" Target="../media/image59.gif"/><Relationship Id="rId1" Type="http://schemas.openxmlformats.org/officeDocument/2006/relationships/slideLayout" Target="../slideLayouts/slideLayout6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gif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gif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gif"/><Relationship Id="rId2" Type="http://schemas.openxmlformats.org/officeDocument/2006/relationships/image" Target="../media/image63.gif"/><Relationship Id="rId1" Type="http://schemas.openxmlformats.org/officeDocument/2006/relationships/slideLayout" Target="../slideLayouts/slideLayout6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gif"/><Relationship Id="rId2" Type="http://schemas.openxmlformats.org/officeDocument/2006/relationships/image" Target="../media/image65.gif"/><Relationship Id="rId1" Type="http://schemas.openxmlformats.org/officeDocument/2006/relationships/slideLayout" Target="../slideLayouts/slideLayout6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gif"/><Relationship Id="rId2" Type="http://schemas.openxmlformats.org/officeDocument/2006/relationships/image" Target="../media/image67.gif"/><Relationship Id="rId1" Type="http://schemas.openxmlformats.org/officeDocument/2006/relationships/slideLayout" Target="../slideLayouts/slideLayout6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12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明天天气怎么样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F153F2C2-B44F-469A-A076-90AA2FBB0904}"/>
              </a:ext>
            </a:extLst>
          </p:cNvPr>
          <p:cNvSpPr txBox="1"/>
          <p:nvPr/>
        </p:nvSpPr>
        <p:spPr>
          <a:xfrm>
            <a:off x="1839686" y="2851369"/>
            <a:ext cx="74567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dirty="0">
                <a:solidFill>
                  <a:srgbClr val="FF0000"/>
                </a:solidFill>
              </a:rPr>
              <a:t>Review</a:t>
            </a:r>
            <a:endParaRPr lang="zh-CN" altLang="en-US" sz="4400" dirty="0">
              <a:solidFill>
                <a:srgbClr val="FF0000"/>
              </a:solidFill>
            </a:endParaRPr>
          </a:p>
        </p:txBody>
      </p:sp>
      <p:cxnSp>
        <p:nvCxnSpPr>
          <p:cNvPr id="3" name="AutoShape 4">
            <a:extLst>
              <a:ext uri="{FF2B5EF4-FFF2-40B4-BE49-F238E27FC236}">
                <a16:creationId xmlns:a16="http://schemas.microsoft.com/office/drawing/2014/main" id="{6302135C-25E9-4299-A2EE-C4D0D7DEC4A5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3900696168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三音节词语的声调搭配（</a:t>
            </a:r>
            <a:r>
              <a:rPr lang="en-US" altLang="zh-CN" sz="2800" b="1" dirty="0"/>
              <a:t>1</a:t>
            </a:r>
            <a:r>
              <a:rPr lang="zh-CN" altLang="en-US" sz="2800" b="1" dirty="0"/>
              <a:t>）</a:t>
            </a:r>
            <a:r>
              <a:rPr lang="en-US" altLang="zh-CN" dirty="0">
                <a:latin typeface="+mn-ea"/>
                <a:ea typeface="+mn-ea"/>
              </a:rPr>
              <a:t>Tone Collocation in </a:t>
            </a:r>
            <a:r>
              <a:rPr lang="en-US" altLang="zh-CN" dirty="0" err="1">
                <a:latin typeface="+mn-ea"/>
                <a:ea typeface="+mn-ea"/>
              </a:rPr>
              <a:t>Trisyllabic</a:t>
            </a:r>
            <a:r>
              <a:rPr lang="en-US" altLang="zh-CN" dirty="0">
                <a:latin typeface="+mn-ea"/>
                <a:ea typeface="+mn-ea"/>
              </a:rPr>
              <a:t> Words(1)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3550413"/>
              </p:ext>
            </p:extLst>
          </p:nvPr>
        </p:nvGraphicFramePr>
        <p:xfrm>
          <a:off x="1541463" y="1689100"/>
          <a:ext cx="9085262" cy="4632960"/>
        </p:xfrm>
        <a:graphic>
          <a:graphicData uri="http://schemas.openxmlformats.org/drawingml/2006/table">
            <a:tbl>
              <a:tblPr/>
              <a:tblGrid>
                <a:gridCol w="20843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1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3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1+1+2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1+1+3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1+1+4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xīnɡqī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yī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Monday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bīnɡjīlínɡ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ice-cream 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xīnɡqī</a:t>
                      </a: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wǔ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Friday</a:t>
                      </a: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xīnɡqī liù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Saturday</a:t>
                      </a: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1+2+1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1+2+2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1+2+3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1+2+4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qīnɡjiéɡōnɡ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cleaner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zhuōmícánɡ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hide and seek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chī pínɡɡuǒ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eat an apple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Jiānádà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Canada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1+3+1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1+3+2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1+3+3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1+3+4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ɡāojiǎobēi</a:t>
                      </a:r>
                      <a:endParaRPr kumimoji="0" lang="en-US" altLang="zh-CN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goblet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duī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xuěrén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make a snowman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huā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yǔsǎn</a:t>
                      </a:r>
                      <a:endParaRPr kumimoji="0" lang="en-US" altLang="zh-CN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Colorful umbrella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chī mǐfàn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eat rice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1+4+1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1+4+2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1+4+3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1+4+4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81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hāmìɡuā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Hami melon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jīqìrén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robot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Tahoma" pitchFamily="34" charset="0"/>
                        </a:rPr>
                        <a:t>bōlànɡɡǔ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rattle-drum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yīwùshì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medical room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6B969B0E-49E9-46BC-A734-2B47D6EE04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813" y="2250622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06F1347-88F5-4C4A-A3C4-B3340ED87D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50" y="2250622"/>
            <a:ext cx="2857500" cy="285750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5D7C7007-5BA8-4C72-90A9-082DFCC568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4079" y="2250622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977705"/>
              </p:ext>
            </p:extLst>
          </p:nvPr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50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207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女字旁，一般和女性有关系。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to women.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jiě</a:t>
                      </a: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elder sister</a:t>
                      </a:r>
                      <a:endParaRPr lang="en-US" altLang="zh-CN" sz="2400" b="0" i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mā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mother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食字旁，一般和食物有关系。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food.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fàn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1" dirty="0">
                          <a:latin typeface="+mn-lt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>
                          <a:latin typeface="+mn-lt"/>
                        </a:rPr>
                        <a:t>meal</a:t>
                      </a:r>
                    </a:p>
                    <a:p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yǐn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kern="1200" baseline="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i="0" baseline="0" dirty="0">
                          <a:latin typeface="+mn-lt"/>
                        </a:rPr>
                        <a:t>to drink</a:t>
                      </a:r>
                      <a:endParaRPr lang="zh-CN" altLang="en-US" sz="2400" i="0" dirty="0">
                        <a:latin typeface="+mn-lt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7606" name="组合 76"/>
          <p:cNvGrpSpPr>
            <a:grpSpLocks noChangeAspect="1"/>
          </p:cNvGrpSpPr>
          <p:nvPr/>
        </p:nvGrpSpPr>
        <p:grpSpPr bwMode="auto">
          <a:xfrm>
            <a:off x="7524750" y="3316288"/>
            <a:ext cx="363538" cy="360362"/>
            <a:chOff x="6892306" y="1782762"/>
            <a:chExt cx="457200" cy="454026"/>
          </a:xfrm>
        </p:grpSpPr>
        <p:sp>
          <p:nvSpPr>
            <p:cNvPr id="67646" name="Freeform 75"/>
            <p:cNvSpPr>
              <a:spLocks/>
            </p:cNvSpPr>
            <p:nvPr/>
          </p:nvSpPr>
          <p:spPr bwMode="auto">
            <a:xfrm>
              <a:off x="6968506" y="1782762"/>
              <a:ext cx="127000" cy="390525"/>
            </a:xfrm>
            <a:custGeom>
              <a:avLst/>
              <a:gdLst>
                <a:gd name="T0" fmla="*/ 16 w 80"/>
                <a:gd name="T1" fmla="*/ 127 h 246"/>
                <a:gd name="T2" fmla="*/ 16 w 80"/>
                <a:gd name="T3" fmla="*/ 103 h 246"/>
                <a:gd name="T4" fmla="*/ 24 w 80"/>
                <a:gd name="T5" fmla="*/ 79 h 246"/>
                <a:gd name="T6" fmla="*/ 32 w 80"/>
                <a:gd name="T7" fmla="*/ 48 h 246"/>
                <a:gd name="T8" fmla="*/ 32 w 80"/>
                <a:gd name="T9" fmla="*/ 40 h 246"/>
                <a:gd name="T10" fmla="*/ 32 w 80"/>
                <a:gd name="T11" fmla="*/ 32 h 246"/>
                <a:gd name="T12" fmla="*/ 32 w 80"/>
                <a:gd name="T13" fmla="*/ 24 h 246"/>
                <a:gd name="T14" fmla="*/ 24 w 80"/>
                <a:gd name="T15" fmla="*/ 16 h 246"/>
                <a:gd name="T16" fmla="*/ 24 w 80"/>
                <a:gd name="T17" fmla="*/ 8 h 246"/>
                <a:gd name="T18" fmla="*/ 24 w 80"/>
                <a:gd name="T19" fmla="*/ 8 h 246"/>
                <a:gd name="T20" fmla="*/ 32 w 80"/>
                <a:gd name="T21" fmla="*/ 0 h 246"/>
                <a:gd name="T22" fmla="*/ 32 w 80"/>
                <a:gd name="T23" fmla="*/ 8 h 246"/>
                <a:gd name="T24" fmla="*/ 40 w 80"/>
                <a:gd name="T25" fmla="*/ 8 h 246"/>
                <a:gd name="T26" fmla="*/ 48 w 80"/>
                <a:gd name="T27" fmla="*/ 16 h 246"/>
                <a:gd name="T28" fmla="*/ 56 w 80"/>
                <a:gd name="T29" fmla="*/ 24 h 246"/>
                <a:gd name="T30" fmla="*/ 56 w 80"/>
                <a:gd name="T31" fmla="*/ 24 h 246"/>
                <a:gd name="T32" fmla="*/ 56 w 80"/>
                <a:gd name="T33" fmla="*/ 32 h 246"/>
                <a:gd name="T34" fmla="*/ 48 w 80"/>
                <a:gd name="T35" fmla="*/ 40 h 246"/>
                <a:gd name="T36" fmla="*/ 48 w 80"/>
                <a:gd name="T37" fmla="*/ 48 h 246"/>
                <a:gd name="T38" fmla="*/ 40 w 80"/>
                <a:gd name="T39" fmla="*/ 56 h 246"/>
                <a:gd name="T40" fmla="*/ 40 w 80"/>
                <a:gd name="T41" fmla="*/ 79 h 246"/>
                <a:gd name="T42" fmla="*/ 32 w 80"/>
                <a:gd name="T43" fmla="*/ 111 h 246"/>
                <a:gd name="T44" fmla="*/ 24 w 80"/>
                <a:gd name="T45" fmla="*/ 135 h 246"/>
                <a:gd name="T46" fmla="*/ 24 w 80"/>
                <a:gd name="T47" fmla="*/ 159 h 246"/>
                <a:gd name="T48" fmla="*/ 16 w 80"/>
                <a:gd name="T49" fmla="*/ 167 h 246"/>
                <a:gd name="T50" fmla="*/ 16 w 80"/>
                <a:gd name="T51" fmla="*/ 175 h 246"/>
                <a:gd name="T52" fmla="*/ 16 w 80"/>
                <a:gd name="T53" fmla="*/ 175 h 246"/>
                <a:gd name="T54" fmla="*/ 24 w 80"/>
                <a:gd name="T55" fmla="*/ 183 h 246"/>
                <a:gd name="T56" fmla="*/ 32 w 80"/>
                <a:gd name="T57" fmla="*/ 191 h 246"/>
                <a:gd name="T58" fmla="*/ 40 w 80"/>
                <a:gd name="T59" fmla="*/ 199 h 246"/>
                <a:gd name="T60" fmla="*/ 56 w 80"/>
                <a:gd name="T61" fmla="*/ 207 h 246"/>
                <a:gd name="T62" fmla="*/ 64 w 80"/>
                <a:gd name="T63" fmla="*/ 215 h 246"/>
                <a:gd name="T64" fmla="*/ 72 w 80"/>
                <a:gd name="T65" fmla="*/ 215 h 246"/>
                <a:gd name="T66" fmla="*/ 72 w 80"/>
                <a:gd name="T67" fmla="*/ 222 h 246"/>
                <a:gd name="T68" fmla="*/ 80 w 80"/>
                <a:gd name="T69" fmla="*/ 230 h 246"/>
                <a:gd name="T70" fmla="*/ 80 w 80"/>
                <a:gd name="T71" fmla="*/ 238 h 246"/>
                <a:gd name="T72" fmla="*/ 80 w 80"/>
                <a:gd name="T73" fmla="*/ 246 h 246"/>
                <a:gd name="T74" fmla="*/ 80 w 80"/>
                <a:gd name="T75" fmla="*/ 246 h 246"/>
                <a:gd name="T76" fmla="*/ 72 w 80"/>
                <a:gd name="T77" fmla="*/ 246 h 246"/>
                <a:gd name="T78" fmla="*/ 64 w 80"/>
                <a:gd name="T79" fmla="*/ 238 h 246"/>
                <a:gd name="T80" fmla="*/ 56 w 80"/>
                <a:gd name="T81" fmla="*/ 230 h 246"/>
                <a:gd name="T82" fmla="*/ 48 w 80"/>
                <a:gd name="T83" fmla="*/ 222 h 246"/>
                <a:gd name="T84" fmla="*/ 40 w 80"/>
                <a:gd name="T85" fmla="*/ 215 h 246"/>
                <a:gd name="T86" fmla="*/ 32 w 80"/>
                <a:gd name="T87" fmla="*/ 207 h 246"/>
                <a:gd name="T88" fmla="*/ 16 w 80"/>
                <a:gd name="T89" fmla="*/ 199 h 246"/>
                <a:gd name="T90" fmla="*/ 8 w 80"/>
                <a:gd name="T91" fmla="*/ 191 h 246"/>
                <a:gd name="T92" fmla="*/ 8 w 80"/>
                <a:gd name="T93" fmla="*/ 183 h 246"/>
                <a:gd name="T94" fmla="*/ 0 w 80"/>
                <a:gd name="T95" fmla="*/ 175 h 246"/>
                <a:gd name="T96" fmla="*/ 8 w 80"/>
                <a:gd name="T97" fmla="*/ 167 h 246"/>
                <a:gd name="T98" fmla="*/ 8 w 80"/>
                <a:gd name="T99" fmla="*/ 159 h 246"/>
                <a:gd name="T100" fmla="*/ 8 w 80"/>
                <a:gd name="T101" fmla="*/ 143 h 246"/>
                <a:gd name="T102" fmla="*/ 16 w 80"/>
                <a:gd name="T103" fmla="*/ 127 h 246"/>
                <a:gd name="T104" fmla="*/ 16 w 80"/>
                <a:gd name="T105" fmla="*/ 127 h 24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80"/>
                <a:gd name="T160" fmla="*/ 0 h 246"/>
                <a:gd name="T161" fmla="*/ 80 w 80"/>
                <a:gd name="T162" fmla="*/ 246 h 24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80" h="246">
                  <a:moveTo>
                    <a:pt x="16" y="127"/>
                  </a:moveTo>
                  <a:lnTo>
                    <a:pt x="16" y="103"/>
                  </a:lnTo>
                  <a:lnTo>
                    <a:pt x="24" y="79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32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32" y="0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0" y="56"/>
                  </a:lnTo>
                  <a:lnTo>
                    <a:pt x="40" y="79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16" y="167"/>
                  </a:lnTo>
                  <a:lnTo>
                    <a:pt x="16" y="175"/>
                  </a:lnTo>
                  <a:lnTo>
                    <a:pt x="24" y="183"/>
                  </a:lnTo>
                  <a:lnTo>
                    <a:pt x="32" y="191"/>
                  </a:lnTo>
                  <a:lnTo>
                    <a:pt x="40" y="199"/>
                  </a:lnTo>
                  <a:lnTo>
                    <a:pt x="56" y="207"/>
                  </a:lnTo>
                  <a:lnTo>
                    <a:pt x="64" y="215"/>
                  </a:lnTo>
                  <a:lnTo>
                    <a:pt x="72" y="215"/>
                  </a:lnTo>
                  <a:lnTo>
                    <a:pt x="72" y="222"/>
                  </a:lnTo>
                  <a:lnTo>
                    <a:pt x="80" y="230"/>
                  </a:lnTo>
                  <a:lnTo>
                    <a:pt x="80" y="238"/>
                  </a:lnTo>
                  <a:lnTo>
                    <a:pt x="80" y="246"/>
                  </a:lnTo>
                  <a:lnTo>
                    <a:pt x="72" y="246"/>
                  </a:lnTo>
                  <a:lnTo>
                    <a:pt x="64" y="238"/>
                  </a:lnTo>
                  <a:lnTo>
                    <a:pt x="56" y="230"/>
                  </a:lnTo>
                  <a:lnTo>
                    <a:pt x="48" y="222"/>
                  </a:lnTo>
                  <a:lnTo>
                    <a:pt x="40" y="215"/>
                  </a:lnTo>
                  <a:lnTo>
                    <a:pt x="32" y="207"/>
                  </a:lnTo>
                  <a:lnTo>
                    <a:pt x="16" y="199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8" y="143"/>
                  </a:lnTo>
                  <a:lnTo>
                    <a:pt x="1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76"/>
            <p:cNvSpPr>
              <a:spLocks/>
            </p:cNvSpPr>
            <p:nvPr/>
          </p:nvSpPr>
          <p:spPr bwMode="auto">
            <a:xfrm>
              <a:off x="6892306" y="1971675"/>
              <a:ext cx="190500" cy="63500"/>
            </a:xfrm>
            <a:custGeom>
              <a:avLst/>
              <a:gdLst>
                <a:gd name="T0" fmla="*/ 120 w 120"/>
                <a:gd name="T1" fmla="*/ 8 h 40"/>
                <a:gd name="T2" fmla="*/ 104 w 120"/>
                <a:gd name="T3" fmla="*/ 8 h 40"/>
                <a:gd name="T4" fmla="*/ 96 w 120"/>
                <a:gd name="T5" fmla="*/ 16 h 40"/>
                <a:gd name="T6" fmla="*/ 96 w 120"/>
                <a:gd name="T7" fmla="*/ 16 h 40"/>
                <a:gd name="T8" fmla="*/ 80 w 120"/>
                <a:gd name="T9" fmla="*/ 16 h 40"/>
                <a:gd name="T10" fmla="*/ 72 w 120"/>
                <a:gd name="T11" fmla="*/ 24 h 40"/>
                <a:gd name="T12" fmla="*/ 56 w 120"/>
                <a:gd name="T13" fmla="*/ 24 h 40"/>
                <a:gd name="T14" fmla="*/ 40 w 120"/>
                <a:gd name="T15" fmla="*/ 32 h 40"/>
                <a:gd name="T16" fmla="*/ 32 w 120"/>
                <a:gd name="T17" fmla="*/ 40 h 40"/>
                <a:gd name="T18" fmla="*/ 24 w 120"/>
                <a:gd name="T19" fmla="*/ 40 h 40"/>
                <a:gd name="T20" fmla="*/ 16 w 120"/>
                <a:gd name="T21" fmla="*/ 40 h 40"/>
                <a:gd name="T22" fmla="*/ 16 w 120"/>
                <a:gd name="T23" fmla="*/ 40 h 40"/>
                <a:gd name="T24" fmla="*/ 8 w 120"/>
                <a:gd name="T25" fmla="*/ 32 h 40"/>
                <a:gd name="T26" fmla="*/ 8 w 120"/>
                <a:gd name="T27" fmla="*/ 24 h 40"/>
                <a:gd name="T28" fmla="*/ 0 w 120"/>
                <a:gd name="T29" fmla="*/ 24 h 40"/>
                <a:gd name="T30" fmla="*/ 8 w 120"/>
                <a:gd name="T31" fmla="*/ 16 h 40"/>
                <a:gd name="T32" fmla="*/ 16 w 120"/>
                <a:gd name="T33" fmla="*/ 16 h 40"/>
                <a:gd name="T34" fmla="*/ 24 w 120"/>
                <a:gd name="T35" fmla="*/ 16 h 40"/>
                <a:gd name="T36" fmla="*/ 32 w 120"/>
                <a:gd name="T37" fmla="*/ 16 h 40"/>
                <a:gd name="T38" fmla="*/ 48 w 120"/>
                <a:gd name="T39" fmla="*/ 16 h 40"/>
                <a:gd name="T40" fmla="*/ 64 w 120"/>
                <a:gd name="T41" fmla="*/ 8 h 40"/>
                <a:gd name="T42" fmla="*/ 80 w 120"/>
                <a:gd name="T43" fmla="*/ 8 h 40"/>
                <a:gd name="T44" fmla="*/ 96 w 120"/>
                <a:gd name="T45" fmla="*/ 0 h 40"/>
                <a:gd name="T46" fmla="*/ 104 w 120"/>
                <a:gd name="T47" fmla="*/ 0 h 40"/>
                <a:gd name="T48" fmla="*/ 112 w 120"/>
                <a:gd name="T49" fmla="*/ 0 h 40"/>
                <a:gd name="T50" fmla="*/ 120 w 120"/>
                <a:gd name="T51" fmla="*/ 8 h 40"/>
                <a:gd name="T52" fmla="*/ 120 w 120"/>
                <a:gd name="T53" fmla="*/ 8 h 4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20"/>
                <a:gd name="T82" fmla="*/ 0 h 40"/>
                <a:gd name="T83" fmla="*/ 120 w 120"/>
                <a:gd name="T84" fmla="*/ 40 h 4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20" h="40">
                  <a:moveTo>
                    <a:pt x="120" y="8"/>
                  </a:moveTo>
                  <a:lnTo>
                    <a:pt x="104" y="8"/>
                  </a:lnTo>
                  <a:lnTo>
                    <a:pt x="96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64" y="8"/>
                  </a:lnTo>
                  <a:lnTo>
                    <a:pt x="80" y="8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8" name="Freeform 77"/>
            <p:cNvSpPr>
              <a:spLocks/>
            </p:cNvSpPr>
            <p:nvPr/>
          </p:nvSpPr>
          <p:spPr bwMode="auto">
            <a:xfrm>
              <a:off x="6930406" y="1920875"/>
              <a:ext cx="165100" cy="315913"/>
            </a:xfrm>
            <a:custGeom>
              <a:avLst/>
              <a:gdLst>
                <a:gd name="T0" fmla="*/ 96 w 104"/>
                <a:gd name="T1" fmla="*/ 8 h 199"/>
                <a:gd name="T2" fmla="*/ 104 w 104"/>
                <a:gd name="T3" fmla="*/ 16 h 199"/>
                <a:gd name="T4" fmla="*/ 104 w 104"/>
                <a:gd name="T5" fmla="*/ 16 h 199"/>
                <a:gd name="T6" fmla="*/ 104 w 104"/>
                <a:gd name="T7" fmla="*/ 16 h 199"/>
                <a:gd name="T8" fmla="*/ 104 w 104"/>
                <a:gd name="T9" fmla="*/ 24 h 199"/>
                <a:gd name="T10" fmla="*/ 104 w 104"/>
                <a:gd name="T11" fmla="*/ 32 h 199"/>
                <a:gd name="T12" fmla="*/ 96 w 104"/>
                <a:gd name="T13" fmla="*/ 40 h 199"/>
                <a:gd name="T14" fmla="*/ 96 w 104"/>
                <a:gd name="T15" fmla="*/ 64 h 199"/>
                <a:gd name="T16" fmla="*/ 80 w 104"/>
                <a:gd name="T17" fmla="*/ 96 h 199"/>
                <a:gd name="T18" fmla="*/ 72 w 104"/>
                <a:gd name="T19" fmla="*/ 120 h 199"/>
                <a:gd name="T20" fmla="*/ 56 w 104"/>
                <a:gd name="T21" fmla="*/ 151 h 199"/>
                <a:gd name="T22" fmla="*/ 40 w 104"/>
                <a:gd name="T23" fmla="*/ 167 h 199"/>
                <a:gd name="T24" fmla="*/ 24 w 104"/>
                <a:gd name="T25" fmla="*/ 183 h 199"/>
                <a:gd name="T26" fmla="*/ 8 w 104"/>
                <a:gd name="T27" fmla="*/ 191 h 199"/>
                <a:gd name="T28" fmla="*/ 8 w 104"/>
                <a:gd name="T29" fmla="*/ 199 h 199"/>
                <a:gd name="T30" fmla="*/ 0 w 104"/>
                <a:gd name="T31" fmla="*/ 199 h 199"/>
                <a:gd name="T32" fmla="*/ 0 w 104"/>
                <a:gd name="T33" fmla="*/ 199 h 199"/>
                <a:gd name="T34" fmla="*/ 0 w 104"/>
                <a:gd name="T35" fmla="*/ 199 h 199"/>
                <a:gd name="T36" fmla="*/ 0 w 104"/>
                <a:gd name="T37" fmla="*/ 191 h 199"/>
                <a:gd name="T38" fmla="*/ 8 w 104"/>
                <a:gd name="T39" fmla="*/ 191 h 199"/>
                <a:gd name="T40" fmla="*/ 8 w 104"/>
                <a:gd name="T41" fmla="*/ 183 h 199"/>
                <a:gd name="T42" fmla="*/ 24 w 104"/>
                <a:gd name="T43" fmla="*/ 167 h 199"/>
                <a:gd name="T44" fmla="*/ 40 w 104"/>
                <a:gd name="T45" fmla="*/ 151 h 199"/>
                <a:gd name="T46" fmla="*/ 56 w 104"/>
                <a:gd name="T47" fmla="*/ 128 h 199"/>
                <a:gd name="T48" fmla="*/ 64 w 104"/>
                <a:gd name="T49" fmla="*/ 112 h 199"/>
                <a:gd name="T50" fmla="*/ 64 w 104"/>
                <a:gd name="T51" fmla="*/ 104 h 199"/>
                <a:gd name="T52" fmla="*/ 72 w 104"/>
                <a:gd name="T53" fmla="*/ 88 h 199"/>
                <a:gd name="T54" fmla="*/ 72 w 104"/>
                <a:gd name="T55" fmla="*/ 72 h 199"/>
                <a:gd name="T56" fmla="*/ 80 w 104"/>
                <a:gd name="T57" fmla="*/ 56 h 199"/>
                <a:gd name="T58" fmla="*/ 80 w 104"/>
                <a:gd name="T59" fmla="*/ 40 h 199"/>
                <a:gd name="T60" fmla="*/ 80 w 104"/>
                <a:gd name="T61" fmla="*/ 32 h 199"/>
                <a:gd name="T62" fmla="*/ 80 w 104"/>
                <a:gd name="T63" fmla="*/ 24 h 199"/>
                <a:gd name="T64" fmla="*/ 80 w 104"/>
                <a:gd name="T65" fmla="*/ 16 h 199"/>
                <a:gd name="T66" fmla="*/ 80 w 104"/>
                <a:gd name="T67" fmla="*/ 8 h 199"/>
                <a:gd name="T68" fmla="*/ 80 w 104"/>
                <a:gd name="T69" fmla="*/ 0 h 199"/>
                <a:gd name="T70" fmla="*/ 88 w 104"/>
                <a:gd name="T71" fmla="*/ 0 h 199"/>
                <a:gd name="T72" fmla="*/ 96 w 104"/>
                <a:gd name="T73" fmla="*/ 8 h 199"/>
                <a:gd name="T74" fmla="*/ 96 w 104"/>
                <a:gd name="T75" fmla="*/ 8 h 199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04"/>
                <a:gd name="T115" fmla="*/ 0 h 199"/>
                <a:gd name="T116" fmla="*/ 104 w 104"/>
                <a:gd name="T117" fmla="*/ 199 h 199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04" h="199">
                  <a:moveTo>
                    <a:pt x="96" y="8"/>
                  </a:moveTo>
                  <a:lnTo>
                    <a:pt x="104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96" y="64"/>
                  </a:lnTo>
                  <a:lnTo>
                    <a:pt x="80" y="96"/>
                  </a:lnTo>
                  <a:lnTo>
                    <a:pt x="72" y="120"/>
                  </a:lnTo>
                  <a:lnTo>
                    <a:pt x="56" y="151"/>
                  </a:lnTo>
                  <a:lnTo>
                    <a:pt x="40" y="167"/>
                  </a:lnTo>
                  <a:lnTo>
                    <a:pt x="24" y="183"/>
                  </a:lnTo>
                  <a:lnTo>
                    <a:pt x="8" y="191"/>
                  </a:lnTo>
                  <a:lnTo>
                    <a:pt x="8" y="199"/>
                  </a:lnTo>
                  <a:lnTo>
                    <a:pt x="0" y="199"/>
                  </a:lnTo>
                  <a:lnTo>
                    <a:pt x="0" y="191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24" y="167"/>
                  </a:lnTo>
                  <a:lnTo>
                    <a:pt x="40" y="151"/>
                  </a:lnTo>
                  <a:lnTo>
                    <a:pt x="56" y="128"/>
                  </a:lnTo>
                  <a:lnTo>
                    <a:pt x="64" y="112"/>
                  </a:lnTo>
                  <a:lnTo>
                    <a:pt x="64" y="104"/>
                  </a:lnTo>
                  <a:lnTo>
                    <a:pt x="72" y="88"/>
                  </a:lnTo>
                  <a:lnTo>
                    <a:pt x="72" y="72"/>
                  </a:lnTo>
                  <a:lnTo>
                    <a:pt x="80" y="56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78"/>
            <p:cNvSpPr>
              <a:spLocks/>
            </p:cNvSpPr>
            <p:nvPr/>
          </p:nvSpPr>
          <p:spPr bwMode="auto">
            <a:xfrm>
              <a:off x="7133606" y="1858962"/>
              <a:ext cx="25400" cy="339725"/>
            </a:xfrm>
            <a:custGeom>
              <a:avLst/>
              <a:gdLst>
                <a:gd name="T0" fmla="*/ 0 w 16"/>
                <a:gd name="T1" fmla="*/ 24 h 214"/>
                <a:gd name="T2" fmla="*/ 0 w 16"/>
                <a:gd name="T3" fmla="*/ 16 h 214"/>
                <a:gd name="T4" fmla="*/ 0 w 16"/>
                <a:gd name="T5" fmla="*/ 8 h 214"/>
                <a:gd name="T6" fmla="*/ 0 w 16"/>
                <a:gd name="T7" fmla="*/ 0 h 214"/>
                <a:gd name="T8" fmla="*/ 8 w 16"/>
                <a:gd name="T9" fmla="*/ 0 h 214"/>
                <a:gd name="T10" fmla="*/ 8 w 16"/>
                <a:gd name="T11" fmla="*/ 0 h 214"/>
                <a:gd name="T12" fmla="*/ 16 w 16"/>
                <a:gd name="T13" fmla="*/ 8 h 214"/>
                <a:gd name="T14" fmla="*/ 16 w 16"/>
                <a:gd name="T15" fmla="*/ 214 h 214"/>
                <a:gd name="T16" fmla="*/ 8 w 16"/>
                <a:gd name="T17" fmla="*/ 214 h 214"/>
                <a:gd name="T18" fmla="*/ 8 w 16"/>
                <a:gd name="T19" fmla="*/ 167 h 214"/>
                <a:gd name="T20" fmla="*/ 8 w 16"/>
                <a:gd name="T21" fmla="*/ 135 h 214"/>
                <a:gd name="T22" fmla="*/ 8 w 16"/>
                <a:gd name="T23" fmla="*/ 103 h 214"/>
                <a:gd name="T24" fmla="*/ 8 w 16"/>
                <a:gd name="T25" fmla="*/ 71 h 214"/>
                <a:gd name="T26" fmla="*/ 8 w 16"/>
                <a:gd name="T27" fmla="*/ 55 h 214"/>
                <a:gd name="T28" fmla="*/ 8 w 16"/>
                <a:gd name="T29" fmla="*/ 39 h 214"/>
                <a:gd name="T30" fmla="*/ 0 w 16"/>
                <a:gd name="T31" fmla="*/ 24 h 214"/>
                <a:gd name="T32" fmla="*/ 0 w 16"/>
                <a:gd name="T33" fmla="*/ 24 h 214"/>
                <a:gd name="T34" fmla="*/ 0 w 16"/>
                <a:gd name="T35" fmla="*/ 24 h 214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214"/>
                <a:gd name="T56" fmla="*/ 16 w 16"/>
                <a:gd name="T57" fmla="*/ 214 h 214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214">
                  <a:moveTo>
                    <a:pt x="0" y="24"/>
                  </a:move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16" y="214"/>
                  </a:lnTo>
                  <a:lnTo>
                    <a:pt x="8" y="214"/>
                  </a:lnTo>
                  <a:lnTo>
                    <a:pt x="8" y="167"/>
                  </a:lnTo>
                  <a:lnTo>
                    <a:pt x="8" y="135"/>
                  </a:lnTo>
                  <a:lnTo>
                    <a:pt x="8" y="103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39"/>
                  </a:lnTo>
                  <a:lnTo>
                    <a:pt x="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0" name="Freeform 79"/>
            <p:cNvSpPr>
              <a:spLocks/>
            </p:cNvSpPr>
            <p:nvPr/>
          </p:nvSpPr>
          <p:spPr bwMode="auto">
            <a:xfrm>
              <a:off x="7159006" y="1958975"/>
              <a:ext cx="76200" cy="25400"/>
            </a:xfrm>
            <a:custGeom>
              <a:avLst/>
              <a:gdLst>
                <a:gd name="T0" fmla="*/ 16 w 48"/>
                <a:gd name="T1" fmla="*/ 8 h 16"/>
                <a:gd name="T2" fmla="*/ 24 w 48"/>
                <a:gd name="T3" fmla="*/ 0 h 16"/>
                <a:gd name="T4" fmla="*/ 32 w 48"/>
                <a:gd name="T5" fmla="*/ 0 h 16"/>
                <a:gd name="T6" fmla="*/ 40 w 48"/>
                <a:gd name="T7" fmla="*/ 0 h 16"/>
                <a:gd name="T8" fmla="*/ 40 w 48"/>
                <a:gd name="T9" fmla="*/ 0 h 16"/>
                <a:gd name="T10" fmla="*/ 48 w 48"/>
                <a:gd name="T11" fmla="*/ 8 h 16"/>
                <a:gd name="T12" fmla="*/ 48 w 48"/>
                <a:gd name="T13" fmla="*/ 8 h 16"/>
                <a:gd name="T14" fmla="*/ 48 w 48"/>
                <a:gd name="T15" fmla="*/ 8 h 16"/>
                <a:gd name="T16" fmla="*/ 40 w 48"/>
                <a:gd name="T17" fmla="*/ 8 h 16"/>
                <a:gd name="T18" fmla="*/ 40 w 48"/>
                <a:gd name="T19" fmla="*/ 16 h 16"/>
                <a:gd name="T20" fmla="*/ 24 w 48"/>
                <a:gd name="T21" fmla="*/ 16 h 16"/>
                <a:gd name="T22" fmla="*/ 16 w 48"/>
                <a:gd name="T23" fmla="*/ 16 h 16"/>
                <a:gd name="T24" fmla="*/ 0 w 48"/>
                <a:gd name="T25" fmla="*/ 16 h 16"/>
                <a:gd name="T26" fmla="*/ 0 w 48"/>
                <a:gd name="T27" fmla="*/ 8 h 16"/>
                <a:gd name="T28" fmla="*/ 0 w 48"/>
                <a:gd name="T29" fmla="*/ 8 h 16"/>
                <a:gd name="T30" fmla="*/ 16 w 48"/>
                <a:gd name="T31" fmla="*/ 8 h 16"/>
                <a:gd name="T32" fmla="*/ 16 w 48"/>
                <a:gd name="T33" fmla="*/ 8 h 1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8"/>
                <a:gd name="T52" fmla="*/ 0 h 16"/>
                <a:gd name="T53" fmla="*/ 48 w 48"/>
                <a:gd name="T54" fmla="*/ 16 h 1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8" h="16">
                  <a:moveTo>
                    <a:pt x="16" y="8"/>
                  </a:moveTo>
                  <a:lnTo>
                    <a:pt x="24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8"/>
                  </a:lnTo>
                  <a:lnTo>
                    <a:pt x="40" y="8"/>
                  </a:lnTo>
                  <a:lnTo>
                    <a:pt x="40" y="16"/>
                  </a:lnTo>
                  <a:lnTo>
                    <a:pt x="24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1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1" name="Freeform 80"/>
            <p:cNvSpPr>
              <a:spLocks/>
            </p:cNvSpPr>
            <p:nvPr/>
          </p:nvSpPr>
          <p:spPr bwMode="auto">
            <a:xfrm>
              <a:off x="7159006" y="2060575"/>
              <a:ext cx="76200" cy="25400"/>
            </a:xfrm>
            <a:custGeom>
              <a:avLst/>
              <a:gdLst>
                <a:gd name="T0" fmla="*/ 0 w 48"/>
                <a:gd name="T1" fmla="*/ 8 h 16"/>
                <a:gd name="T2" fmla="*/ 8 w 48"/>
                <a:gd name="T3" fmla="*/ 8 h 16"/>
                <a:gd name="T4" fmla="*/ 16 w 48"/>
                <a:gd name="T5" fmla="*/ 0 h 16"/>
                <a:gd name="T6" fmla="*/ 24 w 48"/>
                <a:gd name="T7" fmla="*/ 0 h 16"/>
                <a:gd name="T8" fmla="*/ 32 w 48"/>
                <a:gd name="T9" fmla="*/ 0 h 16"/>
                <a:gd name="T10" fmla="*/ 40 w 48"/>
                <a:gd name="T11" fmla="*/ 0 h 16"/>
                <a:gd name="T12" fmla="*/ 40 w 48"/>
                <a:gd name="T13" fmla="*/ 0 h 16"/>
                <a:gd name="T14" fmla="*/ 48 w 48"/>
                <a:gd name="T15" fmla="*/ 0 h 16"/>
                <a:gd name="T16" fmla="*/ 48 w 48"/>
                <a:gd name="T17" fmla="*/ 8 h 16"/>
                <a:gd name="T18" fmla="*/ 40 w 48"/>
                <a:gd name="T19" fmla="*/ 8 h 16"/>
                <a:gd name="T20" fmla="*/ 32 w 48"/>
                <a:gd name="T21" fmla="*/ 16 h 16"/>
                <a:gd name="T22" fmla="*/ 16 w 48"/>
                <a:gd name="T23" fmla="*/ 16 h 16"/>
                <a:gd name="T24" fmla="*/ 0 w 48"/>
                <a:gd name="T25" fmla="*/ 16 h 16"/>
                <a:gd name="T26" fmla="*/ 0 w 48"/>
                <a:gd name="T27" fmla="*/ 8 h 16"/>
                <a:gd name="T28" fmla="*/ 0 w 48"/>
                <a:gd name="T29" fmla="*/ 8 h 1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8"/>
                <a:gd name="T46" fmla="*/ 0 h 16"/>
                <a:gd name="T47" fmla="*/ 48 w 48"/>
                <a:gd name="T48" fmla="*/ 16 h 1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8" h="16">
                  <a:moveTo>
                    <a:pt x="0" y="8"/>
                  </a:moveTo>
                  <a:lnTo>
                    <a:pt x="8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48" y="8"/>
                  </a:lnTo>
                  <a:lnTo>
                    <a:pt x="40" y="8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2" name="Freeform 81"/>
            <p:cNvSpPr>
              <a:spLocks/>
            </p:cNvSpPr>
            <p:nvPr/>
          </p:nvSpPr>
          <p:spPr bwMode="auto">
            <a:xfrm>
              <a:off x="7146306" y="1846262"/>
              <a:ext cx="139700" cy="327025"/>
            </a:xfrm>
            <a:custGeom>
              <a:avLst/>
              <a:gdLst>
                <a:gd name="T0" fmla="*/ 88 w 88"/>
                <a:gd name="T1" fmla="*/ 24 h 206"/>
                <a:gd name="T2" fmla="*/ 88 w 88"/>
                <a:gd name="T3" fmla="*/ 32 h 206"/>
                <a:gd name="T4" fmla="*/ 88 w 88"/>
                <a:gd name="T5" fmla="*/ 39 h 206"/>
                <a:gd name="T6" fmla="*/ 80 w 88"/>
                <a:gd name="T7" fmla="*/ 55 h 206"/>
                <a:gd name="T8" fmla="*/ 80 w 88"/>
                <a:gd name="T9" fmla="*/ 79 h 206"/>
                <a:gd name="T10" fmla="*/ 80 w 88"/>
                <a:gd name="T11" fmla="*/ 103 h 206"/>
                <a:gd name="T12" fmla="*/ 80 w 88"/>
                <a:gd name="T13" fmla="*/ 135 h 206"/>
                <a:gd name="T14" fmla="*/ 80 w 88"/>
                <a:gd name="T15" fmla="*/ 167 h 206"/>
                <a:gd name="T16" fmla="*/ 72 w 88"/>
                <a:gd name="T17" fmla="*/ 206 h 206"/>
                <a:gd name="T18" fmla="*/ 64 w 88"/>
                <a:gd name="T19" fmla="*/ 206 h 206"/>
                <a:gd name="T20" fmla="*/ 64 w 88"/>
                <a:gd name="T21" fmla="*/ 167 h 206"/>
                <a:gd name="T22" fmla="*/ 64 w 88"/>
                <a:gd name="T23" fmla="*/ 135 h 206"/>
                <a:gd name="T24" fmla="*/ 64 w 88"/>
                <a:gd name="T25" fmla="*/ 103 h 206"/>
                <a:gd name="T26" fmla="*/ 64 w 88"/>
                <a:gd name="T27" fmla="*/ 71 h 206"/>
                <a:gd name="T28" fmla="*/ 64 w 88"/>
                <a:gd name="T29" fmla="*/ 55 h 206"/>
                <a:gd name="T30" fmla="*/ 64 w 88"/>
                <a:gd name="T31" fmla="*/ 32 h 206"/>
                <a:gd name="T32" fmla="*/ 64 w 88"/>
                <a:gd name="T33" fmla="*/ 24 h 206"/>
                <a:gd name="T34" fmla="*/ 64 w 88"/>
                <a:gd name="T35" fmla="*/ 16 h 206"/>
                <a:gd name="T36" fmla="*/ 56 w 88"/>
                <a:gd name="T37" fmla="*/ 16 h 206"/>
                <a:gd name="T38" fmla="*/ 48 w 88"/>
                <a:gd name="T39" fmla="*/ 16 h 206"/>
                <a:gd name="T40" fmla="*/ 32 w 88"/>
                <a:gd name="T41" fmla="*/ 24 h 206"/>
                <a:gd name="T42" fmla="*/ 0 w 88"/>
                <a:gd name="T43" fmla="*/ 24 h 206"/>
                <a:gd name="T44" fmla="*/ 0 w 88"/>
                <a:gd name="T45" fmla="*/ 16 h 206"/>
                <a:gd name="T46" fmla="*/ 24 w 88"/>
                <a:gd name="T47" fmla="*/ 8 h 206"/>
                <a:gd name="T48" fmla="*/ 40 w 88"/>
                <a:gd name="T49" fmla="*/ 8 h 206"/>
                <a:gd name="T50" fmla="*/ 56 w 88"/>
                <a:gd name="T51" fmla="*/ 8 h 206"/>
                <a:gd name="T52" fmla="*/ 64 w 88"/>
                <a:gd name="T53" fmla="*/ 0 h 206"/>
                <a:gd name="T54" fmla="*/ 64 w 88"/>
                <a:gd name="T55" fmla="*/ 0 h 206"/>
                <a:gd name="T56" fmla="*/ 64 w 88"/>
                <a:gd name="T57" fmla="*/ 0 h 206"/>
                <a:gd name="T58" fmla="*/ 72 w 88"/>
                <a:gd name="T59" fmla="*/ 0 h 206"/>
                <a:gd name="T60" fmla="*/ 80 w 88"/>
                <a:gd name="T61" fmla="*/ 8 h 206"/>
                <a:gd name="T62" fmla="*/ 88 w 88"/>
                <a:gd name="T63" fmla="*/ 8 h 206"/>
                <a:gd name="T64" fmla="*/ 88 w 88"/>
                <a:gd name="T65" fmla="*/ 16 h 206"/>
                <a:gd name="T66" fmla="*/ 88 w 88"/>
                <a:gd name="T67" fmla="*/ 24 h 206"/>
                <a:gd name="T68" fmla="*/ 88 w 88"/>
                <a:gd name="T69" fmla="*/ 24 h 20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88"/>
                <a:gd name="T106" fmla="*/ 0 h 206"/>
                <a:gd name="T107" fmla="*/ 88 w 88"/>
                <a:gd name="T108" fmla="*/ 206 h 20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88" h="206">
                  <a:moveTo>
                    <a:pt x="88" y="24"/>
                  </a:moveTo>
                  <a:lnTo>
                    <a:pt x="88" y="32"/>
                  </a:lnTo>
                  <a:lnTo>
                    <a:pt x="88" y="39"/>
                  </a:lnTo>
                  <a:lnTo>
                    <a:pt x="80" y="55"/>
                  </a:lnTo>
                  <a:lnTo>
                    <a:pt x="80" y="79"/>
                  </a:lnTo>
                  <a:lnTo>
                    <a:pt x="80" y="103"/>
                  </a:lnTo>
                  <a:lnTo>
                    <a:pt x="80" y="135"/>
                  </a:lnTo>
                  <a:lnTo>
                    <a:pt x="80" y="167"/>
                  </a:lnTo>
                  <a:lnTo>
                    <a:pt x="72" y="206"/>
                  </a:lnTo>
                  <a:lnTo>
                    <a:pt x="64" y="206"/>
                  </a:lnTo>
                  <a:lnTo>
                    <a:pt x="64" y="167"/>
                  </a:lnTo>
                  <a:lnTo>
                    <a:pt x="64" y="135"/>
                  </a:lnTo>
                  <a:lnTo>
                    <a:pt x="64" y="103"/>
                  </a:lnTo>
                  <a:lnTo>
                    <a:pt x="64" y="71"/>
                  </a:lnTo>
                  <a:lnTo>
                    <a:pt x="64" y="55"/>
                  </a:lnTo>
                  <a:lnTo>
                    <a:pt x="64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8" y="16"/>
                  </a:lnTo>
                  <a:lnTo>
                    <a:pt x="32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8"/>
                  </a:lnTo>
                  <a:lnTo>
                    <a:pt x="88" y="16"/>
                  </a:lnTo>
                  <a:lnTo>
                    <a:pt x="88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3" name="Freeform 82"/>
            <p:cNvSpPr>
              <a:spLocks/>
            </p:cNvSpPr>
            <p:nvPr/>
          </p:nvSpPr>
          <p:spPr bwMode="auto">
            <a:xfrm>
              <a:off x="7057406" y="2160587"/>
              <a:ext cx="292100" cy="50800"/>
            </a:xfrm>
            <a:custGeom>
              <a:avLst/>
              <a:gdLst>
                <a:gd name="T0" fmla="*/ 48 w 184"/>
                <a:gd name="T1" fmla="*/ 32 h 32"/>
                <a:gd name="T2" fmla="*/ 32 w 184"/>
                <a:gd name="T3" fmla="*/ 32 h 32"/>
                <a:gd name="T4" fmla="*/ 24 w 184"/>
                <a:gd name="T5" fmla="*/ 32 h 32"/>
                <a:gd name="T6" fmla="*/ 16 w 184"/>
                <a:gd name="T7" fmla="*/ 32 h 32"/>
                <a:gd name="T8" fmla="*/ 16 w 184"/>
                <a:gd name="T9" fmla="*/ 32 h 32"/>
                <a:gd name="T10" fmla="*/ 8 w 184"/>
                <a:gd name="T11" fmla="*/ 32 h 32"/>
                <a:gd name="T12" fmla="*/ 8 w 184"/>
                <a:gd name="T13" fmla="*/ 24 h 32"/>
                <a:gd name="T14" fmla="*/ 0 w 184"/>
                <a:gd name="T15" fmla="*/ 24 h 32"/>
                <a:gd name="T16" fmla="*/ 0 w 184"/>
                <a:gd name="T17" fmla="*/ 16 h 32"/>
                <a:gd name="T18" fmla="*/ 8 w 184"/>
                <a:gd name="T19" fmla="*/ 16 h 32"/>
                <a:gd name="T20" fmla="*/ 16 w 184"/>
                <a:gd name="T21" fmla="*/ 16 h 32"/>
                <a:gd name="T22" fmla="*/ 24 w 184"/>
                <a:gd name="T23" fmla="*/ 16 h 32"/>
                <a:gd name="T24" fmla="*/ 32 w 184"/>
                <a:gd name="T25" fmla="*/ 16 h 32"/>
                <a:gd name="T26" fmla="*/ 56 w 184"/>
                <a:gd name="T27" fmla="*/ 16 h 32"/>
                <a:gd name="T28" fmla="*/ 80 w 184"/>
                <a:gd name="T29" fmla="*/ 8 h 32"/>
                <a:gd name="T30" fmla="*/ 104 w 184"/>
                <a:gd name="T31" fmla="*/ 8 h 32"/>
                <a:gd name="T32" fmla="*/ 128 w 184"/>
                <a:gd name="T33" fmla="*/ 0 h 32"/>
                <a:gd name="T34" fmla="*/ 136 w 184"/>
                <a:gd name="T35" fmla="*/ 0 h 32"/>
                <a:gd name="T36" fmla="*/ 144 w 184"/>
                <a:gd name="T37" fmla="*/ 0 h 32"/>
                <a:gd name="T38" fmla="*/ 152 w 184"/>
                <a:gd name="T39" fmla="*/ 0 h 32"/>
                <a:gd name="T40" fmla="*/ 160 w 184"/>
                <a:gd name="T41" fmla="*/ 0 h 32"/>
                <a:gd name="T42" fmla="*/ 168 w 184"/>
                <a:gd name="T43" fmla="*/ 0 h 32"/>
                <a:gd name="T44" fmla="*/ 176 w 184"/>
                <a:gd name="T45" fmla="*/ 8 h 32"/>
                <a:gd name="T46" fmla="*/ 184 w 184"/>
                <a:gd name="T47" fmla="*/ 8 h 32"/>
                <a:gd name="T48" fmla="*/ 184 w 184"/>
                <a:gd name="T49" fmla="*/ 16 h 32"/>
                <a:gd name="T50" fmla="*/ 184 w 184"/>
                <a:gd name="T51" fmla="*/ 16 h 32"/>
                <a:gd name="T52" fmla="*/ 184 w 184"/>
                <a:gd name="T53" fmla="*/ 24 h 32"/>
                <a:gd name="T54" fmla="*/ 184 w 184"/>
                <a:gd name="T55" fmla="*/ 24 h 32"/>
                <a:gd name="T56" fmla="*/ 176 w 184"/>
                <a:gd name="T57" fmla="*/ 16 h 32"/>
                <a:gd name="T58" fmla="*/ 168 w 184"/>
                <a:gd name="T59" fmla="*/ 16 h 32"/>
                <a:gd name="T60" fmla="*/ 160 w 184"/>
                <a:gd name="T61" fmla="*/ 16 h 32"/>
                <a:gd name="T62" fmla="*/ 144 w 184"/>
                <a:gd name="T63" fmla="*/ 16 h 32"/>
                <a:gd name="T64" fmla="*/ 136 w 184"/>
                <a:gd name="T65" fmla="*/ 16 h 32"/>
                <a:gd name="T66" fmla="*/ 128 w 184"/>
                <a:gd name="T67" fmla="*/ 16 h 32"/>
                <a:gd name="T68" fmla="*/ 120 w 184"/>
                <a:gd name="T69" fmla="*/ 16 h 32"/>
                <a:gd name="T70" fmla="*/ 104 w 184"/>
                <a:gd name="T71" fmla="*/ 24 h 32"/>
                <a:gd name="T72" fmla="*/ 88 w 184"/>
                <a:gd name="T73" fmla="*/ 24 h 32"/>
                <a:gd name="T74" fmla="*/ 72 w 184"/>
                <a:gd name="T75" fmla="*/ 24 h 32"/>
                <a:gd name="T76" fmla="*/ 48 w 184"/>
                <a:gd name="T77" fmla="*/ 32 h 32"/>
                <a:gd name="T78" fmla="*/ 48 w 184"/>
                <a:gd name="T79" fmla="*/ 32 h 3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84"/>
                <a:gd name="T121" fmla="*/ 0 h 32"/>
                <a:gd name="T122" fmla="*/ 184 w 184"/>
                <a:gd name="T123" fmla="*/ 32 h 3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84" h="32">
                  <a:moveTo>
                    <a:pt x="48" y="32"/>
                  </a:move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56" y="16"/>
                  </a:lnTo>
                  <a:lnTo>
                    <a:pt x="80" y="8"/>
                  </a:lnTo>
                  <a:lnTo>
                    <a:pt x="104" y="8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52" y="0"/>
                  </a:lnTo>
                  <a:lnTo>
                    <a:pt x="160" y="0"/>
                  </a:lnTo>
                  <a:lnTo>
                    <a:pt x="168" y="0"/>
                  </a:lnTo>
                  <a:lnTo>
                    <a:pt x="176" y="8"/>
                  </a:lnTo>
                  <a:lnTo>
                    <a:pt x="184" y="8"/>
                  </a:lnTo>
                  <a:lnTo>
                    <a:pt x="184" y="16"/>
                  </a:lnTo>
                  <a:lnTo>
                    <a:pt x="184" y="24"/>
                  </a:lnTo>
                  <a:lnTo>
                    <a:pt x="176" y="16"/>
                  </a:lnTo>
                  <a:lnTo>
                    <a:pt x="168" y="16"/>
                  </a:lnTo>
                  <a:lnTo>
                    <a:pt x="160" y="16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16"/>
                  </a:lnTo>
                  <a:lnTo>
                    <a:pt x="104" y="24"/>
                  </a:lnTo>
                  <a:lnTo>
                    <a:pt x="88" y="24"/>
                  </a:lnTo>
                  <a:lnTo>
                    <a:pt x="72" y="24"/>
                  </a:lnTo>
                  <a:lnTo>
                    <a:pt x="48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92"/>
          <p:cNvGrpSpPr>
            <a:grpSpLocks noChangeAspect="1"/>
          </p:cNvGrpSpPr>
          <p:nvPr/>
        </p:nvGrpSpPr>
        <p:grpSpPr bwMode="auto">
          <a:xfrm>
            <a:off x="7526338" y="3825875"/>
            <a:ext cx="357187" cy="360363"/>
            <a:chOff x="6238050" y="1746249"/>
            <a:chExt cx="450850" cy="454025"/>
          </a:xfrm>
        </p:grpSpPr>
        <p:sp>
          <p:nvSpPr>
            <p:cNvPr id="67640" name="Freeform 89"/>
            <p:cNvSpPr>
              <a:spLocks/>
            </p:cNvSpPr>
            <p:nvPr/>
          </p:nvSpPr>
          <p:spPr bwMode="auto">
            <a:xfrm>
              <a:off x="6325363" y="1746249"/>
              <a:ext cx="100013" cy="390525"/>
            </a:xfrm>
            <a:custGeom>
              <a:avLst/>
              <a:gdLst>
                <a:gd name="T0" fmla="*/ 63 w 63"/>
                <a:gd name="T1" fmla="*/ 230 h 246"/>
                <a:gd name="T2" fmla="*/ 63 w 63"/>
                <a:gd name="T3" fmla="*/ 238 h 246"/>
                <a:gd name="T4" fmla="*/ 63 w 63"/>
                <a:gd name="T5" fmla="*/ 246 h 246"/>
                <a:gd name="T6" fmla="*/ 55 w 63"/>
                <a:gd name="T7" fmla="*/ 246 h 246"/>
                <a:gd name="T8" fmla="*/ 55 w 63"/>
                <a:gd name="T9" fmla="*/ 238 h 246"/>
                <a:gd name="T10" fmla="*/ 48 w 63"/>
                <a:gd name="T11" fmla="*/ 230 h 246"/>
                <a:gd name="T12" fmla="*/ 40 w 63"/>
                <a:gd name="T13" fmla="*/ 215 h 246"/>
                <a:gd name="T14" fmla="*/ 24 w 63"/>
                <a:gd name="T15" fmla="*/ 207 h 246"/>
                <a:gd name="T16" fmla="*/ 16 w 63"/>
                <a:gd name="T17" fmla="*/ 191 h 246"/>
                <a:gd name="T18" fmla="*/ 16 w 63"/>
                <a:gd name="T19" fmla="*/ 183 h 246"/>
                <a:gd name="T20" fmla="*/ 8 w 63"/>
                <a:gd name="T21" fmla="*/ 183 h 246"/>
                <a:gd name="T22" fmla="*/ 0 w 63"/>
                <a:gd name="T23" fmla="*/ 175 h 246"/>
                <a:gd name="T24" fmla="*/ 0 w 63"/>
                <a:gd name="T25" fmla="*/ 167 h 246"/>
                <a:gd name="T26" fmla="*/ 0 w 63"/>
                <a:gd name="T27" fmla="*/ 159 h 246"/>
                <a:gd name="T28" fmla="*/ 8 w 63"/>
                <a:gd name="T29" fmla="*/ 151 h 246"/>
                <a:gd name="T30" fmla="*/ 8 w 63"/>
                <a:gd name="T31" fmla="*/ 143 h 246"/>
                <a:gd name="T32" fmla="*/ 8 w 63"/>
                <a:gd name="T33" fmla="*/ 127 h 246"/>
                <a:gd name="T34" fmla="*/ 8 w 63"/>
                <a:gd name="T35" fmla="*/ 111 h 246"/>
                <a:gd name="T36" fmla="*/ 16 w 63"/>
                <a:gd name="T37" fmla="*/ 95 h 246"/>
                <a:gd name="T38" fmla="*/ 16 w 63"/>
                <a:gd name="T39" fmla="*/ 64 h 246"/>
                <a:gd name="T40" fmla="*/ 16 w 63"/>
                <a:gd name="T41" fmla="*/ 40 h 246"/>
                <a:gd name="T42" fmla="*/ 16 w 63"/>
                <a:gd name="T43" fmla="*/ 32 h 246"/>
                <a:gd name="T44" fmla="*/ 16 w 63"/>
                <a:gd name="T45" fmla="*/ 24 h 246"/>
                <a:gd name="T46" fmla="*/ 16 w 63"/>
                <a:gd name="T47" fmla="*/ 16 h 246"/>
                <a:gd name="T48" fmla="*/ 16 w 63"/>
                <a:gd name="T49" fmla="*/ 16 h 246"/>
                <a:gd name="T50" fmla="*/ 16 w 63"/>
                <a:gd name="T51" fmla="*/ 8 h 246"/>
                <a:gd name="T52" fmla="*/ 16 w 63"/>
                <a:gd name="T53" fmla="*/ 8 h 246"/>
                <a:gd name="T54" fmla="*/ 16 w 63"/>
                <a:gd name="T55" fmla="*/ 0 h 246"/>
                <a:gd name="T56" fmla="*/ 24 w 63"/>
                <a:gd name="T57" fmla="*/ 8 h 246"/>
                <a:gd name="T58" fmla="*/ 32 w 63"/>
                <a:gd name="T59" fmla="*/ 8 h 246"/>
                <a:gd name="T60" fmla="*/ 40 w 63"/>
                <a:gd name="T61" fmla="*/ 16 h 246"/>
                <a:gd name="T62" fmla="*/ 40 w 63"/>
                <a:gd name="T63" fmla="*/ 24 h 246"/>
                <a:gd name="T64" fmla="*/ 40 w 63"/>
                <a:gd name="T65" fmla="*/ 24 h 246"/>
                <a:gd name="T66" fmla="*/ 40 w 63"/>
                <a:gd name="T67" fmla="*/ 40 h 246"/>
                <a:gd name="T68" fmla="*/ 32 w 63"/>
                <a:gd name="T69" fmla="*/ 48 h 246"/>
                <a:gd name="T70" fmla="*/ 32 w 63"/>
                <a:gd name="T71" fmla="*/ 56 h 246"/>
                <a:gd name="T72" fmla="*/ 32 w 63"/>
                <a:gd name="T73" fmla="*/ 79 h 246"/>
                <a:gd name="T74" fmla="*/ 24 w 63"/>
                <a:gd name="T75" fmla="*/ 103 h 246"/>
                <a:gd name="T76" fmla="*/ 24 w 63"/>
                <a:gd name="T77" fmla="*/ 127 h 246"/>
                <a:gd name="T78" fmla="*/ 16 w 63"/>
                <a:gd name="T79" fmla="*/ 151 h 246"/>
                <a:gd name="T80" fmla="*/ 16 w 63"/>
                <a:gd name="T81" fmla="*/ 159 h 246"/>
                <a:gd name="T82" fmla="*/ 16 w 63"/>
                <a:gd name="T83" fmla="*/ 167 h 246"/>
                <a:gd name="T84" fmla="*/ 16 w 63"/>
                <a:gd name="T85" fmla="*/ 167 h 246"/>
                <a:gd name="T86" fmla="*/ 24 w 63"/>
                <a:gd name="T87" fmla="*/ 175 h 246"/>
                <a:gd name="T88" fmla="*/ 32 w 63"/>
                <a:gd name="T89" fmla="*/ 183 h 246"/>
                <a:gd name="T90" fmla="*/ 40 w 63"/>
                <a:gd name="T91" fmla="*/ 191 h 246"/>
                <a:gd name="T92" fmla="*/ 48 w 63"/>
                <a:gd name="T93" fmla="*/ 207 h 246"/>
                <a:gd name="T94" fmla="*/ 55 w 63"/>
                <a:gd name="T95" fmla="*/ 215 h 246"/>
                <a:gd name="T96" fmla="*/ 63 w 63"/>
                <a:gd name="T97" fmla="*/ 222 h 246"/>
                <a:gd name="T98" fmla="*/ 63 w 63"/>
                <a:gd name="T99" fmla="*/ 230 h 246"/>
                <a:gd name="T100" fmla="*/ 63 w 63"/>
                <a:gd name="T101" fmla="*/ 230 h 24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3"/>
                <a:gd name="T154" fmla="*/ 0 h 246"/>
                <a:gd name="T155" fmla="*/ 63 w 63"/>
                <a:gd name="T156" fmla="*/ 246 h 24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3" h="246">
                  <a:moveTo>
                    <a:pt x="63" y="230"/>
                  </a:moveTo>
                  <a:lnTo>
                    <a:pt x="63" y="238"/>
                  </a:lnTo>
                  <a:lnTo>
                    <a:pt x="63" y="246"/>
                  </a:lnTo>
                  <a:lnTo>
                    <a:pt x="55" y="246"/>
                  </a:lnTo>
                  <a:lnTo>
                    <a:pt x="55" y="238"/>
                  </a:lnTo>
                  <a:lnTo>
                    <a:pt x="48" y="230"/>
                  </a:lnTo>
                  <a:lnTo>
                    <a:pt x="40" y="215"/>
                  </a:lnTo>
                  <a:lnTo>
                    <a:pt x="24" y="207"/>
                  </a:lnTo>
                  <a:lnTo>
                    <a:pt x="16" y="191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16" y="95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79"/>
                  </a:lnTo>
                  <a:lnTo>
                    <a:pt x="24" y="103"/>
                  </a:lnTo>
                  <a:lnTo>
                    <a:pt x="24" y="127"/>
                  </a:lnTo>
                  <a:lnTo>
                    <a:pt x="16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1"/>
                  </a:lnTo>
                  <a:lnTo>
                    <a:pt x="48" y="207"/>
                  </a:lnTo>
                  <a:lnTo>
                    <a:pt x="55" y="215"/>
                  </a:lnTo>
                  <a:lnTo>
                    <a:pt x="63" y="222"/>
                  </a:lnTo>
                  <a:lnTo>
                    <a:pt x="63" y="23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90"/>
            <p:cNvSpPr>
              <a:spLocks/>
            </p:cNvSpPr>
            <p:nvPr/>
          </p:nvSpPr>
          <p:spPr bwMode="auto">
            <a:xfrm>
              <a:off x="6238050" y="1922462"/>
              <a:ext cx="174625" cy="63500"/>
            </a:xfrm>
            <a:custGeom>
              <a:avLst/>
              <a:gdLst>
                <a:gd name="T0" fmla="*/ 0 w 110"/>
                <a:gd name="T1" fmla="*/ 16 h 40"/>
                <a:gd name="T2" fmla="*/ 8 w 110"/>
                <a:gd name="T3" fmla="*/ 16 h 40"/>
                <a:gd name="T4" fmla="*/ 24 w 110"/>
                <a:gd name="T5" fmla="*/ 16 h 40"/>
                <a:gd name="T6" fmla="*/ 39 w 110"/>
                <a:gd name="T7" fmla="*/ 8 h 40"/>
                <a:gd name="T8" fmla="*/ 55 w 110"/>
                <a:gd name="T9" fmla="*/ 8 h 40"/>
                <a:gd name="T10" fmla="*/ 71 w 110"/>
                <a:gd name="T11" fmla="*/ 0 h 40"/>
                <a:gd name="T12" fmla="*/ 87 w 110"/>
                <a:gd name="T13" fmla="*/ 0 h 40"/>
                <a:gd name="T14" fmla="*/ 103 w 110"/>
                <a:gd name="T15" fmla="*/ 0 h 40"/>
                <a:gd name="T16" fmla="*/ 110 w 110"/>
                <a:gd name="T17" fmla="*/ 0 h 40"/>
                <a:gd name="T18" fmla="*/ 110 w 110"/>
                <a:gd name="T19" fmla="*/ 8 h 40"/>
                <a:gd name="T20" fmla="*/ 87 w 110"/>
                <a:gd name="T21" fmla="*/ 8 h 40"/>
                <a:gd name="T22" fmla="*/ 71 w 110"/>
                <a:gd name="T23" fmla="*/ 16 h 40"/>
                <a:gd name="T24" fmla="*/ 55 w 110"/>
                <a:gd name="T25" fmla="*/ 24 h 40"/>
                <a:gd name="T26" fmla="*/ 39 w 110"/>
                <a:gd name="T27" fmla="*/ 24 h 40"/>
                <a:gd name="T28" fmla="*/ 24 w 110"/>
                <a:gd name="T29" fmla="*/ 32 h 40"/>
                <a:gd name="T30" fmla="*/ 16 w 110"/>
                <a:gd name="T31" fmla="*/ 32 h 40"/>
                <a:gd name="T32" fmla="*/ 16 w 110"/>
                <a:gd name="T33" fmla="*/ 40 h 40"/>
                <a:gd name="T34" fmla="*/ 8 w 110"/>
                <a:gd name="T35" fmla="*/ 32 h 40"/>
                <a:gd name="T36" fmla="*/ 8 w 110"/>
                <a:gd name="T37" fmla="*/ 32 h 40"/>
                <a:gd name="T38" fmla="*/ 0 w 110"/>
                <a:gd name="T39" fmla="*/ 24 h 40"/>
                <a:gd name="T40" fmla="*/ 0 w 110"/>
                <a:gd name="T41" fmla="*/ 16 h 40"/>
                <a:gd name="T42" fmla="*/ 0 w 110"/>
                <a:gd name="T43" fmla="*/ 16 h 4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10"/>
                <a:gd name="T67" fmla="*/ 0 h 40"/>
                <a:gd name="T68" fmla="*/ 110 w 110"/>
                <a:gd name="T69" fmla="*/ 40 h 4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10" h="40">
                  <a:moveTo>
                    <a:pt x="0" y="16"/>
                  </a:moveTo>
                  <a:lnTo>
                    <a:pt x="8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0" y="8"/>
                  </a:lnTo>
                  <a:lnTo>
                    <a:pt x="87" y="8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2" name="Freeform 91"/>
            <p:cNvSpPr>
              <a:spLocks/>
            </p:cNvSpPr>
            <p:nvPr/>
          </p:nvSpPr>
          <p:spPr bwMode="auto">
            <a:xfrm>
              <a:off x="6463475" y="1758949"/>
              <a:ext cx="150813" cy="214313"/>
            </a:xfrm>
            <a:custGeom>
              <a:avLst/>
              <a:gdLst>
                <a:gd name="T0" fmla="*/ 63 w 95"/>
                <a:gd name="T1" fmla="*/ 135 h 135"/>
                <a:gd name="T2" fmla="*/ 63 w 95"/>
                <a:gd name="T3" fmla="*/ 119 h 135"/>
                <a:gd name="T4" fmla="*/ 63 w 95"/>
                <a:gd name="T5" fmla="*/ 111 h 135"/>
                <a:gd name="T6" fmla="*/ 63 w 95"/>
                <a:gd name="T7" fmla="*/ 95 h 135"/>
                <a:gd name="T8" fmla="*/ 71 w 95"/>
                <a:gd name="T9" fmla="*/ 71 h 135"/>
                <a:gd name="T10" fmla="*/ 71 w 95"/>
                <a:gd name="T11" fmla="*/ 48 h 135"/>
                <a:gd name="T12" fmla="*/ 71 w 95"/>
                <a:gd name="T13" fmla="*/ 40 h 135"/>
                <a:gd name="T14" fmla="*/ 71 w 95"/>
                <a:gd name="T15" fmla="*/ 24 h 135"/>
                <a:gd name="T16" fmla="*/ 71 w 95"/>
                <a:gd name="T17" fmla="*/ 24 h 135"/>
                <a:gd name="T18" fmla="*/ 71 w 95"/>
                <a:gd name="T19" fmla="*/ 24 h 135"/>
                <a:gd name="T20" fmla="*/ 63 w 95"/>
                <a:gd name="T21" fmla="*/ 24 h 135"/>
                <a:gd name="T22" fmla="*/ 55 w 95"/>
                <a:gd name="T23" fmla="*/ 24 h 135"/>
                <a:gd name="T24" fmla="*/ 47 w 95"/>
                <a:gd name="T25" fmla="*/ 24 h 135"/>
                <a:gd name="T26" fmla="*/ 32 w 95"/>
                <a:gd name="T27" fmla="*/ 24 h 135"/>
                <a:gd name="T28" fmla="*/ 24 w 95"/>
                <a:gd name="T29" fmla="*/ 32 h 135"/>
                <a:gd name="T30" fmla="*/ 16 w 95"/>
                <a:gd name="T31" fmla="*/ 32 h 135"/>
                <a:gd name="T32" fmla="*/ 16 w 95"/>
                <a:gd name="T33" fmla="*/ 32 h 135"/>
                <a:gd name="T34" fmla="*/ 8 w 95"/>
                <a:gd name="T35" fmla="*/ 32 h 135"/>
                <a:gd name="T36" fmla="*/ 8 w 95"/>
                <a:gd name="T37" fmla="*/ 24 h 135"/>
                <a:gd name="T38" fmla="*/ 0 w 95"/>
                <a:gd name="T39" fmla="*/ 24 h 135"/>
                <a:gd name="T40" fmla="*/ 0 w 95"/>
                <a:gd name="T41" fmla="*/ 16 h 135"/>
                <a:gd name="T42" fmla="*/ 24 w 95"/>
                <a:gd name="T43" fmla="*/ 16 h 135"/>
                <a:gd name="T44" fmla="*/ 47 w 95"/>
                <a:gd name="T45" fmla="*/ 8 h 135"/>
                <a:gd name="T46" fmla="*/ 63 w 95"/>
                <a:gd name="T47" fmla="*/ 8 h 135"/>
                <a:gd name="T48" fmla="*/ 71 w 95"/>
                <a:gd name="T49" fmla="*/ 0 h 135"/>
                <a:gd name="T50" fmla="*/ 71 w 95"/>
                <a:gd name="T51" fmla="*/ 0 h 135"/>
                <a:gd name="T52" fmla="*/ 79 w 95"/>
                <a:gd name="T53" fmla="*/ 0 h 135"/>
                <a:gd name="T54" fmla="*/ 87 w 95"/>
                <a:gd name="T55" fmla="*/ 0 h 135"/>
                <a:gd name="T56" fmla="*/ 95 w 95"/>
                <a:gd name="T57" fmla="*/ 8 h 135"/>
                <a:gd name="T58" fmla="*/ 95 w 95"/>
                <a:gd name="T59" fmla="*/ 8 h 135"/>
                <a:gd name="T60" fmla="*/ 95 w 95"/>
                <a:gd name="T61" fmla="*/ 16 h 135"/>
                <a:gd name="T62" fmla="*/ 95 w 95"/>
                <a:gd name="T63" fmla="*/ 16 h 135"/>
                <a:gd name="T64" fmla="*/ 95 w 95"/>
                <a:gd name="T65" fmla="*/ 24 h 135"/>
                <a:gd name="T66" fmla="*/ 95 w 95"/>
                <a:gd name="T67" fmla="*/ 24 h 135"/>
                <a:gd name="T68" fmla="*/ 95 w 95"/>
                <a:gd name="T69" fmla="*/ 32 h 135"/>
                <a:gd name="T70" fmla="*/ 87 w 95"/>
                <a:gd name="T71" fmla="*/ 40 h 135"/>
                <a:gd name="T72" fmla="*/ 87 w 95"/>
                <a:gd name="T73" fmla="*/ 48 h 135"/>
                <a:gd name="T74" fmla="*/ 87 w 95"/>
                <a:gd name="T75" fmla="*/ 56 h 135"/>
                <a:gd name="T76" fmla="*/ 79 w 95"/>
                <a:gd name="T77" fmla="*/ 79 h 135"/>
                <a:gd name="T78" fmla="*/ 79 w 95"/>
                <a:gd name="T79" fmla="*/ 103 h 135"/>
                <a:gd name="T80" fmla="*/ 71 w 95"/>
                <a:gd name="T81" fmla="*/ 135 h 135"/>
                <a:gd name="T82" fmla="*/ 63 w 95"/>
                <a:gd name="T83" fmla="*/ 135 h 135"/>
                <a:gd name="T84" fmla="*/ 63 w 95"/>
                <a:gd name="T85" fmla="*/ 135 h 135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95"/>
                <a:gd name="T130" fmla="*/ 0 h 135"/>
                <a:gd name="T131" fmla="*/ 95 w 95"/>
                <a:gd name="T132" fmla="*/ 135 h 135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95" h="135">
                  <a:moveTo>
                    <a:pt x="63" y="135"/>
                  </a:moveTo>
                  <a:lnTo>
                    <a:pt x="63" y="119"/>
                  </a:lnTo>
                  <a:lnTo>
                    <a:pt x="63" y="111"/>
                  </a:lnTo>
                  <a:lnTo>
                    <a:pt x="63" y="95"/>
                  </a:lnTo>
                  <a:lnTo>
                    <a:pt x="71" y="71"/>
                  </a:lnTo>
                  <a:lnTo>
                    <a:pt x="71" y="48"/>
                  </a:lnTo>
                  <a:lnTo>
                    <a:pt x="71" y="40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47" y="24"/>
                  </a:lnTo>
                  <a:lnTo>
                    <a:pt x="32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47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0"/>
                  </a:lnTo>
                  <a:lnTo>
                    <a:pt x="87" y="0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95" y="32"/>
                  </a:lnTo>
                  <a:lnTo>
                    <a:pt x="87" y="40"/>
                  </a:lnTo>
                  <a:lnTo>
                    <a:pt x="87" y="48"/>
                  </a:lnTo>
                  <a:lnTo>
                    <a:pt x="87" y="56"/>
                  </a:lnTo>
                  <a:lnTo>
                    <a:pt x="79" y="79"/>
                  </a:lnTo>
                  <a:lnTo>
                    <a:pt x="79" y="103"/>
                  </a:lnTo>
                  <a:lnTo>
                    <a:pt x="71" y="135"/>
                  </a:lnTo>
                  <a:lnTo>
                    <a:pt x="63" y="13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92"/>
            <p:cNvSpPr>
              <a:spLocks/>
            </p:cNvSpPr>
            <p:nvPr/>
          </p:nvSpPr>
          <p:spPr bwMode="auto">
            <a:xfrm>
              <a:off x="6412675" y="2036762"/>
              <a:ext cx="201613" cy="38100"/>
            </a:xfrm>
            <a:custGeom>
              <a:avLst/>
              <a:gdLst>
                <a:gd name="T0" fmla="*/ 127 w 127"/>
                <a:gd name="T1" fmla="*/ 16 h 24"/>
                <a:gd name="T2" fmla="*/ 119 w 127"/>
                <a:gd name="T3" fmla="*/ 16 h 24"/>
                <a:gd name="T4" fmla="*/ 119 w 127"/>
                <a:gd name="T5" fmla="*/ 16 h 24"/>
                <a:gd name="T6" fmla="*/ 111 w 127"/>
                <a:gd name="T7" fmla="*/ 16 h 24"/>
                <a:gd name="T8" fmla="*/ 95 w 127"/>
                <a:gd name="T9" fmla="*/ 16 h 24"/>
                <a:gd name="T10" fmla="*/ 79 w 127"/>
                <a:gd name="T11" fmla="*/ 16 h 24"/>
                <a:gd name="T12" fmla="*/ 56 w 127"/>
                <a:gd name="T13" fmla="*/ 24 h 24"/>
                <a:gd name="T14" fmla="*/ 40 w 127"/>
                <a:gd name="T15" fmla="*/ 24 h 24"/>
                <a:gd name="T16" fmla="*/ 32 w 127"/>
                <a:gd name="T17" fmla="*/ 24 h 24"/>
                <a:gd name="T18" fmla="*/ 24 w 127"/>
                <a:gd name="T19" fmla="*/ 24 h 24"/>
                <a:gd name="T20" fmla="*/ 24 w 127"/>
                <a:gd name="T21" fmla="*/ 24 h 24"/>
                <a:gd name="T22" fmla="*/ 16 w 127"/>
                <a:gd name="T23" fmla="*/ 24 h 24"/>
                <a:gd name="T24" fmla="*/ 8 w 127"/>
                <a:gd name="T25" fmla="*/ 24 h 24"/>
                <a:gd name="T26" fmla="*/ 0 w 127"/>
                <a:gd name="T27" fmla="*/ 16 h 24"/>
                <a:gd name="T28" fmla="*/ 24 w 127"/>
                <a:gd name="T29" fmla="*/ 16 h 24"/>
                <a:gd name="T30" fmla="*/ 32 w 127"/>
                <a:gd name="T31" fmla="*/ 8 h 24"/>
                <a:gd name="T32" fmla="*/ 48 w 127"/>
                <a:gd name="T33" fmla="*/ 8 h 24"/>
                <a:gd name="T34" fmla="*/ 64 w 127"/>
                <a:gd name="T35" fmla="*/ 8 h 24"/>
                <a:gd name="T36" fmla="*/ 87 w 127"/>
                <a:gd name="T37" fmla="*/ 0 h 24"/>
                <a:gd name="T38" fmla="*/ 103 w 127"/>
                <a:gd name="T39" fmla="*/ 0 h 24"/>
                <a:gd name="T40" fmla="*/ 111 w 127"/>
                <a:gd name="T41" fmla="*/ 0 h 24"/>
                <a:gd name="T42" fmla="*/ 119 w 127"/>
                <a:gd name="T43" fmla="*/ 8 h 24"/>
                <a:gd name="T44" fmla="*/ 119 w 127"/>
                <a:gd name="T45" fmla="*/ 8 h 24"/>
                <a:gd name="T46" fmla="*/ 127 w 127"/>
                <a:gd name="T47" fmla="*/ 16 h 24"/>
                <a:gd name="T48" fmla="*/ 127 w 127"/>
                <a:gd name="T49" fmla="*/ 16 h 24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7"/>
                <a:gd name="T76" fmla="*/ 0 h 24"/>
                <a:gd name="T77" fmla="*/ 127 w 127"/>
                <a:gd name="T78" fmla="*/ 24 h 24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7" h="24">
                  <a:moveTo>
                    <a:pt x="127" y="16"/>
                  </a:moveTo>
                  <a:lnTo>
                    <a:pt x="119" y="16"/>
                  </a:lnTo>
                  <a:lnTo>
                    <a:pt x="111" y="16"/>
                  </a:lnTo>
                  <a:lnTo>
                    <a:pt x="95" y="16"/>
                  </a:lnTo>
                  <a:lnTo>
                    <a:pt x="79" y="16"/>
                  </a:lnTo>
                  <a:lnTo>
                    <a:pt x="56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2" y="8"/>
                  </a:lnTo>
                  <a:lnTo>
                    <a:pt x="48" y="8"/>
                  </a:lnTo>
                  <a:lnTo>
                    <a:pt x="64" y="8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8"/>
                  </a:lnTo>
                  <a:lnTo>
                    <a:pt x="127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4" name="Freeform 93"/>
            <p:cNvSpPr>
              <a:spLocks/>
            </p:cNvSpPr>
            <p:nvPr/>
          </p:nvSpPr>
          <p:spPr bwMode="auto">
            <a:xfrm>
              <a:off x="6287263" y="1884362"/>
              <a:ext cx="150813" cy="265113"/>
            </a:xfrm>
            <a:custGeom>
              <a:avLst/>
              <a:gdLst>
                <a:gd name="T0" fmla="*/ 56 w 95"/>
                <a:gd name="T1" fmla="*/ 128 h 167"/>
                <a:gd name="T2" fmla="*/ 32 w 95"/>
                <a:gd name="T3" fmla="*/ 143 h 167"/>
                <a:gd name="T4" fmla="*/ 16 w 95"/>
                <a:gd name="T5" fmla="*/ 159 h 167"/>
                <a:gd name="T6" fmla="*/ 8 w 95"/>
                <a:gd name="T7" fmla="*/ 167 h 167"/>
                <a:gd name="T8" fmla="*/ 0 w 95"/>
                <a:gd name="T9" fmla="*/ 167 h 167"/>
                <a:gd name="T10" fmla="*/ 0 w 95"/>
                <a:gd name="T11" fmla="*/ 167 h 167"/>
                <a:gd name="T12" fmla="*/ 0 w 95"/>
                <a:gd name="T13" fmla="*/ 167 h 167"/>
                <a:gd name="T14" fmla="*/ 0 w 95"/>
                <a:gd name="T15" fmla="*/ 167 h 167"/>
                <a:gd name="T16" fmla="*/ 8 w 95"/>
                <a:gd name="T17" fmla="*/ 159 h 167"/>
                <a:gd name="T18" fmla="*/ 8 w 95"/>
                <a:gd name="T19" fmla="*/ 159 h 167"/>
                <a:gd name="T20" fmla="*/ 16 w 95"/>
                <a:gd name="T21" fmla="*/ 151 h 167"/>
                <a:gd name="T22" fmla="*/ 24 w 95"/>
                <a:gd name="T23" fmla="*/ 143 h 167"/>
                <a:gd name="T24" fmla="*/ 32 w 95"/>
                <a:gd name="T25" fmla="*/ 128 h 167"/>
                <a:gd name="T26" fmla="*/ 40 w 95"/>
                <a:gd name="T27" fmla="*/ 120 h 167"/>
                <a:gd name="T28" fmla="*/ 56 w 95"/>
                <a:gd name="T29" fmla="*/ 88 h 167"/>
                <a:gd name="T30" fmla="*/ 72 w 95"/>
                <a:gd name="T31" fmla="*/ 56 h 167"/>
                <a:gd name="T32" fmla="*/ 72 w 95"/>
                <a:gd name="T33" fmla="*/ 40 h 167"/>
                <a:gd name="T34" fmla="*/ 72 w 95"/>
                <a:gd name="T35" fmla="*/ 24 h 167"/>
                <a:gd name="T36" fmla="*/ 79 w 95"/>
                <a:gd name="T37" fmla="*/ 16 h 167"/>
                <a:gd name="T38" fmla="*/ 79 w 95"/>
                <a:gd name="T39" fmla="*/ 8 h 167"/>
                <a:gd name="T40" fmla="*/ 72 w 95"/>
                <a:gd name="T41" fmla="*/ 0 h 167"/>
                <a:gd name="T42" fmla="*/ 79 w 95"/>
                <a:gd name="T43" fmla="*/ 0 h 167"/>
                <a:gd name="T44" fmla="*/ 79 w 95"/>
                <a:gd name="T45" fmla="*/ 0 h 167"/>
                <a:gd name="T46" fmla="*/ 87 w 95"/>
                <a:gd name="T47" fmla="*/ 8 h 167"/>
                <a:gd name="T48" fmla="*/ 95 w 95"/>
                <a:gd name="T49" fmla="*/ 8 h 167"/>
                <a:gd name="T50" fmla="*/ 95 w 95"/>
                <a:gd name="T51" fmla="*/ 16 h 167"/>
                <a:gd name="T52" fmla="*/ 95 w 95"/>
                <a:gd name="T53" fmla="*/ 16 h 167"/>
                <a:gd name="T54" fmla="*/ 95 w 95"/>
                <a:gd name="T55" fmla="*/ 24 h 167"/>
                <a:gd name="T56" fmla="*/ 87 w 95"/>
                <a:gd name="T57" fmla="*/ 32 h 167"/>
                <a:gd name="T58" fmla="*/ 87 w 95"/>
                <a:gd name="T59" fmla="*/ 40 h 167"/>
                <a:gd name="T60" fmla="*/ 87 w 95"/>
                <a:gd name="T61" fmla="*/ 56 h 167"/>
                <a:gd name="T62" fmla="*/ 79 w 95"/>
                <a:gd name="T63" fmla="*/ 72 h 167"/>
                <a:gd name="T64" fmla="*/ 72 w 95"/>
                <a:gd name="T65" fmla="*/ 104 h 167"/>
                <a:gd name="T66" fmla="*/ 56 w 95"/>
                <a:gd name="T67" fmla="*/ 128 h 167"/>
                <a:gd name="T68" fmla="*/ 56 w 95"/>
                <a:gd name="T69" fmla="*/ 128 h 16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5"/>
                <a:gd name="T106" fmla="*/ 0 h 167"/>
                <a:gd name="T107" fmla="*/ 95 w 95"/>
                <a:gd name="T108" fmla="*/ 167 h 16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5" h="167">
                  <a:moveTo>
                    <a:pt x="56" y="128"/>
                  </a:moveTo>
                  <a:lnTo>
                    <a:pt x="32" y="143"/>
                  </a:lnTo>
                  <a:lnTo>
                    <a:pt x="16" y="159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24" y="143"/>
                  </a:lnTo>
                  <a:lnTo>
                    <a:pt x="32" y="128"/>
                  </a:lnTo>
                  <a:lnTo>
                    <a:pt x="40" y="120"/>
                  </a:lnTo>
                  <a:lnTo>
                    <a:pt x="56" y="88"/>
                  </a:lnTo>
                  <a:lnTo>
                    <a:pt x="72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79" y="16"/>
                  </a:lnTo>
                  <a:lnTo>
                    <a:pt x="79" y="8"/>
                  </a:lnTo>
                  <a:lnTo>
                    <a:pt x="72" y="0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87" y="56"/>
                  </a:lnTo>
                  <a:lnTo>
                    <a:pt x="79" y="72"/>
                  </a:lnTo>
                  <a:lnTo>
                    <a:pt x="72" y="104"/>
                  </a:lnTo>
                  <a:lnTo>
                    <a:pt x="5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94"/>
            <p:cNvSpPr>
              <a:spLocks/>
            </p:cNvSpPr>
            <p:nvPr/>
          </p:nvSpPr>
          <p:spPr bwMode="auto">
            <a:xfrm>
              <a:off x="6463475" y="1835149"/>
              <a:ext cx="225425" cy="365125"/>
            </a:xfrm>
            <a:custGeom>
              <a:avLst/>
              <a:gdLst>
                <a:gd name="T0" fmla="*/ 95 w 142"/>
                <a:gd name="T1" fmla="*/ 230 h 230"/>
                <a:gd name="T2" fmla="*/ 87 w 142"/>
                <a:gd name="T3" fmla="*/ 230 h 230"/>
                <a:gd name="T4" fmla="*/ 79 w 142"/>
                <a:gd name="T5" fmla="*/ 206 h 230"/>
                <a:gd name="T6" fmla="*/ 63 w 142"/>
                <a:gd name="T7" fmla="*/ 190 h 230"/>
                <a:gd name="T8" fmla="*/ 55 w 142"/>
                <a:gd name="T9" fmla="*/ 190 h 230"/>
                <a:gd name="T10" fmla="*/ 71 w 142"/>
                <a:gd name="T11" fmla="*/ 190 h 230"/>
                <a:gd name="T12" fmla="*/ 87 w 142"/>
                <a:gd name="T13" fmla="*/ 190 h 230"/>
                <a:gd name="T14" fmla="*/ 95 w 142"/>
                <a:gd name="T15" fmla="*/ 182 h 230"/>
                <a:gd name="T16" fmla="*/ 103 w 142"/>
                <a:gd name="T17" fmla="*/ 174 h 230"/>
                <a:gd name="T18" fmla="*/ 103 w 142"/>
                <a:gd name="T19" fmla="*/ 151 h 230"/>
                <a:gd name="T20" fmla="*/ 111 w 142"/>
                <a:gd name="T21" fmla="*/ 111 h 230"/>
                <a:gd name="T22" fmla="*/ 111 w 142"/>
                <a:gd name="T23" fmla="*/ 95 h 230"/>
                <a:gd name="T24" fmla="*/ 103 w 142"/>
                <a:gd name="T25" fmla="*/ 87 h 230"/>
                <a:gd name="T26" fmla="*/ 87 w 142"/>
                <a:gd name="T27" fmla="*/ 87 h 230"/>
                <a:gd name="T28" fmla="*/ 55 w 142"/>
                <a:gd name="T29" fmla="*/ 95 h 230"/>
                <a:gd name="T30" fmla="*/ 32 w 142"/>
                <a:gd name="T31" fmla="*/ 95 h 230"/>
                <a:gd name="T32" fmla="*/ 16 w 142"/>
                <a:gd name="T33" fmla="*/ 111 h 230"/>
                <a:gd name="T34" fmla="*/ 8 w 142"/>
                <a:gd name="T35" fmla="*/ 111 h 230"/>
                <a:gd name="T36" fmla="*/ 8 w 142"/>
                <a:gd name="T37" fmla="*/ 103 h 230"/>
                <a:gd name="T38" fmla="*/ 0 w 142"/>
                <a:gd name="T39" fmla="*/ 95 h 230"/>
                <a:gd name="T40" fmla="*/ 0 w 142"/>
                <a:gd name="T41" fmla="*/ 87 h 230"/>
                <a:gd name="T42" fmla="*/ 8 w 142"/>
                <a:gd name="T43" fmla="*/ 79 h 230"/>
                <a:gd name="T44" fmla="*/ 16 w 142"/>
                <a:gd name="T45" fmla="*/ 63 h 230"/>
                <a:gd name="T46" fmla="*/ 16 w 142"/>
                <a:gd name="T47" fmla="*/ 31 h 230"/>
                <a:gd name="T48" fmla="*/ 16 w 142"/>
                <a:gd name="T49" fmla="*/ 8 h 230"/>
                <a:gd name="T50" fmla="*/ 8 w 142"/>
                <a:gd name="T51" fmla="*/ 8 h 230"/>
                <a:gd name="T52" fmla="*/ 16 w 142"/>
                <a:gd name="T53" fmla="*/ 0 h 230"/>
                <a:gd name="T54" fmla="*/ 32 w 142"/>
                <a:gd name="T55" fmla="*/ 8 h 230"/>
                <a:gd name="T56" fmla="*/ 32 w 142"/>
                <a:gd name="T57" fmla="*/ 16 h 230"/>
                <a:gd name="T58" fmla="*/ 32 w 142"/>
                <a:gd name="T59" fmla="*/ 39 h 230"/>
                <a:gd name="T60" fmla="*/ 24 w 142"/>
                <a:gd name="T61" fmla="*/ 71 h 230"/>
                <a:gd name="T62" fmla="*/ 24 w 142"/>
                <a:gd name="T63" fmla="*/ 79 h 230"/>
                <a:gd name="T64" fmla="*/ 32 w 142"/>
                <a:gd name="T65" fmla="*/ 87 h 230"/>
                <a:gd name="T66" fmla="*/ 47 w 142"/>
                <a:gd name="T67" fmla="*/ 79 h 230"/>
                <a:gd name="T68" fmla="*/ 79 w 142"/>
                <a:gd name="T69" fmla="*/ 71 h 230"/>
                <a:gd name="T70" fmla="*/ 103 w 142"/>
                <a:gd name="T71" fmla="*/ 71 h 230"/>
                <a:gd name="T72" fmla="*/ 111 w 142"/>
                <a:gd name="T73" fmla="*/ 63 h 230"/>
                <a:gd name="T74" fmla="*/ 118 w 142"/>
                <a:gd name="T75" fmla="*/ 71 h 230"/>
                <a:gd name="T76" fmla="*/ 134 w 142"/>
                <a:gd name="T77" fmla="*/ 87 h 230"/>
                <a:gd name="T78" fmla="*/ 142 w 142"/>
                <a:gd name="T79" fmla="*/ 95 h 230"/>
                <a:gd name="T80" fmla="*/ 134 w 142"/>
                <a:gd name="T81" fmla="*/ 103 h 230"/>
                <a:gd name="T82" fmla="*/ 134 w 142"/>
                <a:gd name="T83" fmla="*/ 119 h 230"/>
                <a:gd name="T84" fmla="*/ 126 w 142"/>
                <a:gd name="T85" fmla="*/ 166 h 230"/>
                <a:gd name="T86" fmla="*/ 118 w 142"/>
                <a:gd name="T87" fmla="*/ 190 h 230"/>
                <a:gd name="T88" fmla="*/ 103 w 142"/>
                <a:gd name="T89" fmla="*/ 222 h 23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42"/>
                <a:gd name="T136" fmla="*/ 0 h 230"/>
                <a:gd name="T137" fmla="*/ 142 w 142"/>
                <a:gd name="T138" fmla="*/ 230 h 230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42" h="230">
                  <a:moveTo>
                    <a:pt x="103" y="222"/>
                  </a:moveTo>
                  <a:lnTo>
                    <a:pt x="95" y="230"/>
                  </a:lnTo>
                  <a:lnTo>
                    <a:pt x="87" y="230"/>
                  </a:lnTo>
                  <a:lnTo>
                    <a:pt x="87" y="222"/>
                  </a:lnTo>
                  <a:lnTo>
                    <a:pt x="79" y="206"/>
                  </a:lnTo>
                  <a:lnTo>
                    <a:pt x="71" y="198"/>
                  </a:lnTo>
                  <a:lnTo>
                    <a:pt x="63" y="190"/>
                  </a:lnTo>
                  <a:lnTo>
                    <a:pt x="55" y="190"/>
                  </a:lnTo>
                  <a:lnTo>
                    <a:pt x="63" y="190"/>
                  </a:lnTo>
                  <a:lnTo>
                    <a:pt x="71" y="190"/>
                  </a:lnTo>
                  <a:lnTo>
                    <a:pt x="79" y="190"/>
                  </a:lnTo>
                  <a:lnTo>
                    <a:pt x="87" y="190"/>
                  </a:lnTo>
                  <a:lnTo>
                    <a:pt x="95" y="190"/>
                  </a:lnTo>
                  <a:lnTo>
                    <a:pt x="95" y="182"/>
                  </a:lnTo>
                  <a:lnTo>
                    <a:pt x="103" y="174"/>
                  </a:lnTo>
                  <a:lnTo>
                    <a:pt x="103" y="159"/>
                  </a:lnTo>
                  <a:lnTo>
                    <a:pt x="103" y="151"/>
                  </a:lnTo>
                  <a:lnTo>
                    <a:pt x="111" y="127"/>
                  </a:lnTo>
                  <a:lnTo>
                    <a:pt x="111" y="111"/>
                  </a:lnTo>
                  <a:lnTo>
                    <a:pt x="111" y="103"/>
                  </a:lnTo>
                  <a:lnTo>
                    <a:pt x="111" y="95"/>
                  </a:lnTo>
                  <a:lnTo>
                    <a:pt x="111" y="87"/>
                  </a:lnTo>
                  <a:lnTo>
                    <a:pt x="103" y="87"/>
                  </a:lnTo>
                  <a:lnTo>
                    <a:pt x="95" y="87"/>
                  </a:lnTo>
                  <a:lnTo>
                    <a:pt x="87" y="87"/>
                  </a:lnTo>
                  <a:lnTo>
                    <a:pt x="71" y="87"/>
                  </a:lnTo>
                  <a:lnTo>
                    <a:pt x="55" y="95"/>
                  </a:lnTo>
                  <a:lnTo>
                    <a:pt x="39" y="95"/>
                  </a:lnTo>
                  <a:lnTo>
                    <a:pt x="32" y="95"/>
                  </a:lnTo>
                  <a:lnTo>
                    <a:pt x="24" y="103"/>
                  </a:lnTo>
                  <a:lnTo>
                    <a:pt x="16" y="111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0" y="103"/>
                  </a:lnTo>
                  <a:lnTo>
                    <a:pt x="0" y="95"/>
                  </a:lnTo>
                  <a:lnTo>
                    <a:pt x="0" y="87"/>
                  </a:lnTo>
                  <a:lnTo>
                    <a:pt x="8" y="87"/>
                  </a:lnTo>
                  <a:lnTo>
                    <a:pt x="8" y="79"/>
                  </a:lnTo>
                  <a:lnTo>
                    <a:pt x="8" y="71"/>
                  </a:lnTo>
                  <a:lnTo>
                    <a:pt x="16" y="63"/>
                  </a:lnTo>
                  <a:lnTo>
                    <a:pt x="16" y="47"/>
                  </a:lnTo>
                  <a:lnTo>
                    <a:pt x="16" y="31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8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23"/>
                  </a:lnTo>
                  <a:lnTo>
                    <a:pt x="32" y="39"/>
                  </a:lnTo>
                  <a:lnTo>
                    <a:pt x="24" y="63"/>
                  </a:lnTo>
                  <a:lnTo>
                    <a:pt x="24" y="71"/>
                  </a:lnTo>
                  <a:lnTo>
                    <a:pt x="24" y="79"/>
                  </a:lnTo>
                  <a:lnTo>
                    <a:pt x="24" y="87"/>
                  </a:lnTo>
                  <a:lnTo>
                    <a:pt x="32" y="87"/>
                  </a:lnTo>
                  <a:lnTo>
                    <a:pt x="39" y="87"/>
                  </a:lnTo>
                  <a:lnTo>
                    <a:pt x="47" y="79"/>
                  </a:lnTo>
                  <a:lnTo>
                    <a:pt x="63" y="79"/>
                  </a:lnTo>
                  <a:lnTo>
                    <a:pt x="79" y="71"/>
                  </a:lnTo>
                  <a:lnTo>
                    <a:pt x="95" y="71"/>
                  </a:lnTo>
                  <a:lnTo>
                    <a:pt x="103" y="71"/>
                  </a:lnTo>
                  <a:lnTo>
                    <a:pt x="111" y="63"/>
                  </a:lnTo>
                  <a:lnTo>
                    <a:pt x="118" y="71"/>
                  </a:lnTo>
                  <a:lnTo>
                    <a:pt x="126" y="79"/>
                  </a:lnTo>
                  <a:lnTo>
                    <a:pt x="134" y="87"/>
                  </a:lnTo>
                  <a:lnTo>
                    <a:pt x="142" y="95"/>
                  </a:lnTo>
                  <a:lnTo>
                    <a:pt x="134" y="95"/>
                  </a:lnTo>
                  <a:lnTo>
                    <a:pt x="134" y="103"/>
                  </a:lnTo>
                  <a:lnTo>
                    <a:pt x="134" y="119"/>
                  </a:lnTo>
                  <a:lnTo>
                    <a:pt x="126" y="135"/>
                  </a:lnTo>
                  <a:lnTo>
                    <a:pt x="126" y="166"/>
                  </a:lnTo>
                  <a:lnTo>
                    <a:pt x="118" y="182"/>
                  </a:lnTo>
                  <a:lnTo>
                    <a:pt x="118" y="190"/>
                  </a:lnTo>
                  <a:lnTo>
                    <a:pt x="111" y="206"/>
                  </a:lnTo>
                  <a:lnTo>
                    <a:pt x="103" y="22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91"/>
          <p:cNvGrpSpPr>
            <a:grpSpLocks noChangeAspect="1"/>
          </p:cNvGrpSpPr>
          <p:nvPr/>
        </p:nvGrpSpPr>
        <p:grpSpPr bwMode="auto">
          <a:xfrm>
            <a:off x="1266825" y="3556000"/>
            <a:ext cx="231775" cy="468313"/>
            <a:chOff x="4533941" y="1682749"/>
            <a:chExt cx="200026" cy="403226"/>
          </a:xfrm>
        </p:grpSpPr>
        <p:sp>
          <p:nvSpPr>
            <p:cNvPr id="67637" name="Freeform 89"/>
            <p:cNvSpPr>
              <a:spLocks/>
            </p:cNvSpPr>
            <p:nvPr/>
          </p:nvSpPr>
          <p:spPr bwMode="auto">
            <a:xfrm>
              <a:off x="4621254" y="1682749"/>
              <a:ext cx="100013" cy="390525"/>
            </a:xfrm>
            <a:custGeom>
              <a:avLst/>
              <a:gdLst>
                <a:gd name="T0" fmla="*/ 63 w 63"/>
                <a:gd name="T1" fmla="*/ 230 h 246"/>
                <a:gd name="T2" fmla="*/ 63 w 63"/>
                <a:gd name="T3" fmla="*/ 238 h 246"/>
                <a:gd name="T4" fmla="*/ 63 w 63"/>
                <a:gd name="T5" fmla="*/ 246 h 246"/>
                <a:gd name="T6" fmla="*/ 55 w 63"/>
                <a:gd name="T7" fmla="*/ 246 h 246"/>
                <a:gd name="T8" fmla="*/ 55 w 63"/>
                <a:gd name="T9" fmla="*/ 238 h 246"/>
                <a:gd name="T10" fmla="*/ 48 w 63"/>
                <a:gd name="T11" fmla="*/ 230 h 246"/>
                <a:gd name="T12" fmla="*/ 40 w 63"/>
                <a:gd name="T13" fmla="*/ 215 h 246"/>
                <a:gd name="T14" fmla="*/ 24 w 63"/>
                <a:gd name="T15" fmla="*/ 207 h 246"/>
                <a:gd name="T16" fmla="*/ 16 w 63"/>
                <a:gd name="T17" fmla="*/ 191 h 246"/>
                <a:gd name="T18" fmla="*/ 16 w 63"/>
                <a:gd name="T19" fmla="*/ 183 h 246"/>
                <a:gd name="T20" fmla="*/ 8 w 63"/>
                <a:gd name="T21" fmla="*/ 183 h 246"/>
                <a:gd name="T22" fmla="*/ 0 w 63"/>
                <a:gd name="T23" fmla="*/ 175 h 246"/>
                <a:gd name="T24" fmla="*/ 0 w 63"/>
                <a:gd name="T25" fmla="*/ 167 h 246"/>
                <a:gd name="T26" fmla="*/ 0 w 63"/>
                <a:gd name="T27" fmla="*/ 159 h 246"/>
                <a:gd name="T28" fmla="*/ 8 w 63"/>
                <a:gd name="T29" fmla="*/ 151 h 246"/>
                <a:gd name="T30" fmla="*/ 8 w 63"/>
                <a:gd name="T31" fmla="*/ 143 h 246"/>
                <a:gd name="T32" fmla="*/ 8 w 63"/>
                <a:gd name="T33" fmla="*/ 127 h 246"/>
                <a:gd name="T34" fmla="*/ 8 w 63"/>
                <a:gd name="T35" fmla="*/ 111 h 246"/>
                <a:gd name="T36" fmla="*/ 16 w 63"/>
                <a:gd name="T37" fmla="*/ 95 h 246"/>
                <a:gd name="T38" fmla="*/ 16 w 63"/>
                <a:gd name="T39" fmla="*/ 64 h 246"/>
                <a:gd name="T40" fmla="*/ 16 w 63"/>
                <a:gd name="T41" fmla="*/ 40 h 246"/>
                <a:gd name="T42" fmla="*/ 16 w 63"/>
                <a:gd name="T43" fmla="*/ 32 h 246"/>
                <a:gd name="T44" fmla="*/ 16 w 63"/>
                <a:gd name="T45" fmla="*/ 24 h 246"/>
                <a:gd name="T46" fmla="*/ 16 w 63"/>
                <a:gd name="T47" fmla="*/ 16 h 246"/>
                <a:gd name="T48" fmla="*/ 16 w 63"/>
                <a:gd name="T49" fmla="*/ 16 h 246"/>
                <a:gd name="T50" fmla="*/ 16 w 63"/>
                <a:gd name="T51" fmla="*/ 8 h 246"/>
                <a:gd name="T52" fmla="*/ 16 w 63"/>
                <a:gd name="T53" fmla="*/ 8 h 246"/>
                <a:gd name="T54" fmla="*/ 16 w 63"/>
                <a:gd name="T55" fmla="*/ 0 h 246"/>
                <a:gd name="T56" fmla="*/ 24 w 63"/>
                <a:gd name="T57" fmla="*/ 8 h 246"/>
                <a:gd name="T58" fmla="*/ 32 w 63"/>
                <a:gd name="T59" fmla="*/ 8 h 246"/>
                <a:gd name="T60" fmla="*/ 40 w 63"/>
                <a:gd name="T61" fmla="*/ 16 h 246"/>
                <a:gd name="T62" fmla="*/ 40 w 63"/>
                <a:gd name="T63" fmla="*/ 24 h 246"/>
                <a:gd name="T64" fmla="*/ 40 w 63"/>
                <a:gd name="T65" fmla="*/ 24 h 246"/>
                <a:gd name="T66" fmla="*/ 40 w 63"/>
                <a:gd name="T67" fmla="*/ 40 h 246"/>
                <a:gd name="T68" fmla="*/ 32 w 63"/>
                <a:gd name="T69" fmla="*/ 48 h 246"/>
                <a:gd name="T70" fmla="*/ 32 w 63"/>
                <a:gd name="T71" fmla="*/ 56 h 246"/>
                <a:gd name="T72" fmla="*/ 32 w 63"/>
                <a:gd name="T73" fmla="*/ 79 h 246"/>
                <a:gd name="T74" fmla="*/ 24 w 63"/>
                <a:gd name="T75" fmla="*/ 103 h 246"/>
                <a:gd name="T76" fmla="*/ 24 w 63"/>
                <a:gd name="T77" fmla="*/ 127 h 246"/>
                <a:gd name="T78" fmla="*/ 16 w 63"/>
                <a:gd name="T79" fmla="*/ 151 h 246"/>
                <a:gd name="T80" fmla="*/ 16 w 63"/>
                <a:gd name="T81" fmla="*/ 159 h 246"/>
                <a:gd name="T82" fmla="*/ 16 w 63"/>
                <a:gd name="T83" fmla="*/ 167 h 246"/>
                <a:gd name="T84" fmla="*/ 16 w 63"/>
                <a:gd name="T85" fmla="*/ 167 h 246"/>
                <a:gd name="T86" fmla="*/ 24 w 63"/>
                <a:gd name="T87" fmla="*/ 175 h 246"/>
                <a:gd name="T88" fmla="*/ 32 w 63"/>
                <a:gd name="T89" fmla="*/ 183 h 246"/>
                <a:gd name="T90" fmla="*/ 40 w 63"/>
                <a:gd name="T91" fmla="*/ 191 h 246"/>
                <a:gd name="T92" fmla="*/ 48 w 63"/>
                <a:gd name="T93" fmla="*/ 207 h 246"/>
                <a:gd name="T94" fmla="*/ 55 w 63"/>
                <a:gd name="T95" fmla="*/ 215 h 246"/>
                <a:gd name="T96" fmla="*/ 63 w 63"/>
                <a:gd name="T97" fmla="*/ 222 h 246"/>
                <a:gd name="T98" fmla="*/ 63 w 63"/>
                <a:gd name="T99" fmla="*/ 230 h 246"/>
                <a:gd name="T100" fmla="*/ 63 w 63"/>
                <a:gd name="T101" fmla="*/ 230 h 24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3"/>
                <a:gd name="T154" fmla="*/ 0 h 246"/>
                <a:gd name="T155" fmla="*/ 63 w 63"/>
                <a:gd name="T156" fmla="*/ 246 h 24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3" h="246">
                  <a:moveTo>
                    <a:pt x="63" y="230"/>
                  </a:moveTo>
                  <a:lnTo>
                    <a:pt x="63" y="238"/>
                  </a:lnTo>
                  <a:lnTo>
                    <a:pt x="63" y="246"/>
                  </a:lnTo>
                  <a:lnTo>
                    <a:pt x="55" y="246"/>
                  </a:lnTo>
                  <a:lnTo>
                    <a:pt x="55" y="238"/>
                  </a:lnTo>
                  <a:lnTo>
                    <a:pt x="48" y="230"/>
                  </a:lnTo>
                  <a:lnTo>
                    <a:pt x="40" y="215"/>
                  </a:lnTo>
                  <a:lnTo>
                    <a:pt x="24" y="207"/>
                  </a:lnTo>
                  <a:lnTo>
                    <a:pt x="16" y="191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16" y="95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79"/>
                  </a:lnTo>
                  <a:lnTo>
                    <a:pt x="24" y="103"/>
                  </a:lnTo>
                  <a:lnTo>
                    <a:pt x="24" y="127"/>
                  </a:lnTo>
                  <a:lnTo>
                    <a:pt x="16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1"/>
                  </a:lnTo>
                  <a:lnTo>
                    <a:pt x="48" y="207"/>
                  </a:lnTo>
                  <a:lnTo>
                    <a:pt x="55" y="215"/>
                  </a:lnTo>
                  <a:lnTo>
                    <a:pt x="63" y="222"/>
                  </a:lnTo>
                  <a:lnTo>
                    <a:pt x="63" y="23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8" name="Freeform 90"/>
            <p:cNvSpPr>
              <a:spLocks/>
            </p:cNvSpPr>
            <p:nvPr/>
          </p:nvSpPr>
          <p:spPr bwMode="auto">
            <a:xfrm>
              <a:off x="4533941" y="1858962"/>
              <a:ext cx="174625" cy="63500"/>
            </a:xfrm>
            <a:custGeom>
              <a:avLst/>
              <a:gdLst>
                <a:gd name="T0" fmla="*/ 0 w 110"/>
                <a:gd name="T1" fmla="*/ 16 h 40"/>
                <a:gd name="T2" fmla="*/ 8 w 110"/>
                <a:gd name="T3" fmla="*/ 16 h 40"/>
                <a:gd name="T4" fmla="*/ 24 w 110"/>
                <a:gd name="T5" fmla="*/ 16 h 40"/>
                <a:gd name="T6" fmla="*/ 39 w 110"/>
                <a:gd name="T7" fmla="*/ 8 h 40"/>
                <a:gd name="T8" fmla="*/ 55 w 110"/>
                <a:gd name="T9" fmla="*/ 8 h 40"/>
                <a:gd name="T10" fmla="*/ 71 w 110"/>
                <a:gd name="T11" fmla="*/ 0 h 40"/>
                <a:gd name="T12" fmla="*/ 87 w 110"/>
                <a:gd name="T13" fmla="*/ 0 h 40"/>
                <a:gd name="T14" fmla="*/ 103 w 110"/>
                <a:gd name="T15" fmla="*/ 0 h 40"/>
                <a:gd name="T16" fmla="*/ 110 w 110"/>
                <a:gd name="T17" fmla="*/ 0 h 40"/>
                <a:gd name="T18" fmla="*/ 110 w 110"/>
                <a:gd name="T19" fmla="*/ 8 h 40"/>
                <a:gd name="T20" fmla="*/ 87 w 110"/>
                <a:gd name="T21" fmla="*/ 8 h 40"/>
                <a:gd name="T22" fmla="*/ 71 w 110"/>
                <a:gd name="T23" fmla="*/ 16 h 40"/>
                <a:gd name="T24" fmla="*/ 55 w 110"/>
                <a:gd name="T25" fmla="*/ 24 h 40"/>
                <a:gd name="T26" fmla="*/ 39 w 110"/>
                <a:gd name="T27" fmla="*/ 24 h 40"/>
                <a:gd name="T28" fmla="*/ 24 w 110"/>
                <a:gd name="T29" fmla="*/ 32 h 40"/>
                <a:gd name="T30" fmla="*/ 16 w 110"/>
                <a:gd name="T31" fmla="*/ 32 h 40"/>
                <a:gd name="T32" fmla="*/ 16 w 110"/>
                <a:gd name="T33" fmla="*/ 40 h 40"/>
                <a:gd name="T34" fmla="*/ 8 w 110"/>
                <a:gd name="T35" fmla="*/ 32 h 40"/>
                <a:gd name="T36" fmla="*/ 8 w 110"/>
                <a:gd name="T37" fmla="*/ 32 h 40"/>
                <a:gd name="T38" fmla="*/ 0 w 110"/>
                <a:gd name="T39" fmla="*/ 24 h 40"/>
                <a:gd name="T40" fmla="*/ 0 w 110"/>
                <a:gd name="T41" fmla="*/ 16 h 40"/>
                <a:gd name="T42" fmla="*/ 0 w 110"/>
                <a:gd name="T43" fmla="*/ 16 h 4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10"/>
                <a:gd name="T67" fmla="*/ 0 h 40"/>
                <a:gd name="T68" fmla="*/ 110 w 110"/>
                <a:gd name="T69" fmla="*/ 40 h 4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10" h="40">
                  <a:moveTo>
                    <a:pt x="0" y="16"/>
                  </a:moveTo>
                  <a:lnTo>
                    <a:pt x="8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0" y="8"/>
                  </a:lnTo>
                  <a:lnTo>
                    <a:pt x="87" y="8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9" name="Freeform 93"/>
            <p:cNvSpPr>
              <a:spLocks/>
            </p:cNvSpPr>
            <p:nvPr/>
          </p:nvSpPr>
          <p:spPr bwMode="auto">
            <a:xfrm>
              <a:off x="4583154" y="1820862"/>
              <a:ext cx="150813" cy="265113"/>
            </a:xfrm>
            <a:custGeom>
              <a:avLst/>
              <a:gdLst>
                <a:gd name="T0" fmla="*/ 56 w 95"/>
                <a:gd name="T1" fmla="*/ 128 h 167"/>
                <a:gd name="T2" fmla="*/ 32 w 95"/>
                <a:gd name="T3" fmla="*/ 143 h 167"/>
                <a:gd name="T4" fmla="*/ 16 w 95"/>
                <a:gd name="T5" fmla="*/ 159 h 167"/>
                <a:gd name="T6" fmla="*/ 8 w 95"/>
                <a:gd name="T7" fmla="*/ 167 h 167"/>
                <a:gd name="T8" fmla="*/ 0 w 95"/>
                <a:gd name="T9" fmla="*/ 167 h 167"/>
                <a:gd name="T10" fmla="*/ 0 w 95"/>
                <a:gd name="T11" fmla="*/ 167 h 167"/>
                <a:gd name="T12" fmla="*/ 0 w 95"/>
                <a:gd name="T13" fmla="*/ 167 h 167"/>
                <a:gd name="T14" fmla="*/ 0 w 95"/>
                <a:gd name="T15" fmla="*/ 167 h 167"/>
                <a:gd name="T16" fmla="*/ 8 w 95"/>
                <a:gd name="T17" fmla="*/ 159 h 167"/>
                <a:gd name="T18" fmla="*/ 8 w 95"/>
                <a:gd name="T19" fmla="*/ 159 h 167"/>
                <a:gd name="T20" fmla="*/ 16 w 95"/>
                <a:gd name="T21" fmla="*/ 151 h 167"/>
                <a:gd name="T22" fmla="*/ 24 w 95"/>
                <a:gd name="T23" fmla="*/ 143 h 167"/>
                <a:gd name="T24" fmla="*/ 32 w 95"/>
                <a:gd name="T25" fmla="*/ 128 h 167"/>
                <a:gd name="T26" fmla="*/ 40 w 95"/>
                <a:gd name="T27" fmla="*/ 120 h 167"/>
                <a:gd name="T28" fmla="*/ 56 w 95"/>
                <a:gd name="T29" fmla="*/ 88 h 167"/>
                <a:gd name="T30" fmla="*/ 72 w 95"/>
                <a:gd name="T31" fmla="*/ 56 h 167"/>
                <a:gd name="T32" fmla="*/ 72 w 95"/>
                <a:gd name="T33" fmla="*/ 40 h 167"/>
                <a:gd name="T34" fmla="*/ 72 w 95"/>
                <a:gd name="T35" fmla="*/ 24 h 167"/>
                <a:gd name="T36" fmla="*/ 79 w 95"/>
                <a:gd name="T37" fmla="*/ 16 h 167"/>
                <a:gd name="T38" fmla="*/ 79 w 95"/>
                <a:gd name="T39" fmla="*/ 8 h 167"/>
                <a:gd name="T40" fmla="*/ 72 w 95"/>
                <a:gd name="T41" fmla="*/ 0 h 167"/>
                <a:gd name="T42" fmla="*/ 79 w 95"/>
                <a:gd name="T43" fmla="*/ 0 h 167"/>
                <a:gd name="T44" fmla="*/ 79 w 95"/>
                <a:gd name="T45" fmla="*/ 0 h 167"/>
                <a:gd name="T46" fmla="*/ 87 w 95"/>
                <a:gd name="T47" fmla="*/ 8 h 167"/>
                <a:gd name="T48" fmla="*/ 95 w 95"/>
                <a:gd name="T49" fmla="*/ 8 h 167"/>
                <a:gd name="T50" fmla="*/ 95 w 95"/>
                <a:gd name="T51" fmla="*/ 16 h 167"/>
                <a:gd name="T52" fmla="*/ 95 w 95"/>
                <a:gd name="T53" fmla="*/ 16 h 167"/>
                <a:gd name="T54" fmla="*/ 95 w 95"/>
                <a:gd name="T55" fmla="*/ 24 h 167"/>
                <a:gd name="T56" fmla="*/ 87 w 95"/>
                <a:gd name="T57" fmla="*/ 32 h 167"/>
                <a:gd name="T58" fmla="*/ 87 w 95"/>
                <a:gd name="T59" fmla="*/ 40 h 167"/>
                <a:gd name="T60" fmla="*/ 87 w 95"/>
                <a:gd name="T61" fmla="*/ 56 h 167"/>
                <a:gd name="T62" fmla="*/ 79 w 95"/>
                <a:gd name="T63" fmla="*/ 72 h 167"/>
                <a:gd name="T64" fmla="*/ 72 w 95"/>
                <a:gd name="T65" fmla="*/ 104 h 167"/>
                <a:gd name="T66" fmla="*/ 56 w 95"/>
                <a:gd name="T67" fmla="*/ 128 h 167"/>
                <a:gd name="T68" fmla="*/ 56 w 95"/>
                <a:gd name="T69" fmla="*/ 128 h 16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5"/>
                <a:gd name="T106" fmla="*/ 0 h 167"/>
                <a:gd name="T107" fmla="*/ 95 w 95"/>
                <a:gd name="T108" fmla="*/ 167 h 16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5" h="167">
                  <a:moveTo>
                    <a:pt x="56" y="128"/>
                  </a:moveTo>
                  <a:lnTo>
                    <a:pt x="32" y="143"/>
                  </a:lnTo>
                  <a:lnTo>
                    <a:pt x="16" y="159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24" y="143"/>
                  </a:lnTo>
                  <a:lnTo>
                    <a:pt x="32" y="128"/>
                  </a:lnTo>
                  <a:lnTo>
                    <a:pt x="40" y="120"/>
                  </a:lnTo>
                  <a:lnTo>
                    <a:pt x="56" y="88"/>
                  </a:lnTo>
                  <a:lnTo>
                    <a:pt x="72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79" y="16"/>
                  </a:lnTo>
                  <a:lnTo>
                    <a:pt x="79" y="8"/>
                  </a:lnTo>
                  <a:lnTo>
                    <a:pt x="72" y="0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87" y="56"/>
                  </a:lnTo>
                  <a:lnTo>
                    <a:pt x="79" y="72"/>
                  </a:lnTo>
                  <a:lnTo>
                    <a:pt x="72" y="104"/>
                  </a:lnTo>
                  <a:lnTo>
                    <a:pt x="5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109"/>
          <p:cNvGrpSpPr>
            <a:grpSpLocks noChangeAspect="1"/>
          </p:cNvGrpSpPr>
          <p:nvPr/>
        </p:nvGrpSpPr>
        <p:grpSpPr bwMode="auto">
          <a:xfrm>
            <a:off x="7570788" y="4473575"/>
            <a:ext cx="352425" cy="360363"/>
            <a:chOff x="4954588" y="1649413"/>
            <a:chExt cx="444500" cy="454026"/>
          </a:xfrm>
        </p:grpSpPr>
        <p:sp>
          <p:nvSpPr>
            <p:cNvPr id="67630" name="Freeform 101"/>
            <p:cNvSpPr>
              <a:spLocks/>
            </p:cNvSpPr>
            <p:nvPr/>
          </p:nvSpPr>
          <p:spPr bwMode="auto">
            <a:xfrm>
              <a:off x="5081588" y="1751013"/>
              <a:ext cx="114300" cy="352425"/>
            </a:xfrm>
            <a:custGeom>
              <a:avLst/>
              <a:gdLst>
                <a:gd name="T0" fmla="*/ 32 w 72"/>
                <a:gd name="T1" fmla="*/ 182 h 222"/>
                <a:gd name="T2" fmla="*/ 24 w 72"/>
                <a:gd name="T3" fmla="*/ 198 h 222"/>
                <a:gd name="T4" fmla="*/ 8 w 72"/>
                <a:gd name="T5" fmla="*/ 214 h 222"/>
                <a:gd name="T6" fmla="*/ 0 w 72"/>
                <a:gd name="T7" fmla="*/ 222 h 222"/>
                <a:gd name="T8" fmla="*/ 0 w 72"/>
                <a:gd name="T9" fmla="*/ 222 h 222"/>
                <a:gd name="T10" fmla="*/ 0 w 72"/>
                <a:gd name="T11" fmla="*/ 222 h 222"/>
                <a:gd name="T12" fmla="*/ 0 w 72"/>
                <a:gd name="T13" fmla="*/ 214 h 222"/>
                <a:gd name="T14" fmla="*/ 8 w 72"/>
                <a:gd name="T15" fmla="*/ 206 h 222"/>
                <a:gd name="T16" fmla="*/ 16 w 72"/>
                <a:gd name="T17" fmla="*/ 198 h 222"/>
                <a:gd name="T18" fmla="*/ 24 w 72"/>
                <a:gd name="T19" fmla="*/ 182 h 222"/>
                <a:gd name="T20" fmla="*/ 24 w 72"/>
                <a:gd name="T21" fmla="*/ 174 h 222"/>
                <a:gd name="T22" fmla="*/ 32 w 72"/>
                <a:gd name="T23" fmla="*/ 158 h 222"/>
                <a:gd name="T24" fmla="*/ 40 w 72"/>
                <a:gd name="T25" fmla="*/ 143 h 222"/>
                <a:gd name="T26" fmla="*/ 48 w 72"/>
                <a:gd name="T27" fmla="*/ 103 h 222"/>
                <a:gd name="T28" fmla="*/ 56 w 72"/>
                <a:gd name="T29" fmla="*/ 63 h 222"/>
                <a:gd name="T30" fmla="*/ 56 w 72"/>
                <a:gd name="T31" fmla="*/ 39 h 222"/>
                <a:gd name="T32" fmla="*/ 56 w 72"/>
                <a:gd name="T33" fmla="*/ 23 h 222"/>
                <a:gd name="T34" fmla="*/ 56 w 72"/>
                <a:gd name="T35" fmla="*/ 15 h 222"/>
                <a:gd name="T36" fmla="*/ 56 w 72"/>
                <a:gd name="T37" fmla="*/ 8 h 222"/>
                <a:gd name="T38" fmla="*/ 56 w 72"/>
                <a:gd name="T39" fmla="*/ 0 h 222"/>
                <a:gd name="T40" fmla="*/ 56 w 72"/>
                <a:gd name="T41" fmla="*/ 0 h 222"/>
                <a:gd name="T42" fmla="*/ 64 w 72"/>
                <a:gd name="T43" fmla="*/ 0 h 222"/>
                <a:gd name="T44" fmla="*/ 72 w 72"/>
                <a:gd name="T45" fmla="*/ 0 h 222"/>
                <a:gd name="T46" fmla="*/ 72 w 72"/>
                <a:gd name="T47" fmla="*/ 39 h 222"/>
                <a:gd name="T48" fmla="*/ 72 w 72"/>
                <a:gd name="T49" fmla="*/ 71 h 222"/>
                <a:gd name="T50" fmla="*/ 64 w 72"/>
                <a:gd name="T51" fmla="*/ 103 h 222"/>
                <a:gd name="T52" fmla="*/ 56 w 72"/>
                <a:gd name="T53" fmla="*/ 135 h 222"/>
                <a:gd name="T54" fmla="*/ 48 w 72"/>
                <a:gd name="T55" fmla="*/ 158 h 222"/>
                <a:gd name="T56" fmla="*/ 32 w 72"/>
                <a:gd name="T57" fmla="*/ 182 h 222"/>
                <a:gd name="T58" fmla="*/ 32 w 72"/>
                <a:gd name="T59" fmla="*/ 182 h 222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72"/>
                <a:gd name="T91" fmla="*/ 0 h 222"/>
                <a:gd name="T92" fmla="*/ 72 w 72"/>
                <a:gd name="T93" fmla="*/ 222 h 222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72" h="222">
                  <a:moveTo>
                    <a:pt x="32" y="182"/>
                  </a:moveTo>
                  <a:lnTo>
                    <a:pt x="24" y="198"/>
                  </a:lnTo>
                  <a:lnTo>
                    <a:pt x="8" y="214"/>
                  </a:lnTo>
                  <a:lnTo>
                    <a:pt x="0" y="222"/>
                  </a:lnTo>
                  <a:lnTo>
                    <a:pt x="0" y="214"/>
                  </a:lnTo>
                  <a:lnTo>
                    <a:pt x="8" y="206"/>
                  </a:lnTo>
                  <a:lnTo>
                    <a:pt x="16" y="198"/>
                  </a:lnTo>
                  <a:lnTo>
                    <a:pt x="24" y="182"/>
                  </a:lnTo>
                  <a:lnTo>
                    <a:pt x="24" y="174"/>
                  </a:lnTo>
                  <a:lnTo>
                    <a:pt x="32" y="158"/>
                  </a:lnTo>
                  <a:lnTo>
                    <a:pt x="40" y="143"/>
                  </a:lnTo>
                  <a:lnTo>
                    <a:pt x="48" y="103"/>
                  </a:lnTo>
                  <a:lnTo>
                    <a:pt x="56" y="63"/>
                  </a:lnTo>
                  <a:lnTo>
                    <a:pt x="56" y="39"/>
                  </a:lnTo>
                  <a:lnTo>
                    <a:pt x="56" y="23"/>
                  </a:lnTo>
                  <a:lnTo>
                    <a:pt x="56" y="15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39"/>
                  </a:lnTo>
                  <a:lnTo>
                    <a:pt x="72" y="71"/>
                  </a:lnTo>
                  <a:lnTo>
                    <a:pt x="64" y="103"/>
                  </a:lnTo>
                  <a:lnTo>
                    <a:pt x="56" y="135"/>
                  </a:lnTo>
                  <a:lnTo>
                    <a:pt x="48" y="158"/>
                  </a:lnTo>
                  <a:lnTo>
                    <a:pt x="32" y="18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102"/>
            <p:cNvSpPr>
              <a:spLocks/>
            </p:cNvSpPr>
            <p:nvPr/>
          </p:nvSpPr>
          <p:spPr bwMode="auto">
            <a:xfrm>
              <a:off x="5183188" y="1687513"/>
              <a:ext cx="127000" cy="76200"/>
            </a:xfrm>
            <a:custGeom>
              <a:avLst/>
              <a:gdLst>
                <a:gd name="T0" fmla="*/ 0 w 80"/>
                <a:gd name="T1" fmla="*/ 48 h 48"/>
                <a:gd name="T2" fmla="*/ 0 w 80"/>
                <a:gd name="T3" fmla="*/ 48 h 48"/>
                <a:gd name="T4" fmla="*/ 16 w 80"/>
                <a:gd name="T5" fmla="*/ 32 h 48"/>
                <a:gd name="T6" fmla="*/ 32 w 80"/>
                <a:gd name="T7" fmla="*/ 24 h 48"/>
                <a:gd name="T8" fmla="*/ 40 w 80"/>
                <a:gd name="T9" fmla="*/ 24 h 48"/>
                <a:gd name="T10" fmla="*/ 48 w 80"/>
                <a:gd name="T11" fmla="*/ 16 h 48"/>
                <a:gd name="T12" fmla="*/ 56 w 80"/>
                <a:gd name="T13" fmla="*/ 8 h 48"/>
                <a:gd name="T14" fmla="*/ 56 w 80"/>
                <a:gd name="T15" fmla="*/ 0 h 48"/>
                <a:gd name="T16" fmla="*/ 56 w 80"/>
                <a:gd name="T17" fmla="*/ 0 h 48"/>
                <a:gd name="T18" fmla="*/ 56 w 80"/>
                <a:gd name="T19" fmla="*/ 0 h 48"/>
                <a:gd name="T20" fmla="*/ 64 w 80"/>
                <a:gd name="T21" fmla="*/ 0 h 48"/>
                <a:gd name="T22" fmla="*/ 72 w 80"/>
                <a:gd name="T23" fmla="*/ 0 h 48"/>
                <a:gd name="T24" fmla="*/ 80 w 80"/>
                <a:gd name="T25" fmla="*/ 8 h 48"/>
                <a:gd name="T26" fmla="*/ 80 w 80"/>
                <a:gd name="T27" fmla="*/ 16 h 48"/>
                <a:gd name="T28" fmla="*/ 80 w 80"/>
                <a:gd name="T29" fmla="*/ 16 h 48"/>
                <a:gd name="T30" fmla="*/ 80 w 80"/>
                <a:gd name="T31" fmla="*/ 24 h 48"/>
                <a:gd name="T32" fmla="*/ 80 w 80"/>
                <a:gd name="T33" fmla="*/ 24 h 48"/>
                <a:gd name="T34" fmla="*/ 72 w 80"/>
                <a:gd name="T35" fmla="*/ 24 h 48"/>
                <a:gd name="T36" fmla="*/ 64 w 80"/>
                <a:gd name="T37" fmla="*/ 32 h 48"/>
                <a:gd name="T38" fmla="*/ 48 w 80"/>
                <a:gd name="T39" fmla="*/ 32 h 48"/>
                <a:gd name="T40" fmla="*/ 24 w 80"/>
                <a:gd name="T41" fmla="*/ 40 h 48"/>
                <a:gd name="T42" fmla="*/ 0 w 80"/>
                <a:gd name="T43" fmla="*/ 48 h 48"/>
                <a:gd name="T44" fmla="*/ 0 w 80"/>
                <a:gd name="T45" fmla="*/ 48 h 4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0"/>
                <a:gd name="T70" fmla="*/ 0 h 48"/>
                <a:gd name="T71" fmla="*/ 80 w 80"/>
                <a:gd name="T72" fmla="*/ 48 h 4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0" h="48">
                  <a:moveTo>
                    <a:pt x="0" y="48"/>
                  </a:moveTo>
                  <a:lnTo>
                    <a:pt x="0" y="48"/>
                  </a:lnTo>
                  <a:lnTo>
                    <a:pt x="16" y="32"/>
                  </a:lnTo>
                  <a:lnTo>
                    <a:pt x="32" y="24"/>
                  </a:lnTo>
                  <a:lnTo>
                    <a:pt x="40" y="24"/>
                  </a:lnTo>
                  <a:lnTo>
                    <a:pt x="48" y="16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72" y="24"/>
                  </a:lnTo>
                  <a:lnTo>
                    <a:pt x="64" y="32"/>
                  </a:lnTo>
                  <a:lnTo>
                    <a:pt x="48" y="32"/>
                  </a:lnTo>
                  <a:lnTo>
                    <a:pt x="24" y="40"/>
                  </a:lnTo>
                  <a:lnTo>
                    <a:pt x="0" y="4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103"/>
            <p:cNvSpPr>
              <a:spLocks/>
            </p:cNvSpPr>
            <p:nvPr/>
          </p:nvSpPr>
          <p:spPr bwMode="auto">
            <a:xfrm>
              <a:off x="5145088" y="1812926"/>
              <a:ext cx="165100" cy="265113"/>
            </a:xfrm>
            <a:custGeom>
              <a:avLst/>
              <a:gdLst>
                <a:gd name="T0" fmla="*/ 64 w 104"/>
                <a:gd name="T1" fmla="*/ 88 h 167"/>
                <a:gd name="T2" fmla="*/ 72 w 104"/>
                <a:gd name="T3" fmla="*/ 72 h 167"/>
                <a:gd name="T4" fmla="*/ 72 w 104"/>
                <a:gd name="T5" fmla="*/ 56 h 167"/>
                <a:gd name="T6" fmla="*/ 80 w 104"/>
                <a:gd name="T7" fmla="*/ 48 h 167"/>
                <a:gd name="T8" fmla="*/ 80 w 104"/>
                <a:gd name="T9" fmla="*/ 40 h 167"/>
                <a:gd name="T10" fmla="*/ 80 w 104"/>
                <a:gd name="T11" fmla="*/ 32 h 167"/>
                <a:gd name="T12" fmla="*/ 80 w 104"/>
                <a:gd name="T13" fmla="*/ 32 h 167"/>
                <a:gd name="T14" fmla="*/ 72 w 104"/>
                <a:gd name="T15" fmla="*/ 32 h 167"/>
                <a:gd name="T16" fmla="*/ 64 w 104"/>
                <a:gd name="T17" fmla="*/ 32 h 167"/>
                <a:gd name="T18" fmla="*/ 56 w 104"/>
                <a:gd name="T19" fmla="*/ 32 h 167"/>
                <a:gd name="T20" fmla="*/ 48 w 104"/>
                <a:gd name="T21" fmla="*/ 32 h 167"/>
                <a:gd name="T22" fmla="*/ 24 w 104"/>
                <a:gd name="T23" fmla="*/ 32 h 167"/>
                <a:gd name="T24" fmla="*/ 24 w 104"/>
                <a:gd name="T25" fmla="*/ 24 h 167"/>
                <a:gd name="T26" fmla="*/ 24 w 104"/>
                <a:gd name="T27" fmla="*/ 24 h 167"/>
                <a:gd name="T28" fmla="*/ 32 w 104"/>
                <a:gd name="T29" fmla="*/ 24 h 167"/>
                <a:gd name="T30" fmla="*/ 48 w 104"/>
                <a:gd name="T31" fmla="*/ 16 h 167"/>
                <a:gd name="T32" fmla="*/ 64 w 104"/>
                <a:gd name="T33" fmla="*/ 16 h 167"/>
                <a:gd name="T34" fmla="*/ 72 w 104"/>
                <a:gd name="T35" fmla="*/ 16 h 167"/>
                <a:gd name="T36" fmla="*/ 72 w 104"/>
                <a:gd name="T37" fmla="*/ 8 h 167"/>
                <a:gd name="T38" fmla="*/ 80 w 104"/>
                <a:gd name="T39" fmla="*/ 8 h 167"/>
                <a:gd name="T40" fmla="*/ 80 w 104"/>
                <a:gd name="T41" fmla="*/ 0 h 167"/>
                <a:gd name="T42" fmla="*/ 88 w 104"/>
                <a:gd name="T43" fmla="*/ 0 h 167"/>
                <a:gd name="T44" fmla="*/ 96 w 104"/>
                <a:gd name="T45" fmla="*/ 8 h 167"/>
                <a:gd name="T46" fmla="*/ 96 w 104"/>
                <a:gd name="T47" fmla="*/ 8 h 167"/>
                <a:gd name="T48" fmla="*/ 104 w 104"/>
                <a:gd name="T49" fmla="*/ 16 h 167"/>
                <a:gd name="T50" fmla="*/ 104 w 104"/>
                <a:gd name="T51" fmla="*/ 24 h 167"/>
                <a:gd name="T52" fmla="*/ 104 w 104"/>
                <a:gd name="T53" fmla="*/ 24 h 167"/>
                <a:gd name="T54" fmla="*/ 104 w 104"/>
                <a:gd name="T55" fmla="*/ 32 h 167"/>
                <a:gd name="T56" fmla="*/ 104 w 104"/>
                <a:gd name="T57" fmla="*/ 32 h 167"/>
                <a:gd name="T58" fmla="*/ 96 w 104"/>
                <a:gd name="T59" fmla="*/ 40 h 167"/>
                <a:gd name="T60" fmla="*/ 96 w 104"/>
                <a:gd name="T61" fmla="*/ 56 h 167"/>
                <a:gd name="T62" fmla="*/ 88 w 104"/>
                <a:gd name="T63" fmla="*/ 72 h 167"/>
                <a:gd name="T64" fmla="*/ 80 w 104"/>
                <a:gd name="T65" fmla="*/ 96 h 167"/>
                <a:gd name="T66" fmla="*/ 72 w 104"/>
                <a:gd name="T67" fmla="*/ 119 h 167"/>
                <a:gd name="T68" fmla="*/ 56 w 104"/>
                <a:gd name="T69" fmla="*/ 135 h 167"/>
                <a:gd name="T70" fmla="*/ 40 w 104"/>
                <a:gd name="T71" fmla="*/ 151 h 167"/>
                <a:gd name="T72" fmla="*/ 24 w 104"/>
                <a:gd name="T73" fmla="*/ 159 h 167"/>
                <a:gd name="T74" fmla="*/ 16 w 104"/>
                <a:gd name="T75" fmla="*/ 167 h 167"/>
                <a:gd name="T76" fmla="*/ 8 w 104"/>
                <a:gd name="T77" fmla="*/ 167 h 167"/>
                <a:gd name="T78" fmla="*/ 0 w 104"/>
                <a:gd name="T79" fmla="*/ 167 h 167"/>
                <a:gd name="T80" fmla="*/ 0 w 104"/>
                <a:gd name="T81" fmla="*/ 167 h 167"/>
                <a:gd name="T82" fmla="*/ 0 w 104"/>
                <a:gd name="T83" fmla="*/ 167 h 167"/>
                <a:gd name="T84" fmla="*/ 8 w 104"/>
                <a:gd name="T85" fmla="*/ 159 h 167"/>
                <a:gd name="T86" fmla="*/ 16 w 104"/>
                <a:gd name="T87" fmla="*/ 159 h 167"/>
                <a:gd name="T88" fmla="*/ 24 w 104"/>
                <a:gd name="T89" fmla="*/ 143 h 167"/>
                <a:gd name="T90" fmla="*/ 40 w 104"/>
                <a:gd name="T91" fmla="*/ 135 h 167"/>
                <a:gd name="T92" fmla="*/ 48 w 104"/>
                <a:gd name="T93" fmla="*/ 119 h 167"/>
                <a:gd name="T94" fmla="*/ 56 w 104"/>
                <a:gd name="T95" fmla="*/ 104 h 167"/>
                <a:gd name="T96" fmla="*/ 64 w 104"/>
                <a:gd name="T97" fmla="*/ 88 h 167"/>
                <a:gd name="T98" fmla="*/ 64 w 104"/>
                <a:gd name="T99" fmla="*/ 88 h 167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04"/>
                <a:gd name="T151" fmla="*/ 0 h 167"/>
                <a:gd name="T152" fmla="*/ 104 w 104"/>
                <a:gd name="T153" fmla="*/ 167 h 167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04" h="167">
                  <a:moveTo>
                    <a:pt x="64" y="88"/>
                  </a:moveTo>
                  <a:lnTo>
                    <a:pt x="72" y="72"/>
                  </a:lnTo>
                  <a:lnTo>
                    <a:pt x="72" y="56"/>
                  </a:lnTo>
                  <a:lnTo>
                    <a:pt x="80" y="48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72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8" y="32"/>
                  </a:lnTo>
                  <a:lnTo>
                    <a:pt x="24" y="32"/>
                  </a:lnTo>
                  <a:lnTo>
                    <a:pt x="24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64" y="16"/>
                  </a:lnTo>
                  <a:lnTo>
                    <a:pt x="72" y="16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96" y="56"/>
                  </a:lnTo>
                  <a:lnTo>
                    <a:pt x="88" y="72"/>
                  </a:lnTo>
                  <a:lnTo>
                    <a:pt x="80" y="96"/>
                  </a:lnTo>
                  <a:lnTo>
                    <a:pt x="72" y="119"/>
                  </a:lnTo>
                  <a:lnTo>
                    <a:pt x="56" y="135"/>
                  </a:lnTo>
                  <a:lnTo>
                    <a:pt x="40" y="151"/>
                  </a:lnTo>
                  <a:lnTo>
                    <a:pt x="24" y="159"/>
                  </a:lnTo>
                  <a:lnTo>
                    <a:pt x="16" y="167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16" y="159"/>
                  </a:lnTo>
                  <a:lnTo>
                    <a:pt x="24" y="143"/>
                  </a:lnTo>
                  <a:lnTo>
                    <a:pt x="40" y="135"/>
                  </a:lnTo>
                  <a:lnTo>
                    <a:pt x="48" y="119"/>
                  </a:lnTo>
                  <a:lnTo>
                    <a:pt x="56" y="104"/>
                  </a:lnTo>
                  <a:lnTo>
                    <a:pt x="64" y="8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3" name="Freeform 104"/>
            <p:cNvSpPr>
              <a:spLocks/>
            </p:cNvSpPr>
            <p:nvPr/>
          </p:nvSpPr>
          <p:spPr bwMode="auto">
            <a:xfrm>
              <a:off x="5183188" y="1901826"/>
              <a:ext cx="215900" cy="201613"/>
            </a:xfrm>
            <a:custGeom>
              <a:avLst/>
              <a:gdLst>
                <a:gd name="T0" fmla="*/ 120 w 136"/>
                <a:gd name="T1" fmla="*/ 119 h 127"/>
                <a:gd name="T2" fmla="*/ 96 w 136"/>
                <a:gd name="T3" fmla="*/ 127 h 127"/>
                <a:gd name="T4" fmla="*/ 96 w 136"/>
                <a:gd name="T5" fmla="*/ 127 h 127"/>
                <a:gd name="T6" fmla="*/ 88 w 136"/>
                <a:gd name="T7" fmla="*/ 127 h 127"/>
                <a:gd name="T8" fmla="*/ 88 w 136"/>
                <a:gd name="T9" fmla="*/ 127 h 127"/>
                <a:gd name="T10" fmla="*/ 80 w 136"/>
                <a:gd name="T11" fmla="*/ 119 h 127"/>
                <a:gd name="T12" fmla="*/ 72 w 136"/>
                <a:gd name="T13" fmla="*/ 119 h 127"/>
                <a:gd name="T14" fmla="*/ 72 w 136"/>
                <a:gd name="T15" fmla="*/ 111 h 127"/>
                <a:gd name="T16" fmla="*/ 64 w 136"/>
                <a:gd name="T17" fmla="*/ 103 h 127"/>
                <a:gd name="T18" fmla="*/ 56 w 136"/>
                <a:gd name="T19" fmla="*/ 95 h 127"/>
                <a:gd name="T20" fmla="*/ 48 w 136"/>
                <a:gd name="T21" fmla="*/ 71 h 127"/>
                <a:gd name="T22" fmla="*/ 32 w 136"/>
                <a:gd name="T23" fmla="*/ 48 h 127"/>
                <a:gd name="T24" fmla="*/ 16 w 136"/>
                <a:gd name="T25" fmla="*/ 24 h 127"/>
                <a:gd name="T26" fmla="*/ 0 w 136"/>
                <a:gd name="T27" fmla="*/ 0 h 127"/>
                <a:gd name="T28" fmla="*/ 0 w 136"/>
                <a:gd name="T29" fmla="*/ 0 h 127"/>
                <a:gd name="T30" fmla="*/ 8 w 136"/>
                <a:gd name="T31" fmla="*/ 8 h 127"/>
                <a:gd name="T32" fmla="*/ 16 w 136"/>
                <a:gd name="T33" fmla="*/ 8 h 127"/>
                <a:gd name="T34" fmla="*/ 24 w 136"/>
                <a:gd name="T35" fmla="*/ 16 h 127"/>
                <a:gd name="T36" fmla="*/ 40 w 136"/>
                <a:gd name="T37" fmla="*/ 40 h 127"/>
                <a:gd name="T38" fmla="*/ 56 w 136"/>
                <a:gd name="T39" fmla="*/ 63 h 127"/>
                <a:gd name="T40" fmla="*/ 80 w 136"/>
                <a:gd name="T41" fmla="*/ 79 h 127"/>
                <a:gd name="T42" fmla="*/ 112 w 136"/>
                <a:gd name="T43" fmla="*/ 95 h 127"/>
                <a:gd name="T44" fmla="*/ 120 w 136"/>
                <a:gd name="T45" fmla="*/ 103 h 127"/>
                <a:gd name="T46" fmla="*/ 128 w 136"/>
                <a:gd name="T47" fmla="*/ 111 h 127"/>
                <a:gd name="T48" fmla="*/ 136 w 136"/>
                <a:gd name="T49" fmla="*/ 111 h 127"/>
                <a:gd name="T50" fmla="*/ 136 w 136"/>
                <a:gd name="T51" fmla="*/ 119 h 127"/>
                <a:gd name="T52" fmla="*/ 136 w 136"/>
                <a:gd name="T53" fmla="*/ 119 h 127"/>
                <a:gd name="T54" fmla="*/ 136 w 136"/>
                <a:gd name="T55" fmla="*/ 119 h 127"/>
                <a:gd name="T56" fmla="*/ 128 w 136"/>
                <a:gd name="T57" fmla="*/ 119 h 127"/>
                <a:gd name="T58" fmla="*/ 120 w 136"/>
                <a:gd name="T59" fmla="*/ 119 h 127"/>
                <a:gd name="T60" fmla="*/ 120 w 136"/>
                <a:gd name="T61" fmla="*/ 119 h 127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36"/>
                <a:gd name="T94" fmla="*/ 0 h 127"/>
                <a:gd name="T95" fmla="*/ 136 w 136"/>
                <a:gd name="T96" fmla="*/ 127 h 127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36" h="127">
                  <a:moveTo>
                    <a:pt x="120" y="119"/>
                  </a:moveTo>
                  <a:lnTo>
                    <a:pt x="96" y="127"/>
                  </a:lnTo>
                  <a:lnTo>
                    <a:pt x="88" y="127"/>
                  </a:lnTo>
                  <a:lnTo>
                    <a:pt x="80" y="119"/>
                  </a:lnTo>
                  <a:lnTo>
                    <a:pt x="72" y="119"/>
                  </a:lnTo>
                  <a:lnTo>
                    <a:pt x="72" y="111"/>
                  </a:lnTo>
                  <a:lnTo>
                    <a:pt x="64" y="103"/>
                  </a:lnTo>
                  <a:lnTo>
                    <a:pt x="56" y="95"/>
                  </a:lnTo>
                  <a:lnTo>
                    <a:pt x="48" y="71"/>
                  </a:lnTo>
                  <a:lnTo>
                    <a:pt x="32" y="48"/>
                  </a:lnTo>
                  <a:lnTo>
                    <a:pt x="16" y="24"/>
                  </a:lnTo>
                  <a:lnTo>
                    <a:pt x="0" y="0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40" y="40"/>
                  </a:lnTo>
                  <a:lnTo>
                    <a:pt x="56" y="63"/>
                  </a:lnTo>
                  <a:lnTo>
                    <a:pt x="80" y="79"/>
                  </a:lnTo>
                  <a:lnTo>
                    <a:pt x="112" y="95"/>
                  </a:lnTo>
                  <a:lnTo>
                    <a:pt x="120" y="103"/>
                  </a:lnTo>
                  <a:lnTo>
                    <a:pt x="128" y="111"/>
                  </a:lnTo>
                  <a:lnTo>
                    <a:pt x="136" y="111"/>
                  </a:lnTo>
                  <a:lnTo>
                    <a:pt x="136" y="119"/>
                  </a:lnTo>
                  <a:lnTo>
                    <a:pt x="128" y="119"/>
                  </a:lnTo>
                  <a:lnTo>
                    <a:pt x="120" y="119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4" name="Freeform 105"/>
            <p:cNvSpPr>
              <a:spLocks/>
            </p:cNvSpPr>
            <p:nvPr/>
          </p:nvSpPr>
          <p:spPr bwMode="auto">
            <a:xfrm>
              <a:off x="5018088" y="1851026"/>
              <a:ext cx="101600" cy="252413"/>
            </a:xfrm>
            <a:custGeom>
              <a:avLst/>
              <a:gdLst>
                <a:gd name="T0" fmla="*/ 8 w 64"/>
                <a:gd name="T1" fmla="*/ 16 h 159"/>
                <a:gd name="T2" fmla="*/ 8 w 64"/>
                <a:gd name="T3" fmla="*/ 8 h 159"/>
                <a:gd name="T4" fmla="*/ 8 w 64"/>
                <a:gd name="T5" fmla="*/ 8 h 159"/>
                <a:gd name="T6" fmla="*/ 8 w 64"/>
                <a:gd name="T7" fmla="*/ 0 h 159"/>
                <a:gd name="T8" fmla="*/ 16 w 64"/>
                <a:gd name="T9" fmla="*/ 0 h 159"/>
                <a:gd name="T10" fmla="*/ 24 w 64"/>
                <a:gd name="T11" fmla="*/ 8 h 159"/>
                <a:gd name="T12" fmla="*/ 24 w 64"/>
                <a:gd name="T13" fmla="*/ 8 h 159"/>
                <a:gd name="T14" fmla="*/ 32 w 64"/>
                <a:gd name="T15" fmla="*/ 16 h 159"/>
                <a:gd name="T16" fmla="*/ 32 w 64"/>
                <a:gd name="T17" fmla="*/ 24 h 159"/>
                <a:gd name="T18" fmla="*/ 32 w 64"/>
                <a:gd name="T19" fmla="*/ 32 h 159"/>
                <a:gd name="T20" fmla="*/ 24 w 64"/>
                <a:gd name="T21" fmla="*/ 48 h 159"/>
                <a:gd name="T22" fmla="*/ 24 w 64"/>
                <a:gd name="T23" fmla="*/ 56 h 159"/>
                <a:gd name="T24" fmla="*/ 24 w 64"/>
                <a:gd name="T25" fmla="*/ 72 h 159"/>
                <a:gd name="T26" fmla="*/ 24 w 64"/>
                <a:gd name="T27" fmla="*/ 88 h 159"/>
                <a:gd name="T28" fmla="*/ 24 w 64"/>
                <a:gd name="T29" fmla="*/ 103 h 159"/>
                <a:gd name="T30" fmla="*/ 24 w 64"/>
                <a:gd name="T31" fmla="*/ 103 h 159"/>
                <a:gd name="T32" fmla="*/ 24 w 64"/>
                <a:gd name="T33" fmla="*/ 111 h 159"/>
                <a:gd name="T34" fmla="*/ 24 w 64"/>
                <a:gd name="T35" fmla="*/ 111 h 159"/>
                <a:gd name="T36" fmla="*/ 32 w 64"/>
                <a:gd name="T37" fmla="*/ 103 h 159"/>
                <a:gd name="T38" fmla="*/ 32 w 64"/>
                <a:gd name="T39" fmla="*/ 103 h 159"/>
                <a:gd name="T40" fmla="*/ 40 w 64"/>
                <a:gd name="T41" fmla="*/ 95 h 159"/>
                <a:gd name="T42" fmla="*/ 48 w 64"/>
                <a:gd name="T43" fmla="*/ 88 h 159"/>
                <a:gd name="T44" fmla="*/ 56 w 64"/>
                <a:gd name="T45" fmla="*/ 80 h 159"/>
                <a:gd name="T46" fmla="*/ 56 w 64"/>
                <a:gd name="T47" fmla="*/ 80 h 159"/>
                <a:gd name="T48" fmla="*/ 64 w 64"/>
                <a:gd name="T49" fmla="*/ 80 h 159"/>
                <a:gd name="T50" fmla="*/ 64 w 64"/>
                <a:gd name="T51" fmla="*/ 80 h 159"/>
                <a:gd name="T52" fmla="*/ 56 w 64"/>
                <a:gd name="T53" fmla="*/ 88 h 159"/>
                <a:gd name="T54" fmla="*/ 48 w 64"/>
                <a:gd name="T55" fmla="*/ 95 h 159"/>
                <a:gd name="T56" fmla="*/ 40 w 64"/>
                <a:gd name="T57" fmla="*/ 111 h 159"/>
                <a:gd name="T58" fmla="*/ 32 w 64"/>
                <a:gd name="T59" fmla="*/ 127 h 159"/>
                <a:gd name="T60" fmla="*/ 24 w 64"/>
                <a:gd name="T61" fmla="*/ 135 h 159"/>
                <a:gd name="T62" fmla="*/ 16 w 64"/>
                <a:gd name="T63" fmla="*/ 143 h 159"/>
                <a:gd name="T64" fmla="*/ 16 w 64"/>
                <a:gd name="T65" fmla="*/ 151 h 159"/>
                <a:gd name="T66" fmla="*/ 8 w 64"/>
                <a:gd name="T67" fmla="*/ 159 h 159"/>
                <a:gd name="T68" fmla="*/ 8 w 64"/>
                <a:gd name="T69" fmla="*/ 159 h 159"/>
                <a:gd name="T70" fmla="*/ 8 w 64"/>
                <a:gd name="T71" fmla="*/ 159 h 159"/>
                <a:gd name="T72" fmla="*/ 0 w 64"/>
                <a:gd name="T73" fmla="*/ 151 h 159"/>
                <a:gd name="T74" fmla="*/ 0 w 64"/>
                <a:gd name="T75" fmla="*/ 143 h 159"/>
                <a:gd name="T76" fmla="*/ 0 w 64"/>
                <a:gd name="T77" fmla="*/ 135 h 159"/>
                <a:gd name="T78" fmla="*/ 0 w 64"/>
                <a:gd name="T79" fmla="*/ 127 h 159"/>
                <a:gd name="T80" fmla="*/ 0 w 64"/>
                <a:gd name="T81" fmla="*/ 119 h 159"/>
                <a:gd name="T82" fmla="*/ 8 w 64"/>
                <a:gd name="T83" fmla="*/ 119 h 159"/>
                <a:gd name="T84" fmla="*/ 8 w 64"/>
                <a:gd name="T85" fmla="*/ 111 h 159"/>
                <a:gd name="T86" fmla="*/ 8 w 64"/>
                <a:gd name="T87" fmla="*/ 103 h 159"/>
                <a:gd name="T88" fmla="*/ 8 w 64"/>
                <a:gd name="T89" fmla="*/ 88 h 159"/>
                <a:gd name="T90" fmla="*/ 16 w 64"/>
                <a:gd name="T91" fmla="*/ 64 h 159"/>
                <a:gd name="T92" fmla="*/ 16 w 64"/>
                <a:gd name="T93" fmla="*/ 40 h 159"/>
                <a:gd name="T94" fmla="*/ 16 w 64"/>
                <a:gd name="T95" fmla="*/ 32 h 159"/>
                <a:gd name="T96" fmla="*/ 16 w 64"/>
                <a:gd name="T97" fmla="*/ 24 h 159"/>
                <a:gd name="T98" fmla="*/ 8 w 64"/>
                <a:gd name="T99" fmla="*/ 16 h 159"/>
                <a:gd name="T100" fmla="*/ 8 w 64"/>
                <a:gd name="T101" fmla="*/ 16 h 15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4"/>
                <a:gd name="T154" fmla="*/ 0 h 159"/>
                <a:gd name="T155" fmla="*/ 64 w 64"/>
                <a:gd name="T156" fmla="*/ 159 h 15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4" h="159">
                  <a:moveTo>
                    <a:pt x="8" y="16"/>
                  </a:moveTo>
                  <a:lnTo>
                    <a:pt x="8" y="8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103"/>
                  </a:lnTo>
                  <a:lnTo>
                    <a:pt x="24" y="111"/>
                  </a:lnTo>
                  <a:lnTo>
                    <a:pt x="32" y="103"/>
                  </a:lnTo>
                  <a:lnTo>
                    <a:pt x="40" y="95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56" y="88"/>
                  </a:lnTo>
                  <a:lnTo>
                    <a:pt x="48" y="95"/>
                  </a:lnTo>
                  <a:lnTo>
                    <a:pt x="40" y="111"/>
                  </a:lnTo>
                  <a:lnTo>
                    <a:pt x="32" y="127"/>
                  </a:lnTo>
                  <a:lnTo>
                    <a:pt x="24" y="135"/>
                  </a:lnTo>
                  <a:lnTo>
                    <a:pt x="16" y="143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8" y="88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5" name="Freeform 106"/>
            <p:cNvSpPr>
              <a:spLocks/>
            </p:cNvSpPr>
            <p:nvPr/>
          </p:nvSpPr>
          <p:spPr bwMode="auto">
            <a:xfrm>
              <a:off x="4954588" y="1649413"/>
              <a:ext cx="127000" cy="290513"/>
            </a:xfrm>
            <a:custGeom>
              <a:avLst/>
              <a:gdLst>
                <a:gd name="T0" fmla="*/ 64 w 80"/>
                <a:gd name="T1" fmla="*/ 64 h 183"/>
                <a:gd name="T2" fmla="*/ 48 w 80"/>
                <a:gd name="T3" fmla="*/ 103 h 183"/>
                <a:gd name="T4" fmla="*/ 40 w 80"/>
                <a:gd name="T5" fmla="*/ 119 h 183"/>
                <a:gd name="T6" fmla="*/ 40 w 80"/>
                <a:gd name="T7" fmla="*/ 127 h 183"/>
                <a:gd name="T8" fmla="*/ 24 w 80"/>
                <a:gd name="T9" fmla="*/ 151 h 183"/>
                <a:gd name="T10" fmla="*/ 8 w 80"/>
                <a:gd name="T11" fmla="*/ 167 h 183"/>
                <a:gd name="T12" fmla="*/ 0 w 80"/>
                <a:gd name="T13" fmla="*/ 175 h 183"/>
                <a:gd name="T14" fmla="*/ 0 w 80"/>
                <a:gd name="T15" fmla="*/ 183 h 183"/>
                <a:gd name="T16" fmla="*/ 0 w 80"/>
                <a:gd name="T17" fmla="*/ 183 h 183"/>
                <a:gd name="T18" fmla="*/ 0 w 80"/>
                <a:gd name="T19" fmla="*/ 175 h 183"/>
                <a:gd name="T20" fmla="*/ 0 w 80"/>
                <a:gd name="T21" fmla="*/ 175 h 183"/>
                <a:gd name="T22" fmla="*/ 8 w 80"/>
                <a:gd name="T23" fmla="*/ 159 h 183"/>
                <a:gd name="T24" fmla="*/ 16 w 80"/>
                <a:gd name="T25" fmla="*/ 151 h 183"/>
                <a:gd name="T26" fmla="*/ 32 w 80"/>
                <a:gd name="T27" fmla="*/ 111 h 183"/>
                <a:gd name="T28" fmla="*/ 40 w 80"/>
                <a:gd name="T29" fmla="*/ 79 h 183"/>
                <a:gd name="T30" fmla="*/ 48 w 80"/>
                <a:gd name="T31" fmla="*/ 64 h 183"/>
                <a:gd name="T32" fmla="*/ 56 w 80"/>
                <a:gd name="T33" fmla="*/ 48 h 183"/>
                <a:gd name="T34" fmla="*/ 56 w 80"/>
                <a:gd name="T35" fmla="*/ 40 h 183"/>
                <a:gd name="T36" fmla="*/ 56 w 80"/>
                <a:gd name="T37" fmla="*/ 32 h 183"/>
                <a:gd name="T38" fmla="*/ 56 w 80"/>
                <a:gd name="T39" fmla="*/ 16 h 183"/>
                <a:gd name="T40" fmla="*/ 56 w 80"/>
                <a:gd name="T41" fmla="*/ 8 h 183"/>
                <a:gd name="T42" fmla="*/ 56 w 80"/>
                <a:gd name="T43" fmla="*/ 8 h 183"/>
                <a:gd name="T44" fmla="*/ 64 w 80"/>
                <a:gd name="T45" fmla="*/ 0 h 183"/>
                <a:gd name="T46" fmla="*/ 64 w 80"/>
                <a:gd name="T47" fmla="*/ 8 h 183"/>
                <a:gd name="T48" fmla="*/ 72 w 80"/>
                <a:gd name="T49" fmla="*/ 8 h 183"/>
                <a:gd name="T50" fmla="*/ 80 w 80"/>
                <a:gd name="T51" fmla="*/ 16 h 183"/>
                <a:gd name="T52" fmla="*/ 80 w 80"/>
                <a:gd name="T53" fmla="*/ 24 h 183"/>
                <a:gd name="T54" fmla="*/ 80 w 80"/>
                <a:gd name="T55" fmla="*/ 24 h 183"/>
                <a:gd name="T56" fmla="*/ 80 w 80"/>
                <a:gd name="T57" fmla="*/ 32 h 183"/>
                <a:gd name="T58" fmla="*/ 72 w 80"/>
                <a:gd name="T59" fmla="*/ 48 h 183"/>
                <a:gd name="T60" fmla="*/ 64 w 80"/>
                <a:gd name="T61" fmla="*/ 64 h 183"/>
                <a:gd name="T62" fmla="*/ 64 w 80"/>
                <a:gd name="T63" fmla="*/ 64 h 18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80"/>
                <a:gd name="T97" fmla="*/ 0 h 183"/>
                <a:gd name="T98" fmla="*/ 80 w 80"/>
                <a:gd name="T99" fmla="*/ 183 h 18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80" h="183">
                  <a:moveTo>
                    <a:pt x="64" y="64"/>
                  </a:moveTo>
                  <a:lnTo>
                    <a:pt x="48" y="103"/>
                  </a:lnTo>
                  <a:lnTo>
                    <a:pt x="40" y="119"/>
                  </a:lnTo>
                  <a:lnTo>
                    <a:pt x="40" y="127"/>
                  </a:lnTo>
                  <a:lnTo>
                    <a:pt x="24" y="151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32" y="111"/>
                  </a:lnTo>
                  <a:lnTo>
                    <a:pt x="40" y="79"/>
                  </a:lnTo>
                  <a:lnTo>
                    <a:pt x="48" y="64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16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80" y="32"/>
                  </a:lnTo>
                  <a:lnTo>
                    <a:pt x="72" y="48"/>
                  </a:lnTo>
                  <a:lnTo>
                    <a:pt x="64" y="6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6" name="Freeform 107"/>
            <p:cNvSpPr>
              <a:spLocks/>
            </p:cNvSpPr>
            <p:nvPr/>
          </p:nvSpPr>
          <p:spPr bwMode="auto">
            <a:xfrm>
              <a:off x="5030788" y="1763713"/>
              <a:ext cx="114300" cy="100013"/>
            </a:xfrm>
            <a:custGeom>
              <a:avLst/>
              <a:gdLst>
                <a:gd name="T0" fmla="*/ 48 w 72"/>
                <a:gd name="T1" fmla="*/ 47 h 63"/>
                <a:gd name="T2" fmla="*/ 48 w 72"/>
                <a:gd name="T3" fmla="*/ 55 h 63"/>
                <a:gd name="T4" fmla="*/ 40 w 72"/>
                <a:gd name="T5" fmla="*/ 55 h 63"/>
                <a:gd name="T6" fmla="*/ 40 w 72"/>
                <a:gd name="T7" fmla="*/ 63 h 63"/>
                <a:gd name="T8" fmla="*/ 40 w 72"/>
                <a:gd name="T9" fmla="*/ 63 h 63"/>
                <a:gd name="T10" fmla="*/ 40 w 72"/>
                <a:gd name="T11" fmla="*/ 63 h 63"/>
                <a:gd name="T12" fmla="*/ 40 w 72"/>
                <a:gd name="T13" fmla="*/ 55 h 63"/>
                <a:gd name="T14" fmla="*/ 40 w 72"/>
                <a:gd name="T15" fmla="*/ 47 h 63"/>
                <a:gd name="T16" fmla="*/ 40 w 72"/>
                <a:gd name="T17" fmla="*/ 39 h 63"/>
                <a:gd name="T18" fmla="*/ 40 w 72"/>
                <a:gd name="T19" fmla="*/ 31 h 63"/>
                <a:gd name="T20" fmla="*/ 48 w 72"/>
                <a:gd name="T21" fmla="*/ 23 h 63"/>
                <a:gd name="T22" fmla="*/ 48 w 72"/>
                <a:gd name="T23" fmla="*/ 23 h 63"/>
                <a:gd name="T24" fmla="*/ 48 w 72"/>
                <a:gd name="T25" fmla="*/ 23 h 63"/>
                <a:gd name="T26" fmla="*/ 40 w 72"/>
                <a:gd name="T27" fmla="*/ 15 h 63"/>
                <a:gd name="T28" fmla="*/ 32 w 72"/>
                <a:gd name="T29" fmla="*/ 23 h 63"/>
                <a:gd name="T30" fmla="*/ 32 w 72"/>
                <a:gd name="T31" fmla="*/ 23 h 63"/>
                <a:gd name="T32" fmla="*/ 24 w 72"/>
                <a:gd name="T33" fmla="*/ 23 h 63"/>
                <a:gd name="T34" fmla="*/ 8 w 72"/>
                <a:gd name="T35" fmla="*/ 23 h 63"/>
                <a:gd name="T36" fmla="*/ 0 w 72"/>
                <a:gd name="T37" fmla="*/ 23 h 63"/>
                <a:gd name="T38" fmla="*/ 0 w 72"/>
                <a:gd name="T39" fmla="*/ 15 h 63"/>
                <a:gd name="T40" fmla="*/ 16 w 72"/>
                <a:gd name="T41" fmla="*/ 15 h 63"/>
                <a:gd name="T42" fmla="*/ 24 w 72"/>
                <a:gd name="T43" fmla="*/ 15 h 63"/>
                <a:gd name="T44" fmla="*/ 40 w 72"/>
                <a:gd name="T45" fmla="*/ 7 h 63"/>
                <a:gd name="T46" fmla="*/ 40 w 72"/>
                <a:gd name="T47" fmla="*/ 7 h 63"/>
                <a:gd name="T48" fmla="*/ 48 w 72"/>
                <a:gd name="T49" fmla="*/ 0 h 63"/>
                <a:gd name="T50" fmla="*/ 48 w 72"/>
                <a:gd name="T51" fmla="*/ 0 h 63"/>
                <a:gd name="T52" fmla="*/ 56 w 72"/>
                <a:gd name="T53" fmla="*/ 0 h 63"/>
                <a:gd name="T54" fmla="*/ 64 w 72"/>
                <a:gd name="T55" fmla="*/ 7 h 63"/>
                <a:gd name="T56" fmla="*/ 72 w 72"/>
                <a:gd name="T57" fmla="*/ 15 h 63"/>
                <a:gd name="T58" fmla="*/ 72 w 72"/>
                <a:gd name="T59" fmla="*/ 15 h 63"/>
                <a:gd name="T60" fmla="*/ 72 w 72"/>
                <a:gd name="T61" fmla="*/ 23 h 63"/>
                <a:gd name="T62" fmla="*/ 64 w 72"/>
                <a:gd name="T63" fmla="*/ 23 h 63"/>
                <a:gd name="T64" fmla="*/ 64 w 72"/>
                <a:gd name="T65" fmla="*/ 23 h 63"/>
                <a:gd name="T66" fmla="*/ 56 w 72"/>
                <a:gd name="T67" fmla="*/ 31 h 63"/>
                <a:gd name="T68" fmla="*/ 56 w 72"/>
                <a:gd name="T69" fmla="*/ 39 h 63"/>
                <a:gd name="T70" fmla="*/ 48 w 72"/>
                <a:gd name="T71" fmla="*/ 47 h 63"/>
                <a:gd name="T72" fmla="*/ 48 w 72"/>
                <a:gd name="T73" fmla="*/ 47 h 6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72"/>
                <a:gd name="T112" fmla="*/ 0 h 63"/>
                <a:gd name="T113" fmla="*/ 72 w 72"/>
                <a:gd name="T114" fmla="*/ 63 h 6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72" h="63">
                  <a:moveTo>
                    <a:pt x="48" y="47"/>
                  </a:move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55"/>
                  </a:lnTo>
                  <a:lnTo>
                    <a:pt x="40" y="47"/>
                  </a:lnTo>
                  <a:lnTo>
                    <a:pt x="40" y="39"/>
                  </a:lnTo>
                  <a:lnTo>
                    <a:pt x="40" y="31"/>
                  </a:lnTo>
                  <a:lnTo>
                    <a:pt x="48" y="23"/>
                  </a:lnTo>
                  <a:lnTo>
                    <a:pt x="40" y="15"/>
                  </a:lnTo>
                  <a:lnTo>
                    <a:pt x="32" y="23"/>
                  </a:lnTo>
                  <a:lnTo>
                    <a:pt x="24" y="23"/>
                  </a:lnTo>
                  <a:lnTo>
                    <a:pt x="8" y="2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40" y="7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7"/>
                  </a:lnTo>
                  <a:lnTo>
                    <a:pt x="72" y="15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56" y="31"/>
                  </a:lnTo>
                  <a:lnTo>
                    <a:pt x="56" y="39"/>
                  </a:lnTo>
                  <a:lnTo>
                    <a:pt x="48" y="4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0" name="组合 108"/>
          <p:cNvGrpSpPr>
            <a:grpSpLocks noChangeAspect="1"/>
          </p:cNvGrpSpPr>
          <p:nvPr/>
        </p:nvGrpSpPr>
        <p:grpSpPr bwMode="auto">
          <a:xfrm>
            <a:off x="1314450" y="4649788"/>
            <a:ext cx="211138" cy="504825"/>
            <a:chOff x="4038600" y="1663700"/>
            <a:chExt cx="190500" cy="454026"/>
          </a:xfrm>
        </p:grpSpPr>
        <p:sp>
          <p:nvSpPr>
            <p:cNvPr id="67627" name="Freeform 105"/>
            <p:cNvSpPr>
              <a:spLocks/>
            </p:cNvSpPr>
            <p:nvPr/>
          </p:nvSpPr>
          <p:spPr bwMode="auto">
            <a:xfrm>
              <a:off x="4102100" y="1865313"/>
              <a:ext cx="101600" cy="252413"/>
            </a:xfrm>
            <a:custGeom>
              <a:avLst/>
              <a:gdLst>
                <a:gd name="T0" fmla="*/ 8 w 64"/>
                <a:gd name="T1" fmla="*/ 16 h 159"/>
                <a:gd name="T2" fmla="*/ 8 w 64"/>
                <a:gd name="T3" fmla="*/ 8 h 159"/>
                <a:gd name="T4" fmla="*/ 8 w 64"/>
                <a:gd name="T5" fmla="*/ 8 h 159"/>
                <a:gd name="T6" fmla="*/ 8 w 64"/>
                <a:gd name="T7" fmla="*/ 0 h 159"/>
                <a:gd name="T8" fmla="*/ 16 w 64"/>
                <a:gd name="T9" fmla="*/ 0 h 159"/>
                <a:gd name="T10" fmla="*/ 24 w 64"/>
                <a:gd name="T11" fmla="*/ 8 h 159"/>
                <a:gd name="T12" fmla="*/ 24 w 64"/>
                <a:gd name="T13" fmla="*/ 8 h 159"/>
                <a:gd name="T14" fmla="*/ 32 w 64"/>
                <a:gd name="T15" fmla="*/ 16 h 159"/>
                <a:gd name="T16" fmla="*/ 32 w 64"/>
                <a:gd name="T17" fmla="*/ 24 h 159"/>
                <a:gd name="T18" fmla="*/ 32 w 64"/>
                <a:gd name="T19" fmla="*/ 32 h 159"/>
                <a:gd name="T20" fmla="*/ 24 w 64"/>
                <a:gd name="T21" fmla="*/ 48 h 159"/>
                <a:gd name="T22" fmla="*/ 24 w 64"/>
                <a:gd name="T23" fmla="*/ 56 h 159"/>
                <a:gd name="T24" fmla="*/ 24 w 64"/>
                <a:gd name="T25" fmla="*/ 72 h 159"/>
                <a:gd name="T26" fmla="*/ 24 w 64"/>
                <a:gd name="T27" fmla="*/ 88 h 159"/>
                <a:gd name="T28" fmla="*/ 24 w 64"/>
                <a:gd name="T29" fmla="*/ 103 h 159"/>
                <a:gd name="T30" fmla="*/ 24 w 64"/>
                <a:gd name="T31" fmla="*/ 103 h 159"/>
                <a:gd name="T32" fmla="*/ 24 w 64"/>
                <a:gd name="T33" fmla="*/ 111 h 159"/>
                <a:gd name="T34" fmla="*/ 24 w 64"/>
                <a:gd name="T35" fmla="*/ 111 h 159"/>
                <a:gd name="T36" fmla="*/ 32 w 64"/>
                <a:gd name="T37" fmla="*/ 103 h 159"/>
                <a:gd name="T38" fmla="*/ 32 w 64"/>
                <a:gd name="T39" fmla="*/ 103 h 159"/>
                <a:gd name="T40" fmla="*/ 40 w 64"/>
                <a:gd name="T41" fmla="*/ 95 h 159"/>
                <a:gd name="T42" fmla="*/ 48 w 64"/>
                <a:gd name="T43" fmla="*/ 88 h 159"/>
                <a:gd name="T44" fmla="*/ 56 w 64"/>
                <a:gd name="T45" fmla="*/ 80 h 159"/>
                <a:gd name="T46" fmla="*/ 56 w 64"/>
                <a:gd name="T47" fmla="*/ 80 h 159"/>
                <a:gd name="T48" fmla="*/ 64 w 64"/>
                <a:gd name="T49" fmla="*/ 80 h 159"/>
                <a:gd name="T50" fmla="*/ 64 w 64"/>
                <a:gd name="T51" fmla="*/ 80 h 159"/>
                <a:gd name="T52" fmla="*/ 56 w 64"/>
                <a:gd name="T53" fmla="*/ 88 h 159"/>
                <a:gd name="T54" fmla="*/ 48 w 64"/>
                <a:gd name="T55" fmla="*/ 95 h 159"/>
                <a:gd name="T56" fmla="*/ 40 w 64"/>
                <a:gd name="T57" fmla="*/ 111 h 159"/>
                <a:gd name="T58" fmla="*/ 32 w 64"/>
                <a:gd name="T59" fmla="*/ 127 h 159"/>
                <a:gd name="T60" fmla="*/ 24 w 64"/>
                <a:gd name="T61" fmla="*/ 135 h 159"/>
                <a:gd name="T62" fmla="*/ 16 w 64"/>
                <a:gd name="T63" fmla="*/ 143 h 159"/>
                <a:gd name="T64" fmla="*/ 16 w 64"/>
                <a:gd name="T65" fmla="*/ 151 h 159"/>
                <a:gd name="T66" fmla="*/ 8 w 64"/>
                <a:gd name="T67" fmla="*/ 159 h 159"/>
                <a:gd name="T68" fmla="*/ 8 w 64"/>
                <a:gd name="T69" fmla="*/ 159 h 159"/>
                <a:gd name="T70" fmla="*/ 8 w 64"/>
                <a:gd name="T71" fmla="*/ 159 h 159"/>
                <a:gd name="T72" fmla="*/ 0 w 64"/>
                <a:gd name="T73" fmla="*/ 151 h 159"/>
                <a:gd name="T74" fmla="*/ 0 w 64"/>
                <a:gd name="T75" fmla="*/ 143 h 159"/>
                <a:gd name="T76" fmla="*/ 0 w 64"/>
                <a:gd name="T77" fmla="*/ 135 h 159"/>
                <a:gd name="T78" fmla="*/ 0 w 64"/>
                <a:gd name="T79" fmla="*/ 127 h 159"/>
                <a:gd name="T80" fmla="*/ 0 w 64"/>
                <a:gd name="T81" fmla="*/ 119 h 159"/>
                <a:gd name="T82" fmla="*/ 8 w 64"/>
                <a:gd name="T83" fmla="*/ 119 h 159"/>
                <a:gd name="T84" fmla="*/ 8 w 64"/>
                <a:gd name="T85" fmla="*/ 111 h 159"/>
                <a:gd name="T86" fmla="*/ 8 w 64"/>
                <a:gd name="T87" fmla="*/ 103 h 159"/>
                <a:gd name="T88" fmla="*/ 8 w 64"/>
                <a:gd name="T89" fmla="*/ 88 h 159"/>
                <a:gd name="T90" fmla="*/ 16 w 64"/>
                <a:gd name="T91" fmla="*/ 64 h 159"/>
                <a:gd name="T92" fmla="*/ 16 w 64"/>
                <a:gd name="T93" fmla="*/ 40 h 159"/>
                <a:gd name="T94" fmla="*/ 16 w 64"/>
                <a:gd name="T95" fmla="*/ 32 h 159"/>
                <a:gd name="T96" fmla="*/ 16 w 64"/>
                <a:gd name="T97" fmla="*/ 24 h 159"/>
                <a:gd name="T98" fmla="*/ 8 w 64"/>
                <a:gd name="T99" fmla="*/ 16 h 159"/>
                <a:gd name="T100" fmla="*/ 8 w 64"/>
                <a:gd name="T101" fmla="*/ 16 h 15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4"/>
                <a:gd name="T154" fmla="*/ 0 h 159"/>
                <a:gd name="T155" fmla="*/ 64 w 64"/>
                <a:gd name="T156" fmla="*/ 159 h 15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4" h="159">
                  <a:moveTo>
                    <a:pt x="8" y="16"/>
                  </a:moveTo>
                  <a:lnTo>
                    <a:pt x="8" y="8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103"/>
                  </a:lnTo>
                  <a:lnTo>
                    <a:pt x="24" y="111"/>
                  </a:lnTo>
                  <a:lnTo>
                    <a:pt x="32" y="103"/>
                  </a:lnTo>
                  <a:lnTo>
                    <a:pt x="40" y="95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56" y="88"/>
                  </a:lnTo>
                  <a:lnTo>
                    <a:pt x="48" y="95"/>
                  </a:lnTo>
                  <a:lnTo>
                    <a:pt x="40" y="111"/>
                  </a:lnTo>
                  <a:lnTo>
                    <a:pt x="32" y="127"/>
                  </a:lnTo>
                  <a:lnTo>
                    <a:pt x="24" y="135"/>
                  </a:lnTo>
                  <a:lnTo>
                    <a:pt x="16" y="143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8" y="88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106"/>
            <p:cNvSpPr>
              <a:spLocks/>
            </p:cNvSpPr>
            <p:nvPr/>
          </p:nvSpPr>
          <p:spPr bwMode="auto">
            <a:xfrm>
              <a:off x="4038600" y="1663700"/>
              <a:ext cx="127000" cy="290513"/>
            </a:xfrm>
            <a:custGeom>
              <a:avLst/>
              <a:gdLst>
                <a:gd name="T0" fmla="*/ 64 w 80"/>
                <a:gd name="T1" fmla="*/ 64 h 183"/>
                <a:gd name="T2" fmla="*/ 48 w 80"/>
                <a:gd name="T3" fmla="*/ 103 h 183"/>
                <a:gd name="T4" fmla="*/ 40 w 80"/>
                <a:gd name="T5" fmla="*/ 119 h 183"/>
                <a:gd name="T6" fmla="*/ 40 w 80"/>
                <a:gd name="T7" fmla="*/ 127 h 183"/>
                <a:gd name="T8" fmla="*/ 24 w 80"/>
                <a:gd name="T9" fmla="*/ 151 h 183"/>
                <a:gd name="T10" fmla="*/ 8 w 80"/>
                <a:gd name="T11" fmla="*/ 167 h 183"/>
                <a:gd name="T12" fmla="*/ 0 w 80"/>
                <a:gd name="T13" fmla="*/ 175 h 183"/>
                <a:gd name="T14" fmla="*/ 0 w 80"/>
                <a:gd name="T15" fmla="*/ 183 h 183"/>
                <a:gd name="T16" fmla="*/ 0 w 80"/>
                <a:gd name="T17" fmla="*/ 183 h 183"/>
                <a:gd name="T18" fmla="*/ 0 w 80"/>
                <a:gd name="T19" fmla="*/ 175 h 183"/>
                <a:gd name="T20" fmla="*/ 0 w 80"/>
                <a:gd name="T21" fmla="*/ 175 h 183"/>
                <a:gd name="T22" fmla="*/ 8 w 80"/>
                <a:gd name="T23" fmla="*/ 159 h 183"/>
                <a:gd name="T24" fmla="*/ 16 w 80"/>
                <a:gd name="T25" fmla="*/ 151 h 183"/>
                <a:gd name="T26" fmla="*/ 32 w 80"/>
                <a:gd name="T27" fmla="*/ 111 h 183"/>
                <a:gd name="T28" fmla="*/ 40 w 80"/>
                <a:gd name="T29" fmla="*/ 79 h 183"/>
                <a:gd name="T30" fmla="*/ 48 w 80"/>
                <a:gd name="T31" fmla="*/ 64 h 183"/>
                <a:gd name="T32" fmla="*/ 56 w 80"/>
                <a:gd name="T33" fmla="*/ 48 h 183"/>
                <a:gd name="T34" fmla="*/ 56 w 80"/>
                <a:gd name="T35" fmla="*/ 40 h 183"/>
                <a:gd name="T36" fmla="*/ 56 w 80"/>
                <a:gd name="T37" fmla="*/ 32 h 183"/>
                <a:gd name="T38" fmla="*/ 56 w 80"/>
                <a:gd name="T39" fmla="*/ 16 h 183"/>
                <a:gd name="T40" fmla="*/ 56 w 80"/>
                <a:gd name="T41" fmla="*/ 8 h 183"/>
                <a:gd name="T42" fmla="*/ 56 w 80"/>
                <a:gd name="T43" fmla="*/ 8 h 183"/>
                <a:gd name="T44" fmla="*/ 64 w 80"/>
                <a:gd name="T45" fmla="*/ 0 h 183"/>
                <a:gd name="T46" fmla="*/ 64 w 80"/>
                <a:gd name="T47" fmla="*/ 8 h 183"/>
                <a:gd name="T48" fmla="*/ 72 w 80"/>
                <a:gd name="T49" fmla="*/ 8 h 183"/>
                <a:gd name="T50" fmla="*/ 80 w 80"/>
                <a:gd name="T51" fmla="*/ 16 h 183"/>
                <a:gd name="T52" fmla="*/ 80 w 80"/>
                <a:gd name="T53" fmla="*/ 24 h 183"/>
                <a:gd name="T54" fmla="*/ 80 w 80"/>
                <a:gd name="T55" fmla="*/ 24 h 183"/>
                <a:gd name="T56" fmla="*/ 80 w 80"/>
                <a:gd name="T57" fmla="*/ 32 h 183"/>
                <a:gd name="T58" fmla="*/ 72 w 80"/>
                <a:gd name="T59" fmla="*/ 48 h 183"/>
                <a:gd name="T60" fmla="*/ 64 w 80"/>
                <a:gd name="T61" fmla="*/ 64 h 183"/>
                <a:gd name="T62" fmla="*/ 64 w 80"/>
                <a:gd name="T63" fmla="*/ 64 h 18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80"/>
                <a:gd name="T97" fmla="*/ 0 h 183"/>
                <a:gd name="T98" fmla="*/ 80 w 80"/>
                <a:gd name="T99" fmla="*/ 183 h 18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80" h="183">
                  <a:moveTo>
                    <a:pt x="64" y="64"/>
                  </a:moveTo>
                  <a:lnTo>
                    <a:pt x="48" y="103"/>
                  </a:lnTo>
                  <a:lnTo>
                    <a:pt x="40" y="119"/>
                  </a:lnTo>
                  <a:lnTo>
                    <a:pt x="40" y="127"/>
                  </a:lnTo>
                  <a:lnTo>
                    <a:pt x="24" y="151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32" y="111"/>
                  </a:lnTo>
                  <a:lnTo>
                    <a:pt x="40" y="79"/>
                  </a:lnTo>
                  <a:lnTo>
                    <a:pt x="48" y="64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16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80" y="32"/>
                  </a:lnTo>
                  <a:lnTo>
                    <a:pt x="72" y="48"/>
                  </a:lnTo>
                  <a:lnTo>
                    <a:pt x="64" y="6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107"/>
            <p:cNvSpPr>
              <a:spLocks/>
            </p:cNvSpPr>
            <p:nvPr/>
          </p:nvSpPr>
          <p:spPr bwMode="auto">
            <a:xfrm>
              <a:off x="4114800" y="1778000"/>
              <a:ext cx="114300" cy="100013"/>
            </a:xfrm>
            <a:custGeom>
              <a:avLst/>
              <a:gdLst>
                <a:gd name="T0" fmla="*/ 48 w 72"/>
                <a:gd name="T1" fmla="*/ 47 h 63"/>
                <a:gd name="T2" fmla="*/ 48 w 72"/>
                <a:gd name="T3" fmla="*/ 55 h 63"/>
                <a:gd name="T4" fmla="*/ 40 w 72"/>
                <a:gd name="T5" fmla="*/ 55 h 63"/>
                <a:gd name="T6" fmla="*/ 40 w 72"/>
                <a:gd name="T7" fmla="*/ 63 h 63"/>
                <a:gd name="T8" fmla="*/ 40 w 72"/>
                <a:gd name="T9" fmla="*/ 63 h 63"/>
                <a:gd name="T10" fmla="*/ 40 w 72"/>
                <a:gd name="T11" fmla="*/ 63 h 63"/>
                <a:gd name="T12" fmla="*/ 40 w 72"/>
                <a:gd name="T13" fmla="*/ 55 h 63"/>
                <a:gd name="T14" fmla="*/ 40 w 72"/>
                <a:gd name="T15" fmla="*/ 47 h 63"/>
                <a:gd name="T16" fmla="*/ 40 w 72"/>
                <a:gd name="T17" fmla="*/ 39 h 63"/>
                <a:gd name="T18" fmla="*/ 40 w 72"/>
                <a:gd name="T19" fmla="*/ 31 h 63"/>
                <a:gd name="T20" fmla="*/ 48 w 72"/>
                <a:gd name="T21" fmla="*/ 23 h 63"/>
                <a:gd name="T22" fmla="*/ 48 w 72"/>
                <a:gd name="T23" fmla="*/ 23 h 63"/>
                <a:gd name="T24" fmla="*/ 48 w 72"/>
                <a:gd name="T25" fmla="*/ 23 h 63"/>
                <a:gd name="T26" fmla="*/ 40 w 72"/>
                <a:gd name="T27" fmla="*/ 15 h 63"/>
                <a:gd name="T28" fmla="*/ 32 w 72"/>
                <a:gd name="T29" fmla="*/ 23 h 63"/>
                <a:gd name="T30" fmla="*/ 32 w 72"/>
                <a:gd name="T31" fmla="*/ 23 h 63"/>
                <a:gd name="T32" fmla="*/ 24 w 72"/>
                <a:gd name="T33" fmla="*/ 23 h 63"/>
                <a:gd name="T34" fmla="*/ 8 w 72"/>
                <a:gd name="T35" fmla="*/ 23 h 63"/>
                <a:gd name="T36" fmla="*/ 0 w 72"/>
                <a:gd name="T37" fmla="*/ 23 h 63"/>
                <a:gd name="T38" fmla="*/ 0 w 72"/>
                <a:gd name="T39" fmla="*/ 15 h 63"/>
                <a:gd name="T40" fmla="*/ 16 w 72"/>
                <a:gd name="T41" fmla="*/ 15 h 63"/>
                <a:gd name="T42" fmla="*/ 24 w 72"/>
                <a:gd name="T43" fmla="*/ 15 h 63"/>
                <a:gd name="T44" fmla="*/ 40 w 72"/>
                <a:gd name="T45" fmla="*/ 7 h 63"/>
                <a:gd name="T46" fmla="*/ 40 w 72"/>
                <a:gd name="T47" fmla="*/ 7 h 63"/>
                <a:gd name="T48" fmla="*/ 48 w 72"/>
                <a:gd name="T49" fmla="*/ 0 h 63"/>
                <a:gd name="T50" fmla="*/ 48 w 72"/>
                <a:gd name="T51" fmla="*/ 0 h 63"/>
                <a:gd name="T52" fmla="*/ 56 w 72"/>
                <a:gd name="T53" fmla="*/ 0 h 63"/>
                <a:gd name="T54" fmla="*/ 64 w 72"/>
                <a:gd name="T55" fmla="*/ 7 h 63"/>
                <a:gd name="T56" fmla="*/ 72 w 72"/>
                <a:gd name="T57" fmla="*/ 15 h 63"/>
                <a:gd name="T58" fmla="*/ 72 w 72"/>
                <a:gd name="T59" fmla="*/ 15 h 63"/>
                <a:gd name="T60" fmla="*/ 72 w 72"/>
                <a:gd name="T61" fmla="*/ 23 h 63"/>
                <a:gd name="T62" fmla="*/ 64 w 72"/>
                <a:gd name="T63" fmla="*/ 23 h 63"/>
                <a:gd name="T64" fmla="*/ 64 w 72"/>
                <a:gd name="T65" fmla="*/ 23 h 63"/>
                <a:gd name="T66" fmla="*/ 56 w 72"/>
                <a:gd name="T67" fmla="*/ 31 h 63"/>
                <a:gd name="T68" fmla="*/ 56 w 72"/>
                <a:gd name="T69" fmla="*/ 39 h 63"/>
                <a:gd name="T70" fmla="*/ 48 w 72"/>
                <a:gd name="T71" fmla="*/ 47 h 63"/>
                <a:gd name="T72" fmla="*/ 48 w 72"/>
                <a:gd name="T73" fmla="*/ 47 h 6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72"/>
                <a:gd name="T112" fmla="*/ 0 h 63"/>
                <a:gd name="T113" fmla="*/ 72 w 72"/>
                <a:gd name="T114" fmla="*/ 63 h 6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72" h="63">
                  <a:moveTo>
                    <a:pt x="48" y="47"/>
                  </a:move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55"/>
                  </a:lnTo>
                  <a:lnTo>
                    <a:pt x="40" y="47"/>
                  </a:lnTo>
                  <a:lnTo>
                    <a:pt x="40" y="39"/>
                  </a:lnTo>
                  <a:lnTo>
                    <a:pt x="40" y="31"/>
                  </a:lnTo>
                  <a:lnTo>
                    <a:pt x="48" y="23"/>
                  </a:lnTo>
                  <a:lnTo>
                    <a:pt x="40" y="15"/>
                  </a:lnTo>
                  <a:lnTo>
                    <a:pt x="32" y="23"/>
                  </a:lnTo>
                  <a:lnTo>
                    <a:pt x="24" y="23"/>
                  </a:lnTo>
                  <a:lnTo>
                    <a:pt x="8" y="2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40" y="7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7"/>
                  </a:lnTo>
                  <a:lnTo>
                    <a:pt x="72" y="15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56" y="31"/>
                  </a:lnTo>
                  <a:lnTo>
                    <a:pt x="56" y="39"/>
                  </a:lnTo>
                  <a:lnTo>
                    <a:pt x="48" y="4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122"/>
          <p:cNvGrpSpPr>
            <a:grpSpLocks noChangeAspect="1"/>
          </p:cNvGrpSpPr>
          <p:nvPr/>
        </p:nvGrpSpPr>
        <p:grpSpPr bwMode="auto">
          <a:xfrm>
            <a:off x="7567613" y="4964113"/>
            <a:ext cx="357187" cy="360362"/>
            <a:chOff x="7494587" y="1499393"/>
            <a:chExt cx="450850" cy="454026"/>
          </a:xfrm>
        </p:grpSpPr>
        <p:sp>
          <p:nvSpPr>
            <p:cNvPr id="67620" name="Freeform 114"/>
            <p:cNvSpPr>
              <a:spLocks/>
            </p:cNvSpPr>
            <p:nvPr/>
          </p:nvSpPr>
          <p:spPr bwMode="auto">
            <a:xfrm>
              <a:off x="7494587" y="1524793"/>
              <a:ext cx="150813" cy="277813"/>
            </a:xfrm>
            <a:custGeom>
              <a:avLst/>
              <a:gdLst>
                <a:gd name="T0" fmla="*/ 71 w 95"/>
                <a:gd name="T1" fmla="*/ 24 h 175"/>
                <a:gd name="T2" fmla="*/ 71 w 95"/>
                <a:gd name="T3" fmla="*/ 16 h 175"/>
                <a:gd name="T4" fmla="*/ 71 w 95"/>
                <a:gd name="T5" fmla="*/ 8 h 175"/>
                <a:gd name="T6" fmla="*/ 71 w 95"/>
                <a:gd name="T7" fmla="*/ 8 h 175"/>
                <a:gd name="T8" fmla="*/ 71 w 95"/>
                <a:gd name="T9" fmla="*/ 0 h 175"/>
                <a:gd name="T10" fmla="*/ 71 w 95"/>
                <a:gd name="T11" fmla="*/ 0 h 175"/>
                <a:gd name="T12" fmla="*/ 79 w 95"/>
                <a:gd name="T13" fmla="*/ 8 h 175"/>
                <a:gd name="T14" fmla="*/ 87 w 95"/>
                <a:gd name="T15" fmla="*/ 16 h 175"/>
                <a:gd name="T16" fmla="*/ 95 w 95"/>
                <a:gd name="T17" fmla="*/ 16 h 175"/>
                <a:gd name="T18" fmla="*/ 95 w 95"/>
                <a:gd name="T19" fmla="*/ 24 h 175"/>
                <a:gd name="T20" fmla="*/ 87 w 95"/>
                <a:gd name="T21" fmla="*/ 32 h 175"/>
                <a:gd name="T22" fmla="*/ 87 w 95"/>
                <a:gd name="T23" fmla="*/ 40 h 175"/>
                <a:gd name="T24" fmla="*/ 79 w 95"/>
                <a:gd name="T25" fmla="*/ 48 h 175"/>
                <a:gd name="T26" fmla="*/ 71 w 95"/>
                <a:gd name="T27" fmla="*/ 79 h 175"/>
                <a:gd name="T28" fmla="*/ 55 w 95"/>
                <a:gd name="T29" fmla="*/ 111 h 175"/>
                <a:gd name="T30" fmla="*/ 39 w 95"/>
                <a:gd name="T31" fmla="*/ 127 h 175"/>
                <a:gd name="T32" fmla="*/ 31 w 95"/>
                <a:gd name="T33" fmla="*/ 135 h 175"/>
                <a:gd name="T34" fmla="*/ 24 w 95"/>
                <a:gd name="T35" fmla="*/ 151 h 175"/>
                <a:gd name="T36" fmla="*/ 16 w 95"/>
                <a:gd name="T37" fmla="*/ 159 h 175"/>
                <a:gd name="T38" fmla="*/ 16 w 95"/>
                <a:gd name="T39" fmla="*/ 167 h 175"/>
                <a:gd name="T40" fmla="*/ 8 w 95"/>
                <a:gd name="T41" fmla="*/ 167 h 175"/>
                <a:gd name="T42" fmla="*/ 0 w 95"/>
                <a:gd name="T43" fmla="*/ 175 h 175"/>
                <a:gd name="T44" fmla="*/ 0 w 95"/>
                <a:gd name="T45" fmla="*/ 167 h 175"/>
                <a:gd name="T46" fmla="*/ 16 w 95"/>
                <a:gd name="T47" fmla="*/ 151 h 175"/>
                <a:gd name="T48" fmla="*/ 31 w 95"/>
                <a:gd name="T49" fmla="*/ 119 h 175"/>
                <a:gd name="T50" fmla="*/ 39 w 95"/>
                <a:gd name="T51" fmla="*/ 95 h 175"/>
                <a:gd name="T52" fmla="*/ 55 w 95"/>
                <a:gd name="T53" fmla="*/ 63 h 175"/>
                <a:gd name="T54" fmla="*/ 63 w 95"/>
                <a:gd name="T55" fmla="*/ 56 h 175"/>
                <a:gd name="T56" fmla="*/ 63 w 95"/>
                <a:gd name="T57" fmla="*/ 40 h 175"/>
                <a:gd name="T58" fmla="*/ 63 w 95"/>
                <a:gd name="T59" fmla="*/ 32 h 175"/>
                <a:gd name="T60" fmla="*/ 71 w 95"/>
                <a:gd name="T61" fmla="*/ 24 h 175"/>
                <a:gd name="T62" fmla="*/ 71 w 95"/>
                <a:gd name="T63" fmla="*/ 24 h 175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95"/>
                <a:gd name="T97" fmla="*/ 0 h 175"/>
                <a:gd name="T98" fmla="*/ 95 w 95"/>
                <a:gd name="T99" fmla="*/ 175 h 175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95" h="175">
                  <a:moveTo>
                    <a:pt x="71" y="24"/>
                  </a:moveTo>
                  <a:lnTo>
                    <a:pt x="71" y="16"/>
                  </a:lnTo>
                  <a:lnTo>
                    <a:pt x="71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16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79" y="48"/>
                  </a:lnTo>
                  <a:lnTo>
                    <a:pt x="71" y="79"/>
                  </a:lnTo>
                  <a:lnTo>
                    <a:pt x="55" y="111"/>
                  </a:lnTo>
                  <a:lnTo>
                    <a:pt x="39" y="127"/>
                  </a:lnTo>
                  <a:lnTo>
                    <a:pt x="31" y="135"/>
                  </a:lnTo>
                  <a:lnTo>
                    <a:pt x="24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16" y="151"/>
                  </a:lnTo>
                  <a:lnTo>
                    <a:pt x="31" y="119"/>
                  </a:lnTo>
                  <a:lnTo>
                    <a:pt x="39" y="95"/>
                  </a:lnTo>
                  <a:lnTo>
                    <a:pt x="55" y="63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71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1" name="Freeform 115"/>
            <p:cNvSpPr>
              <a:spLocks/>
            </p:cNvSpPr>
            <p:nvPr/>
          </p:nvSpPr>
          <p:spPr bwMode="auto">
            <a:xfrm>
              <a:off x="7581900" y="1624806"/>
              <a:ext cx="112713" cy="88900"/>
            </a:xfrm>
            <a:custGeom>
              <a:avLst/>
              <a:gdLst>
                <a:gd name="T0" fmla="*/ 40 w 71"/>
                <a:gd name="T1" fmla="*/ 56 h 56"/>
                <a:gd name="T2" fmla="*/ 40 w 71"/>
                <a:gd name="T3" fmla="*/ 56 h 56"/>
                <a:gd name="T4" fmla="*/ 40 w 71"/>
                <a:gd name="T5" fmla="*/ 48 h 56"/>
                <a:gd name="T6" fmla="*/ 48 w 71"/>
                <a:gd name="T7" fmla="*/ 40 h 56"/>
                <a:gd name="T8" fmla="*/ 48 w 71"/>
                <a:gd name="T9" fmla="*/ 24 h 56"/>
                <a:gd name="T10" fmla="*/ 48 w 71"/>
                <a:gd name="T11" fmla="*/ 24 h 56"/>
                <a:gd name="T12" fmla="*/ 48 w 71"/>
                <a:gd name="T13" fmla="*/ 16 h 56"/>
                <a:gd name="T14" fmla="*/ 32 w 71"/>
                <a:gd name="T15" fmla="*/ 24 h 56"/>
                <a:gd name="T16" fmla="*/ 16 w 71"/>
                <a:gd name="T17" fmla="*/ 24 h 56"/>
                <a:gd name="T18" fmla="*/ 0 w 71"/>
                <a:gd name="T19" fmla="*/ 24 h 56"/>
                <a:gd name="T20" fmla="*/ 0 w 71"/>
                <a:gd name="T21" fmla="*/ 16 h 56"/>
                <a:gd name="T22" fmla="*/ 16 w 71"/>
                <a:gd name="T23" fmla="*/ 16 h 56"/>
                <a:gd name="T24" fmla="*/ 32 w 71"/>
                <a:gd name="T25" fmla="*/ 16 h 56"/>
                <a:gd name="T26" fmla="*/ 40 w 71"/>
                <a:gd name="T27" fmla="*/ 8 h 56"/>
                <a:gd name="T28" fmla="*/ 48 w 71"/>
                <a:gd name="T29" fmla="*/ 8 h 56"/>
                <a:gd name="T30" fmla="*/ 48 w 71"/>
                <a:gd name="T31" fmla="*/ 0 h 56"/>
                <a:gd name="T32" fmla="*/ 48 w 71"/>
                <a:gd name="T33" fmla="*/ 0 h 56"/>
                <a:gd name="T34" fmla="*/ 55 w 71"/>
                <a:gd name="T35" fmla="*/ 0 h 56"/>
                <a:gd name="T36" fmla="*/ 55 w 71"/>
                <a:gd name="T37" fmla="*/ 0 h 56"/>
                <a:gd name="T38" fmla="*/ 63 w 71"/>
                <a:gd name="T39" fmla="*/ 8 h 56"/>
                <a:gd name="T40" fmla="*/ 71 w 71"/>
                <a:gd name="T41" fmla="*/ 16 h 56"/>
                <a:gd name="T42" fmla="*/ 71 w 71"/>
                <a:gd name="T43" fmla="*/ 24 h 56"/>
                <a:gd name="T44" fmla="*/ 71 w 71"/>
                <a:gd name="T45" fmla="*/ 24 h 56"/>
                <a:gd name="T46" fmla="*/ 71 w 71"/>
                <a:gd name="T47" fmla="*/ 24 h 56"/>
                <a:gd name="T48" fmla="*/ 63 w 71"/>
                <a:gd name="T49" fmla="*/ 32 h 56"/>
                <a:gd name="T50" fmla="*/ 55 w 71"/>
                <a:gd name="T51" fmla="*/ 40 h 56"/>
                <a:gd name="T52" fmla="*/ 48 w 71"/>
                <a:gd name="T53" fmla="*/ 48 h 56"/>
                <a:gd name="T54" fmla="*/ 48 w 71"/>
                <a:gd name="T55" fmla="*/ 56 h 56"/>
                <a:gd name="T56" fmla="*/ 40 w 71"/>
                <a:gd name="T57" fmla="*/ 56 h 56"/>
                <a:gd name="T58" fmla="*/ 40 w 71"/>
                <a:gd name="T59" fmla="*/ 56 h 56"/>
                <a:gd name="T60" fmla="*/ 40 w 71"/>
                <a:gd name="T61" fmla="*/ 56 h 5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71"/>
                <a:gd name="T94" fmla="*/ 0 h 56"/>
                <a:gd name="T95" fmla="*/ 71 w 71"/>
                <a:gd name="T96" fmla="*/ 56 h 5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71" h="56">
                  <a:moveTo>
                    <a:pt x="40" y="56"/>
                  </a:moveTo>
                  <a:lnTo>
                    <a:pt x="40" y="56"/>
                  </a:lnTo>
                  <a:lnTo>
                    <a:pt x="40" y="48"/>
                  </a:lnTo>
                  <a:lnTo>
                    <a:pt x="48" y="40"/>
                  </a:lnTo>
                  <a:lnTo>
                    <a:pt x="48" y="24"/>
                  </a:lnTo>
                  <a:lnTo>
                    <a:pt x="48" y="16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16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48" y="0"/>
                  </a:lnTo>
                  <a:lnTo>
                    <a:pt x="55" y="0"/>
                  </a:lnTo>
                  <a:lnTo>
                    <a:pt x="63" y="8"/>
                  </a:lnTo>
                  <a:lnTo>
                    <a:pt x="71" y="16"/>
                  </a:lnTo>
                  <a:lnTo>
                    <a:pt x="71" y="24"/>
                  </a:lnTo>
                  <a:lnTo>
                    <a:pt x="63" y="32"/>
                  </a:lnTo>
                  <a:lnTo>
                    <a:pt x="55" y="40"/>
                  </a:lnTo>
                  <a:lnTo>
                    <a:pt x="48" y="48"/>
                  </a:lnTo>
                  <a:lnTo>
                    <a:pt x="48" y="56"/>
                  </a:lnTo>
                  <a:lnTo>
                    <a:pt x="40" y="5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116"/>
            <p:cNvSpPr>
              <a:spLocks/>
            </p:cNvSpPr>
            <p:nvPr/>
          </p:nvSpPr>
          <p:spPr bwMode="auto">
            <a:xfrm>
              <a:off x="7694612" y="1499393"/>
              <a:ext cx="112713" cy="239713"/>
            </a:xfrm>
            <a:custGeom>
              <a:avLst/>
              <a:gdLst>
                <a:gd name="T0" fmla="*/ 32 w 71"/>
                <a:gd name="T1" fmla="*/ 72 h 151"/>
                <a:gd name="T2" fmla="*/ 40 w 71"/>
                <a:gd name="T3" fmla="*/ 48 h 151"/>
                <a:gd name="T4" fmla="*/ 48 w 71"/>
                <a:gd name="T5" fmla="*/ 32 h 151"/>
                <a:gd name="T6" fmla="*/ 48 w 71"/>
                <a:gd name="T7" fmla="*/ 16 h 151"/>
                <a:gd name="T8" fmla="*/ 48 w 71"/>
                <a:gd name="T9" fmla="*/ 8 h 151"/>
                <a:gd name="T10" fmla="*/ 40 w 71"/>
                <a:gd name="T11" fmla="*/ 8 h 151"/>
                <a:gd name="T12" fmla="*/ 48 w 71"/>
                <a:gd name="T13" fmla="*/ 8 h 151"/>
                <a:gd name="T14" fmla="*/ 48 w 71"/>
                <a:gd name="T15" fmla="*/ 0 h 151"/>
                <a:gd name="T16" fmla="*/ 55 w 71"/>
                <a:gd name="T17" fmla="*/ 8 h 151"/>
                <a:gd name="T18" fmla="*/ 63 w 71"/>
                <a:gd name="T19" fmla="*/ 16 h 151"/>
                <a:gd name="T20" fmla="*/ 71 w 71"/>
                <a:gd name="T21" fmla="*/ 16 h 151"/>
                <a:gd name="T22" fmla="*/ 71 w 71"/>
                <a:gd name="T23" fmla="*/ 16 h 151"/>
                <a:gd name="T24" fmla="*/ 71 w 71"/>
                <a:gd name="T25" fmla="*/ 24 h 151"/>
                <a:gd name="T26" fmla="*/ 63 w 71"/>
                <a:gd name="T27" fmla="*/ 40 h 151"/>
                <a:gd name="T28" fmla="*/ 55 w 71"/>
                <a:gd name="T29" fmla="*/ 64 h 151"/>
                <a:gd name="T30" fmla="*/ 40 w 71"/>
                <a:gd name="T31" fmla="*/ 95 h 151"/>
                <a:gd name="T32" fmla="*/ 32 w 71"/>
                <a:gd name="T33" fmla="*/ 103 h 151"/>
                <a:gd name="T34" fmla="*/ 24 w 71"/>
                <a:gd name="T35" fmla="*/ 119 h 151"/>
                <a:gd name="T36" fmla="*/ 16 w 71"/>
                <a:gd name="T37" fmla="*/ 127 h 151"/>
                <a:gd name="T38" fmla="*/ 8 w 71"/>
                <a:gd name="T39" fmla="*/ 135 h 151"/>
                <a:gd name="T40" fmla="*/ 8 w 71"/>
                <a:gd name="T41" fmla="*/ 143 h 151"/>
                <a:gd name="T42" fmla="*/ 0 w 71"/>
                <a:gd name="T43" fmla="*/ 151 h 151"/>
                <a:gd name="T44" fmla="*/ 0 w 71"/>
                <a:gd name="T45" fmla="*/ 151 h 151"/>
                <a:gd name="T46" fmla="*/ 0 w 71"/>
                <a:gd name="T47" fmla="*/ 151 h 151"/>
                <a:gd name="T48" fmla="*/ 0 w 71"/>
                <a:gd name="T49" fmla="*/ 151 h 151"/>
                <a:gd name="T50" fmla="*/ 0 w 71"/>
                <a:gd name="T51" fmla="*/ 143 h 151"/>
                <a:gd name="T52" fmla="*/ 8 w 71"/>
                <a:gd name="T53" fmla="*/ 135 h 151"/>
                <a:gd name="T54" fmla="*/ 8 w 71"/>
                <a:gd name="T55" fmla="*/ 119 h 151"/>
                <a:gd name="T56" fmla="*/ 24 w 71"/>
                <a:gd name="T57" fmla="*/ 95 h 151"/>
                <a:gd name="T58" fmla="*/ 32 w 71"/>
                <a:gd name="T59" fmla="*/ 72 h 151"/>
                <a:gd name="T60" fmla="*/ 32 w 71"/>
                <a:gd name="T61" fmla="*/ 72 h 151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71"/>
                <a:gd name="T94" fmla="*/ 0 h 151"/>
                <a:gd name="T95" fmla="*/ 71 w 71"/>
                <a:gd name="T96" fmla="*/ 151 h 151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71" h="151">
                  <a:moveTo>
                    <a:pt x="32" y="72"/>
                  </a:moveTo>
                  <a:lnTo>
                    <a:pt x="40" y="48"/>
                  </a:lnTo>
                  <a:lnTo>
                    <a:pt x="48" y="32"/>
                  </a:lnTo>
                  <a:lnTo>
                    <a:pt x="48" y="16"/>
                  </a:lnTo>
                  <a:lnTo>
                    <a:pt x="48" y="8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48" y="0"/>
                  </a:lnTo>
                  <a:lnTo>
                    <a:pt x="55" y="8"/>
                  </a:lnTo>
                  <a:lnTo>
                    <a:pt x="63" y="16"/>
                  </a:lnTo>
                  <a:lnTo>
                    <a:pt x="71" y="16"/>
                  </a:lnTo>
                  <a:lnTo>
                    <a:pt x="71" y="24"/>
                  </a:lnTo>
                  <a:lnTo>
                    <a:pt x="63" y="40"/>
                  </a:lnTo>
                  <a:lnTo>
                    <a:pt x="55" y="64"/>
                  </a:lnTo>
                  <a:lnTo>
                    <a:pt x="40" y="95"/>
                  </a:lnTo>
                  <a:lnTo>
                    <a:pt x="32" y="103"/>
                  </a:lnTo>
                  <a:lnTo>
                    <a:pt x="24" y="119"/>
                  </a:lnTo>
                  <a:lnTo>
                    <a:pt x="16" y="127"/>
                  </a:lnTo>
                  <a:lnTo>
                    <a:pt x="8" y="135"/>
                  </a:lnTo>
                  <a:lnTo>
                    <a:pt x="8" y="143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24" y="95"/>
                  </a:lnTo>
                  <a:lnTo>
                    <a:pt x="32" y="7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117"/>
            <p:cNvSpPr>
              <a:spLocks/>
            </p:cNvSpPr>
            <p:nvPr/>
          </p:nvSpPr>
          <p:spPr bwMode="auto">
            <a:xfrm>
              <a:off x="7732712" y="1624806"/>
              <a:ext cx="150813" cy="101600"/>
            </a:xfrm>
            <a:custGeom>
              <a:avLst/>
              <a:gdLst>
                <a:gd name="T0" fmla="*/ 63 w 95"/>
                <a:gd name="T1" fmla="*/ 8 h 64"/>
                <a:gd name="T2" fmla="*/ 71 w 95"/>
                <a:gd name="T3" fmla="*/ 8 h 64"/>
                <a:gd name="T4" fmla="*/ 71 w 95"/>
                <a:gd name="T5" fmla="*/ 0 h 64"/>
                <a:gd name="T6" fmla="*/ 79 w 95"/>
                <a:gd name="T7" fmla="*/ 8 h 64"/>
                <a:gd name="T8" fmla="*/ 87 w 95"/>
                <a:gd name="T9" fmla="*/ 16 h 64"/>
                <a:gd name="T10" fmla="*/ 95 w 95"/>
                <a:gd name="T11" fmla="*/ 24 h 64"/>
                <a:gd name="T12" fmla="*/ 95 w 95"/>
                <a:gd name="T13" fmla="*/ 32 h 64"/>
                <a:gd name="T14" fmla="*/ 95 w 95"/>
                <a:gd name="T15" fmla="*/ 32 h 64"/>
                <a:gd name="T16" fmla="*/ 87 w 95"/>
                <a:gd name="T17" fmla="*/ 32 h 64"/>
                <a:gd name="T18" fmla="*/ 79 w 95"/>
                <a:gd name="T19" fmla="*/ 40 h 64"/>
                <a:gd name="T20" fmla="*/ 71 w 95"/>
                <a:gd name="T21" fmla="*/ 48 h 64"/>
                <a:gd name="T22" fmla="*/ 63 w 95"/>
                <a:gd name="T23" fmla="*/ 56 h 64"/>
                <a:gd name="T24" fmla="*/ 63 w 95"/>
                <a:gd name="T25" fmla="*/ 56 h 64"/>
                <a:gd name="T26" fmla="*/ 55 w 95"/>
                <a:gd name="T27" fmla="*/ 64 h 64"/>
                <a:gd name="T28" fmla="*/ 55 w 95"/>
                <a:gd name="T29" fmla="*/ 64 h 64"/>
                <a:gd name="T30" fmla="*/ 55 w 95"/>
                <a:gd name="T31" fmla="*/ 56 h 64"/>
                <a:gd name="T32" fmla="*/ 55 w 95"/>
                <a:gd name="T33" fmla="*/ 56 h 64"/>
                <a:gd name="T34" fmla="*/ 55 w 95"/>
                <a:gd name="T35" fmla="*/ 48 h 64"/>
                <a:gd name="T36" fmla="*/ 63 w 95"/>
                <a:gd name="T37" fmla="*/ 40 h 64"/>
                <a:gd name="T38" fmla="*/ 63 w 95"/>
                <a:gd name="T39" fmla="*/ 32 h 64"/>
                <a:gd name="T40" fmla="*/ 63 w 95"/>
                <a:gd name="T41" fmla="*/ 24 h 64"/>
                <a:gd name="T42" fmla="*/ 63 w 95"/>
                <a:gd name="T43" fmla="*/ 24 h 64"/>
                <a:gd name="T44" fmla="*/ 63 w 95"/>
                <a:gd name="T45" fmla="*/ 24 h 64"/>
                <a:gd name="T46" fmla="*/ 63 w 95"/>
                <a:gd name="T47" fmla="*/ 24 h 64"/>
                <a:gd name="T48" fmla="*/ 47 w 95"/>
                <a:gd name="T49" fmla="*/ 24 h 64"/>
                <a:gd name="T50" fmla="*/ 31 w 95"/>
                <a:gd name="T51" fmla="*/ 32 h 64"/>
                <a:gd name="T52" fmla="*/ 0 w 95"/>
                <a:gd name="T53" fmla="*/ 32 h 64"/>
                <a:gd name="T54" fmla="*/ 0 w 95"/>
                <a:gd name="T55" fmla="*/ 24 h 64"/>
                <a:gd name="T56" fmla="*/ 31 w 95"/>
                <a:gd name="T57" fmla="*/ 16 h 64"/>
                <a:gd name="T58" fmla="*/ 39 w 95"/>
                <a:gd name="T59" fmla="*/ 16 h 64"/>
                <a:gd name="T60" fmla="*/ 47 w 95"/>
                <a:gd name="T61" fmla="*/ 8 h 64"/>
                <a:gd name="T62" fmla="*/ 63 w 95"/>
                <a:gd name="T63" fmla="*/ 8 h 64"/>
                <a:gd name="T64" fmla="*/ 63 w 95"/>
                <a:gd name="T65" fmla="*/ 8 h 6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5"/>
                <a:gd name="T100" fmla="*/ 0 h 64"/>
                <a:gd name="T101" fmla="*/ 95 w 95"/>
                <a:gd name="T102" fmla="*/ 64 h 64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5" h="64">
                  <a:moveTo>
                    <a:pt x="63" y="8"/>
                  </a:moveTo>
                  <a:lnTo>
                    <a:pt x="71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16"/>
                  </a:lnTo>
                  <a:lnTo>
                    <a:pt x="95" y="24"/>
                  </a:lnTo>
                  <a:lnTo>
                    <a:pt x="95" y="32"/>
                  </a:lnTo>
                  <a:lnTo>
                    <a:pt x="87" y="32"/>
                  </a:lnTo>
                  <a:lnTo>
                    <a:pt x="79" y="40"/>
                  </a:lnTo>
                  <a:lnTo>
                    <a:pt x="71" y="48"/>
                  </a:lnTo>
                  <a:lnTo>
                    <a:pt x="63" y="56"/>
                  </a:lnTo>
                  <a:lnTo>
                    <a:pt x="55" y="64"/>
                  </a:lnTo>
                  <a:lnTo>
                    <a:pt x="55" y="56"/>
                  </a:lnTo>
                  <a:lnTo>
                    <a:pt x="55" y="48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47" y="24"/>
                  </a:lnTo>
                  <a:lnTo>
                    <a:pt x="31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31" y="16"/>
                  </a:lnTo>
                  <a:lnTo>
                    <a:pt x="39" y="16"/>
                  </a:lnTo>
                  <a:lnTo>
                    <a:pt x="47" y="8"/>
                  </a:lnTo>
                  <a:lnTo>
                    <a:pt x="63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118"/>
            <p:cNvSpPr>
              <a:spLocks/>
            </p:cNvSpPr>
            <p:nvPr/>
          </p:nvSpPr>
          <p:spPr bwMode="auto">
            <a:xfrm>
              <a:off x="7745412" y="1777206"/>
              <a:ext cx="200025" cy="176213"/>
            </a:xfrm>
            <a:custGeom>
              <a:avLst/>
              <a:gdLst>
                <a:gd name="T0" fmla="*/ 126 w 126"/>
                <a:gd name="T1" fmla="*/ 103 h 111"/>
                <a:gd name="T2" fmla="*/ 126 w 126"/>
                <a:gd name="T3" fmla="*/ 103 h 111"/>
                <a:gd name="T4" fmla="*/ 118 w 126"/>
                <a:gd name="T5" fmla="*/ 103 h 111"/>
                <a:gd name="T6" fmla="*/ 110 w 126"/>
                <a:gd name="T7" fmla="*/ 103 h 111"/>
                <a:gd name="T8" fmla="*/ 102 w 126"/>
                <a:gd name="T9" fmla="*/ 111 h 111"/>
                <a:gd name="T10" fmla="*/ 95 w 126"/>
                <a:gd name="T11" fmla="*/ 111 h 111"/>
                <a:gd name="T12" fmla="*/ 79 w 126"/>
                <a:gd name="T13" fmla="*/ 111 h 111"/>
                <a:gd name="T14" fmla="*/ 79 w 126"/>
                <a:gd name="T15" fmla="*/ 111 h 111"/>
                <a:gd name="T16" fmla="*/ 71 w 126"/>
                <a:gd name="T17" fmla="*/ 111 h 111"/>
                <a:gd name="T18" fmla="*/ 71 w 126"/>
                <a:gd name="T19" fmla="*/ 103 h 111"/>
                <a:gd name="T20" fmla="*/ 63 w 126"/>
                <a:gd name="T21" fmla="*/ 103 h 111"/>
                <a:gd name="T22" fmla="*/ 55 w 126"/>
                <a:gd name="T23" fmla="*/ 95 h 111"/>
                <a:gd name="T24" fmla="*/ 47 w 126"/>
                <a:gd name="T25" fmla="*/ 79 h 111"/>
                <a:gd name="T26" fmla="*/ 39 w 126"/>
                <a:gd name="T27" fmla="*/ 71 h 111"/>
                <a:gd name="T28" fmla="*/ 31 w 126"/>
                <a:gd name="T29" fmla="*/ 55 h 111"/>
                <a:gd name="T30" fmla="*/ 16 w 126"/>
                <a:gd name="T31" fmla="*/ 32 h 111"/>
                <a:gd name="T32" fmla="*/ 0 w 126"/>
                <a:gd name="T33" fmla="*/ 8 h 111"/>
                <a:gd name="T34" fmla="*/ 8 w 126"/>
                <a:gd name="T35" fmla="*/ 0 h 111"/>
                <a:gd name="T36" fmla="*/ 23 w 126"/>
                <a:gd name="T37" fmla="*/ 24 h 111"/>
                <a:gd name="T38" fmla="*/ 39 w 126"/>
                <a:gd name="T39" fmla="*/ 47 h 111"/>
                <a:gd name="T40" fmla="*/ 55 w 126"/>
                <a:gd name="T41" fmla="*/ 55 h 111"/>
                <a:gd name="T42" fmla="*/ 63 w 126"/>
                <a:gd name="T43" fmla="*/ 71 h 111"/>
                <a:gd name="T44" fmla="*/ 79 w 126"/>
                <a:gd name="T45" fmla="*/ 79 h 111"/>
                <a:gd name="T46" fmla="*/ 102 w 126"/>
                <a:gd name="T47" fmla="*/ 87 h 111"/>
                <a:gd name="T48" fmla="*/ 110 w 126"/>
                <a:gd name="T49" fmla="*/ 95 h 111"/>
                <a:gd name="T50" fmla="*/ 118 w 126"/>
                <a:gd name="T51" fmla="*/ 95 h 111"/>
                <a:gd name="T52" fmla="*/ 126 w 126"/>
                <a:gd name="T53" fmla="*/ 103 h 111"/>
                <a:gd name="T54" fmla="*/ 126 w 126"/>
                <a:gd name="T55" fmla="*/ 103 h 111"/>
                <a:gd name="T56" fmla="*/ 126 w 126"/>
                <a:gd name="T57" fmla="*/ 103 h 11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26"/>
                <a:gd name="T88" fmla="*/ 0 h 111"/>
                <a:gd name="T89" fmla="*/ 126 w 126"/>
                <a:gd name="T90" fmla="*/ 111 h 11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26" h="111">
                  <a:moveTo>
                    <a:pt x="126" y="103"/>
                  </a:moveTo>
                  <a:lnTo>
                    <a:pt x="126" y="103"/>
                  </a:lnTo>
                  <a:lnTo>
                    <a:pt x="118" y="103"/>
                  </a:lnTo>
                  <a:lnTo>
                    <a:pt x="110" y="103"/>
                  </a:lnTo>
                  <a:lnTo>
                    <a:pt x="102" y="111"/>
                  </a:lnTo>
                  <a:lnTo>
                    <a:pt x="95" y="111"/>
                  </a:lnTo>
                  <a:lnTo>
                    <a:pt x="79" y="111"/>
                  </a:lnTo>
                  <a:lnTo>
                    <a:pt x="71" y="111"/>
                  </a:lnTo>
                  <a:lnTo>
                    <a:pt x="71" y="103"/>
                  </a:lnTo>
                  <a:lnTo>
                    <a:pt x="63" y="103"/>
                  </a:lnTo>
                  <a:lnTo>
                    <a:pt x="55" y="95"/>
                  </a:lnTo>
                  <a:lnTo>
                    <a:pt x="47" y="79"/>
                  </a:lnTo>
                  <a:lnTo>
                    <a:pt x="39" y="71"/>
                  </a:lnTo>
                  <a:lnTo>
                    <a:pt x="31" y="55"/>
                  </a:lnTo>
                  <a:lnTo>
                    <a:pt x="16" y="32"/>
                  </a:lnTo>
                  <a:lnTo>
                    <a:pt x="0" y="8"/>
                  </a:lnTo>
                  <a:lnTo>
                    <a:pt x="8" y="0"/>
                  </a:lnTo>
                  <a:lnTo>
                    <a:pt x="23" y="24"/>
                  </a:lnTo>
                  <a:lnTo>
                    <a:pt x="39" y="47"/>
                  </a:lnTo>
                  <a:lnTo>
                    <a:pt x="55" y="55"/>
                  </a:lnTo>
                  <a:lnTo>
                    <a:pt x="63" y="71"/>
                  </a:lnTo>
                  <a:lnTo>
                    <a:pt x="79" y="79"/>
                  </a:lnTo>
                  <a:lnTo>
                    <a:pt x="102" y="87"/>
                  </a:lnTo>
                  <a:lnTo>
                    <a:pt x="110" y="95"/>
                  </a:lnTo>
                  <a:lnTo>
                    <a:pt x="118" y="95"/>
                  </a:lnTo>
                  <a:lnTo>
                    <a:pt x="126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5" name="Freeform 119"/>
            <p:cNvSpPr>
              <a:spLocks/>
            </p:cNvSpPr>
            <p:nvPr/>
          </p:nvSpPr>
          <p:spPr bwMode="auto">
            <a:xfrm>
              <a:off x="7569200" y="1713706"/>
              <a:ext cx="112713" cy="227013"/>
            </a:xfrm>
            <a:custGeom>
              <a:avLst/>
              <a:gdLst>
                <a:gd name="T0" fmla="*/ 48 w 71"/>
                <a:gd name="T1" fmla="*/ 95 h 143"/>
                <a:gd name="T2" fmla="*/ 32 w 71"/>
                <a:gd name="T3" fmla="*/ 111 h 143"/>
                <a:gd name="T4" fmla="*/ 24 w 71"/>
                <a:gd name="T5" fmla="*/ 127 h 143"/>
                <a:gd name="T6" fmla="*/ 16 w 71"/>
                <a:gd name="T7" fmla="*/ 135 h 143"/>
                <a:gd name="T8" fmla="*/ 16 w 71"/>
                <a:gd name="T9" fmla="*/ 143 h 143"/>
                <a:gd name="T10" fmla="*/ 8 w 71"/>
                <a:gd name="T11" fmla="*/ 143 h 143"/>
                <a:gd name="T12" fmla="*/ 8 w 71"/>
                <a:gd name="T13" fmla="*/ 143 h 143"/>
                <a:gd name="T14" fmla="*/ 8 w 71"/>
                <a:gd name="T15" fmla="*/ 135 h 143"/>
                <a:gd name="T16" fmla="*/ 0 w 71"/>
                <a:gd name="T17" fmla="*/ 127 h 143"/>
                <a:gd name="T18" fmla="*/ 0 w 71"/>
                <a:gd name="T19" fmla="*/ 119 h 143"/>
                <a:gd name="T20" fmla="*/ 0 w 71"/>
                <a:gd name="T21" fmla="*/ 119 h 143"/>
                <a:gd name="T22" fmla="*/ 8 w 71"/>
                <a:gd name="T23" fmla="*/ 111 h 143"/>
                <a:gd name="T24" fmla="*/ 8 w 71"/>
                <a:gd name="T25" fmla="*/ 103 h 143"/>
                <a:gd name="T26" fmla="*/ 16 w 71"/>
                <a:gd name="T27" fmla="*/ 87 h 143"/>
                <a:gd name="T28" fmla="*/ 16 w 71"/>
                <a:gd name="T29" fmla="*/ 72 h 143"/>
                <a:gd name="T30" fmla="*/ 16 w 71"/>
                <a:gd name="T31" fmla="*/ 48 h 143"/>
                <a:gd name="T32" fmla="*/ 16 w 71"/>
                <a:gd name="T33" fmla="*/ 32 h 143"/>
                <a:gd name="T34" fmla="*/ 16 w 71"/>
                <a:gd name="T35" fmla="*/ 16 h 143"/>
                <a:gd name="T36" fmla="*/ 16 w 71"/>
                <a:gd name="T37" fmla="*/ 16 h 143"/>
                <a:gd name="T38" fmla="*/ 16 w 71"/>
                <a:gd name="T39" fmla="*/ 8 h 143"/>
                <a:gd name="T40" fmla="*/ 16 w 71"/>
                <a:gd name="T41" fmla="*/ 0 h 143"/>
                <a:gd name="T42" fmla="*/ 16 w 71"/>
                <a:gd name="T43" fmla="*/ 0 h 143"/>
                <a:gd name="T44" fmla="*/ 16 w 71"/>
                <a:gd name="T45" fmla="*/ 0 h 143"/>
                <a:gd name="T46" fmla="*/ 24 w 71"/>
                <a:gd name="T47" fmla="*/ 0 h 143"/>
                <a:gd name="T48" fmla="*/ 32 w 71"/>
                <a:gd name="T49" fmla="*/ 8 h 143"/>
                <a:gd name="T50" fmla="*/ 32 w 71"/>
                <a:gd name="T51" fmla="*/ 8 h 143"/>
                <a:gd name="T52" fmla="*/ 32 w 71"/>
                <a:gd name="T53" fmla="*/ 16 h 143"/>
                <a:gd name="T54" fmla="*/ 32 w 71"/>
                <a:gd name="T55" fmla="*/ 24 h 143"/>
                <a:gd name="T56" fmla="*/ 32 w 71"/>
                <a:gd name="T57" fmla="*/ 32 h 143"/>
                <a:gd name="T58" fmla="*/ 32 w 71"/>
                <a:gd name="T59" fmla="*/ 48 h 143"/>
                <a:gd name="T60" fmla="*/ 32 w 71"/>
                <a:gd name="T61" fmla="*/ 64 h 143"/>
                <a:gd name="T62" fmla="*/ 24 w 71"/>
                <a:gd name="T63" fmla="*/ 72 h 143"/>
                <a:gd name="T64" fmla="*/ 24 w 71"/>
                <a:gd name="T65" fmla="*/ 80 h 143"/>
                <a:gd name="T66" fmla="*/ 24 w 71"/>
                <a:gd name="T67" fmla="*/ 87 h 143"/>
                <a:gd name="T68" fmla="*/ 24 w 71"/>
                <a:gd name="T69" fmla="*/ 87 h 143"/>
                <a:gd name="T70" fmla="*/ 32 w 71"/>
                <a:gd name="T71" fmla="*/ 95 h 143"/>
                <a:gd name="T72" fmla="*/ 32 w 71"/>
                <a:gd name="T73" fmla="*/ 95 h 143"/>
                <a:gd name="T74" fmla="*/ 32 w 71"/>
                <a:gd name="T75" fmla="*/ 87 h 143"/>
                <a:gd name="T76" fmla="*/ 40 w 71"/>
                <a:gd name="T77" fmla="*/ 87 h 143"/>
                <a:gd name="T78" fmla="*/ 48 w 71"/>
                <a:gd name="T79" fmla="*/ 80 h 143"/>
                <a:gd name="T80" fmla="*/ 56 w 71"/>
                <a:gd name="T81" fmla="*/ 72 h 143"/>
                <a:gd name="T82" fmla="*/ 63 w 71"/>
                <a:gd name="T83" fmla="*/ 72 h 143"/>
                <a:gd name="T84" fmla="*/ 71 w 71"/>
                <a:gd name="T85" fmla="*/ 64 h 143"/>
                <a:gd name="T86" fmla="*/ 71 w 71"/>
                <a:gd name="T87" fmla="*/ 64 h 143"/>
                <a:gd name="T88" fmla="*/ 71 w 71"/>
                <a:gd name="T89" fmla="*/ 72 h 143"/>
                <a:gd name="T90" fmla="*/ 63 w 71"/>
                <a:gd name="T91" fmla="*/ 80 h 143"/>
                <a:gd name="T92" fmla="*/ 56 w 71"/>
                <a:gd name="T93" fmla="*/ 87 h 143"/>
                <a:gd name="T94" fmla="*/ 48 w 71"/>
                <a:gd name="T95" fmla="*/ 95 h 143"/>
                <a:gd name="T96" fmla="*/ 48 w 71"/>
                <a:gd name="T97" fmla="*/ 95 h 14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71"/>
                <a:gd name="T148" fmla="*/ 0 h 143"/>
                <a:gd name="T149" fmla="*/ 71 w 71"/>
                <a:gd name="T150" fmla="*/ 143 h 14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71" h="143">
                  <a:moveTo>
                    <a:pt x="48" y="95"/>
                  </a:moveTo>
                  <a:lnTo>
                    <a:pt x="32" y="111"/>
                  </a:lnTo>
                  <a:lnTo>
                    <a:pt x="24" y="127"/>
                  </a:lnTo>
                  <a:lnTo>
                    <a:pt x="16" y="135"/>
                  </a:lnTo>
                  <a:lnTo>
                    <a:pt x="16" y="143"/>
                  </a:lnTo>
                  <a:lnTo>
                    <a:pt x="8" y="143"/>
                  </a:lnTo>
                  <a:lnTo>
                    <a:pt x="8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16" y="87"/>
                  </a:lnTo>
                  <a:lnTo>
                    <a:pt x="16" y="72"/>
                  </a:lnTo>
                  <a:lnTo>
                    <a:pt x="16" y="48"/>
                  </a:lnTo>
                  <a:lnTo>
                    <a:pt x="16" y="32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8"/>
                  </a:lnTo>
                  <a:lnTo>
                    <a:pt x="32" y="64"/>
                  </a:lnTo>
                  <a:lnTo>
                    <a:pt x="24" y="72"/>
                  </a:lnTo>
                  <a:lnTo>
                    <a:pt x="24" y="80"/>
                  </a:lnTo>
                  <a:lnTo>
                    <a:pt x="24" y="87"/>
                  </a:lnTo>
                  <a:lnTo>
                    <a:pt x="32" y="95"/>
                  </a:lnTo>
                  <a:lnTo>
                    <a:pt x="32" y="87"/>
                  </a:lnTo>
                  <a:lnTo>
                    <a:pt x="40" y="87"/>
                  </a:lnTo>
                  <a:lnTo>
                    <a:pt x="48" y="80"/>
                  </a:lnTo>
                  <a:lnTo>
                    <a:pt x="56" y="72"/>
                  </a:lnTo>
                  <a:lnTo>
                    <a:pt x="63" y="72"/>
                  </a:lnTo>
                  <a:lnTo>
                    <a:pt x="71" y="64"/>
                  </a:lnTo>
                  <a:lnTo>
                    <a:pt x="71" y="72"/>
                  </a:lnTo>
                  <a:lnTo>
                    <a:pt x="63" y="80"/>
                  </a:lnTo>
                  <a:lnTo>
                    <a:pt x="56" y="87"/>
                  </a:lnTo>
                  <a:lnTo>
                    <a:pt x="48" y="9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120"/>
            <p:cNvSpPr>
              <a:spLocks/>
            </p:cNvSpPr>
            <p:nvPr/>
          </p:nvSpPr>
          <p:spPr bwMode="auto">
            <a:xfrm>
              <a:off x="7645400" y="1726406"/>
              <a:ext cx="125413" cy="227013"/>
            </a:xfrm>
            <a:custGeom>
              <a:avLst/>
              <a:gdLst>
                <a:gd name="T0" fmla="*/ 15 w 79"/>
                <a:gd name="T1" fmla="*/ 135 h 143"/>
                <a:gd name="T2" fmla="*/ 8 w 79"/>
                <a:gd name="T3" fmla="*/ 143 h 143"/>
                <a:gd name="T4" fmla="*/ 8 w 79"/>
                <a:gd name="T5" fmla="*/ 143 h 143"/>
                <a:gd name="T6" fmla="*/ 0 w 79"/>
                <a:gd name="T7" fmla="*/ 143 h 143"/>
                <a:gd name="T8" fmla="*/ 0 w 79"/>
                <a:gd name="T9" fmla="*/ 143 h 143"/>
                <a:gd name="T10" fmla="*/ 0 w 79"/>
                <a:gd name="T11" fmla="*/ 143 h 143"/>
                <a:gd name="T12" fmla="*/ 8 w 79"/>
                <a:gd name="T13" fmla="*/ 135 h 143"/>
                <a:gd name="T14" fmla="*/ 8 w 79"/>
                <a:gd name="T15" fmla="*/ 135 h 143"/>
                <a:gd name="T16" fmla="*/ 15 w 79"/>
                <a:gd name="T17" fmla="*/ 127 h 143"/>
                <a:gd name="T18" fmla="*/ 31 w 79"/>
                <a:gd name="T19" fmla="*/ 111 h 143"/>
                <a:gd name="T20" fmla="*/ 39 w 79"/>
                <a:gd name="T21" fmla="*/ 95 h 143"/>
                <a:gd name="T22" fmla="*/ 47 w 79"/>
                <a:gd name="T23" fmla="*/ 79 h 143"/>
                <a:gd name="T24" fmla="*/ 55 w 79"/>
                <a:gd name="T25" fmla="*/ 56 h 143"/>
                <a:gd name="T26" fmla="*/ 55 w 79"/>
                <a:gd name="T27" fmla="*/ 40 h 143"/>
                <a:gd name="T28" fmla="*/ 63 w 79"/>
                <a:gd name="T29" fmla="*/ 24 h 143"/>
                <a:gd name="T30" fmla="*/ 63 w 79"/>
                <a:gd name="T31" fmla="*/ 16 h 143"/>
                <a:gd name="T32" fmla="*/ 55 w 79"/>
                <a:gd name="T33" fmla="*/ 8 h 143"/>
                <a:gd name="T34" fmla="*/ 55 w 79"/>
                <a:gd name="T35" fmla="*/ 0 h 143"/>
                <a:gd name="T36" fmla="*/ 55 w 79"/>
                <a:gd name="T37" fmla="*/ 0 h 143"/>
                <a:gd name="T38" fmla="*/ 63 w 79"/>
                <a:gd name="T39" fmla="*/ 0 h 143"/>
                <a:gd name="T40" fmla="*/ 71 w 79"/>
                <a:gd name="T41" fmla="*/ 0 h 143"/>
                <a:gd name="T42" fmla="*/ 71 w 79"/>
                <a:gd name="T43" fmla="*/ 0 h 143"/>
                <a:gd name="T44" fmla="*/ 79 w 79"/>
                <a:gd name="T45" fmla="*/ 8 h 143"/>
                <a:gd name="T46" fmla="*/ 79 w 79"/>
                <a:gd name="T47" fmla="*/ 8 h 143"/>
                <a:gd name="T48" fmla="*/ 79 w 79"/>
                <a:gd name="T49" fmla="*/ 16 h 143"/>
                <a:gd name="T50" fmla="*/ 79 w 79"/>
                <a:gd name="T51" fmla="*/ 24 h 143"/>
                <a:gd name="T52" fmla="*/ 71 w 79"/>
                <a:gd name="T53" fmla="*/ 32 h 143"/>
                <a:gd name="T54" fmla="*/ 71 w 79"/>
                <a:gd name="T55" fmla="*/ 56 h 143"/>
                <a:gd name="T56" fmla="*/ 63 w 79"/>
                <a:gd name="T57" fmla="*/ 79 h 143"/>
                <a:gd name="T58" fmla="*/ 55 w 79"/>
                <a:gd name="T59" fmla="*/ 95 h 143"/>
                <a:gd name="T60" fmla="*/ 47 w 79"/>
                <a:gd name="T61" fmla="*/ 111 h 143"/>
                <a:gd name="T62" fmla="*/ 31 w 79"/>
                <a:gd name="T63" fmla="*/ 127 h 143"/>
                <a:gd name="T64" fmla="*/ 15 w 79"/>
                <a:gd name="T65" fmla="*/ 135 h 143"/>
                <a:gd name="T66" fmla="*/ 15 w 79"/>
                <a:gd name="T67" fmla="*/ 135 h 14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79"/>
                <a:gd name="T103" fmla="*/ 0 h 143"/>
                <a:gd name="T104" fmla="*/ 79 w 79"/>
                <a:gd name="T105" fmla="*/ 143 h 14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79" h="143">
                  <a:moveTo>
                    <a:pt x="15" y="135"/>
                  </a:moveTo>
                  <a:lnTo>
                    <a:pt x="8" y="143"/>
                  </a:lnTo>
                  <a:lnTo>
                    <a:pt x="0" y="143"/>
                  </a:lnTo>
                  <a:lnTo>
                    <a:pt x="8" y="135"/>
                  </a:lnTo>
                  <a:lnTo>
                    <a:pt x="15" y="127"/>
                  </a:lnTo>
                  <a:lnTo>
                    <a:pt x="31" y="111"/>
                  </a:lnTo>
                  <a:lnTo>
                    <a:pt x="39" y="95"/>
                  </a:lnTo>
                  <a:lnTo>
                    <a:pt x="47" y="79"/>
                  </a:lnTo>
                  <a:lnTo>
                    <a:pt x="55" y="56"/>
                  </a:lnTo>
                  <a:lnTo>
                    <a:pt x="55" y="40"/>
                  </a:lnTo>
                  <a:lnTo>
                    <a:pt x="63" y="24"/>
                  </a:lnTo>
                  <a:lnTo>
                    <a:pt x="63" y="16"/>
                  </a:lnTo>
                  <a:lnTo>
                    <a:pt x="55" y="8"/>
                  </a:lnTo>
                  <a:lnTo>
                    <a:pt x="55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79" y="24"/>
                  </a:lnTo>
                  <a:lnTo>
                    <a:pt x="71" y="32"/>
                  </a:lnTo>
                  <a:lnTo>
                    <a:pt x="71" y="56"/>
                  </a:lnTo>
                  <a:lnTo>
                    <a:pt x="63" y="79"/>
                  </a:lnTo>
                  <a:lnTo>
                    <a:pt x="55" y="95"/>
                  </a:lnTo>
                  <a:lnTo>
                    <a:pt x="47" y="111"/>
                  </a:lnTo>
                  <a:lnTo>
                    <a:pt x="31" y="127"/>
                  </a:lnTo>
                  <a:lnTo>
                    <a:pt x="15" y="13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12" name="组合 123"/>
          <p:cNvGrpSpPr>
            <a:grpSpLocks noChangeAspect="1"/>
          </p:cNvGrpSpPr>
          <p:nvPr/>
        </p:nvGrpSpPr>
        <p:grpSpPr>
          <a:xfrm>
            <a:off x="3736406" y="3598209"/>
            <a:ext cx="142866" cy="288000"/>
            <a:chOff x="4533941" y="1682749"/>
            <a:chExt cx="200026" cy="403226"/>
          </a:xfrm>
          <a:solidFill>
            <a:schemeClr val="tx1"/>
          </a:solidFill>
        </p:grpSpPr>
        <p:sp>
          <p:nvSpPr>
            <p:cNvPr id="125" name="Freeform 89"/>
            <p:cNvSpPr>
              <a:spLocks/>
            </p:cNvSpPr>
            <p:nvPr/>
          </p:nvSpPr>
          <p:spPr bwMode="auto">
            <a:xfrm>
              <a:off x="4621254" y="1682749"/>
              <a:ext cx="100013" cy="390525"/>
            </a:xfrm>
            <a:custGeom>
              <a:avLst/>
              <a:gdLst/>
              <a:ahLst/>
              <a:cxnLst>
                <a:cxn ang="0">
                  <a:pos x="63" y="230"/>
                </a:cxn>
                <a:cxn ang="0">
                  <a:pos x="63" y="238"/>
                </a:cxn>
                <a:cxn ang="0">
                  <a:pos x="63" y="246"/>
                </a:cxn>
                <a:cxn ang="0">
                  <a:pos x="55" y="246"/>
                </a:cxn>
                <a:cxn ang="0">
                  <a:pos x="55" y="238"/>
                </a:cxn>
                <a:cxn ang="0">
                  <a:pos x="48" y="230"/>
                </a:cxn>
                <a:cxn ang="0">
                  <a:pos x="40" y="215"/>
                </a:cxn>
                <a:cxn ang="0">
                  <a:pos x="24" y="207"/>
                </a:cxn>
                <a:cxn ang="0">
                  <a:pos x="16" y="191"/>
                </a:cxn>
                <a:cxn ang="0">
                  <a:pos x="16" y="183"/>
                </a:cxn>
                <a:cxn ang="0">
                  <a:pos x="8" y="183"/>
                </a:cxn>
                <a:cxn ang="0">
                  <a:pos x="0" y="175"/>
                </a:cxn>
                <a:cxn ang="0">
                  <a:pos x="0" y="167"/>
                </a:cxn>
                <a:cxn ang="0">
                  <a:pos x="0" y="159"/>
                </a:cxn>
                <a:cxn ang="0">
                  <a:pos x="8" y="151"/>
                </a:cxn>
                <a:cxn ang="0">
                  <a:pos x="8" y="143"/>
                </a:cxn>
                <a:cxn ang="0">
                  <a:pos x="8" y="127"/>
                </a:cxn>
                <a:cxn ang="0">
                  <a:pos x="8" y="111"/>
                </a:cxn>
                <a:cxn ang="0">
                  <a:pos x="16" y="95"/>
                </a:cxn>
                <a:cxn ang="0">
                  <a:pos x="16" y="64"/>
                </a:cxn>
                <a:cxn ang="0">
                  <a:pos x="16" y="40"/>
                </a:cxn>
                <a:cxn ang="0">
                  <a:pos x="16" y="32"/>
                </a:cxn>
                <a:cxn ang="0">
                  <a:pos x="16" y="24"/>
                </a:cxn>
                <a:cxn ang="0">
                  <a:pos x="16" y="16"/>
                </a:cxn>
                <a:cxn ang="0">
                  <a:pos x="16" y="16"/>
                </a:cxn>
                <a:cxn ang="0">
                  <a:pos x="16" y="8"/>
                </a:cxn>
                <a:cxn ang="0">
                  <a:pos x="16" y="8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32" y="8"/>
                </a:cxn>
                <a:cxn ang="0">
                  <a:pos x="40" y="16"/>
                </a:cxn>
                <a:cxn ang="0">
                  <a:pos x="40" y="24"/>
                </a:cxn>
                <a:cxn ang="0">
                  <a:pos x="40" y="24"/>
                </a:cxn>
                <a:cxn ang="0">
                  <a:pos x="40" y="40"/>
                </a:cxn>
                <a:cxn ang="0">
                  <a:pos x="32" y="48"/>
                </a:cxn>
                <a:cxn ang="0">
                  <a:pos x="32" y="56"/>
                </a:cxn>
                <a:cxn ang="0">
                  <a:pos x="32" y="79"/>
                </a:cxn>
                <a:cxn ang="0">
                  <a:pos x="24" y="103"/>
                </a:cxn>
                <a:cxn ang="0">
                  <a:pos x="24" y="127"/>
                </a:cxn>
                <a:cxn ang="0">
                  <a:pos x="16" y="151"/>
                </a:cxn>
                <a:cxn ang="0">
                  <a:pos x="16" y="159"/>
                </a:cxn>
                <a:cxn ang="0">
                  <a:pos x="16" y="167"/>
                </a:cxn>
                <a:cxn ang="0">
                  <a:pos x="16" y="167"/>
                </a:cxn>
                <a:cxn ang="0">
                  <a:pos x="24" y="175"/>
                </a:cxn>
                <a:cxn ang="0">
                  <a:pos x="32" y="183"/>
                </a:cxn>
                <a:cxn ang="0">
                  <a:pos x="40" y="191"/>
                </a:cxn>
                <a:cxn ang="0">
                  <a:pos x="48" y="207"/>
                </a:cxn>
                <a:cxn ang="0">
                  <a:pos x="55" y="215"/>
                </a:cxn>
                <a:cxn ang="0">
                  <a:pos x="63" y="222"/>
                </a:cxn>
                <a:cxn ang="0">
                  <a:pos x="63" y="230"/>
                </a:cxn>
                <a:cxn ang="0">
                  <a:pos x="63" y="230"/>
                </a:cxn>
              </a:cxnLst>
              <a:rect l="0" t="0" r="r" b="b"/>
              <a:pathLst>
                <a:path w="63" h="246">
                  <a:moveTo>
                    <a:pt x="63" y="230"/>
                  </a:moveTo>
                  <a:lnTo>
                    <a:pt x="63" y="238"/>
                  </a:lnTo>
                  <a:lnTo>
                    <a:pt x="63" y="246"/>
                  </a:lnTo>
                  <a:lnTo>
                    <a:pt x="55" y="246"/>
                  </a:lnTo>
                  <a:lnTo>
                    <a:pt x="55" y="238"/>
                  </a:lnTo>
                  <a:lnTo>
                    <a:pt x="48" y="230"/>
                  </a:lnTo>
                  <a:lnTo>
                    <a:pt x="40" y="215"/>
                  </a:lnTo>
                  <a:lnTo>
                    <a:pt x="24" y="207"/>
                  </a:lnTo>
                  <a:lnTo>
                    <a:pt x="16" y="191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16" y="95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79"/>
                  </a:lnTo>
                  <a:lnTo>
                    <a:pt x="24" y="103"/>
                  </a:lnTo>
                  <a:lnTo>
                    <a:pt x="24" y="127"/>
                  </a:lnTo>
                  <a:lnTo>
                    <a:pt x="16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16" y="167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1"/>
                  </a:lnTo>
                  <a:lnTo>
                    <a:pt x="48" y="207"/>
                  </a:lnTo>
                  <a:lnTo>
                    <a:pt x="55" y="215"/>
                  </a:lnTo>
                  <a:lnTo>
                    <a:pt x="63" y="222"/>
                  </a:lnTo>
                  <a:lnTo>
                    <a:pt x="63" y="230"/>
                  </a:lnTo>
                  <a:lnTo>
                    <a:pt x="63" y="23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26" name="Freeform 90"/>
            <p:cNvSpPr>
              <a:spLocks/>
            </p:cNvSpPr>
            <p:nvPr/>
          </p:nvSpPr>
          <p:spPr bwMode="auto">
            <a:xfrm>
              <a:off x="4533941" y="1858962"/>
              <a:ext cx="174625" cy="63500"/>
            </a:xfrm>
            <a:custGeom>
              <a:avLst/>
              <a:gdLst/>
              <a:ahLst/>
              <a:cxnLst>
                <a:cxn ang="0">
                  <a:pos x="0" y="16"/>
                </a:cxn>
                <a:cxn ang="0">
                  <a:pos x="8" y="16"/>
                </a:cxn>
                <a:cxn ang="0">
                  <a:pos x="24" y="16"/>
                </a:cxn>
                <a:cxn ang="0">
                  <a:pos x="39" y="8"/>
                </a:cxn>
                <a:cxn ang="0">
                  <a:pos x="55" y="8"/>
                </a:cxn>
                <a:cxn ang="0">
                  <a:pos x="71" y="0"/>
                </a:cxn>
                <a:cxn ang="0">
                  <a:pos x="87" y="0"/>
                </a:cxn>
                <a:cxn ang="0">
                  <a:pos x="103" y="0"/>
                </a:cxn>
                <a:cxn ang="0">
                  <a:pos x="110" y="0"/>
                </a:cxn>
                <a:cxn ang="0">
                  <a:pos x="110" y="8"/>
                </a:cxn>
                <a:cxn ang="0">
                  <a:pos x="87" y="8"/>
                </a:cxn>
                <a:cxn ang="0">
                  <a:pos x="71" y="16"/>
                </a:cxn>
                <a:cxn ang="0">
                  <a:pos x="55" y="24"/>
                </a:cxn>
                <a:cxn ang="0">
                  <a:pos x="39" y="24"/>
                </a:cxn>
                <a:cxn ang="0">
                  <a:pos x="24" y="32"/>
                </a:cxn>
                <a:cxn ang="0">
                  <a:pos x="16" y="32"/>
                </a:cxn>
                <a:cxn ang="0">
                  <a:pos x="16" y="40"/>
                </a:cxn>
                <a:cxn ang="0">
                  <a:pos x="8" y="32"/>
                </a:cxn>
                <a:cxn ang="0">
                  <a:pos x="8" y="32"/>
                </a:cxn>
                <a:cxn ang="0">
                  <a:pos x="0" y="24"/>
                </a:cxn>
                <a:cxn ang="0">
                  <a:pos x="0" y="16"/>
                </a:cxn>
                <a:cxn ang="0">
                  <a:pos x="0" y="16"/>
                </a:cxn>
              </a:cxnLst>
              <a:rect l="0" t="0" r="r" b="b"/>
              <a:pathLst>
                <a:path w="110" h="40">
                  <a:moveTo>
                    <a:pt x="0" y="16"/>
                  </a:moveTo>
                  <a:lnTo>
                    <a:pt x="8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0" y="8"/>
                  </a:lnTo>
                  <a:lnTo>
                    <a:pt x="87" y="8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0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27" name="Freeform 93"/>
            <p:cNvSpPr>
              <a:spLocks/>
            </p:cNvSpPr>
            <p:nvPr/>
          </p:nvSpPr>
          <p:spPr bwMode="auto">
            <a:xfrm>
              <a:off x="4583154" y="1820862"/>
              <a:ext cx="150813" cy="265113"/>
            </a:xfrm>
            <a:custGeom>
              <a:avLst/>
              <a:gdLst/>
              <a:ahLst/>
              <a:cxnLst>
                <a:cxn ang="0">
                  <a:pos x="56" y="128"/>
                </a:cxn>
                <a:cxn ang="0">
                  <a:pos x="32" y="143"/>
                </a:cxn>
                <a:cxn ang="0">
                  <a:pos x="16" y="159"/>
                </a:cxn>
                <a:cxn ang="0">
                  <a:pos x="8" y="167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8" y="159"/>
                </a:cxn>
                <a:cxn ang="0">
                  <a:pos x="8" y="159"/>
                </a:cxn>
                <a:cxn ang="0">
                  <a:pos x="16" y="151"/>
                </a:cxn>
                <a:cxn ang="0">
                  <a:pos x="24" y="143"/>
                </a:cxn>
                <a:cxn ang="0">
                  <a:pos x="32" y="128"/>
                </a:cxn>
                <a:cxn ang="0">
                  <a:pos x="40" y="120"/>
                </a:cxn>
                <a:cxn ang="0">
                  <a:pos x="56" y="88"/>
                </a:cxn>
                <a:cxn ang="0">
                  <a:pos x="72" y="56"/>
                </a:cxn>
                <a:cxn ang="0">
                  <a:pos x="72" y="40"/>
                </a:cxn>
                <a:cxn ang="0">
                  <a:pos x="72" y="24"/>
                </a:cxn>
                <a:cxn ang="0">
                  <a:pos x="79" y="16"/>
                </a:cxn>
                <a:cxn ang="0">
                  <a:pos x="79" y="8"/>
                </a:cxn>
                <a:cxn ang="0">
                  <a:pos x="72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87" y="8"/>
                </a:cxn>
                <a:cxn ang="0">
                  <a:pos x="95" y="8"/>
                </a:cxn>
                <a:cxn ang="0">
                  <a:pos x="95" y="16"/>
                </a:cxn>
                <a:cxn ang="0">
                  <a:pos x="95" y="16"/>
                </a:cxn>
                <a:cxn ang="0">
                  <a:pos x="95" y="24"/>
                </a:cxn>
                <a:cxn ang="0">
                  <a:pos x="87" y="32"/>
                </a:cxn>
                <a:cxn ang="0">
                  <a:pos x="87" y="40"/>
                </a:cxn>
                <a:cxn ang="0">
                  <a:pos x="87" y="56"/>
                </a:cxn>
                <a:cxn ang="0">
                  <a:pos x="79" y="72"/>
                </a:cxn>
                <a:cxn ang="0">
                  <a:pos x="72" y="104"/>
                </a:cxn>
                <a:cxn ang="0">
                  <a:pos x="56" y="128"/>
                </a:cxn>
                <a:cxn ang="0">
                  <a:pos x="56" y="128"/>
                </a:cxn>
              </a:cxnLst>
              <a:rect l="0" t="0" r="r" b="b"/>
              <a:pathLst>
                <a:path w="95" h="167">
                  <a:moveTo>
                    <a:pt x="56" y="128"/>
                  </a:moveTo>
                  <a:lnTo>
                    <a:pt x="32" y="143"/>
                  </a:lnTo>
                  <a:lnTo>
                    <a:pt x="16" y="159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24" y="143"/>
                  </a:lnTo>
                  <a:lnTo>
                    <a:pt x="32" y="128"/>
                  </a:lnTo>
                  <a:lnTo>
                    <a:pt x="40" y="120"/>
                  </a:lnTo>
                  <a:lnTo>
                    <a:pt x="56" y="88"/>
                  </a:lnTo>
                  <a:lnTo>
                    <a:pt x="72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79" y="16"/>
                  </a:lnTo>
                  <a:lnTo>
                    <a:pt x="79" y="8"/>
                  </a:lnTo>
                  <a:lnTo>
                    <a:pt x="72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87" y="56"/>
                  </a:lnTo>
                  <a:lnTo>
                    <a:pt x="79" y="72"/>
                  </a:lnTo>
                  <a:lnTo>
                    <a:pt x="72" y="104"/>
                  </a:lnTo>
                  <a:lnTo>
                    <a:pt x="56" y="128"/>
                  </a:lnTo>
                  <a:lnTo>
                    <a:pt x="56" y="12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3" name="组合 127"/>
          <p:cNvGrpSpPr>
            <a:grpSpLocks noChangeAspect="1"/>
          </p:cNvGrpSpPr>
          <p:nvPr/>
        </p:nvGrpSpPr>
        <p:grpSpPr>
          <a:xfrm>
            <a:off x="3769774" y="4789177"/>
            <a:ext cx="135944" cy="324000"/>
            <a:chOff x="4038600" y="1663700"/>
            <a:chExt cx="190500" cy="454026"/>
          </a:xfrm>
          <a:solidFill>
            <a:schemeClr val="tx1"/>
          </a:solidFill>
        </p:grpSpPr>
        <p:sp>
          <p:nvSpPr>
            <p:cNvPr id="129" name="Freeform 105"/>
            <p:cNvSpPr>
              <a:spLocks/>
            </p:cNvSpPr>
            <p:nvPr/>
          </p:nvSpPr>
          <p:spPr bwMode="auto">
            <a:xfrm>
              <a:off x="4102100" y="1865313"/>
              <a:ext cx="101600" cy="252413"/>
            </a:xfrm>
            <a:custGeom>
              <a:avLst/>
              <a:gdLst/>
              <a:ahLst/>
              <a:cxnLst>
                <a:cxn ang="0">
                  <a:pos x="8" y="16"/>
                </a:cxn>
                <a:cxn ang="0">
                  <a:pos x="8" y="8"/>
                </a:cxn>
                <a:cxn ang="0">
                  <a:pos x="8" y="8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24" y="8"/>
                </a:cxn>
                <a:cxn ang="0">
                  <a:pos x="32" y="16"/>
                </a:cxn>
                <a:cxn ang="0">
                  <a:pos x="32" y="24"/>
                </a:cxn>
                <a:cxn ang="0">
                  <a:pos x="32" y="32"/>
                </a:cxn>
                <a:cxn ang="0">
                  <a:pos x="24" y="48"/>
                </a:cxn>
                <a:cxn ang="0">
                  <a:pos x="24" y="56"/>
                </a:cxn>
                <a:cxn ang="0">
                  <a:pos x="24" y="72"/>
                </a:cxn>
                <a:cxn ang="0">
                  <a:pos x="24" y="88"/>
                </a:cxn>
                <a:cxn ang="0">
                  <a:pos x="24" y="103"/>
                </a:cxn>
                <a:cxn ang="0">
                  <a:pos x="24" y="103"/>
                </a:cxn>
                <a:cxn ang="0">
                  <a:pos x="24" y="111"/>
                </a:cxn>
                <a:cxn ang="0">
                  <a:pos x="24" y="111"/>
                </a:cxn>
                <a:cxn ang="0">
                  <a:pos x="32" y="103"/>
                </a:cxn>
                <a:cxn ang="0">
                  <a:pos x="32" y="103"/>
                </a:cxn>
                <a:cxn ang="0">
                  <a:pos x="40" y="95"/>
                </a:cxn>
                <a:cxn ang="0">
                  <a:pos x="48" y="88"/>
                </a:cxn>
                <a:cxn ang="0">
                  <a:pos x="56" y="80"/>
                </a:cxn>
                <a:cxn ang="0">
                  <a:pos x="56" y="80"/>
                </a:cxn>
                <a:cxn ang="0">
                  <a:pos x="64" y="80"/>
                </a:cxn>
                <a:cxn ang="0">
                  <a:pos x="64" y="80"/>
                </a:cxn>
                <a:cxn ang="0">
                  <a:pos x="56" y="88"/>
                </a:cxn>
                <a:cxn ang="0">
                  <a:pos x="48" y="95"/>
                </a:cxn>
                <a:cxn ang="0">
                  <a:pos x="40" y="111"/>
                </a:cxn>
                <a:cxn ang="0">
                  <a:pos x="32" y="127"/>
                </a:cxn>
                <a:cxn ang="0">
                  <a:pos x="24" y="135"/>
                </a:cxn>
                <a:cxn ang="0">
                  <a:pos x="16" y="143"/>
                </a:cxn>
                <a:cxn ang="0">
                  <a:pos x="16" y="151"/>
                </a:cxn>
                <a:cxn ang="0">
                  <a:pos x="8" y="159"/>
                </a:cxn>
                <a:cxn ang="0">
                  <a:pos x="8" y="159"/>
                </a:cxn>
                <a:cxn ang="0">
                  <a:pos x="8" y="159"/>
                </a:cxn>
                <a:cxn ang="0">
                  <a:pos x="0" y="151"/>
                </a:cxn>
                <a:cxn ang="0">
                  <a:pos x="0" y="143"/>
                </a:cxn>
                <a:cxn ang="0">
                  <a:pos x="0" y="135"/>
                </a:cxn>
                <a:cxn ang="0">
                  <a:pos x="0" y="127"/>
                </a:cxn>
                <a:cxn ang="0">
                  <a:pos x="0" y="119"/>
                </a:cxn>
                <a:cxn ang="0">
                  <a:pos x="8" y="119"/>
                </a:cxn>
                <a:cxn ang="0">
                  <a:pos x="8" y="111"/>
                </a:cxn>
                <a:cxn ang="0">
                  <a:pos x="8" y="103"/>
                </a:cxn>
                <a:cxn ang="0">
                  <a:pos x="8" y="88"/>
                </a:cxn>
                <a:cxn ang="0">
                  <a:pos x="16" y="64"/>
                </a:cxn>
                <a:cxn ang="0">
                  <a:pos x="16" y="40"/>
                </a:cxn>
                <a:cxn ang="0">
                  <a:pos x="16" y="32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8" y="16"/>
                </a:cxn>
              </a:cxnLst>
              <a:rect l="0" t="0" r="r" b="b"/>
              <a:pathLst>
                <a:path w="64" h="159">
                  <a:moveTo>
                    <a:pt x="8" y="16"/>
                  </a:moveTo>
                  <a:lnTo>
                    <a:pt x="8" y="8"/>
                  </a:lnTo>
                  <a:lnTo>
                    <a:pt x="8" y="8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103"/>
                  </a:lnTo>
                  <a:lnTo>
                    <a:pt x="24" y="103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32" y="103"/>
                  </a:lnTo>
                  <a:lnTo>
                    <a:pt x="32" y="103"/>
                  </a:lnTo>
                  <a:lnTo>
                    <a:pt x="40" y="95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56" y="88"/>
                  </a:lnTo>
                  <a:lnTo>
                    <a:pt x="48" y="95"/>
                  </a:lnTo>
                  <a:lnTo>
                    <a:pt x="40" y="111"/>
                  </a:lnTo>
                  <a:lnTo>
                    <a:pt x="32" y="127"/>
                  </a:lnTo>
                  <a:lnTo>
                    <a:pt x="24" y="135"/>
                  </a:lnTo>
                  <a:lnTo>
                    <a:pt x="16" y="143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8" y="159"/>
                  </a:lnTo>
                  <a:lnTo>
                    <a:pt x="8" y="159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8" y="88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0" name="Freeform 106"/>
            <p:cNvSpPr>
              <a:spLocks/>
            </p:cNvSpPr>
            <p:nvPr/>
          </p:nvSpPr>
          <p:spPr bwMode="auto">
            <a:xfrm>
              <a:off x="4038600" y="1663700"/>
              <a:ext cx="127000" cy="290513"/>
            </a:xfrm>
            <a:custGeom>
              <a:avLst/>
              <a:gdLst/>
              <a:ahLst/>
              <a:cxnLst>
                <a:cxn ang="0">
                  <a:pos x="64" y="64"/>
                </a:cxn>
                <a:cxn ang="0">
                  <a:pos x="48" y="103"/>
                </a:cxn>
                <a:cxn ang="0">
                  <a:pos x="40" y="119"/>
                </a:cxn>
                <a:cxn ang="0">
                  <a:pos x="40" y="127"/>
                </a:cxn>
                <a:cxn ang="0">
                  <a:pos x="24" y="151"/>
                </a:cxn>
                <a:cxn ang="0">
                  <a:pos x="8" y="167"/>
                </a:cxn>
                <a:cxn ang="0">
                  <a:pos x="0" y="175"/>
                </a:cxn>
                <a:cxn ang="0">
                  <a:pos x="0" y="183"/>
                </a:cxn>
                <a:cxn ang="0">
                  <a:pos x="0" y="183"/>
                </a:cxn>
                <a:cxn ang="0">
                  <a:pos x="0" y="175"/>
                </a:cxn>
                <a:cxn ang="0">
                  <a:pos x="0" y="175"/>
                </a:cxn>
                <a:cxn ang="0">
                  <a:pos x="8" y="159"/>
                </a:cxn>
                <a:cxn ang="0">
                  <a:pos x="16" y="151"/>
                </a:cxn>
                <a:cxn ang="0">
                  <a:pos x="32" y="111"/>
                </a:cxn>
                <a:cxn ang="0">
                  <a:pos x="40" y="79"/>
                </a:cxn>
                <a:cxn ang="0">
                  <a:pos x="48" y="64"/>
                </a:cxn>
                <a:cxn ang="0">
                  <a:pos x="56" y="48"/>
                </a:cxn>
                <a:cxn ang="0">
                  <a:pos x="56" y="40"/>
                </a:cxn>
                <a:cxn ang="0">
                  <a:pos x="56" y="32"/>
                </a:cxn>
                <a:cxn ang="0">
                  <a:pos x="56" y="16"/>
                </a:cxn>
                <a:cxn ang="0">
                  <a:pos x="56" y="8"/>
                </a:cxn>
                <a:cxn ang="0">
                  <a:pos x="56" y="8"/>
                </a:cxn>
                <a:cxn ang="0">
                  <a:pos x="64" y="0"/>
                </a:cxn>
                <a:cxn ang="0">
                  <a:pos x="64" y="8"/>
                </a:cxn>
                <a:cxn ang="0">
                  <a:pos x="72" y="8"/>
                </a:cxn>
                <a:cxn ang="0">
                  <a:pos x="80" y="16"/>
                </a:cxn>
                <a:cxn ang="0">
                  <a:pos x="80" y="24"/>
                </a:cxn>
                <a:cxn ang="0">
                  <a:pos x="80" y="24"/>
                </a:cxn>
                <a:cxn ang="0">
                  <a:pos x="80" y="32"/>
                </a:cxn>
                <a:cxn ang="0">
                  <a:pos x="72" y="48"/>
                </a:cxn>
                <a:cxn ang="0">
                  <a:pos x="64" y="64"/>
                </a:cxn>
                <a:cxn ang="0">
                  <a:pos x="64" y="64"/>
                </a:cxn>
              </a:cxnLst>
              <a:rect l="0" t="0" r="r" b="b"/>
              <a:pathLst>
                <a:path w="80" h="183">
                  <a:moveTo>
                    <a:pt x="64" y="64"/>
                  </a:moveTo>
                  <a:lnTo>
                    <a:pt x="48" y="103"/>
                  </a:lnTo>
                  <a:lnTo>
                    <a:pt x="40" y="119"/>
                  </a:lnTo>
                  <a:lnTo>
                    <a:pt x="40" y="127"/>
                  </a:lnTo>
                  <a:lnTo>
                    <a:pt x="24" y="151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0" y="175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32" y="111"/>
                  </a:lnTo>
                  <a:lnTo>
                    <a:pt x="40" y="79"/>
                  </a:lnTo>
                  <a:lnTo>
                    <a:pt x="48" y="64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16"/>
                  </a:lnTo>
                  <a:lnTo>
                    <a:pt x="56" y="8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80" y="24"/>
                  </a:lnTo>
                  <a:lnTo>
                    <a:pt x="80" y="32"/>
                  </a:lnTo>
                  <a:lnTo>
                    <a:pt x="72" y="48"/>
                  </a:lnTo>
                  <a:lnTo>
                    <a:pt x="64" y="64"/>
                  </a:lnTo>
                  <a:lnTo>
                    <a:pt x="64" y="64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1" name="Freeform 107"/>
            <p:cNvSpPr>
              <a:spLocks/>
            </p:cNvSpPr>
            <p:nvPr/>
          </p:nvSpPr>
          <p:spPr bwMode="auto">
            <a:xfrm>
              <a:off x="4114800" y="1778000"/>
              <a:ext cx="114300" cy="100013"/>
            </a:xfrm>
            <a:custGeom>
              <a:avLst/>
              <a:gdLst/>
              <a:ahLst/>
              <a:cxnLst>
                <a:cxn ang="0">
                  <a:pos x="48" y="47"/>
                </a:cxn>
                <a:cxn ang="0">
                  <a:pos x="48" y="55"/>
                </a:cxn>
                <a:cxn ang="0">
                  <a:pos x="40" y="55"/>
                </a:cxn>
                <a:cxn ang="0">
                  <a:pos x="40" y="63"/>
                </a:cxn>
                <a:cxn ang="0">
                  <a:pos x="40" y="63"/>
                </a:cxn>
                <a:cxn ang="0">
                  <a:pos x="40" y="63"/>
                </a:cxn>
                <a:cxn ang="0">
                  <a:pos x="40" y="55"/>
                </a:cxn>
                <a:cxn ang="0">
                  <a:pos x="40" y="47"/>
                </a:cxn>
                <a:cxn ang="0">
                  <a:pos x="40" y="39"/>
                </a:cxn>
                <a:cxn ang="0">
                  <a:pos x="40" y="31"/>
                </a:cxn>
                <a:cxn ang="0">
                  <a:pos x="48" y="23"/>
                </a:cxn>
                <a:cxn ang="0">
                  <a:pos x="48" y="23"/>
                </a:cxn>
                <a:cxn ang="0">
                  <a:pos x="48" y="23"/>
                </a:cxn>
                <a:cxn ang="0">
                  <a:pos x="40" y="15"/>
                </a:cxn>
                <a:cxn ang="0">
                  <a:pos x="32" y="23"/>
                </a:cxn>
                <a:cxn ang="0">
                  <a:pos x="32" y="23"/>
                </a:cxn>
                <a:cxn ang="0">
                  <a:pos x="24" y="23"/>
                </a:cxn>
                <a:cxn ang="0">
                  <a:pos x="8" y="23"/>
                </a:cxn>
                <a:cxn ang="0">
                  <a:pos x="0" y="23"/>
                </a:cxn>
                <a:cxn ang="0">
                  <a:pos x="0" y="15"/>
                </a:cxn>
                <a:cxn ang="0">
                  <a:pos x="16" y="15"/>
                </a:cxn>
                <a:cxn ang="0">
                  <a:pos x="24" y="15"/>
                </a:cxn>
                <a:cxn ang="0">
                  <a:pos x="40" y="7"/>
                </a:cxn>
                <a:cxn ang="0">
                  <a:pos x="40" y="7"/>
                </a:cxn>
                <a:cxn ang="0">
                  <a:pos x="48" y="0"/>
                </a:cxn>
                <a:cxn ang="0">
                  <a:pos x="48" y="0"/>
                </a:cxn>
                <a:cxn ang="0">
                  <a:pos x="56" y="0"/>
                </a:cxn>
                <a:cxn ang="0">
                  <a:pos x="64" y="7"/>
                </a:cxn>
                <a:cxn ang="0">
                  <a:pos x="72" y="15"/>
                </a:cxn>
                <a:cxn ang="0">
                  <a:pos x="72" y="15"/>
                </a:cxn>
                <a:cxn ang="0">
                  <a:pos x="72" y="23"/>
                </a:cxn>
                <a:cxn ang="0">
                  <a:pos x="64" y="23"/>
                </a:cxn>
                <a:cxn ang="0">
                  <a:pos x="64" y="23"/>
                </a:cxn>
                <a:cxn ang="0">
                  <a:pos x="56" y="31"/>
                </a:cxn>
                <a:cxn ang="0">
                  <a:pos x="56" y="39"/>
                </a:cxn>
                <a:cxn ang="0">
                  <a:pos x="48" y="47"/>
                </a:cxn>
                <a:cxn ang="0">
                  <a:pos x="48" y="47"/>
                </a:cxn>
              </a:cxnLst>
              <a:rect l="0" t="0" r="r" b="b"/>
              <a:pathLst>
                <a:path w="72" h="63">
                  <a:moveTo>
                    <a:pt x="48" y="47"/>
                  </a:move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0" y="55"/>
                  </a:lnTo>
                  <a:lnTo>
                    <a:pt x="40" y="47"/>
                  </a:lnTo>
                  <a:lnTo>
                    <a:pt x="40" y="39"/>
                  </a:lnTo>
                  <a:lnTo>
                    <a:pt x="40" y="31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0" y="15"/>
                  </a:lnTo>
                  <a:lnTo>
                    <a:pt x="32" y="23"/>
                  </a:lnTo>
                  <a:lnTo>
                    <a:pt x="32" y="23"/>
                  </a:lnTo>
                  <a:lnTo>
                    <a:pt x="24" y="23"/>
                  </a:lnTo>
                  <a:lnTo>
                    <a:pt x="8" y="2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7"/>
                  </a:lnTo>
                  <a:lnTo>
                    <a:pt x="72" y="15"/>
                  </a:lnTo>
                  <a:lnTo>
                    <a:pt x="72" y="15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64" y="23"/>
                  </a:lnTo>
                  <a:lnTo>
                    <a:pt x="56" y="31"/>
                  </a:lnTo>
                  <a:lnTo>
                    <a:pt x="56" y="39"/>
                  </a:lnTo>
                  <a:lnTo>
                    <a:pt x="48" y="47"/>
                  </a:lnTo>
                  <a:lnTo>
                    <a:pt x="48" y="47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7614" name="组合 159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5" name="组合 131"/>
            <p:cNvGrpSpPr>
              <a:grpSpLocks noChangeAspect="1"/>
            </p:cNvGrpSpPr>
            <p:nvPr/>
          </p:nvGrpSpPr>
          <p:grpSpPr>
            <a:xfrm>
              <a:off x="2736865" y="985650"/>
              <a:ext cx="178583" cy="360000"/>
              <a:chOff x="4533941" y="1682749"/>
              <a:chExt cx="200026" cy="403226"/>
            </a:xfrm>
            <a:solidFill>
              <a:schemeClr val="tx1"/>
            </a:solidFill>
          </p:grpSpPr>
          <p:sp>
            <p:nvSpPr>
              <p:cNvPr id="133" name="Freeform 89"/>
              <p:cNvSpPr>
                <a:spLocks/>
              </p:cNvSpPr>
              <p:nvPr/>
            </p:nvSpPr>
            <p:spPr bwMode="auto">
              <a:xfrm>
                <a:off x="4621254" y="1682749"/>
                <a:ext cx="100013" cy="390525"/>
              </a:xfrm>
              <a:custGeom>
                <a:avLst/>
                <a:gdLst/>
                <a:ahLst/>
                <a:cxnLst>
                  <a:cxn ang="0">
                    <a:pos x="63" y="230"/>
                  </a:cxn>
                  <a:cxn ang="0">
                    <a:pos x="63" y="238"/>
                  </a:cxn>
                  <a:cxn ang="0">
                    <a:pos x="63" y="246"/>
                  </a:cxn>
                  <a:cxn ang="0">
                    <a:pos x="55" y="246"/>
                  </a:cxn>
                  <a:cxn ang="0">
                    <a:pos x="55" y="238"/>
                  </a:cxn>
                  <a:cxn ang="0">
                    <a:pos x="48" y="230"/>
                  </a:cxn>
                  <a:cxn ang="0">
                    <a:pos x="40" y="215"/>
                  </a:cxn>
                  <a:cxn ang="0">
                    <a:pos x="24" y="207"/>
                  </a:cxn>
                  <a:cxn ang="0">
                    <a:pos x="16" y="191"/>
                  </a:cxn>
                  <a:cxn ang="0">
                    <a:pos x="16" y="183"/>
                  </a:cxn>
                  <a:cxn ang="0">
                    <a:pos x="8" y="183"/>
                  </a:cxn>
                  <a:cxn ang="0">
                    <a:pos x="0" y="175"/>
                  </a:cxn>
                  <a:cxn ang="0">
                    <a:pos x="0" y="167"/>
                  </a:cxn>
                  <a:cxn ang="0">
                    <a:pos x="0" y="159"/>
                  </a:cxn>
                  <a:cxn ang="0">
                    <a:pos x="8" y="151"/>
                  </a:cxn>
                  <a:cxn ang="0">
                    <a:pos x="8" y="143"/>
                  </a:cxn>
                  <a:cxn ang="0">
                    <a:pos x="8" y="127"/>
                  </a:cxn>
                  <a:cxn ang="0">
                    <a:pos x="8" y="111"/>
                  </a:cxn>
                  <a:cxn ang="0">
                    <a:pos x="16" y="95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16" y="16"/>
                  </a:cxn>
                  <a:cxn ang="0">
                    <a:pos x="16" y="16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24"/>
                  </a:cxn>
                  <a:cxn ang="0">
                    <a:pos x="40" y="40"/>
                  </a:cxn>
                  <a:cxn ang="0">
                    <a:pos x="32" y="48"/>
                  </a:cxn>
                  <a:cxn ang="0">
                    <a:pos x="32" y="56"/>
                  </a:cxn>
                  <a:cxn ang="0">
                    <a:pos x="32" y="79"/>
                  </a:cxn>
                  <a:cxn ang="0">
                    <a:pos x="24" y="103"/>
                  </a:cxn>
                  <a:cxn ang="0">
                    <a:pos x="24" y="127"/>
                  </a:cxn>
                  <a:cxn ang="0">
                    <a:pos x="16" y="151"/>
                  </a:cxn>
                  <a:cxn ang="0">
                    <a:pos x="16" y="159"/>
                  </a:cxn>
                  <a:cxn ang="0">
                    <a:pos x="16" y="167"/>
                  </a:cxn>
                  <a:cxn ang="0">
                    <a:pos x="16" y="167"/>
                  </a:cxn>
                  <a:cxn ang="0">
                    <a:pos x="24" y="175"/>
                  </a:cxn>
                  <a:cxn ang="0">
                    <a:pos x="32" y="183"/>
                  </a:cxn>
                  <a:cxn ang="0">
                    <a:pos x="40" y="191"/>
                  </a:cxn>
                  <a:cxn ang="0">
                    <a:pos x="48" y="207"/>
                  </a:cxn>
                  <a:cxn ang="0">
                    <a:pos x="55" y="215"/>
                  </a:cxn>
                  <a:cxn ang="0">
                    <a:pos x="63" y="222"/>
                  </a:cxn>
                  <a:cxn ang="0">
                    <a:pos x="63" y="230"/>
                  </a:cxn>
                  <a:cxn ang="0">
                    <a:pos x="63" y="230"/>
                  </a:cxn>
                </a:cxnLst>
                <a:rect l="0" t="0" r="r" b="b"/>
                <a:pathLst>
                  <a:path w="63" h="246">
                    <a:moveTo>
                      <a:pt x="63" y="230"/>
                    </a:moveTo>
                    <a:lnTo>
                      <a:pt x="63" y="238"/>
                    </a:lnTo>
                    <a:lnTo>
                      <a:pt x="63" y="246"/>
                    </a:lnTo>
                    <a:lnTo>
                      <a:pt x="55" y="246"/>
                    </a:lnTo>
                    <a:lnTo>
                      <a:pt x="55" y="238"/>
                    </a:lnTo>
                    <a:lnTo>
                      <a:pt x="48" y="230"/>
                    </a:lnTo>
                    <a:lnTo>
                      <a:pt x="40" y="215"/>
                    </a:lnTo>
                    <a:lnTo>
                      <a:pt x="24" y="207"/>
                    </a:lnTo>
                    <a:lnTo>
                      <a:pt x="16" y="191"/>
                    </a:lnTo>
                    <a:lnTo>
                      <a:pt x="16" y="183"/>
                    </a:lnTo>
                    <a:lnTo>
                      <a:pt x="8" y="183"/>
                    </a:lnTo>
                    <a:lnTo>
                      <a:pt x="0" y="175"/>
                    </a:lnTo>
                    <a:lnTo>
                      <a:pt x="0" y="167"/>
                    </a:lnTo>
                    <a:lnTo>
                      <a:pt x="0" y="159"/>
                    </a:lnTo>
                    <a:lnTo>
                      <a:pt x="8" y="151"/>
                    </a:lnTo>
                    <a:lnTo>
                      <a:pt x="8" y="143"/>
                    </a:lnTo>
                    <a:lnTo>
                      <a:pt x="8" y="127"/>
                    </a:lnTo>
                    <a:lnTo>
                      <a:pt x="8" y="111"/>
                    </a:lnTo>
                    <a:lnTo>
                      <a:pt x="16" y="95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24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56"/>
                    </a:lnTo>
                    <a:lnTo>
                      <a:pt x="32" y="79"/>
                    </a:lnTo>
                    <a:lnTo>
                      <a:pt x="24" y="103"/>
                    </a:lnTo>
                    <a:lnTo>
                      <a:pt x="24" y="127"/>
                    </a:lnTo>
                    <a:lnTo>
                      <a:pt x="16" y="151"/>
                    </a:lnTo>
                    <a:lnTo>
                      <a:pt x="16" y="159"/>
                    </a:lnTo>
                    <a:lnTo>
                      <a:pt x="16" y="167"/>
                    </a:lnTo>
                    <a:lnTo>
                      <a:pt x="16" y="167"/>
                    </a:lnTo>
                    <a:lnTo>
                      <a:pt x="24" y="175"/>
                    </a:lnTo>
                    <a:lnTo>
                      <a:pt x="32" y="183"/>
                    </a:lnTo>
                    <a:lnTo>
                      <a:pt x="40" y="191"/>
                    </a:lnTo>
                    <a:lnTo>
                      <a:pt x="48" y="207"/>
                    </a:lnTo>
                    <a:lnTo>
                      <a:pt x="55" y="215"/>
                    </a:lnTo>
                    <a:lnTo>
                      <a:pt x="63" y="222"/>
                    </a:lnTo>
                    <a:lnTo>
                      <a:pt x="63" y="230"/>
                    </a:lnTo>
                    <a:lnTo>
                      <a:pt x="63" y="23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4" name="Freeform 90"/>
              <p:cNvSpPr>
                <a:spLocks/>
              </p:cNvSpPr>
              <p:nvPr/>
            </p:nvSpPr>
            <p:spPr bwMode="auto">
              <a:xfrm>
                <a:off x="4533941" y="1858962"/>
                <a:ext cx="174625" cy="63500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8" y="16"/>
                  </a:cxn>
                  <a:cxn ang="0">
                    <a:pos x="24" y="16"/>
                  </a:cxn>
                  <a:cxn ang="0">
                    <a:pos x="39" y="8"/>
                  </a:cxn>
                  <a:cxn ang="0">
                    <a:pos x="55" y="8"/>
                  </a:cxn>
                  <a:cxn ang="0">
                    <a:pos x="71" y="0"/>
                  </a:cxn>
                  <a:cxn ang="0">
                    <a:pos x="87" y="0"/>
                  </a:cxn>
                  <a:cxn ang="0">
                    <a:pos x="103" y="0"/>
                  </a:cxn>
                  <a:cxn ang="0">
                    <a:pos x="110" y="0"/>
                  </a:cxn>
                  <a:cxn ang="0">
                    <a:pos x="110" y="8"/>
                  </a:cxn>
                  <a:cxn ang="0">
                    <a:pos x="87" y="8"/>
                  </a:cxn>
                  <a:cxn ang="0">
                    <a:pos x="71" y="16"/>
                  </a:cxn>
                  <a:cxn ang="0">
                    <a:pos x="55" y="24"/>
                  </a:cxn>
                  <a:cxn ang="0">
                    <a:pos x="39" y="24"/>
                  </a:cxn>
                  <a:cxn ang="0">
                    <a:pos x="24" y="32"/>
                  </a:cxn>
                  <a:cxn ang="0">
                    <a:pos x="16" y="32"/>
                  </a:cxn>
                  <a:cxn ang="0">
                    <a:pos x="16" y="40"/>
                  </a:cxn>
                  <a:cxn ang="0">
                    <a:pos x="8" y="32"/>
                  </a:cxn>
                  <a:cxn ang="0">
                    <a:pos x="8" y="32"/>
                  </a:cxn>
                  <a:cxn ang="0">
                    <a:pos x="0" y="24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110" h="40">
                    <a:moveTo>
                      <a:pt x="0" y="16"/>
                    </a:moveTo>
                    <a:lnTo>
                      <a:pt x="8" y="16"/>
                    </a:lnTo>
                    <a:lnTo>
                      <a:pt x="24" y="16"/>
                    </a:lnTo>
                    <a:lnTo>
                      <a:pt x="39" y="8"/>
                    </a:lnTo>
                    <a:lnTo>
                      <a:pt x="55" y="8"/>
                    </a:lnTo>
                    <a:lnTo>
                      <a:pt x="71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10" y="0"/>
                    </a:lnTo>
                    <a:lnTo>
                      <a:pt x="110" y="8"/>
                    </a:lnTo>
                    <a:lnTo>
                      <a:pt x="87" y="8"/>
                    </a:lnTo>
                    <a:lnTo>
                      <a:pt x="71" y="16"/>
                    </a:lnTo>
                    <a:lnTo>
                      <a:pt x="55" y="24"/>
                    </a:lnTo>
                    <a:lnTo>
                      <a:pt x="39" y="24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16" y="40"/>
                    </a:lnTo>
                    <a:lnTo>
                      <a:pt x="8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5" name="Freeform 93"/>
              <p:cNvSpPr>
                <a:spLocks/>
              </p:cNvSpPr>
              <p:nvPr/>
            </p:nvSpPr>
            <p:spPr bwMode="auto">
              <a:xfrm>
                <a:off x="4583154" y="1820862"/>
                <a:ext cx="150813" cy="265113"/>
              </a:xfrm>
              <a:custGeom>
                <a:avLst/>
                <a:gdLst/>
                <a:ahLst/>
                <a:cxnLst>
                  <a:cxn ang="0">
                    <a:pos x="56" y="128"/>
                  </a:cxn>
                  <a:cxn ang="0">
                    <a:pos x="32" y="143"/>
                  </a:cxn>
                  <a:cxn ang="0">
                    <a:pos x="16" y="159"/>
                  </a:cxn>
                  <a:cxn ang="0">
                    <a:pos x="8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24" y="143"/>
                  </a:cxn>
                  <a:cxn ang="0">
                    <a:pos x="32" y="128"/>
                  </a:cxn>
                  <a:cxn ang="0">
                    <a:pos x="40" y="120"/>
                  </a:cxn>
                  <a:cxn ang="0">
                    <a:pos x="56" y="88"/>
                  </a:cxn>
                  <a:cxn ang="0">
                    <a:pos x="72" y="56"/>
                  </a:cxn>
                  <a:cxn ang="0">
                    <a:pos x="72" y="40"/>
                  </a:cxn>
                  <a:cxn ang="0">
                    <a:pos x="72" y="24"/>
                  </a:cxn>
                  <a:cxn ang="0">
                    <a:pos x="79" y="16"/>
                  </a:cxn>
                  <a:cxn ang="0">
                    <a:pos x="79" y="8"/>
                  </a:cxn>
                  <a:cxn ang="0">
                    <a:pos x="72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87" y="8"/>
                  </a:cxn>
                  <a:cxn ang="0">
                    <a:pos x="95" y="8"/>
                  </a:cxn>
                  <a:cxn ang="0">
                    <a:pos x="95" y="16"/>
                  </a:cxn>
                  <a:cxn ang="0">
                    <a:pos x="95" y="16"/>
                  </a:cxn>
                  <a:cxn ang="0">
                    <a:pos x="95" y="24"/>
                  </a:cxn>
                  <a:cxn ang="0">
                    <a:pos x="87" y="32"/>
                  </a:cxn>
                  <a:cxn ang="0">
                    <a:pos x="87" y="40"/>
                  </a:cxn>
                  <a:cxn ang="0">
                    <a:pos x="87" y="56"/>
                  </a:cxn>
                  <a:cxn ang="0">
                    <a:pos x="79" y="72"/>
                  </a:cxn>
                  <a:cxn ang="0">
                    <a:pos x="72" y="104"/>
                  </a:cxn>
                  <a:cxn ang="0">
                    <a:pos x="56" y="128"/>
                  </a:cxn>
                  <a:cxn ang="0">
                    <a:pos x="56" y="128"/>
                  </a:cxn>
                </a:cxnLst>
                <a:rect l="0" t="0" r="r" b="b"/>
                <a:pathLst>
                  <a:path w="95" h="167">
                    <a:moveTo>
                      <a:pt x="56" y="128"/>
                    </a:moveTo>
                    <a:lnTo>
                      <a:pt x="32" y="143"/>
                    </a:lnTo>
                    <a:lnTo>
                      <a:pt x="16" y="159"/>
                    </a:lnTo>
                    <a:lnTo>
                      <a:pt x="8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24" y="143"/>
                    </a:lnTo>
                    <a:lnTo>
                      <a:pt x="32" y="128"/>
                    </a:lnTo>
                    <a:lnTo>
                      <a:pt x="40" y="120"/>
                    </a:lnTo>
                    <a:lnTo>
                      <a:pt x="56" y="88"/>
                    </a:lnTo>
                    <a:lnTo>
                      <a:pt x="72" y="56"/>
                    </a:lnTo>
                    <a:lnTo>
                      <a:pt x="72" y="40"/>
                    </a:lnTo>
                    <a:lnTo>
                      <a:pt x="72" y="24"/>
                    </a:lnTo>
                    <a:lnTo>
                      <a:pt x="79" y="16"/>
                    </a:lnTo>
                    <a:lnTo>
                      <a:pt x="79" y="8"/>
                    </a:lnTo>
                    <a:lnTo>
                      <a:pt x="72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87" y="8"/>
                    </a:lnTo>
                    <a:lnTo>
                      <a:pt x="95" y="8"/>
                    </a:lnTo>
                    <a:lnTo>
                      <a:pt x="95" y="16"/>
                    </a:lnTo>
                    <a:lnTo>
                      <a:pt x="95" y="16"/>
                    </a:lnTo>
                    <a:lnTo>
                      <a:pt x="95" y="24"/>
                    </a:lnTo>
                    <a:lnTo>
                      <a:pt x="87" y="32"/>
                    </a:lnTo>
                    <a:lnTo>
                      <a:pt x="87" y="40"/>
                    </a:lnTo>
                    <a:lnTo>
                      <a:pt x="87" y="56"/>
                    </a:lnTo>
                    <a:lnTo>
                      <a:pt x="79" y="72"/>
                    </a:lnTo>
                    <a:lnTo>
                      <a:pt x="72" y="104"/>
                    </a:lnTo>
                    <a:lnTo>
                      <a:pt x="56" y="128"/>
                    </a:lnTo>
                    <a:lnTo>
                      <a:pt x="5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35"/>
            <p:cNvGrpSpPr>
              <a:grpSpLocks noChangeAspect="1"/>
            </p:cNvGrpSpPr>
            <p:nvPr/>
          </p:nvGrpSpPr>
          <p:grpSpPr>
            <a:xfrm>
              <a:off x="4024279" y="964371"/>
              <a:ext cx="166153" cy="396000"/>
              <a:chOff x="4038600" y="1663700"/>
              <a:chExt cx="190500" cy="454026"/>
            </a:xfrm>
            <a:solidFill>
              <a:schemeClr val="tx1"/>
            </a:solidFill>
          </p:grpSpPr>
          <p:sp>
            <p:nvSpPr>
              <p:cNvPr id="137" name="Freeform 105"/>
              <p:cNvSpPr>
                <a:spLocks/>
              </p:cNvSpPr>
              <p:nvPr/>
            </p:nvSpPr>
            <p:spPr bwMode="auto">
              <a:xfrm>
                <a:off x="4102100" y="1865313"/>
                <a:ext cx="101600" cy="252413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24"/>
                  </a:cxn>
                  <a:cxn ang="0">
                    <a:pos x="32" y="32"/>
                  </a:cxn>
                  <a:cxn ang="0">
                    <a:pos x="24" y="48"/>
                  </a:cxn>
                  <a:cxn ang="0">
                    <a:pos x="24" y="56"/>
                  </a:cxn>
                  <a:cxn ang="0">
                    <a:pos x="24" y="72"/>
                  </a:cxn>
                  <a:cxn ang="0">
                    <a:pos x="24" y="88"/>
                  </a:cxn>
                  <a:cxn ang="0">
                    <a:pos x="24" y="103"/>
                  </a:cxn>
                  <a:cxn ang="0">
                    <a:pos x="24" y="103"/>
                  </a:cxn>
                  <a:cxn ang="0">
                    <a:pos x="24" y="111"/>
                  </a:cxn>
                  <a:cxn ang="0">
                    <a:pos x="24" y="111"/>
                  </a:cxn>
                  <a:cxn ang="0">
                    <a:pos x="32" y="103"/>
                  </a:cxn>
                  <a:cxn ang="0">
                    <a:pos x="32" y="103"/>
                  </a:cxn>
                  <a:cxn ang="0">
                    <a:pos x="40" y="95"/>
                  </a:cxn>
                  <a:cxn ang="0">
                    <a:pos x="48" y="88"/>
                  </a:cxn>
                  <a:cxn ang="0">
                    <a:pos x="56" y="80"/>
                  </a:cxn>
                  <a:cxn ang="0">
                    <a:pos x="56" y="80"/>
                  </a:cxn>
                  <a:cxn ang="0">
                    <a:pos x="64" y="80"/>
                  </a:cxn>
                  <a:cxn ang="0">
                    <a:pos x="64" y="80"/>
                  </a:cxn>
                  <a:cxn ang="0">
                    <a:pos x="56" y="88"/>
                  </a:cxn>
                  <a:cxn ang="0">
                    <a:pos x="48" y="95"/>
                  </a:cxn>
                  <a:cxn ang="0">
                    <a:pos x="40" y="111"/>
                  </a:cxn>
                  <a:cxn ang="0">
                    <a:pos x="32" y="127"/>
                  </a:cxn>
                  <a:cxn ang="0">
                    <a:pos x="24" y="135"/>
                  </a:cxn>
                  <a:cxn ang="0">
                    <a:pos x="16" y="143"/>
                  </a:cxn>
                  <a:cxn ang="0">
                    <a:pos x="16" y="151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0" y="151"/>
                  </a:cxn>
                  <a:cxn ang="0">
                    <a:pos x="0" y="143"/>
                  </a:cxn>
                  <a:cxn ang="0">
                    <a:pos x="0" y="135"/>
                  </a:cxn>
                  <a:cxn ang="0">
                    <a:pos x="0" y="127"/>
                  </a:cxn>
                  <a:cxn ang="0">
                    <a:pos x="0" y="119"/>
                  </a:cxn>
                  <a:cxn ang="0">
                    <a:pos x="8" y="119"/>
                  </a:cxn>
                  <a:cxn ang="0">
                    <a:pos x="8" y="111"/>
                  </a:cxn>
                  <a:cxn ang="0">
                    <a:pos x="8" y="103"/>
                  </a:cxn>
                  <a:cxn ang="0">
                    <a:pos x="8" y="88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64" h="159">
                    <a:moveTo>
                      <a:pt x="8" y="16"/>
                    </a:moveTo>
                    <a:lnTo>
                      <a:pt x="8" y="8"/>
                    </a:lnTo>
                    <a:lnTo>
                      <a:pt x="8" y="8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24"/>
                    </a:lnTo>
                    <a:lnTo>
                      <a:pt x="32" y="32"/>
                    </a:lnTo>
                    <a:lnTo>
                      <a:pt x="24" y="48"/>
                    </a:lnTo>
                    <a:lnTo>
                      <a:pt x="24" y="56"/>
                    </a:lnTo>
                    <a:lnTo>
                      <a:pt x="24" y="72"/>
                    </a:lnTo>
                    <a:lnTo>
                      <a:pt x="24" y="88"/>
                    </a:lnTo>
                    <a:lnTo>
                      <a:pt x="24" y="103"/>
                    </a:lnTo>
                    <a:lnTo>
                      <a:pt x="24" y="103"/>
                    </a:lnTo>
                    <a:lnTo>
                      <a:pt x="24" y="111"/>
                    </a:lnTo>
                    <a:lnTo>
                      <a:pt x="24" y="111"/>
                    </a:lnTo>
                    <a:lnTo>
                      <a:pt x="32" y="103"/>
                    </a:lnTo>
                    <a:lnTo>
                      <a:pt x="32" y="103"/>
                    </a:lnTo>
                    <a:lnTo>
                      <a:pt x="40" y="95"/>
                    </a:lnTo>
                    <a:lnTo>
                      <a:pt x="48" y="88"/>
                    </a:lnTo>
                    <a:lnTo>
                      <a:pt x="56" y="80"/>
                    </a:lnTo>
                    <a:lnTo>
                      <a:pt x="56" y="80"/>
                    </a:lnTo>
                    <a:lnTo>
                      <a:pt x="64" y="80"/>
                    </a:lnTo>
                    <a:lnTo>
                      <a:pt x="64" y="80"/>
                    </a:lnTo>
                    <a:lnTo>
                      <a:pt x="56" y="88"/>
                    </a:lnTo>
                    <a:lnTo>
                      <a:pt x="48" y="95"/>
                    </a:lnTo>
                    <a:lnTo>
                      <a:pt x="40" y="111"/>
                    </a:lnTo>
                    <a:lnTo>
                      <a:pt x="32" y="127"/>
                    </a:lnTo>
                    <a:lnTo>
                      <a:pt x="24" y="135"/>
                    </a:lnTo>
                    <a:lnTo>
                      <a:pt x="16" y="143"/>
                    </a:lnTo>
                    <a:lnTo>
                      <a:pt x="16" y="151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0" y="151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0" y="127"/>
                    </a:lnTo>
                    <a:lnTo>
                      <a:pt x="0" y="119"/>
                    </a:lnTo>
                    <a:lnTo>
                      <a:pt x="8" y="119"/>
                    </a:lnTo>
                    <a:lnTo>
                      <a:pt x="8" y="111"/>
                    </a:lnTo>
                    <a:lnTo>
                      <a:pt x="8" y="103"/>
                    </a:lnTo>
                    <a:lnTo>
                      <a:pt x="8" y="88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8" name="Freeform 106"/>
              <p:cNvSpPr>
                <a:spLocks/>
              </p:cNvSpPr>
              <p:nvPr/>
            </p:nvSpPr>
            <p:spPr bwMode="auto">
              <a:xfrm>
                <a:off x="4038600" y="1663700"/>
                <a:ext cx="127000" cy="290513"/>
              </a:xfrm>
              <a:custGeom>
                <a:avLst/>
                <a:gdLst/>
                <a:ahLst/>
                <a:cxnLst>
                  <a:cxn ang="0">
                    <a:pos x="64" y="64"/>
                  </a:cxn>
                  <a:cxn ang="0">
                    <a:pos x="48" y="103"/>
                  </a:cxn>
                  <a:cxn ang="0">
                    <a:pos x="40" y="119"/>
                  </a:cxn>
                  <a:cxn ang="0">
                    <a:pos x="40" y="127"/>
                  </a:cxn>
                  <a:cxn ang="0">
                    <a:pos x="24" y="151"/>
                  </a:cxn>
                  <a:cxn ang="0">
                    <a:pos x="8" y="167"/>
                  </a:cxn>
                  <a:cxn ang="0">
                    <a:pos x="0" y="175"/>
                  </a:cxn>
                  <a:cxn ang="0">
                    <a:pos x="0" y="183"/>
                  </a:cxn>
                  <a:cxn ang="0">
                    <a:pos x="0" y="183"/>
                  </a:cxn>
                  <a:cxn ang="0">
                    <a:pos x="0" y="175"/>
                  </a:cxn>
                  <a:cxn ang="0">
                    <a:pos x="0" y="175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32" y="111"/>
                  </a:cxn>
                  <a:cxn ang="0">
                    <a:pos x="40" y="79"/>
                  </a:cxn>
                  <a:cxn ang="0">
                    <a:pos x="48" y="64"/>
                  </a:cxn>
                  <a:cxn ang="0">
                    <a:pos x="56" y="48"/>
                  </a:cxn>
                  <a:cxn ang="0">
                    <a:pos x="56" y="40"/>
                  </a:cxn>
                  <a:cxn ang="0">
                    <a:pos x="56" y="32"/>
                  </a:cxn>
                  <a:cxn ang="0">
                    <a:pos x="56" y="16"/>
                  </a:cxn>
                  <a:cxn ang="0">
                    <a:pos x="56" y="8"/>
                  </a:cxn>
                  <a:cxn ang="0">
                    <a:pos x="56" y="8"/>
                  </a:cxn>
                  <a:cxn ang="0">
                    <a:pos x="64" y="0"/>
                  </a:cxn>
                  <a:cxn ang="0">
                    <a:pos x="64" y="8"/>
                  </a:cxn>
                  <a:cxn ang="0">
                    <a:pos x="72" y="8"/>
                  </a:cxn>
                  <a:cxn ang="0">
                    <a:pos x="80" y="16"/>
                  </a:cxn>
                  <a:cxn ang="0">
                    <a:pos x="80" y="24"/>
                  </a:cxn>
                  <a:cxn ang="0">
                    <a:pos x="80" y="24"/>
                  </a:cxn>
                  <a:cxn ang="0">
                    <a:pos x="80" y="32"/>
                  </a:cxn>
                  <a:cxn ang="0">
                    <a:pos x="72" y="48"/>
                  </a:cxn>
                  <a:cxn ang="0">
                    <a:pos x="64" y="64"/>
                  </a:cxn>
                  <a:cxn ang="0">
                    <a:pos x="64" y="64"/>
                  </a:cxn>
                </a:cxnLst>
                <a:rect l="0" t="0" r="r" b="b"/>
                <a:pathLst>
                  <a:path w="80" h="183">
                    <a:moveTo>
                      <a:pt x="64" y="64"/>
                    </a:moveTo>
                    <a:lnTo>
                      <a:pt x="48" y="103"/>
                    </a:lnTo>
                    <a:lnTo>
                      <a:pt x="40" y="119"/>
                    </a:lnTo>
                    <a:lnTo>
                      <a:pt x="40" y="127"/>
                    </a:lnTo>
                    <a:lnTo>
                      <a:pt x="24" y="151"/>
                    </a:lnTo>
                    <a:lnTo>
                      <a:pt x="8" y="167"/>
                    </a:lnTo>
                    <a:lnTo>
                      <a:pt x="0" y="175"/>
                    </a:lnTo>
                    <a:lnTo>
                      <a:pt x="0" y="183"/>
                    </a:lnTo>
                    <a:lnTo>
                      <a:pt x="0" y="183"/>
                    </a:lnTo>
                    <a:lnTo>
                      <a:pt x="0" y="175"/>
                    </a:lnTo>
                    <a:lnTo>
                      <a:pt x="0" y="175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32" y="111"/>
                    </a:lnTo>
                    <a:lnTo>
                      <a:pt x="40" y="79"/>
                    </a:lnTo>
                    <a:lnTo>
                      <a:pt x="48" y="64"/>
                    </a:lnTo>
                    <a:lnTo>
                      <a:pt x="56" y="48"/>
                    </a:lnTo>
                    <a:lnTo>
                      <a:pt x="56" y="40"/>
                    </a:lnTo>
                    <a:lnTo>
                      <a:pt x="56" y="32"/>
                    </a:lnTo>
                    <a:lnTo>
                      <a:pt x="56" y="16"/>
                    </a:lnTo>
                    <a:lnTo>
                      <a:pt x="56" y="8"/>
                    </a:lnTo>
                    <a:lnTo>
                      <a:pt x="56" y="8"/>
                    </a:lnTo>
                    <a:lnTo>
                      <a:pt x="64" y="0"/>
                    </a:lnTo>
                    <a:lnTo>
                      <a:pt x="64" y="8"/>
                    </a:lnTo>
                    <a:lnTo>
                      <a:pt x="72" y="8"/>
                    </a:lnTo>
                    <a:lnTo>
                      <a:pt x="80" y="16"/>
                    </a:lnTo>
                    <a:lnTo>
                      <a:pt x="80" y="24"/>
                    </a:lnTo>
                    <a:lnTo>
                      <a:pt x="80" y="24"/>
                    </a:lnTo>
                    <a:lnTo>
                      <a:pt x="80" y="32"/>
                    </a:lnTo>
                    <a:lnTo>
                      <a:pt x="72" y="48"/>
                    </a:lnTo>
                    <a:lnTo>
                      <a:pt x="64" y="64"/>
                    </a:lnTo>
                    <a:lnTo>
                      <a:pt x="64" y="6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9" name="Freeform 107"/>
              <p:cNvSpPr>
                <a:spLocks/>
              </p:cNvSpPr>
              <p:nvPr/>
            </p:nvSpPr>
            <p:spPr bwMode="auto">
              <a:xfrm>
                <a:off x="4114800" y="1778000"/>
                <a:ext cx="114300" cy="100013"/>
              </a:xfrm>
              <a:custGeom>
                <a:avLst/>
                <a:gdLst/>
                <a:ahLst/>
                <a:cxnLst>
                  <a:cxn ang="0">
                    <a:pos x="48" y="47"/>
                  </a:cxn>
                  <a:cxn ang="0">
                    <a:pos x="48" y="55"/>
                  </a:cxn>
                  <a:cxn ang="0">
                    <a:pos x="40" y="55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55"/>
                  </a:cxn>
                  <a:cxn ang="0">
                    <a:pos x="40" y="47"/>
                  </a:cxn>
                  <a:cxn ang="0">
                    <a:pos x="40" y="39"/>
                  </a:cxn>
                  <a:cxn ang="0">
                    <a:pos x="40" y="31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0" y="15"/>
                  </a:cxn>
                  <a:cxn ang="0">
                    <a:pos x="32" y="23"/>
                  </a:cxn>
                  <a:cxn ang="0">
                    <a:pos x="32" y="23"/>
                  </a:cxn>
                  <a:cxn ang="0">
                    <a:pos x="24" y="23"/>
                  </a:cxn>
                  <a:cxn ang="0">
                    <a:pos x="8" y="23"/>
                  </a:cxn>
                  <a:cxn ang="0">
                    <a:pos x="0" y="23"/>
                  </a:cxn>
                  <a:cxn ang="0">
                    <a:pos x="0" y="15"/>
                  </a:cxn>
                  <a:cxn ang="0">
                    <a:pos x="16" y="15"/>
                  </a:cxn>
                  <a:cxn ang="0">
                    <a:pos x="24" y="15"/>
                  </a:cxn>
                  <a:cxn ang="0">
                    <a:pos x="40" y="7"/>
                  </a:cxn>
                  <a:cxn ang="0">
                    <a:pos x="40" y="7"/>
                  </a:cxn>
                  <a:cxn ang="0">
                    <a:pos x="48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7"/>
                  </a:cxn>
                  <a:cxn ang="0">
                    <a:pos x="72" y="15"/>
                  </a:cxn>
                  <a:cxn ang="0">
                    <a:pos x="72" y="15"/>
                  </a:cxn>
                  <a:cxn ang="0">
                    <a:pos x="72" y="23"/>
                  </a:cxn>
                  <a:cxn ang="0">
                    <a:pos x="64" y="23"/>
                  </a:cxn>
                  <a:cxn ang="0">
                    <a:pos x="64" y="23"/>
                  </a:cxn>
                  <a:cxn ang="0">
                    <a:pos x="56" y="31"/>
                  </a:cxn>
                  <a:cxn ang="0">
                    <a:pos x="56" y="39"/>
                  </a:cxn>
                  <a:cxn ang="0">
                    <a:pos x="48" y="47"/>
                  </a:cxn>
                  <a:cxn ang="0">
                    <a:pos x="48" y="47"/>
                  </a:cxn>
                </a:cxnLst>
                <a:rect l="0" t="0" r="r" b="b"/>
                <a:pathLst>
                  <a:path w="72" h="63">
                    <a:moveTo>
                      <a:pt x="48" y="47"/>
                    </a:move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55"/>
                    </a:lnTo>
                    <a:lnTo>
                      <a:pt x="40" y="47"/>
                    </a:lnTo>
                    <a:lnTo>
                      <a:pt x="40" y="39"/>
                    </a:lnTo>
                    <a:lnTo>
                      <a:pt x="40" y="31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0" y="15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24" y="23"/>
                    </a:lnTo>
                    <a:lnTo>
                      <a:pt x="8" y="23"/>
                    </a:lnTo>
                    <a:lnTo>
                      <a:pt x="0" y="23"/>
                    </a:lnTo>
                    <a:lnTo>
                      <a:pt x="0" y="15"/>
                    </a:lnTo>
                    <a:lnTo>
                      <a:pt x="16" y="15"/>
                    </a:lnTo>
                    <a:lnTo>
                      <a:pt x="24" y="15"/>
                    </a:lnTo>
                    <a:lnTo>
                      <a:pt x="40" y="7"/>
                    </a:lnTo>
                    <a:lnTo>
                      <a:pt x="40" y="7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7"/>
                    </a:lnTo>
                    <a:lnTo>
                      <a:pt x="72" y="15"/>
                    </a:lnTo>
                    <a:lnTo>
                      <a:pt x="72" y="15"/>
                    </a:lnTo>
                    <a:lnTo>
                      <a:pt x="72" y="23"/>
                    </a:lnTo>
                    <a:lnTo>
                      <a:pt x="64" y="23"/>
                    </a:lnTo>
                    <a:lnTo>
                      <a:pt x="64" y="23"/>
                    </a:lnTo>
                    <a:lnTo>
                      <a:pt x="56" y="31"/>
                    </a:lnTo>
                    <a:lnTo>
                      <a:pt x="56" y="39"/>
                    </a:lnTo>
                    <a:lnTo>
                      <a:pt x="48" y="47"/>
                    </a:lnTo>
                    <a:lnTo>
                      <a:pt x="48" y="4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7" name="组合 139"/>
            <p:cNvGrpSpPr>
              <a:grpSpLocks noChangeAspect="1"/>
            </p:cNvGrpSpPr>
            <p:nvPr/>
          </p:nvGrpSpPr>
          <p:grpSpPr>
            <a:xfrm>
              <a:off x="6592328" y="1116275"/>
              <a:ext cx="107150" cy="216000"/>
              <a:chOff x="4533941" y="1682749"/>
              <a:chExt cx="200026" cy="403226"/>
            </a:xfrm>
            <a:solidFill>
              <a:schemeClr val="tx1"/>
            </a:solidFill>
          </p:grpSpPr>
          <p:sp>
            <p:nvSpPr>
              <p:cNvPr id="141" name="Freeform 89"/>
              <p:cNvSpPr>
                <a:spLocks/>
              </p:cNvSpPr>
              <p:nvPr/>
            </p:nvSpPr>
            <p:spPr bwMode="auto">
              <a:xfrm>
                <a:off x="4621254" y="1682749"/>
                <a:ext cx="100013" cy="390525"/>
              </a:xfrm>
              <a:custGeom>
                <a:avLst/>
                <a:gdLst/>
                <a:ahLst/>
                <a:cxnLst>
                  <a:cxn ang="0">
                    <a:pos x="63" y="230"/>
                  </a:cxn>
                  <a:cxn ang="0">
                    <a:pos x="63" y="238"/>
                  </a:cxn>
                  <a:cxn ang="0">
                    <a:pos x="63" y="246"/>
                  </a:cxn>
                  <a:cxn ang="0">
                    <a:pos x="55" y="246"/>
                  </a:cxn>
                  <a:cxn ang="0">
                    <a:pos x="55" y="238"/>
                  </a:cxn>
                  <a:cxn ang="0">
                    <a:pos x="48" y="230"/>
                  </a:cxn>
                  <a:cxn ang="0">
                    <a:pos x="40" y="215"/>
                  </a:cxn>
                  <a:cxn ang="0">
                    <a:pos x="24" y="207"/>
                  </a:cxn>
                  <a:cxn ang="0">
                    <a:pos x="16" y="191"/>
                  </a:cxn>
                  <a:cxn ang="0">
                    <a:pos x="16" y="183"/>
                  </a:cxn>
                  <a:cxn ang="0">
                    <a:pos x="8" y="183"/>
                  </a:cxn>
                  <a:cxn ang="0">
                    <a:pos x="0" y="175"/>
                  </a:cxn>
                  <a:cxn ang="0">
                    <a:pos x="0" y="167"/>
                  </a:cxn>
                  <a:cxn ang="0">
                    <a:pos x="0" y="159"/>
                  </a:cxn>
                  <a:cxn ang="0">
                    <a:pos x="8" y="151"/>
                  </a:cxn>
                  <a:cxn ang="0">
                    <a:pos x="8" y="143"/>
                  </a:cxn>
                  <a:cxn ang="0">
                    <a:pos x="8" y="127"/>
                  </a:cxn>
                  <a:cxn ang="0">
                    <a:pos x="8" y="111"/>
                  </a:cxn>
                  <a:cxn ang="0">
                    <a:pos x="16" y="95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16" y="16"/>
                  </a:cxn>
                  <a:cxn ang="0">
                    <a:pos x="16" y="16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24"/>
                  </a:cxn>
                  <a:cxn ang="0">
                    <a:pos x="40" y="40"/>
                  </a:cxn>
                  <a:cxn ang="0">
                    <a:pos x="32" y="48"/>
                  </a:cxn>
                  <a:cxn ang="0">
                    <a:pos x="32" y="56"/>
                  </a:cxn>
                  <a:cxn ang="0">
                    <a:pos x="32" y="79"/>
                  </a:cxn>
                  <a:cxn ang="0">
                    <a:pos x="24" y="103"/>
                  </a:cxn>
                  <a:cxn ang="0">
                    <a:pos x="24" y="127"/>
                  </a:cxn>
                  <a:cxn ang="0">
                    <a:pos x="16" y="151"/>
                  </a:cxn>
                  <a:cxn ang="0">
                    <a:pos x="16" y="159"/>
                  </a:cxn>
                  <a:cxn ang="0">
                    <a:pos x="16" y="167"/>
                  </a:cxn>
                  <a:cxn ang="0">
                    <a:pos x="16" y="167"/>
                  </a:cxn>
                  <a:cxn ang="0">
                    <a:pos x="24" y="175"/>
                  </a:cxn>
                  <a:cxn ang="0">
                    <a:pos x="32" y="183"/>
                  </a:cxn>
                  <a:cxn ang="0">
                    <a:pos x="40" y="191"/>
                  </a:cxn>
                  <a:cxn ang="0">
                    <a:pos x="48" y="207"/>
                  </a:cxn>
                  <a:cxn ang="0">
                    <a:pos x="55" y="215"/>
                  </a:cxn>
                  <a:cxn ang="0">
                    <a:pos x="63" y="222"/>
                  </a:cxn>
                  <a:cxn ang="0">
                    <a:pos x="63" y="230"/>
                  </a:cxn>
                  <a:cxn ang="0">
                    <a:pos x="63" y="230"/>
                  </a:cxn>
                </a:cxnLst>
                <a:rect l="0" t="0" r="r" b="b"/>
                <a:pathLst>
                  <a:path w="63" h="246">
                    <a:moveTo>
                      <a:pt x="63" y="230"/>
                    </a:moveTo>
                    <a:lnTo>
                      <a:pt x="63" y="238"/>
                    </a:lnTo>
                    <a:lnTo>
                      <a:pt x="63" y="246"/>
                    </a:lnTo>
                    <a:lnTo>
                      <a:pt x="55" y="246"/>
                    </a:lnTo>
                    <a:lnTo>
                      <a:pt x="55" y="238"/>
                    </a:lnTo>
                    <a:lnTo>
                      <a:pt x="48" y="230"/>
                    </a:lnTo>
                    <a:lnTo>
                      <a:pt x="40" y="215"/>
                    </a:lnTo>
                    <a:lnTo>
                      <a:pt x="24" y="207"/>
                    </a:lnTo>
                    <a:lnTo>
                      <a:pt x="16" y="191"/>
                    </a:lnTo>
                    <a:lnTo>
                      <a:pt x="16" y="183"/>
                    </a:lnTo>
                    <a:lnTo>
                      <a:pt x="8" y="183"/>
                    </a:lnTo>
                    <a:lnTo>
                      <a:pt x="0" y="175"/>
                    </a:lnTo>
                    <a:lnTo>
                      <a:pt x="0" y="167"/>
                    </a:lnTo>
                    <a:lnTo>
                      <a:pt x="0" y="159"/>
                    </a:lnTo>
                    <a:lnTo>
                      <a:pt x="8" y="151"/>
                    </a:lnTo>
                    <a:lnTo>
                      <a:pt x="8" y="143"/>
                    </a:lnTo>
                    <a:lnTo>
                      <a:pt x="8" y="127"/>
                    </a:lnTo>
                    <a:lnTo>
                      <a:pt x="8" y="111"/>
                    </a:lnTo>
                    <a:lnTo>
                      <a:pt x="16" y="95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24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56"/>
                    </a:lnTo>
                    <a:lnTo>
                      <a:pt x="32" y="79"/>
                    </a:lnTo>
                    <a:lnTo>
                      <a:pt x="24" y="103"/>
                    </a:lnTo>
                    <a:lnTo>
                      <a:pt x="24" y="127"/>
                    </a:lnTo>
                    <a:lnTo>
                      <a:pt x="16" y="151"/>
                    </a:lnTo>
                    <a:lnTo>
                      <a:pt x="16" y="159"/>
                    </a:lnTo>
                    <a:lnTo>
                      <a:pt x="16" y="167"/>
                    </a:lnTo>
                    <a:lnTo>
                      <a:pt x="16" y="167"/>
                    </a:lnTo>
                    <a:lnTo>
                      <a:pt x="24" y="175"/>
                    </a:lnTo>
                    <a:lnTo>
                      <a:pt x="32" y="183"/>
                    </a:lnTo>
                    <a:lnTo>
                      <a:pt x="40" y="191"/>
                    </a:lnTo>
                    <a:lnTo>
                      <a:pt x="48" y="207"/>
                    </a:lnTo>
                    <a:lnTo>
                      <a:pt x="55" y="215"/>
                    </a:lnTo>
                    <a:lnTo>
                      <a:pt x="63" y="222"/>
                    </a:lnTo>
                    <a:lnTo>
                      <a:pt x="63" y="230"/>
                    </a:lnTo>
                    <a:lnTo>
                      <a:pt x="63" y="23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4" name="Freeform 90"/>
              <p:cNvSpPr>
                <a:spLocks/>
              </p:cNvSpPr>
              <p:nvPr/>
            </p:nvSpPr>
            <p:spPr bwMode="auto">
              <a:xfrm>
                <a:off x="4533941" y="1858962"/>
                <a:ext cx="174625" cy="63500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8" y="16"/>
                  </a:cxn>
                  <a:cxn ang="0">
                    <a:pos x="24" y="16"/>
                  </a:cxn>
                  <a:cxn ang="0">
                    <a:pos x="39" y="8"/>
                  </a:cxn>
                  <a:cxn ang="0">
                    <a:pos x="55" y="8"/>
                  </a:cxn>
                  <a:cxn ang="0">
                    <a:pos x="71" y="0"/>
                  </a:cxn>
                  <a:cxn ang="0">
                    <a:pos x="87" y="0"/>
                  </a:cxn>
                  <a:cxn ang="0">
                    <a:pos x="103" y="0"/>
                  </a:cxn>
                  <a:cxn ang="0">
                    <a:pos x="110" y="0"/>
                  </a:cxn>
                  <a:cxn ang="0">
                    <a:pos x="110" y="8"/>
                  </a:cxn>
                  <a:cxn ang="0">
                    <a:pos x="87" y="8"/>
                  </a:cxn>
                  <a:cxn ang="0">
                    <a:pos x="71" y="16"/>
                  </a:cxn>
                  <a:cxn ang="0">
                    <a:pos x="55" y="24"/>
                  </a:cxn>
                  <a:cxn ang="0">
                    <a:pos x="39" y="24"/>
                  </a:cxn>
                  <a:cxn ang="0">
                    <a:pos x="24" y="32"/>
                  </a:cxn>
                  <a:cxn ang="0">
                    <a:pos x="16" y="32"/>
                  </a:cxn>
                  <a:cxn ang="0">
                    <a:pos x="16" y="40"/>
                  </a:cxn>
                  <a:cxn ang="0">
                    <a:pos x="8" y="32"/>
                  </a:cxn>
                  <a:cxn ang="0">
                    <a:pos x="8" y="32"/>
                  </a:cxn>
                  <a:cxn ang="0">
                    <a:pos x="0" y="24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110" h="40">
                    <a:moveTo>
                      <a:pt x="0" y="16"/>
                    </a:moveTo>
                    <a:lnTo>
                      <a:pt x="8" y="16"/>
                    </a:lnTo>
                    <a:lnTo>
                      <a:pt x="24" y="16"/>
                    </a:lnTo>
                    <a:lnTo>
                      <a:pt x="39" y="8"/>
                    </a:lnTo>
                    <a:lnTo>
                      <a:pt x="55" y="8"/>
                    </a:lnTo>
                    <a:lnTo>
                      <a:pt x="71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10" y="0"/>
                    </a:lnTo>
                    <a:lnTo>
                      <a:pt x="110" y="8"/>
                    </a:lnTo>
                    <a:lnTo>
                      <a:pt x="87" y="8"/>
                    </a:lnTo>
                    <a:lnTo>
                      <a:pt x="71" y="16"/>
                    </a:lnTo>
                    <a:lnTo>
                      <a:pt x="55" y="24"/>
                    </a:lnTo>
                    <a:lnTo>
                      <a:pt x="39" y="24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16" y="40"/>
                    </a:lnTo>
                    <a:lnTo>
                      <a:pt x="8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7" name="Freeform 93"/>
              <p:cNvSpPr>
                <a:spLocks/>
              </p:cNvSpPr>
              <p:nvPr/>
            </p:nvSpPr>
            <p:spPr bwMode="auto">
              <a:xfrm>
                <a:off x="4583154" y="1820862"/>
                <a:ext cx="150813" cy="265113"/>
              </a:xfrm>
              <a:custGeom>
                <a:avLst/>
                <a:gdLst/>
                <a:ahLst/>
                <a:cxnLst>
                  <a:cxn ang="0">
                    <a:pos x="56" y="128"/>
                  </a:cxn>
                  <a:cxn ang="0">
                    <a:pos x="32" y="143"/>
                  </a:cxn>
                  <a:cxn ang="0">
                    <a:pos x="16" y="159"/>
                  </a:cxn>
                  <a:cxn ang="0">
                    <a:pos x="8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24" y="143"/>
                  </a:cxn>
                  <a:cxn ang="0">
                    <a:pos x="32" y="128"/>
                  </a:cxn>
                  <a:cxn ang="0">
                    <a:pos x="40" y="120"/>
                  </a:cxn>
                  <a:cxn ang="0">
                    <a:pos x="56" y="88"/>
                  </a:cxn>
                  <a:cxn ang="0">
                    <a:pos x="72" y="56"/>
                  </a:cxn>
                  <a:cxn ang="0">
                    <a:pos x="72" y="40"/>
                  </a:cxn>
                  <a:cxn ang="0">
                    <a:pos x="72" y="24"/>
                  </a:cxn>
                  <a:cxn ang="0">
                    <a:pos x="79" y="16"/>
                  </a:cxn>
                  <a:cxn ang="0">
                    <a:pos x="79" y="8"/>
                  </a:cxn>
                  <a:cxn ang="0">
                    <a:pos x="72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87" y="8"/>
                  </a:cxn>
                  <a:cxn ang="0">
                    <a:pos x="95" y="8"/>
                  </a:cxn>
                  <a:cxn ang="0">
                    <a:pos x="95" y="16"/>
                  </a:cxn>
                  <a:cxn ang="0">
                    <a:pos x="95" y="16"/>
                  </a:cxn>
                  <a:cxn ang="0">
                    <a:pos x="95" y="24"/>
                  </a:cxn>
                  <a:cxn ang="0">
                    <a:pos x="87" y="32"/>
                  </a:cxn>
                  <a:cxn ang="0">
                    <a:pos x="87" y="40"/>
                  </a:cxn>
                  <a:cxn ang="0">
                    <a:pos x="87" y="56"/>
                  </a:cxn>
                  <a:cxn ang="0">
                    <a:pos x="79" y="72"/>
                  </a:cxn>
                  <a:cxn ang="0">
                    <a:pos x="72" y="104"/>
                  </a:cxn>
                  <a:cxn ang="0">
                    <a:pos x="56" y="128"/>
                  </a:cxn>
                  <a:cxn ang="0">
                    <a:pos x="56" y="128"/>
                  </a:cxn>
                </a:cxnLst>
                <a:rect l="0" t="0" r="r" b="b"/>
                <a:pathLst>
                  <a:path w="95" h="167">
                    <a:moveTo>
                      <a:pt x="56" y="128"/>
                    </a:moveTo>
                    <a:lnTo>
                      <a:pt x="32" y="143"/>
                    </a:lnTo>
                    <a:lnTo>
                      <a:pt x="16" y="159"/>
                    </a:lnTo>
                    <a:lnTo>
                      <a:pt x="8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24" y="143"/>
                    </a:lnTo>
                    <a:lnTo>
                      <a:pt x="32" y="128"/>
                    </a:lnTo>
                    <a:lnTo>
                      <a:pt x="40" y="120"/>
                    </a:lnTo>
                    <a:lnTo>
                      <a:pt x="56" y="88"/>
                    </a:lnTo>
                    <a:lnTo>
                      <a:pt x="72" y="56"/>
                    </a:lnTo>
                    <a:lnTo>
                      <a:pt x="72" y="40"/>
                    </a:lnTo>
                    <a:lnTo>
                      <a:pt x="72" y="24"/>
                    </a:lnTo>
                    <a:lnTo>
                      <a:pt x="79" y="16"/>
                    </a:lnTo>
                    <a:lnTo>
                      <a:pt x="79" y="8"/>
                    </a:lnTo>
                    <a:lnTo>
                      <a:pt x="72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87" y="8"/>
                    </a:lnTo>
                    <a:lnTo>
                      <a:pt x="95" y="8"/>
                    </a:lnTo>
                    <a:lnTo>
                      <a:pt x="95" y="16"/>
                    </a:lnTo>
                    <a:lnTo>
                      <a:pt x="95" y="16"/>
                    </a:lnTo>
                    <a:lnTo>
                      <a:pt x="95" y="24"/>
                    </a:lnTo>
                    <a:lnTo>
                      <a:pt x="87" y="32"/>
                    </a:lnTo>
                    <a:lnTo>
                      <a:pt x="87" y="40"/>
                    </a:lnTo>
                    <a:lnTo>
                      <a:pt x="87" y="56"/>
                    </a:lnTo>
                    <a:lnTo>
                      <a:pt x="79" y="72"/>
                    </a:lnTo>
                    <a:lnTo>
                      <a:pt x="72" y="104"/>
                    </a:lnTo>
                    <a:lnTo>
                      <a:pt x="56" y="128"/>
                    </a:lnTo>
                    <a:lnTo>
                      <a:pt x="5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8" name="组合 149"/>
            <p:cNvGrpSpPr>
              <a:grpSpLocks noChangeAspect="1"/>
            </p:cNvGrpSpPr>
            <p:nvPr/>
          </p:nvGrpSpPr>
          <p:grpSpPr>
            <a:xfrm>
              <a:off x="7503613" y="1116295"/>
              <a:ext cx="105734" cy="252000"/>
              <a:chOff x="4038600" y="1663700"/>
              <a:chExt cx="190500" cy="454026"/>
            </a:xfrm>
            <a:solidFill>
              <a:schemeClr val="tx1"/>
            </a:solidFill>
          </p:grpSpPr>
          <p:sp>
            <p:nvSpPr>
              <p:cNvPr id="153" name="Freeform 105"/>
              <p:cNvSpPr>
                <a:spLocks/>
              </p:cNvSpPr>
              <p:nvPr/>
            </p:nvSpPr>
            <p:spPr bwMode="auto">
              <a:xfrm>
                <a:off x="4102100" y="1865313"/>
                <a:ext cx="101600" cy="252413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24"/>
                  </a:cxn>
                  <a:cxn ang="0">
                    <a:pos x="32" y="32"/>
                  </a:cxn>
                  <a:cxn ang="0">
                    <a:pos x="24" y="48"/>
                  </a:cxn>
                  <a:cxn ang="0">
                    <a:pos x="24" y="56"/>
                  </a:cxn>
                  <a:cxn ang="0">
                    <a:pos x="24" y="72"/>
                  </a:cxn>
                  <a:cxn ang="0">
                    <a:pos x="24" y="88"/>
                  </a:cxn>
                  <a:cxn ang="0">
                    <a:pos x="24" y="103"/>
                  </a:cxn>
                  <a:cxn ang="0">
                    <a:pos x="24" y="103"/>
                  </a:cxn>
                  <a:cxn ang="0">
                    <a:pos x="24" y="111"/>
                  </a:cxn>
                  <a:cxn ang="0">
                    <a:pos x="24" y="111"/>
                  </a:cxn>
                  <a:cxn ang="0">
                    <a:pos x="32" y="103"/>
                  </a:cxn>
                  <a:cxn ang="0">
                    <a:pos x="32" y="103"/>
                  </a:cxn>
                  <a:cxn ang="0">
                    <a:pos x="40" y="95"/>
                  </a:cxn>
                  <a:cxn ang="0">
                    <a:pos x="48" y="88"/>
                  </a:cxn>
                  <a:cxn ang="0">
                    <a:pos x="56" y="80"/>
                  </a:cxn>
                  <a:cxn ang="0">
                    <a:pos x="56" y="80"/>
                  </a:cxn>
                  <a:cxn ang="0">
                    <a:pos x="64" y="80"/>
                  </a:cxn>
                  <a:cxn ang="0">
                    <a:pos x="64" y="80"/>
                  </a:cxn>
                  <a:cxn ang="0">
                    <a:pos x="56" y="88"/>
                  </a:cxn>
                  <a:cxn ang="0">
                    <a:pos x="48" y="95"/>
                  </a:cxn>
                  <a:cxn ang="0">
                    <a:pos x="40" y="111"/>
                  </a:cxn>
                  <a:cxn ang="0">
                    <a:pos x="32" y="127"/>
                  </a:cxn>
                  <a:cxn ang="0">
                    <a:pos x="24" y="135"/>
                  </a:cxn>
                  <a:cxn ang="0">
                    <a:pos x="16" y="143"/>
                  </a:cxn>
                  <a:cxn ang="0">
                    <a:pos x="16" y="151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0" y="151"/>
                  </a:cxn>
                  <a:cxn ang="0">
                    <a:pos x="0" y="143"/>
                  </a:cxn>
                  <a:cxn ang="0">
                    <a:pos x="0" y="135"/>
                  </a:cxn>
                  <a:cxn ang="0">
                    <a:pos x="0" y="127"/>
                  </a:cxn>
                  <a:cxn ang="0">
                    <a:pos x="0" y="119"/>
                  </a:cxn>
                  <a:cxn ang="0">
                    <a:pos x="8" y="119"/>
                  </a:cxn>
                  <a:cxn ang="0">
                    <a:pos x="8" y="111"/>
                  </a:cxn>
                  <a:cxn ang="0">
                    <a:pos x="8" y="103"/>
                  </a:cxn>
                  <a:cxn ang="0">
                    <a:pos x="8" y="88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64" h="159">
                    <a:moveTo>
                      <a:pt x="8" y="16"/>
                    </a:moveTo>
                    <a:lnTo>
                      <a:pt x="8" y="8"/>
                    </a:lnTo>
                    <a:lnTo>
                      <a:pt x="8" y="8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24"/>
                    </a:lnTo>
                    <a:lnTo>
                      <a:pt x="32" y="32"/>
                    </a:lnTo>
                    <a:lnTo>
                      <a:pt x="24" y="48"/>
                    </a:lnTo>
                    <a:lnTo>
                      <a:pt x="24" y="56"/>
                    </a:lnTo>
                    <a:lnTo>
                      <a:pt x="24" y="72"/>
                    </a:lnTo>
                    <a:lnTo>
                      <a:pt x="24" y="88"/>
                    </a:lnTo>
                    <a:lnTo>
                      <a:pt x="24" y="103"/>
                    </a:lnTo>
                    <a:lnTo>
                      <a:pt x="24" y="103"/>
                    </a:lnTo>
                    <a:lnTo>
                      <a:pt x="24" y="111"/>
                    </a:lnTo>
                    <a:lnTo>
                      <a:pt x="24" y="111"/>
                    </a:lnTo>
                    <a:lnTo>
                      <a:pt x="32" y="103"/>
                    </a:lnTo>
                    <a:lnTo>
                      <a:pt x="32" y="103"/>
                    </a:lnTo>
                    <a:lnTo>
                      <a:pt x="40" y="95"/>
                    </a:lnTo>
                    <a:lnTo>
                      <a:pt x="48" y="88"/>
                    </a:lnTo>
                    <a:lnTo>
                      <a:pt x="56" y="80"/>
                    </a:lnTo>
                    <a:lnTo>
                      <a:pt x="56" y="80"/>
                    </a:lnTo>
                    <a:lnTo>
                      <a:pt x="64" y="80"/>
                    </a:lnTo>
                    <a:lnTo>
                      <a:pt x="64" y="80"/>
                    </a:lnTo>
                    <a:lnTo>
                      <a:pt x="56" y="88"/>
                    </a:lnTo>
                    <a:lnTo>
                      <a:pt x="48" y="95"/>
                    </a:lnTo>
                    <a:lnTo>
                      <a:pt x="40" y="111"/>
                    </a:lnTo>
                    <a:lnTo>
                      <a:pt x="32" y="127"/>
                    </a:lnTo>
                    <a:lnTo>
                      <a:pt x="24" y="135"/>
                    </a:lnTo>
                    <a:lnTo>
                      <a:pt x="16" y="143"/>
                    </a:lnTo>
                    <a:lnTo>
                      <a:pt x="16" y="151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0" y="151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0" y="127"/>
                    </a:lnTo>
                    <a:lnTo>
                      <a:pt x="0" y="119"/>
                    </a:lnTo>
                    <a:lnTo>
                      <a:pt x="8" y="119"/>
                    </a:lnTo>
                    <a:lnTo>
                      <a:pt x="8" y="111"/>
                    </a:lnTo>
                    <a:lnTo>
                      <a:pt x="8" y="103"/>
                    </a:lnTo>
                    <a:lnTo>
                      <a:pt x="8" y="88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6" name="Freeform 106"/>
              <p:cNvSpPr>
                <a:spLocks/>
              </p:cNvSpPr>
              <p:nvPr/>
            </p:nvSpPr>
            <p:spPr bwMode="auto">
              <a:xfrm>
                <a:off x="4038600" y="1663700"/>
                <a:ext cx="127000" cy="290513"/>
              </a:xfrm>
              <a:custGeom>
                <a:avLst/>
                <a:gdLst/>
                <a:ahLst/>
                <a:cxnLst>
                  <a:cxn ang="0">
                    <a:pos x="64" y="64"/>
                  </a:cxn>
                  <a:cxn ang="0">
                    <a:pos x="48" y="103"/>
                  </a:cxn>
                  <a:cxn ang="0">
                    <a:pos x="40" y="119"/>
                  </a:cxn>
                  <a:cxn ang="0">
                    <a:pos x="40" y="127"/>
                  </a:cxn>
                  <a:cxn ang="0">
                    <a:pos x="24" y="151"/>
                  </a:cxn>
                  <a:cxn ang="0">
                    <a:pos x="8" y="167"/>
                  </a:cxn>
                  <a:cxn ang="0">
                    <a:pos x="0" y="175"/>
                  </a:cxn>
                  <a:cxn ang="0">
                    <a:pos x="0" y="183"/>
                  </a:cxn>
                  <a:cxn ang="0">
                    <a:pos x="0" y="183"/>
                  </a:cxn>
                  <a:cxn ang="0">
                    <a:pos x="0" y="175"/>
                  </a:cxn>
                  <a:cxn ang="0">
                    <a:pos x="0" y="175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32" y="111"/>
                  </a:cxn>
                  <a:cxn ang="0">
                    <a:pos x="40" y="79"/>
                  </a:cxn>
                  <a:cxn ang="0">
                    <a:pos x="48" y="64"/>
                  </a:cxn>
                  <a:cxn ang="0">
                    <a:pos x="56" y="48"/>
                  </a:cxn>
                  <a:cxn ang="0">
                    <a:pos x="56" y="40"/>
                  </a:cxn>
                  <a:cxn ang="0">
                    <a:pos x="56" y="32"/>
                  </a:cxn>
                  <a:cxn ang="0">
                    <a:pos x="56" y="16"/>
                  </a:cxn>
                  <a:cxn ang="0">
                    <a:pos x="56" y="8"/>
                  </a:cxn>
                  <a:cxn ang="0">
                    <a:pos x="56" y="8"/>
                  </a:cxn>
                  <a:cxn ang="0">
                    <a:pos x="64" y="0"/>
                  </a:cxn>
                  <a:cxn ang="0">
                    <a:pos x="64" y="8"/>
                  </a:cxn>
                  <a:cxn ang="0">
                    <a:pos x="72" y="8"/>
                  </a:cxn>
                  <a:cxn ang="0">
                    <a:pos x="80" y="16"/>
                  </a:cxn>
                  <a:cxn ang="0">
                    <a:pos x="80" y="24"/>
                  </a:cxn>
                  <a:cxn ang="0">
                    <a:pos x="80" y="24"/>
                  </a:cxn>
                  <a:cxn ang="0">
                    <a:pos x="80" y="32"/>
                  </a:cxn>
                  <a:cxn ang="0">
                    <a:pos x="72" y="48"/>
                  </a:cxn>
                  <a:cxn ang="0">
                    <a:pos x="64" y="64"/>
                  </a:cxn>
                  <a:cxn ang="0">
                    <a:pos x="64" y="64"/>
                  </a:cxn>
                </a:cxnLst>
                <a:rect l="0" t="0" r="r" b="b"/>
                <a:pathLst>
                  <a:path w="80" h="183">
                    <a:moveTo>
                      <a:pt x="64" y="64"/>
                    </a:moveTo>
                    <a:lnTo>
                      <a:pt x="48" y="103"/>
                    </a:lnTo>
                    <a:lnTo>
                      <a:pt x="40" y="119"/>
                    </a:lnTo>
                    <a:lnTo>
                      <a:pt x="40" y="127"/>
                    </a:lnTo>
                    <a:lnTo>
                      <a:pt x="24" y="151"/>
                    </a:lnTo>
                    <a:lnTo>
                      <a:pt x="8" y="167"/>
                    </a:lnTo>
                    <a:lnTo>
                      <a:pt x="0" y="175"/>
                    </a:lnTo>
                    <a:lnTo>
                      <a:pt x="0" y="183"/>
                    </a:lnTo>
                    <a:lnTo>
                      <a:pt x="0" y="183"/>
                    </a:lnTo>
                    <a:lnTo>
                      <a:pt x="0" y="175"/>
                    </a:lnTo>
                    <a:lnTo>
                      <a:pt x="0" y="175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32" y="111"/>
                    </a:lnTo>
                    <a:lnTo>
                      <a:pt x="40" y="79"/>
                    </a:lnTo>
                    <a:lnTo>
                      <a:pt x="48" y="64"/>
                    </a:lnTo>
                    <a:lnTo>
                      <a:pt x="56" y="48"/>
                    </a:lnTo>
                    <a:lnTo>
                      <a:pt x="56" y="40"/>
                    </a:lnTo>
                    <a:lnTo>
                      <a:pt x="56" y="32"/>
                    </a:lnTo>
                    <a:lnTo>
                      <a:pt x="56" y="16"/>
                    </a:lnTo>
                    <a:lnTo>
                      <a:pt x="56" y="8"/>
                    </a:lnTo>
                    <a:lnTo>
                      <a:pt x="56" y="8"/>
                    </a:lnTo>
                    <a:lnTo>
                      <a:pt x="64" y="0"/>
                    </a:lnTo>
                    <a:lnTo>
                      <a:pt x="64" y="8"/>
                    </a:lnTo>
                    <a:lnTo>
                      <a:pt x="72" y="8"/>
                    </a:lnTo>
                    <a:lnTo>
                      <a:pt x="80" y="16"/>
                    </a:lnTo>
                    <a:lnTo>
                      <a:pt x="80" y="24"/>
                    </a:lnTo>
                    <a:lnTo>
                      <a:pt x="80" y="24"/>
                    </a:lnTo>
                    <a:lnTo>
                      <a:pt x="80" y="32"/>
                    </a:lnTo>
                    <a:lnTo>
                      <a:pt x="72" y="48"/>
                    </a:lnTo>
                    <a:lnTo>
                      <a:pt x="64" y="64"/>
                    </a:lnTo>
                    <a:lnTo>
                      <a:pt x="64" y="6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9" name="Freeform 107"/>
              <p:cNvSpPr>
                <a:spLocks/>
              </p:cNvSpPr>
              <p:nvPr/>
            </p:nvSpPr>
            <p:spPr bwMode="auto">
              <a:xfrm>
                <a:off x="4114800" y="1778000"/>
                <a:ext cx="114300" cy="100013"/>
              </a:xfrm>
              <a:custGeom>
                <a:avLst/>
                <a:gdLst/>
                <a:ahLst/>
                <a:cxnLst>
                  <a:cxn ang="0">
                    <a:pos x="48" y="47"/>
                  </a:cxn>
                  <a:cxn ang="0">
                    <a:pos x="48" y="55"/>
                  </a:cxn>
                  <a:cxn ang="0">
                    <a:pos x="40" y="55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55"/>
                  </a:cxn>
                  <a:cxn ang="0">
                    <a:pos x="40" y="47"/>
                  </a:cxn>
                  <a:cxn ang="0">
                    <a:pos x="40" y="39"/>
                  </a:cxn>
                  <a:cxn ang="0">
                    <a:pos x="40" y="31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0" y="15"/>
                  </a:cxn>
                  <a:cxn ang="0">
                    <a:pos x="32" y="23"/>
                  </a:cxn>
                  <a:cxn ang="0">
                    <a:pos x="32" y="23"/>
                  </a:cxn>
                  <a:cxn ang="0">
                    <a:pos x="24" y="23"/>
                  </a:cxn>
                  <a:cxn ang="0">
                    <a:pos x="8" y="23"/>
                  </a:cxn>
                  <a:cxn ang="0">
                    <a:pos x="0" y="23"/>
                  </a:cxn>
                  <a:cxn ang="0">
                    <a:pos x="0" y="15"/>
                  </a:cxn>
                  <a:cxn ang="0">
                    <a:pos x="16" y="15"/>
                  </a:cxn>
                  <a:cxn ang="0">
                    <a:pos x="24" y="15"/>
                  </a:cxn>
                  <a:cxn ang="0">
                    <a:pos x="40" y="7"/>
                  </a:cxn>
                  <a:cxn ang="0">
                    <a:pos x="40" y="7"/>
                  </a:cxn>
                  <a:cxn ang="0">
                    <a:pos x="48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7"/>
                  </a:cxn>
                  <a:cxn ang="0">
                    <a:pos x="72" y="15"/>
                  </a:cxn>
                  <a:cxn ang="0">
                    <a:pos x="72" y="15"/>
                  </a:cxn>
                  <a:cxn ang="0">
                    <a:pos x="72" y="23"/>
                  </a:cxn>
                  <a:cxn ang="0">
                    <a:pos x="64" y="23"/>
                  </a:cxn>
                  <a:cxn ang="0">
                    <a:pos x="64" y="23"/>
                  </a:cxn>
                  <a:cxn ang="0">
                    <a:pos x="56" y="31"/>
                  </a:cxn>
                  <a:cxn ang="0">
                    <a:pos x="56" y="39"/>
                  </a:cxn>
                  <a:cxn ang="0">
                    <a:pos x="48" y="47"/>
                  </a:cxn>
                  <a:cxn ang="0">
                    <a:pos x="48" y="47"/>
                  </a:cxn>
                </a:cxnLst>
                <a:rect l="0" t="0" r="r" b="b"/>
                <a:pathLst>
                  <a:path w="72" h="63">
                    <a:moveTo>
                      <a:pt x="48" y="47"/>
                    </a:move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55"/>
                    </a:lnTo>
                    <a:lnTo>
                      <a:pt x="40" y="47"/>
                    </a:lnTo>
                    <a:lnTo>
                      <a:pt x="40" y="39"/>
                    </a:lnTo>
                    <a:lnTo>
                      <a:pt x="40" y="31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0" y="15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24" y="23"/>
                    </a:lnTo>
                    <a:lnTo>
                      <a:pt x="8" y="23"/>
                    </a:lnTo>
                    <a:lnTo>
                      <a:pt x="0" y="23"/>
                    </a:lnTo>
                    <a:lnTo>
                      <a:pt x="0" y="15"/>
                    </a:lnTo>
                    <a:lnTo>
                      <a:pt x="16" y="15"/>
                    </a:lnTo>
                    <a:lnTo>
                      <a:pt x="24" y="15"/>
                    </a:lnTo>
                    <a:lnTo>
                      <a:pt x="40" y="7"/>
                    </a:lnTo>
                    <a:lnTo>
                      <a:pt x="40" y="7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7"/>
                    </a:lnTo>
                    <a:lnTo>
                      <a:pt x="72" y="15"/>
                    </a:lnTo>
                    <a:lnTo>
                      <a:pt x="72" y="15"/>
                    </a:lnTo>
                    <a:lnTo>
                      <a:pt x="72" y="23"/>
                    </a:lnTo>
                    <a:lnTo>
                      <a:pt x="64" y="23"/>
                    </a:lnTo>
                    <a:lnTo>
                      <a:pt x="64" y="23"/>
                    </a:lnTo>
                    <a:lnTo>
                      <a:pt x="56" y="31"/>
                    </a:lnTo>
                    <a:lnTo>
                      <a:pt x="56" y="39"/>
                    </a:lnTo>
                    <a:lnTo>
                      <a:pt x="48" y="47"/>
                    </a:lnTo>
                    <a:lnTo>
                      <a:pt x="48" y="4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2071011-9D41-439C-ACC5-42623C507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2590"/>
            <a:ext cx="6227027" cy="3502703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D162A400-F73A-4795-B410-5CE9E017DB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1143" y="1492590"/>
            <a:ext cx="4495800" cy="3371850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91E9ACE5-BA4A-4DCF-87BB-D5514836DD86}"/>
              </a:ext>
            </a:extLst>
          </p:cNvPr>
          <p:cNvSpPr txBox="1"/>
          <p:nvPr/>
        </p:nvSpPr>
        <p:spPr>
          <a:xfrm>
            <a:off x="3320144" y="479324"/>
            <a:ext cx="70648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92D050"/>
                </a:solidFill>
              </a:rPr>
              <a:t>What will the weather be like tomorrow</a:t>
            </a:r>
            <a:endParaRPr lang="zh-CN" altLang="en-US" sz="28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956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293938" y="1484968"/>
            <a:ext cx="262924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weather</a:t>
            </a:r>
            <a:r>
              <a:rPr lang="en-US" altLang="zh-CN" sz="2800" dirty="0"/>
              <a:t> 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622550" y="2316163"/>
            <a:ext cx="15827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tài……le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419350" y="3175000"/>
            <a:ext cx="216758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xiàyǔ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to rain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955675" y="1463675"/>
            <a:ext cx="1338263" cy="546100"/>
            <a:chOff x="682668" y="3939837"/>
            <a:chExt cx="1338943" cy="545509"/>
          </a:xfrm>
        </p:grpSpPr>
        <p:sp>
          <p:nvSpPr>
            <p:cNvPr id="6970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701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天气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955675" y="2308225"/>
            <a:ext cx="1582738" cy="536575"/>
            <a:chOff x="955178" y="2308225"/>
            <a:chExt cx="1583066" cy="536575"/>
          </a:xfrm>
        </p:grpSpPr>
        <p:sp>
          <p:nvSpPr>
            <p:cNvPr id="69698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9" name="文本框 107"/>
            <p:cNvSpPr>
              <a:spLocks noChangeArrowheads="1"/>
            </p:cNvSpPr>
            <p:nvPr/>
          </p:nvSpPr>
          <p:spPr bwMode="auto">
            <a:xfrm>
              <a:off x="1027624" y="2308225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太</a:t>
              </a:r>
              <a:r>
                <a:rPr lang="en-US" altLang="zh-CN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……</a:t>
              </a: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了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957263" y="3170238"/>
            <a:ext cx="1338262" cy="530225"/>
            <a:chOff x="683984" y="5619216"/>
            <a:chExt cx="1338943" cy="529187"/>
          </a:xfrm>
        </p:grpSpPr>
        <p:sp>
          <p:nvSpPr>
            <p:cNvPr id="6969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7" name="文本框 110"/>
            <p:cNvSpPr>
              <a:spLocks noChangeArrowheads="1"/>
            </p:cNvSpPr>
            <p:nvPr/>
          </p:nvSpPr>
          <p:spPr bwMode="auto">
            <a:xfrm>
              <a:off x="88443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下雨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6532563" y="1484313"/>
            <a:ext cx="248443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zěnmeyànɡ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how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6264275" y="2352675"/>
            <a:ext cx="118173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hot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6264275" y="3195638"/>
            <a:ext cx="168988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to fall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4775200" y="1484313"/>
            <a:ext cx="1670050" cy="546100"/>
            <a:chOff x="682668" y="3939837"/>
            <a:chExt cx="1338943" cy="545228"/>
          </a:xfrm>
        </p:grpSpPr>
        <p:sp>
          <p:nvSpPr>
            <p:cNvPr id="6969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3" name="文本框 88"/>
            <p:cNvSpPr>
              <a:spLocks noChangeArrowheads="1"/>
            </p:cNvSpPr>
            <p:nvPr/>
          </p:nvSpPr>
          <p:spPr bwMode="auto">
            <a:xfrm>
              <a:off x="784949" y="3959849"/>
              <a:ext cx="1110307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怎么样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4775200" y="2328863"/>
            <a:ext cx="1338263" cy="536575"/>
            <a:chOff x="682668" y="4792841"/>
            <a:chExt cx="1338943" cy="536981"/>
          </a:xfrm>
        </p:grpSpPr>
        <p:sp>
          <p:nvSpPr>
            <p:cNvPr id="6969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1" name="文本框 107"/>
            <p:cNvSpPr>
              <a:spLocks noChangeArrowheads="1"/>
            </p:cNvSpPr>
            <p:nvPr/>
          </p:nvSpPr>
          <p:spPr bwMode="auto">
            <a:xfrm>
              <a:off x="1047869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热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4776788" y="3190875"/>
            <a:ext cx="1338262" cy="528638"/>
            <a:chOff x="683984" y="5619216"/>
            <a:chExt cx="1338943" cy="532252"/>
          </a:xfrm>
        </p:grpSpPr>
        <p:sp>
          <p:nvSpPr>
            <p:cNvPr id="6968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9" name="文本框 110"/>
            <p:cNvSpPr>
              <a:spLocks noChangeArrowheads="1"/>
            </p:cNvSpPr>
            <p:nvPr/>
          </p:nvSpPr>
          <p:spPr bwMode="auto">
            <a:xfrm>
              <a:off x="1061815" y="5622654"/>
              <a:ext cx="543053" cy="5288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413000" y="4068763"/>
            <a:ext cx="206017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xiǎojiě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miss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952500" y="4064000"/>
            <a:ext cx="1338263" cy="528638"/>
            <a:chOff x="683984" y="5619216"/>
            <a:chExt cx="1338943" cy="532255"/>
          </a:xfrm>
        </p:grpSpPr>
        <p:sp>
          <p:nvSpPr>
            <p:cNvPr id="6968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7" name="文本框 110"/>
            <p:cNvSpPr>
              <a:spLocks noChangeArrowheads="1"/>
            </p:cNvSpPr>
            <p:nvPr/>
          </p:nvSpPr>
          <p:spPr bwMode="auto">
            <a:xfrm>
              <a:off x="868052" y="5622655"/>
              <a:ext cx="903912" cy="5288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小姐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6259513" y="4089400"/>
            <a:ext cx="196720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to come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4772025" y="4084638"/>
            <a:ext cx="1338263" cy="544512"/>
            <a:chOff x="683984" y="5619216"/>
            <a:chExt cx="1338943" cy="547140"/>
          </a:xfrm>
        </p:grpSpPr>
        <p:sp>
          <p:nvSpPr>
            <p:cNvPr id="6968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5" name="文本框 110"/>
            <p:cNvSpPr>
              <a:spLocks noChangeArrowheads="1"/>
            </p:cNvSpPr>
            <p:nvPr/>
          </p:nvSpPr>
          <p:spPr bwMode="auto">
            <a:xfrm>
              <a:off x="1064001" y="5638443"/>
              <a:ext cx="543053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来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968375" y="4946650"/>
            <a:ext cx="1338263" cy="530225"/>
            <a:chOff x="683984" y="5619216"/>
            <a:chExt cx="1338943" cy="529187"/>
          </a:xfrm>
        </p:grpSpPr>
        <p:sp>
          <p:nvSpPr>
            <p:cNvPr id="6968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3" name="文本框 110"/>
            <p:cNvSpPr>
              <a:spLocks noChangeArrowheads="1"/>
            </p:cNvSpPr>
            <p:nvPr/>
          </p:nvSpPr>
          <p:spPr bwMode="auto">
            <a:xfrm>
              <a:off x="104501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爱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413000" y="4937125"/>
            <a:ext cx="24641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ài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to like, lo</a:t>
            </a:r>
            <a:r>
              <a:rPr lang="en-US" altLang="zh-CN" sz="2800" b="1" dirty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宋体" pitchFamily="2" charset="-122"/>
              </a:rPr>
              <a:t>ve</a:t>
            </a:r>
            <a:r>
              <a:rPr lang="en-US" altLang="zh-CN" sz="2800" dirty="0">
                <a:solidFill>
                  <a:srgbClr val="00B050"/>
                </a:solidFill>
              </a:rPr>
              <a:t> 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0" name="文本框 142"/>
          <p:cNvSpPr>
            <a:spLocks noChangeArrowheads="1"/>
          </p:cNvSpPr>
          <p:nvPr/>
        </p:nvSpPr>
        <p:spPr bwMode="auto">
          <a:xfrm>
            <a:off x="10340975" y="1489075"/>
            <a:ext cx="192405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too,</a:t>
            </a: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extremely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" name="文本框 148"/>
          <p:cNvSpPr>
            <a:spLocks noChangeArrowheads="1"/>
          </p:cNvSpPr>
          <p:nvPr/>
        </p:nvSpPr>
        <p:spPr bwMode="auto">
          <a:xfrm>
            <a:off x="10340975" y="2357438"/>
            <a:ext cx="165782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lěnɡ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cold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2" name="文本框 149"/>
          <p:cNvSpPr>
            <a:spLocks noChangeArrowheads="1"/>
          </p:cNvSpPr>
          <p:nvPr/>
        </p:nvSpPr>
        <p:spPr bwMode="auto">
          <a:xfrm>
            <a:off x="10340975" y="3200400"/>
            <a:ext cx="131478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rain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38"/>
          <p:cNvGrpSpPr>
            <a:grpSpLocks/>
          </p:cNvGrpSpPr>
          <p:nvPr/>
        </p:nvGrpSpPr>
        <p:grpSpPr bwMode="auto">
          <a:xfrm>
            <a:off x="8867775" y="1489075"/>
            <a:ext cx="1338263" cy="546100"/>
            <a:chOff x="682668" y="3939837"/>
            <a:chExt cx="1338943" cy="545509"/>
          </a:xfrm>
        </p:grpSpPr>
        <p:sp>
          <p:nvSpPr>
            <p:cNvPr id="6968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太</a:t>
              </a:r>
            </a:p>
          </p:txBody>
        </p:sp>
      </p:grpSp>
      <p:grpSp>
        <p:nvGrpSpPr>
          <p:cNvPr id="13" name="组合 41"/>
          <p:cNvGrpSpPr>
            <a:grpSpLocks/>
          </p:cNvGrpSpPr>
          <p:nvPr/>
        </p:nvGrpSpPr>
        <p:grpSpPr bwMode="auto">
          <a:xfrm>
            <a:off x="8867775" y="2333625"/>
            <a:ext cx="1338263" cy="536575"/>
            <a:chOff x="682668" y="4792841"/>
            <a:chExt cx="1338943" cy="536981"/>
          </a:xfrm>
        </p:grpSpPr>
        <p:sp>
          <p:nvSpPr>
            <p:cNvPr id="69678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9" name="文本框 107"/>
            <p:cNvSpPr>
              <a:spLocks noChangeArrowheads="1"/>
            </p:cNvSpPr>
            <p:nvPr/>
          </p:nvSpPr>
          <p:spPr bwMode="auto">
            <a:xfrm>
              <a:off x="1095192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冷</a:t>
              </a:r>
            </a:p>
          </p:txBody>
        </p:sp>
      </p:grpSp>
      <p:grpSp>
        <p:nvGrpSpPr>
          <p:cNvPr id="14" name="组合 44"/>
          <p:cNvGrpSpPr>
            <a:grpSpLocks/>
          </p:cNvGrpSpPr>
          <p:nvPr/>
        </p:nvGrpSpPr>
        <p:grpSpPr bwMode="auto">
          <a:xfrm>
            <a:off x="8869363" y="3195638"/>
            <a:ext cx="1338262" cy="528637"/>
            <a:chOff x="683984" y="5619216"/>
            <a:chExt cx="1338943" cy="532252"/>
          </a:xfrm>
        </p:grpSpPr>
        <p:sp>
          <p:nvSpPr>
            <p:cNvPr id="6967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110"/>
            <p:cNvSpPr>
              <a:spLocks noChangeArrowheads="1"/>
            </p:cNvSpPr>
            <p:nvPr/>
          </p:nvSpPr>
          <p:spPr bwMode="auto">
            <a:xfrm>
              <a:off x="1061815" y="5622654"/>
              <a:ext cx="543053" cy="5288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雨</a:t>
              </a:r>
            </a:p>
          </p:txBody>
        </p:sp>
      </p:grpSp>
      <p:sp>
        <p:nvSpPr>
          <p:cNvPr id="63" name="文本框 149"/>
          <p:cNvSpPr>
            <a:spLocks noChangeArrowheads="1"/>
          </p:cNvSpPr>
          <p:nvPr/>
        </p:nvSpPr>
        <p:spPr bwMode="auto">
          <a:xfrm>
            <a:off x="10336213" y="4094163"/>
            <a:ext cx="116089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shēntǐ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body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8864600" y="4089400"/>
            <a:ext cx="1338263" cy="544920"/>
            <a:chOff x="683984" y="5619216"/>
            <a:chExt cx="1338943" cy="547549"/>
          </a:xfrm>
        </p:grpSpPr>
        <p:sp>
          <p:nvSpPr>
            <p:cNvPr id="6967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5" name="文本框 110"/>
            <p:cNvSpPr>
              <a:spLocks noChangeArrowheads="1"/>
            </p:cNvSpPr>
            <p:nvPr/>
          </p:nvSpPr>
          <p:spPr bwMode="auto">
            <a:xfrm>
              <a:off x="780069" y="5638443"/>
              <a:ext cx="903911" cy="528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身体</a:t>
              </a:r>
            </a:p>
          </p:txBody>
        </p:sp>
      </p:grpSp>
      <p:sp>
        <p:nvSpPr>
          <p:cNvPr id="71" name="文本框 149"/>
          <p:cNvSpPr>
            <a:spLocks noChangeArrowheads="1"/>
          </p:cNvSpPr>
          <p:nvPr/>
        </p:nvSpPr>
        <p:spPr bwMode="auto">
          <a:xfrm>
            <a:off x="6254750" y="4951413"/>
            <a:ext cx="266932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xiē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some, a few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4767263" y="4946650"/>
            <a:ext cx="1338262" cy="544513"/>
            <a:chOff x="683984" y="5619216"/>
            <a:chExt cx="1338943" cy="547140"/>
          </a:xfrm>
        </p:grpSpPr>
        <p:sp>
          <p:nvSpPr>
            <p:cNvPr id="6967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110"/>
            <p:cNvSpPr>
              <a:spLocks noChangeArrowheads="1"/>
            </p:cNvSpPr>
            <p:nvPr/>
          </p:nvSpPr>
          <p:spPr bwMode="auto">
            <a:xfrm>
              <a:off x="1079775" y="5638443"/>
              <a:ext cx="543053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些</a:t>
              </a:r>
            </a:p>
          </p:txBody>
        </p:sp>
      </p:grpSp>
      <p:sp>
        <p:nvSpPr>
          <p:cNvPr id="75" name="文本框 149"/>
          <p:cNvSpPr>
            <a:spLocks noChangeArrowheads="1"/>
          </p:cNvSpPr>
          <p:nvPr/>
        </p:nvSpPr>
        <p:spPr bwMode="auto">
          <a:xfrm>
            <a:off x="10331450" y="5018088"/>
            <a:ext cx="141897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shuǐɡuǒ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fruit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7" name="组合 44"/>
          <p:cNvGrpSpPr>
            <a:grpSpLocks/>
          </p:cNvGrpSpPr>
          <p:nvPr/>
        </p:nvGrpSpPr>
        <p:grpSpPr bwMode="auto">
          <a:xfrm>
            <a:off x="8859838" y="5013325"/>
            <a:ext cx="1338262" cy="544513"/>
            <a:chOff x="683984" y="5619216"/>
            <a:chExt cx="1338943" cy="547140"/>
          </a:xfrm>
        </p:grpSpPr>
        <p:sp>
          <p:nvSpPr>
            <p:cNvPr id="6967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110"/>
            <p:cNvSpPr>
              <a:spLocks noChangeArrowheads="1"/>
            </p:cNvSpPr>
            <p:nvPr/>
          </p:nvSpPr>
          <p:spPr bwMode="auto">
            <a:xfrm>
              <a:off x="890487" y="5638443"/>
              <a:ext cx="903911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水果</a:t>
              </a:r>
            </a:p>
          </p:txBody>
        </p:sp>
      </p:grpSp>
      <p:grpSp>
        <p:nvGrpSpPr>
          <p:cNvPr id="18" name="组合 7"/>
          <p:cNvGrpSpPr>
            <a:grpSpLocks/>
          </p:cNvGrpSpPr>
          <p:nvPr/>
        </p:nvGrpSpPr>
        <p:grpSpPr bwMode="auto">
          <a:xfrm>
            <a:off x="962025" y="5808663"/>
            <a:ext cx="1338263" cy="530225"/>
            <a:chOff x="683984" y="5619216"/>
            <a:chExt cx="1338943" cy="529187"/>
          </a:xfrm>
        </p:grpSpPr>
        <p:sp>
          <p:nvSpPr>
            <p:cNvPr id="6966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10"/>
            <p:cNvSpPr>
              <a:spLocks noChangeArrowheads="1"/>
            </p:cNvSpPr>
            <p:nvPr/>
          </p:nvSpPr>
          <p:spPr bwMode="auto">
            <a:xfrm>
              <a:off x="1060787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水</a:t>
              </a:r>
            </a:p>
          </p:txBody>
        </p:sp>
      </p:grpSp>
      <p:sp>
        <p:nvSpPr>
          <p:cNvPr id="82" name="文本框 149"/>
          <p:cNvSpPr>
            <a:spLocks noChangeArrowheads="1"/>
          </p:cNvSpPr>
          <p:nvPr/>
        </p:nvSpPr>
        <p:spPr bwMode="auto">
          <a:xfrm>
            <a:off x="2408238" y="5799138"/>
            <a:ext cx="191430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</a:t>
            </a:r>
            <a:r>
              <a:rPr lang="en-US" altLang="zh-CN" sz="2800" b="1" dirty="0">
                <a:solidFill>
                  <a:srgbClr val="00B05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water</a:t>
            </a:r>
            <a:endParaRPr lang="en-US" altLang="zh-CN" sz="2800" b="1" dirty="0">
              <a:solidFill>
                <a:srgbClr val="00B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4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5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8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0" grpId="0" bldLvl="0" autoUpdateAnimBg="0"/>
      <p:bldP spid="50" grpId="1" bldLvl="0" autoUpdateAnimBg="0"/>
      <p:bldP spid="50" grpId="2" bldLvl="0" autoUpdateAnimBg="0"/>
      <p:bldP spid="50" grpId="3" bldLvl="0" autoUpdateAnimBg="0"/>
      <p:bldP spid="50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2" grpId="0" bldLvl="0" autoUpdateAnimBg="0"/>
      <p:bldP spid="52" grpId="1" bldLvl="0" autoUpdateAnimBg="0"/>
      <p:bldP spid="52" grpId="2" bldLvl="0" autoUpdateAnimBg="0"/>
      <p:bldP spid="52" grpId="3" bldLvl="0" autoUpdateAnimBg="0"/>
      <p:bldP spid="52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71" grpId="0" bldLvl="0" autoUpdateAnimBg="0"/>
      <p:bldP spid="71" grpId="1" bldLvl="0" autoUpdateAnimBg="0"/>
      <p:bldP spid="71" grpId="2" bldLvl="0" autoUpdateAnimBg="0"/>
      <p:bldP spid="71" grpId="3" bldLvl="0" autoUpdateAnimBg="0"/>
      <p:bldP spid="71" grpId="4" bldLvl="0" autoUpdateAnimBg="0"/>
      <p:bldP spid="75" grpId="0" bldLvl="0" autoUpdateAnimBg="0"/>
      <p:bldP spid="75" grpId="1" bldLvl="0" autoUpdateAnimBg="0"/>
      <p:bldP spid="75" grpId="2" bldLvl="0" autoUpdateAnimBg="0"/>
      <p:bldP spid="75" grpId="3" bldLvl="0" autoUpdateAnimBg="0"/>
      <p:bldP spid="75" grpId="4" bldLvl="0" autoUpdateAnimBg="0"/>
      <p:bldP spid="82" grpId="0" bldLvl="0" autoUpdateAnimBg="0"/>
      <p:bldP spid="82" grpId="1" bldLvl="0" autoUpdateAnimBg="0"/>
      <p:bldP spid="82" grpId="2" bldLvl="0" autoUpdateAnimBg="0"/>
      <p:bldP spid="82" grpId="3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1454150" y="10033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927100"/>
            <a:ext cx="8613775" cy="1068388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19" name="AutoShape 25">
            <a:extLst>
              <a:ext uri="{FF2B5EF4-FFF2-40B4-BE49-F238E27FC236}">
                <a16:creationId xmlns:a16="http://schemas.microsoft.com/office/drawing/2014/main" id="{B0445FE2-3BA4-405E-9F37-181A7EEF6A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8236" y="2586502"/>
            <a:ext cx="8666702" cy="148474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D8DFD330-B5CE-4575-9E50-E24B3AA0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4134" y="2635072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你怎么样</a:t>
            </a:r>
          </a:p>
        </p:txBody>
      </p:sp>
      <p:sp>
        <p:nvSpPr>
          <p:cNvPr id="24" name="文本框 152">
            <a:extLst>
              <a:ext uri="{FF2B5EF4-FFF2-40B4-BE49-F238E27FC236}">
                <a16:creationId xmlns:a16="http://schemas.microsoft.com/office/drawing/2014/main" id="{1AA56709-D346-4116-BAE3-B3EA156DD0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5114" y="2590305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他怎么样</a:t>
            </a:r>
            <a:endParaRPr lang="zh-CN" altLang="en-US" dirty="0"/>
          </a:p>
        </p:txBody>
      </p:sp>
      <p:sp>
        <p:nvSpPr>
          <p:cNvPr id="26" name="圆角矩形 38">
            <a:extLst>
              <a:ext uri="{FF2B5EF4-FFF2-40B4-BE49-F238E27FC236}">
                <a16:creationId xmlns:a16="http://schemas.microsoft.com/office/drawing/2014/main" id="{17257A5A-CD6A-4999-B401-6CA078CE65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5359" y="2571571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8" name="文本框 78">
            <a:extLst>
              <a:ext uri="{FF2B5EF4-FFF2-40B4-BE49-F238E27FC236}">
                <a16:creationId xmlns:a16="http://schemas.microsoft.com/office/drawing/2014/main" id="{179B9EC1-4F99-4CB4-A4C2-A383C6E8B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08777" y="2590622"/>
            <a:ext cx="1264129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 dirty="0"/>
              <a:t>怎么样</a:t>
            </a:r>
          </a:p>
        </p:txBody>
      </p:sp>
      <p:sp>
        <p:nvSpPr>
          <p:cNvPr id="29" name="文本框 152">
            <a:extLst>
              <a:ext uri="{FF2B5EF4-FFF2-40B4-BE49-F238E27FC236}">
                <a16:creationId xmlns:a16="http://schemas.microsoft.com/office/drawing/2014/main" id="{49885BCC-8035-4CE4-A3B1-85A6A3A1FA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4134" y="3168494"/>
            <a:ext cx="264687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那个桌子怎么样？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非常好</a:t>
            </a:r>
            <a:endParaRPr lang="zh-CN" altLang="en-US" dirty="0"/>
          </a:p>
        </p:txBody>
      </p:sp>
      <p:sp>
        <p:nvSpPr>
          <p:cNvPr id="30" name="文本框 152">
            <a:extLst>
              <a:ext uri="{FF2B5EF4-FFF2-40B4-BE49-F238E27FC236}">
                <a16:creationId xmlns:a16="http://schemas.microsoft.com/office/drawing/2014/main" id="{AB00E4EB-C8BC-4008-8DD8-7F3FF3527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74026" y="2576432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天气怎么样</a:t>
            </a:r>
            <a:endParaRPr lang="zh-CN" altLang="en-US" dirty="0"/>
          </a:p>
        </p:txBody>
      </p:sp>
      <p:sp>
        <p:nvSpPr>
          <p:cNvPr id="31" name="AutoShape 25">
            <a:extLst>
              <a:ext uri="{FF2B5EF4-FFF2-40B4-BE49-F238E27FC236}">
                <a16:creationId xmlns:a16="http://schemas.microsoft.com/office/drawing/2014/main" id="{4C39CA98-61DF-4627-9F2E-81E81EE670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8236" y="4726394"/>
            <a:ext cx="8666702" cy="78177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1A367E8F-D56E-444A-B927-FB30227EC1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4134" y="4774964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太好了</a:t>
            </a:r>
          </a:p>
        </p:txBody>
      </p:sp>
      <p:sp>
        <p:nvSpPr>
          <p:cNvPr id="33" name="文本框 152">
            <a:extLst>
              <a:ext uri="{FF2B5EF4-FFF2-40B4-BE49-F238E27FC236}">
                <a16:creationId xmlns:a16="http://schemas.microsoft.com/office/drawing/2014/main" id="{51614E13-3D02-487B-A733-CBCA248E64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5114" y="4730197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太漂亮了</a:t>
            </a:r>
            <a:endParaRPr lang="zh-CN" altLang="en-US" dirty="0"/>
          </a:p>
        </p:txBody>
      </p:sp>
      <p:sp>
        <p:nvSpPr>
          <p:cNvPr id="34" name="圆角矩形 38">
            <a:extLst>
              <a:ext uri="{FF2B5EF4-FFF2-40B4-BE49-F238E27FC236}">
                <a16:creationId xmlns:a16="http://schemas.microsoft.com/office/drawing/2014/main" id="{0ED5293D-9EFA-45B1-B79D-03CF56BE90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5359" y="471146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5" name="文本框 78">
            <a:extLst>
              <a:ext uri="{FF2B5EF4-FFF2-40B4-BE49-F238E27FC236}">
                <a16:creationId xmlns:a16="http://schemas.microsoft.com/office/drawing/2014/main" id="{31F8C35F-CF0C-4FE5-BC02-ED8FD14ACB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9453" y="473051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 dirty="0"/>
              <a:t>太</a:t>
            </a:r>
          </a:p>
        </p:txBody>
      </p:sp>
      <p:sp>
        <p:nvSpPr>
          <p:cNvPr id="37" name="文本框 152">
            <a:extLst>
              <a:ext uri="{FF2B5EF4-FFF2-40B4-BE49-F238E27FC236}">
                <a16:creationId xmlns:a16="http://schemas.microsoft.com/office/drawing/2014/main" id="{9BBD7659-E7C8-40E6-92B4-052B4A2C9D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74026" y="4716324"/>
            <a:ext cx="249299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太早了   太晚了   </a:t>
            </a:r>
            <a:endParaRPr lang="zh-CN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6" grpId="0"/>
      <p:bldP spid="20" grpId="0"/>
      <p:bldP spid="22" grpId="0"/>
      <p:bldP spid="23" grpId="0"/>
      <p:bldP spid="25" grpId="0"/>
      <p:bldP spid="27" grpId="0"/>
      <p:bldP spid="19" grpId="0" animBg="1"/>
      <p:bldP spid="21" grpId="0"/>
      <p:bldP spid="24" grpId="0"/>
      <p:bldP spid="28" grpId="0"/>
      <p:bldP spid="29" grpId="0"/>
      <p:bldP spid="30" grpId="0"/>
      <p:bldP spid="31" grpId="0" animBg="1"/>
      <p:bldP spid="32" grpId="0"/>
      <p:bldP spid="33" grpId="0"/>
      <p:bldP spid="35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圆角矩形 32">
            <a:extLst>
              <a:ext uri="{FF2B5EF4-FFF2-40B4-BE49-F238E27FC236}">
                <a16:creationId xmlns:a16="http://schemas.microsoft.com/office/drawing/2014/main" id="{AA1E8955-1CAB-461D-8F17-9BB7DA6C36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08777" y="1098939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8" name="AutoShape 25">
            <a:extLst>
              <a:ext uri="{FF2B5EF4-FFF2-40B4-BE49-F238E27FC236}">
                <a16:creationId xmlns:a16="http://schemas.microsoft.com/office/drawing/2014/main" id="{E99B9164-A190-480E-868A-09DD842541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3890" y="1022739"/>
            <a:ext cx="7842250" cy="1068387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9" name="文本框 88">
            <a:extLst>
              <a:ext uri="{FF2B5EF4-FFF2-40B4-BE49-F238E27FC236}">
                <a16:creationId xmlns:a16="http://schemas.microsoft.com/office/drawing/2014/main" id="{45949E58-4404-4984-9027-A6A2D15C6C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9752" y="1132276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40" name="文本框 152">
            <a:extLst>
              <a:ext uri="{FF2B5EF4-FFF2-40B4-BE49-F238E27FC236}">
                <a16:creationId xmlns:a16="http://schemas.microsoft.com/office/drawing/2014/main" id="{9E0D65A4-171B-416E-AE8F-BE08B9FC0E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5815" y="1562489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41" name="文本框 152">
            <a:extLst>
              <a:ext uri="{FF2B5EF4-FFF2-40B4-BE49-F238E27FC236}">
                <a16:creationId xmlns:a16="http://schemas.microsoft.com/office/drawing/2014/main" id="{EF7A4525-B7F5-4894-9443-83BC0FF3D1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96290" y="1086239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42" name="文本框 152">
            <a:extLst>
              <a:ext uri="{FF2B5EF4-FFF2-40B4-BE49-F238E27FC236}">
                <a16:creationId xmlns:a16="http://schemas.microsoft.com/office/drawing/2014/main" id="{17598F79-CC2D-4ADC-A603-816E629748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1165" y="1054489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45" name="文本框 152">
            <a:extLst>
              <a:ext uri="{FF2B5EF4-FFF2-40B4-BE49-F238E27FC236}">
                <a16:creationId xmlns:a16="http://schemas.microsoft.com/office/drawing/2014/main" id="{328DABA9-6A3A-45AD-8F43-ABA3E8094C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3390" y="1573601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3236416F-A52F-45CF-9CAF-9043516D6E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20640" y="1589476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47" name="文本框 152">
            <a:extLst>
              <a:ext uri="{FF2B5EF4-FFF2-40B4-BE49-F238E27FC236}">
                <a16:creationId xmlns:a16="http://schemas.microsoft.com/office/drawing/2014/main" id="{1B07C3A1-3885-4932-AC02-30BD9097BC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08215" y="1600589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  <p:sp>
        <p:nvSpPr>
          <p:cNvPr id="48" name="圆角矩形 32">
            <a:extLst>
              <a:ext uri="{FF2B5EF4-FFF2-40B4-BE49-F238E27FC236}">
                <a16:creationId xmlns:a16="http://schemas.microsoft.com/office/drawing/2014/main" id="{3356D974-F2DD-4A29-9191-820CF9AAB3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3540" y="26797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9" name="AutoShape 25">
            <a:extLst>
              <a:ext uri="{FF2B5EF4-FFF2-40B4-BE49-F238E27FC236}">
                <a16:creationId xmlns:a16="http://schemas.microsoft.com/office/drawing/2014/main" id="{5B4678C7-F746-414D-8CAE-BF4A2D336E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653" y="2651200"/>
            <a:ext cx="6178550" cy="62865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0" name="文本框 107">
            <a:extLst>
              <a:ext uri="{FF2B5EF4-FFF2-40B4-BE49-F238E27FC236}">
                <a16:creationId xmlns:a16="http://schemas.microsoft.com/office/drawing/2014/main" id="{9DD0F158-3CBE-4559-B2FF-3345EDA8E6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6103" y="270676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51" name="文本框 152">
            <a:extLst>
              <a:ext uri="{FF2B5EF4-FFF2-40B4-BE49-F238E27FC236}">
                <a16:creationId xmlns:a16="http://schemas.microsoft.com/office/drawing/2014/main" id="{9414377B-7AEB-410A-9195-8B0CA3834F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5815" y="2743275"/>
            <a:ext cx="1493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天气很冷</a:t>
            </a:r>
          </a:p>
        </p:txBody>
      </p:sp>
      <p:sp>
        <p:nvSpPr>
          <p:cNvPr id="52" name="文本框 152">
            <a:extLst>
              <a:ext uri="{FF2B5EF4-FFF2-40B4-BE49-F238E27FC236}">
                <a16:creationId xmlns:a16="http://schemas.microsoft.com/office/drawing/2014/main" id="{81B23B6A-4165-4419-9792-6C64822C74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3390" y="2754388"/>
            <a:ext cx="1700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天气不冷</a:t>
            </a:r>
          </a:p>
        </p:txBody>
      </p:sp>
      <p:sp>
        <p:nvSpPr>
          <p:cNvPr id="53" name="文本框 152">
            <a:extLst>
              <a:ext uri="{FF2B5EF4-FFF2-40B4-BE49-F238E27FC236}">
                <a16:creationId xmlns:a16="http://schemas.microsoft.com/office/drawing/2014/main" id="{C59EB4D6-8355-4245-9C7B-D1B0D30EC6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20640" y="2770263"/>
            <a:ext cx="1493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不冷不热</a:t>
            </a:r>
          </a:p>
        </p:txBody>
      </p:sp>
      <p:sp>
        <p:nvSpPr>
          <p:cNvPr id="54" name="圆角矩形 32">
            <a:extLst>
              <a:ext uri="{FF2B5EF4-FFF2-40B4-BE49-F238E27FC236}">
                <a16:creationId xmlns:a16="http://schemas.microsoft.com/office/drawing/2014/main" id="{DA8A97F4-F98A-4D50-A569-EA653BABE4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3540" y="37175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5" name="AutoShape 25">
            <a:extLst>
              <a:ext uri="{FF2B5EF4-FFF2-40B4-BE49-F238E27FC236}">
                <a16:creationId xmlns:a16="http://schemas.microsoft.com/office/drawing/2014/main" id="{7E463739-EB23-42AF-A06B-87D230AC40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59937" y="3458336"/>
            <a:ext cx="7837487" cy="2973094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6" name="文本框 107">
            <a:extLst>
              <a:ext uri="{FF2B5EF4-FFF2-40B4-BE49-F238E27FC236}">
                <a16:creationId xmlns:a16="http://schemas.microsoft.com/office/drawing/2014/main" id="{372DE851-727E-4D63-A55B-28DA65E2AE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37365" y="37254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sp>
        <p:nvSpPr>
          <p:cNvPr id="57" name="文本框 152">
            <a:extLst>
              <a:ext uri="{FF2B5EF4-FFF2-40B4-BE49-F238E27FC236}">
                <a16:creationId xmlns:a16="http://schemas.microsoft.com/office/drawing/2014/main" id="{BF099DEE-6E38-4297-B259-4AF6C4EB6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7403" y="4277925"/>
            <a:ext cx="1944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昨天下雨了</a:t>
            </a:r>
          </a:p>
        </p:txBody>
      </p:sp>
      <p:sp>
        <p:nvSpPr>
          <p:cNvPr id="58" name="文本框 152">
            <a:extLst>
              <a:ext uri="{FF2B5EF4-FFF2-40B4-BE49-F238E27FC236}">
                <a16:creationId xmlns:a16="http://schemas.microsoft.com/office/drawing/2014/main" id="{E42DEEEB-C238-4D9A-BDA6-3E8076793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97878" y="3801675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下雨了</a:t>
            </a:r>
          </a:p>
        </p:txBody>
      </p:sp>
      <p:sp>
        <p:nvSpPr>
          <p:cNvPr id="59" name="文本框 152">
            <a:extLst>
              <a:ext uri="{FF2B5EF4-FFF2-40B4-BE49-F238E27FC236}">
                <a16:creationId xmlns:a16="http://schemas.microsoft.com/office/drawing/2014/main" id="{5625B26C-BDA3-4B16-BCDA-FDEDA1568D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2753" y="3769925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外面下雨了</a:t>
            </a:r>
          </a:p>
        </p:txBody>
      </p:sp>
      <p:sp>
        <p:nvSpPr>
          <p:cNvPr id="60" name="文本框 152">
            <a:extLst>
              <a:ext uri="{FF2B5EF4-FFF2-40B4-BE49-F238E27FC236}">
                <a16:creationId xmlns:a16="http://schemas.microsoft.com/office/drawing/2014/main" id="{F84BDCA0-5A1B-4712-A36E-A817EA6EA4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4978" y="4289038"/>
            <a:ext cx="270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昨天北京下雨了。</a:t>
            </a:r>
          </a:p>
        </p:txBody>
      </p:sp>
      <p:sp>
        <p:nvSpPr>
          <p:cNvPr id="61" name="文本框 152">
            <a:extLst>
              <a:ext uri="{FF2B5EF4-FFF2-40B4-BE49-F238E27FC236}">
                <a16:creationId xmlns:a16="http://schemas.microsoft.com/office/drawing/2014/main" id="{EC747F2F-8B57-4DE3-9B0C-9CBBA77888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9251" y="5140676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sp>
        <p:nvSpPr>
          <p:cNvPr id="62" name="文本框 152">
            <a:extLst>
              <a:ext uri="{FF2B5EF4-FFF2-40B4-BE49-F238E27FC236}">
                <a16:creationId xmlns:a16="http://schemas.microsoft.com/office/drawing/2014/main" id="{DCCC2BB6-9143-4F3C-A1E4-55A98F8FB9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25152" y="5129401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下面</a:t>
            </a:r>
          </a:p>
        </p:txBody>
      </p:sp>
      <p:sp>
        <p:nvSpPr>
          <p:cNvPr id="63" name="文本框 152">
            <a:extLst>
              <a:ext uri="{FF2B5EF4-FFF2-40B4-BE49-F238E27FC236}">
                <a16:creationId xmlns:a16="http://schemas.microsoft.com/office/drawing/2014/main" id="{4C6D5333-7228-42CB-BEE3-3A5AE0B42D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1895" y="512940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下雨了</a:t>
            </a:r>
          </a:p>
        </p:txBody>
      </p:sp>
      <p:sp>
        <p:nvSpPr>
          <p:cNvPr id="64" name="文本框 152">
            <a:extLst>
              <a:ext uri="{FF2B5EF4-FFF2-40B4-BE49-F238E27FC236}">
                <a16:creationId xmlns:a16="http://schemas.microsoft.com/office/drawing/2014/main" id="{551CE0C9-B0FB-446B-BA78-198741D4EA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0277" y="5906278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上午</a:t>
            </a:r>
          </a:p>
        </p:txBody>
      </p:sp>
      <p:sp>
        <p:nvSpPr>
          <p:cNvPr id="65" name="文本框 152">
            <a:extLst>
              <a:ext uri="{FF2B5EF4-FFF2-40B4-BE49-F238E27FC236}">
                <a16:creationId xmlns:a16="http://schemas.microsoft.com/office/drawing/2014/main" id="{516C9F5D-BDC8-46F5-AD2B-B242123F6D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31247" y="5969765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上面</a:t>
            </a:r>
          </a:p>
        </p:txBody>
      </p:sp>
    </p:spTree>
    <p:extLst>
      <p:ext uri="{BB962C8B-B14F-4D97-AF65-F5344CB8AC3E}">
        <p14:creationId xmlns:p14="http://schemas.microsoft.com/office/powerpoint/2010/main" val="401782474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8" grpId="1" animBg="1"/>
      <p:bldP spid="40" grpId="0"/>
      <p:bldP spid="41" grpId="0"/>
      <p:bldP spid="42" grpId="0"/>
      <p:bldP spid="45" grpId="0"/>
      <p:bldP spid="46" grpId="0"/>
      <p:bldP spid="47" grpId="0"/>
      <p:bldP spid="49" grpId="0" animBg="1"/>
      <p:bldP spid="49" grpId="1" animBg="1"/>
      <p:bldP spid="51" grpId="0"/>
      <p:bldP spid="52" grpId="0"/>
      <p:bldP spid="53" grpId="0"/>
      <p:bldP spid="55" grpId="0" animBg="1"/>
      <p:bldP spid="55" grpId="1" animBg="1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1454150" y="10033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92438" y="982478"/>
            <a:ext cx="8666702" cy="1484743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小姐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146425" y="1011238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王小姐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321300" y="979488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李小姐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7443788" y="993775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姐姐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3146425" y="1464509"/>
            <a:ext cx="1723549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她是谁？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她是王小姐</a:t>
            </a:r>
          </a:p>
        </p:txBody>
      </p:sp>
      <p:sp>
        <p:nvSpPr>
          <p:cNvPr id="36" name="圆角矩形 32">
            <a:extLst>
              <a:ext uri="{FF2B5EF4-FFF2-40B4-BE49-F238E27FC236}">
                <a16:creationId xmlns:a16="http://schemas.microsoft.com/office/drawing/2014/main" id="{6AC410F7-9CEE-4A80-8AE7-413EA8BCCE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4150" y="2930141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8" name="AutoShape 25">
            <a:extLst>
              <a:ext uri="{FF2B5EF4-FFF2-40B4-BE49-F238E27FC236}">
                <a16:creationId xmlns:a16="http://schemas.microsoft.com/office/drawing/2014/main" id="{4C9F751E-C363-4002-9EE0-036B81CA36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9263" y="2901565"/>
            <a:ext cx="8500608" cy="1975233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EC8108DA-0E55-4236-9995-F611A9BCB0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2288" y="2933316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40" name="文本框 152">
            <a:extLst>
              <a:ext uri="{FF2B5EF4-FFF2-40B4-BE49-F238E27FC236}">
                <a16:creationId xmlns:a16="http://schemas.microsoft.com/office/drawing/2014/main" id="{2B6E5BEB-B4AE-4EDA-A790-15AF22AC6B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3413" y="3474654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</a:t>
            </a:r>
          </a:p>
        </p:txBody>
      </p:sp>
      <p:sp>
        <p:nvSpPr>
          <p:cNvPr id="41" name="文本框 152">
            <a:extLst>
              <a:ext uri="{FF2B5EF4-FFF2-40B4-BE49-F238E27FC236}">
                <a16:creationId xmlns:a16="http://schemas.microsoft.com/office/drawing/2014/main" id="{27382445-6C61-484A-8FE2-3CDF0A5664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62300" y="2998404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</a:t>
            </a:r>
          </a:p>
        </p:txBody>
      </p:sp>
      <p:sp>
        <p:nvSpPr>
          <p:cNvPr id="42" name="文本框 152">
            <a:extLst>
              <a:ext uri="{FF2B5EF4-FFF2-40B4-BE49-F238E27FC236}">
                <a16:creationId xmlns:a16="http://schemas.microsoft.com/office/drawing/2014/main" id="{7C00686F-2FE0-4DF7-B4B3-30A514A1AD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7175" y="2966654"/>
            <a:ext cx="2339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来学校学习汉语</a:t>
            </a:r>
          </a:p>
        </p:txBody>
      </p:sp>
      <p:sp>
        <p:nvSpPr>
          <p:cNvPr id="45" name="文本框 152">
            <a:extLst>
              <a:ext uri="{FF2B5EF4-FFF2-40B4-BE49-F238E27FC236}">
                <a16:creationId xmlns:a16="http://schemas.microsoft.com/office/drawing/2014/main" id="{82E4C775-EC55-4684-BC72-5FA37855F1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05813" y="2980941"/>
            <a:ext cx="3262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我们来学校学习汉语。</a:t>
            </a:r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04A27C2B-65E2-4A11-8C98-1E43052342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60988" y="3485766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不来学校</a:t>
            </a:r>
          </a:p>
        </p:txBody>
      </p:sp>
      <p:sp>
        <p:nvSpPr>
          <p:cNvPr id="47" name="文本框 152">
            <a:extLst>
              <a:ext uri="{FF2B5EF4-FFF2-40B4-BE49-F238E27FC236}">
                <a16:creationId xmlns:a16="http://schemas.microsoft.com/office/drawing/2014/main" id="{B385DDE2-4289-4DD0-8C5A-EFCE1360E5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6763" y="3485766"/>
            <a:ext cx="2570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他今天不来学校。</a:t>
            </a:r>
          </a:p>
        </p:txBody>
      </p:sp>
      <p:sp>
        <p:nvSpPr>
          <p:cNvPr id="48" name="文本框 152">
            <a:extLst>
              <a:ext uri="{FF2B5EF4-FFF2-40B4-BE49-F238E27FC236}">
                <a16:creationId xmlns:a16="http://schemas.microsoft.com/office/drawing/2014/main" id="{93E71D00-1A77-472D-8F87-9CC7E07604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87021" y="4163630"/>
            <a:ext cx="803296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去学校                  去学校学习汉语            我们去商店买杯子</a:t>
            </a:r>
          </a:p>
        </p:txBody>
      </p:sp>
      <p:sp>
        <p:nvSpPr>
          <p:cNvPr id="49" name="圆角矩形 32">
            <a:extLst>
              <a:ext uri="{FF2B5EF4-FFF2-40B4-BE49-F238E27FC236}">
                <a16:creationId xmlns:a16="http://schemas.microsoft.com/office/drawing/2014/main" id="{46B95CF8-A03F-4FE1-A261-6D05E5E7F8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4150" y="5264149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0" name="AutoShape 25">
            <a:extLst>
              <a:ext uri="{FF2B5EF4-FFF2-40B4-BE49-F238E27FC236}">
                <a16:creationId xmlns:a16="http://schemas.microsoft.com/office/drawing/2014/main" id="{BCE288E5-CC32-409B-AFB8-B2DD13225F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5925" y="5173662"/>
            <a:ext cx="6534150" cy="1068387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1" name="文本框 88">
            <a:extLst>
              <a:ext uri="{FF2B5EF4-FFF2-40B4-BE49-F238E27FC236}">
                <a16:creationId xmlns:a16="http://schemas.microsoft.com/office/drawing/2014/main" id="{0F055964-16C1-4308-86B2-8A679DE0C4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8462" y="5256212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52" name="文本框 152">
            <a:extLst>
              <a:ext uri="{FF2B5EF4-FFF2-40B4-BE49-F238E27FC236}">
                <a16:creationId xmlns:a16="http://schemas.microsoft.com/office/drawing/2014/main" id="{C2D6DD26-A6E1-4593-B3E1-DAD30DFEA1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0237" y="5734049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53" name="文本框 152">
            <a:extLst>
              <a:ext uri="{FF2B5EF4-FFF2-40B4-BE49-F238E27FC236}">
                <a16:creationId xmlns:a16="http://schemas.microsoft.com/office/drawing/2014/main" id="{CACEFE9A-80FD-4214-AAFB-07B74B1EE7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60712" y="5257799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54" name="文本框 152">
            <a:extLst>
              <a:ext uri="{FF2B5EF4-FFF2-40B4-BE49-F238E27FC236}">
                <a16:creationId xmlns:a16="http://schemas.microsoft.com/office/drawing/2014/main" id="{1771949C-C4EB-4D35-BCAF-48A75723A4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7300" y="5226049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55" name="文本框 152">
            <a:extLst>
              <a:ext uri="{FF2B5EF4-FFF2-40B4-BE49-F238E27FC236}">
                <a16:creationId xmlns:a16="http://schemas.microsoft.com/office/drawing/2014/main" id="{B1422A1C-2B8A-4D5E-BD53-069C2F72F0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5037" y="5240337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56" name="文本框 152">
            <a:extLst>
              <a:ext uri="{FF2B5EF4-FFF2-40B4-BE49-F238E27FC236}">
                <a16:creationId xmlns:a16="http://schemas.microsoft.com/office/drawing/2014/main" id="{5CA50AD6-F790-4F0F-9133-497A59DFCA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1112" y="5745162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</p:spTree>
    <p:extLst>
      <p:ext uri="{BB962C8B-B14F-4D97-AF65-F5344CB8AC3E}">
        <p14:creationId xmlns:p14="http://schemas.microsoft.com/office/powerpoint/2010/main" val="417934650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20" grpId="0"/>
      <p:bldP spid="22" grpId="0"/>
      <p:bldP spid="23" grpId="0"/>
      <p:bldP spid="27" grpId="0"/>
      <p:bldP spid="38" grpId="0" animBg="1"/>
      <p:bldP spid="38" grpId="1" animBg="1"/>
      <p:bldP spid="40" grpId="0"/>
      <p:bldP spid="41" grpId="0"/>
      <p:bldP spid="42" grpId="0"/>
      <p:bldP spid="45" grpId="0"/>
      <p:bldP spid="46" grpId="0"/>
      <p:bldP spid="47" grpId="0"/>
      <p:bldP spid="48" grpId="0"/>
      <p:bldP spid="50" grpId="0" animBg="1"/>
      <p:bldP spid="50" grpId="1" animBg="1"/>
      <p:bldP spid="52" grpId="0"/>
      <p:bldP spid="53" grpId="0"/>
      <p:bldP spid="54" grpId="0"/>
      <p:bldP spid="55" grpId="0"/>
      <p:bldP spid="5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圆角矩形 32"/>
          <p:cNvSpPr>
            <a:spLocks noChangeArrowheads="1"/>
          </p:cNvSpPr>
          <p:nvPr/>
        </p:nvSpPr>
        <p:spPr bwMode="auto">
          <a:xfrm>
            <a:off x="1327150" y="97551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7" name="AutoShape 25"/>
          <p:cNvSpPr>
            <a:spLocks noChangeArrowheads="1"/>
          </p:cNvSpPr>
          <p:nvPr/>
        </p:nvSpPr>
        <p:spPr bwMode="auto">
          <a:xfrm>
            <a:off x="2828924" y="885029"/>
            <a:ext cx="7688264" cy="2086766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31" name="文本框 88"/>
          <p:cNvSpPr>
            <a:spLocks noChangeArrowheads="1"/>
          </p:cNvSpPr>
          <p:nvPr/>
        </p:nvSpPr>
        <p:spPr bwMode="auto">
          <a:xfrm>
            <a:off x="1522412" y="96281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grpSp>
        <p:nvGrpSpPr>
          <p:cNvPr id="7783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038475" y="1439068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028950" y="96281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4935537" y="93106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7151687" y="94535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4957762" y="145018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25" name="文本框 152">
            <a:extLst>
              <a:ext uri="{FF2B5EF4-FFF2-40B4-BE49-F238E27FC236}">
                <a16:creationId xmlns:a16="http://schemas.microsoft.com/office/drawing/2014/main" id="{3A3D64F3-E404-4E1D-A73C-F43977DA6E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8475" y="2185984"/>
            <a:ext cx="615632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我爱你                我爱他               我爱英国</a:t>
            </a:r>
          </a:p>
        </p:txBody>
      </p:sp>
      <p:sp>
        <p:nvSpPr>
          <p:cNvPr id="26" name="圆角矩形 32">
            <a:extLst>
              <a:ext uri="{FF2B5EF4-FFF2-40B4-BE49-F238E27FC236}">
                <a16:creationId xmlns:a16="http://schemas.microsoft.com/office/drawing/2014/main" id="{CBE73AB8-F6DD-4E8D-A234-B6D2CAE5A5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3988" y="32416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9" name="AutoShape 25">
            <a:extLst>
              <a:ext uri="{FF2B5EF4-FFF2-40B4-BE49-F238E27FC236}">
                <a16:creationId xmlns:a16="http://schemas.microsoft.com/office/drawing/2014/main" id="{D7CFEA52-3D04-4F61-ADFB-D6E0723F0B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5763" y="3151188"/>
            <a:ext cx="7258050" cy="1068387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0" name="文本框 107">
            <a:extLst>
              <a:ext uri="{FF2B5EF4-FFF2-40B4-BE49-F238E27FC236}">
                <a16:creationId xmlns:a16="http://schemas.microsoft.com/office/drawing/2014/main" id="{91139B0F-0295-4B95-BA40-F16BFFEDA6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2612CB37-EF50-4A18-9D7D-D3F6D7CD01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14675" y="3684588"/>
            <a:ext cx="1712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一些水果</a:t>
            </a:r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7A573CE7-E2B2-45E4-9A8E-D75462858D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3563" y="320833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</a:t>
            </a:r>
          </a:p>
        </p:txBody>
      </p:sp>
      <p:sp>
        <p:nvSpPr>
          <p:cNvPr id="33" name="文本框 152">
            <a:extLst>
              <a:ext uri="{FF2B5EF4-FFF2-40B4-BE49-F238E27FC236}">
                <a16:creationId xmlns:a16="http://schemas.microsoft.com/office/drawing/2014/main" id="{9C5F3702-0BE0-4AF0-B2A1-C6E265799A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1738" y="31765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34" name="文本框 152">
            <a:extLst>
              <a:ext uri="{FF2B5EF4-FFF2-40B4-BE49-F238E27FC236}">
                <a16:creationId xmlns:a16="http://schemas.microsoft.com/office/drawing/2014/main" id="{28F3D694-1A53-40BB-A718-29DBDDB165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7888" y="31908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35" name="文本框 152">
            <a:extLst>
              <a:ext uri="{FF2B5EF4-FFF2-40B4-BE49-F238E27FC236}">
                <a16:creationId xmlns:a16="http://schemas.microsoft.com/office/drawing/2014/main" id="{180B4282-C29D-472D-AE72-ED60782090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33963" y="36957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一些朋友</a:t>
            </a:r>
          </a:p>
        </p:txBody>
      </p:sp>
      <p:sp>
        <p:nvSpPr>
          <p:cNvPr id="36" name="文本框 152">
            <a:extLst>
              <a:ext uri="{FF2B5EF4-FFF2-40B4-BE49-F238E27FC236}">
                <a16:creationId xmlns:a16="http://schemas.microsoft.com/office/drawing/2014/main" id="{27C6583C-59D4-46BF-A01E-9691AB7316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9875" y="31924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sp>
        <p:nvSpPr>
          <p:cNvPr id="39" name="文本框 152">
            <a:extLst>
              <a:ext uri="{FF2B5EF4-FFF2-40B4-BE49-F238E27FC236}">
                <a16:creationId xmlns:a16="http://schemas.microsoft.com/office/drawing/2014/main" id="{826C8C46-720B-4ECB-8F2B-B3BBFE5DF6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3925" y="37068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一些学校</a:t>
            </a:r>
          </a:p>
        </p:txBody>
      </p:sp>
      <p:sp>
        <p:nvSpPr>
          <p:cNvPr id="40" name="圆角矩形 32">
            <a:extLst>
              <a:ext uri="{FF2B5EF4-FFF2-40B4-BE49-F238E27FC236}">
                <a16:creationId xmlns:a16="http://schemas.microsoft.com/office/drawing/2014/main" id="{5CA79D0B-B569-4AC4-8479-D838AD07D7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3988" y="44402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1" name="AutoShape 25">
            <a:extLst>
              <a:ext uri="{FF2B5EF4-FFF2-40B4-BE49-F238E27FC236}">
                <a16:creationId xmlns:a16="http://schemas.microsoft.com/office/drawing/2014/main" id="{2E4B0910-7322-4539-8EFB-D5A5E7EB81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5763" y="4348163"/>
            <a:ext cx="7427912" cy="1068387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2" name="文本框 107">
            <a:extLst>
              <a:ext uri="{FF2B5EF4-FFF2-40B4-BE49-F238E27FC236}">
                <a16:creationId xmlns:a16="http://schemas.microsoft.com/office/drawing/2014/main" id="{E3226EE5-1A64-47CE-A272-9F586C561A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sp>
        <p:nvSpPr>
          <p:cNvPr id="45" name="文本框 152">
            <a:extLst>
              <a:ext uri="{FF2B5EF4-FFF2-40B4-BE49-F238E27FC236}">
                <a16:creationId xmlns:a16="http://schemas.microsoft.com/office/drawing/2014/main" id="{B8D6215F-D538-4556-8BDE-2E4205E137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51188" y="4872038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什么水果</a:t>
            </a:r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D61D5A70-62AC-4C15-AD39-B316086CA8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55950" y="43957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吃水果</a:t>
            </a:r>
          </a:p>
        </p:txBody>
      </p:sp>
      <p:sp>
        <p:nvSpPr>
          <p:cNvPr id="47" name="文本框 152">
            <a:extLst>
              <a:ext uri="{FF2B5EF4-FFF2-40B4-BE49-F238E27FC236}">
                <a16:creationId xmlns:a16="http://schemas.microsoft.com/office/drawing/2014/main" id="{091AB26D-A7A3-4300-B373-DCC858C920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4125" y="4364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爱吃水果</a:t>
            </a:r>
          </a:p>
        </p:txBody>
      </p:sp>
      <p:sp>
        <p:nvSpPr>
          <p:cNvPr id="48" name="文本框 152">
            <a:extLst>
              <a:ext uri="{FF2B5EF4-FFF2-40B4-BE49-F238E27FC236}">
                <a16:creationId xmlns:a16="http://schemas.microsoft.com/office/drawing/2014/main" id="{D631095B-25E9-4A9B-86D7-7C9FE53C36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6350" y="4883150"/>
            <a:ext cx="2433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这是什么水果？</a:t>
            </a:r>
          </a:p>
        </p:txBody>
      </p:sp>
      <p:sp>
        <p:nvSpPr>
          <p:cNvPr id="49" name="文本框 152">
            <a:extLst>
              <a:ext uri="{FF2B5EF4-FFF2-40B4-BE49-F238E27FC236}">
                <a16:creationId xmlns:a16="http://schemas.microsoft.com/office/drawing/2014/main" id="{1B9DA197-4AD2-4B6C-8ACE-78A4F87A04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40638" y="4910138"/>
            <a:ext cx="2713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你爱吃什么水果？</a:t>
            </a:r>
          </a:p>
        </p:txBody>
      </p:sp>
      <p:sp>
        <p:nvSpPr>
          <p:cNvPr id="50" name="文本框 152">
            <a:extLst>
              <a:ext uri="{FF2B5EF4-FFF2-40B4-BE49-F238E27FC236}">
                <a16:creationId xmlns:a16="http://schemas.microsoft.com/office/drawing/2014/main" id="{1994307A-CC41-4723-9F51-6A607C03D6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40638" y="4364038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这些水果</a:t>
            </a:r>
          </a:p>
        </p:txBody>
      </p:sp>
      <p:sp>
        <p:nvSpPr>
          <p:cNvPr id="51" name="圆角矩形 32">
            <a:extLst>
              <a:ext uri="{FF2B5EF4-FFF2-40B4-BE49-F238E27FC236}">
                <a16:creationId xmlns:a16="http://schemas.microsoft.com/office/drawing/2014/main" id="{5E8F8ED9-22B7-4C77-B3FE-6934AA3427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9225" y="5745387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2" name="AutoShape 25">
            <a:extLst>
              <a:ext uri="{FF2B5EF4-FFF2-40B4-BE49-F238E27FC236}">
                <a16:creationId xmlns:a16="http://schemas.microsoft.com/office/drawing/2014/main" id="{70281F15-3AA8-4696-9922-C61B336371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5763" y="5765687"/>
            <a:ext cx="7551737" cy="652463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3" name="文本框 107">
            <a:extLst>
              <a:ext uri="{FF2B5EF4-FFF2-40B4-BE49-F238E27FC236}">
                <a16:creationId xmlns:a16="http://schemas.microsoft.com/office/drawing/2014/main" id="{25A980D3-1864-4BA5-871B-27003426DB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8000" y="5745387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54" name="文本框 152">
            <a:extLst>
              <a:ext uri="{FF2B5EF4-FFF2-40B4-BE49-F238E27FC236}">
                <a16:creationId xmlns:a16="http://schemas.microsoft.com/office/drawing/2014/main" id="{E303CC91-0438-45A3-BE19-6DB3CC4FD9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5788" y="5777137"/>
            <a:ext cx="17129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喝水</a:t>
            </a:r>
          </a:p>
        </p:txBody>
      </p:sp>
      <p:sp>
        <p:nvSpPr>
          <p:cNvPr id="55" name="文本框 152">
            <a:extLst>
              <a:ext uri="{FF2B5EF4-FFF2-40B4-BE49-F238E27FC236}">
                <a16:creationId xmlns:a16="http://schemas.microsoft.com/office/drawing/2014/main" id="{48C347AF-7ECE-4477-A168-1E217D6D28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45076" y="5788250"/>
            <a:ext cx="13065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多喝水</a:t>
            </a:r>
          </a:p>
        </p:txBody>
      </p:sp>
      <p:sp>
        <p:nvSpPr>
          <p:cNvPr id="56" name="文本框 152">
            <a:extLst>
              <a:ext uri="{FF2B5EF4-FFF2-40B4-BE49-F238E27FC236}">
                <a16:creationId xmlns:a16="http://schemas.microsoft.com/office/drawing/2014/main" id="{82917DBE-CF35-471D-9149-6777493999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38131" y="5765687"/>
            <a:ext cx="13065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雨水</a:t>
            </a:r>
          </a:p>
        </p:txBody>
      </p:sp>
      <p:sp>
        <p:nvSpPr>
          <p:cNvPr id="57" name="文本框 152">
            <a:extLst>
              <a:ext uri="{FF2B5EF4-FFF2-40B4-BE49-F238E27FC236}">
                <a16:creationId xmlns:a16="http://schemas.microsoft.com/office/drawing/2014/main" id="{A33B2E79-D98B-4F9C-8ADA-7E39E75BF2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91475" y="5788249"/>
            <a:ext cx="13065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大水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7" grpId="1" animBg="1"/>
      <p:bldP spid="18" grpId="0"/>
      <p:bldP spid="19" grpId="0"/>
      <p:bldP spid="24" grpId="0"/>
      <p:bldP spid="27" grpId="0"/>
      <p:bldP spid="28" grpId="0"/>
      <p:bldP spid="25" grpId="0"/>
      <p:bldP spid="29" grpId="0" animBg="1"/>
      <p:bldP spid="29" grpId="1" animBg="1"/>
      <p:bldP spid="31" grpId="0"/>
      <p:bldP spid="32" grpId="0"/>
      <p:bldP spid="33" grpId="0"/>
      <p:bldP spid="34" grpId="0"/>
      <p:bldP spid="35" grpId="0"/>
      <p:bldP spid="36" grpId="0"/>
      <p:bldP spid="39" grpId="0"/>
      <p:bldP spid="41" grpId="0" animBg="1"/>
      <p:bldP spid="41" grpId="1" animBg="1"/>
      <p:bldP spid="45" grpId="0"/>
      <p:bldP spid="46" grpId="0"/>
      <p:bldP spid="47" grpId="0"/>
      <p:bldP spid="48" grpId="0"/>
      <p:bldP spid="49" grpId="0"/>
      <p:bldP spid="50" grpId="0"/>
      <p:bldP spid="52" grpId="0" animBg="1"/>
      <p:bldP spid="52" grpId="1" animBg="1"/>
      <p:bldP spid="54" grpId="0"/>
      <p:bldP spid="55" grpId="0"/>
      <p:bldP spid="56" grpId="0"/>
      <p:bldP spid="5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95892F56-5471-4021-A5D5-EADF46DD1183}"/>
              </a:ext>
            </a:extLst>
          </p:cNvPr>
          <p:cNvSpPr txBox="1"/>
          <p:nvPr/>
        </p:nvSpPr>
        <p:spPr>
          <a:xfrm>
            <a:off x="515468" y="359229"/>
            <a:ext cx="2775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天气</a:t>
            </a:r>
            <a:r>
              <a:rPr lang="en-US" altLang="zh-CN" sz="3600" dirty="0" err="1"/>
              <a:t>tiānqì</a:t>
            </a:r>
            <a:r>
              <a:rPr lang="en-US" altLang="zh-CN" sz="3600" dirty="0">
                <a:solidFill>
                  <a:srgbClr val="00B050"/>
                </a:solidFill>
              </a:rPr>
              <a:t> 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16FE2F7A-0063-49C6-9EDC-785D87F40CE3}"/>
              </a:ext>
            </a:extLst>
          </p:cNvPr>
          <p:cNvSpPr txBox="1"/>
          <p:nvPr/>
        </p:nvSpPr>
        <p:spPr>
          <a:xfrm>
            <a:off x="3679371" y="609600"/>
            <a:ext cx="3734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爱</a:t>
            </a:r>
            <a:r>
              <a:rPr lang="en-US" altLang="zh-CN" sz="3600" dirty="0" err="1"/>
              <a:t>ài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EE98AFA7-C0B6-4BF7-AA54-4EDC41FA2E92}"/>
              </a:ext>
            </a:extLst>
          </p:cNvPr>
          <p:cNvSpPr txBox="1"/>
          <p:nvPr/>
        </p:nvSpPr>
        <p:spPr>
          <a:xfrm>
            <a:off x="6400800" y="1202871"/>
            <a:ext cx="35269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冷</a:t>
            </a:r>
            <a:r>
              <a:rPr lang="en-US" altLang="zh-CN" sz="3600" dirty="0" err="1"/>
              <a:t>lěng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198F121E-7331-4AB9-ABAC-E08CA2610998}"/>
              </a:ext>
            </a:extLst>
          </p:cNvPr>
          <p:cNvSpPr txBox="1"/>
          <p:nvPr/>
        </p:nvSpPr>
        <p:spPr>
          <a:xfrm>
            <a:off x="10591800" y="728561"/>
            <a:ext cx="14599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太</a:t>
            </a:r>
            <a:r>
              <a:rPr lang="en-US" altLang="zh-CN" sz="3600" dirty="0" err="1"/>
              <a:t>tài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A74AD33-232C-42A7-841A-BD6E3ACC1B78}"/>
              </a:ext>
            </a:extLst>
          </p:cNvPr>
          <p:cNvSpPr txBox="1"/>
          <p:nvPr/>
        </p:nvSpPr>
        <p:spPr>
          <a:xfrm>
            <a:off x="515468" y="3263090"/>
            <a:ext cx="23513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下雨</a:t>
            </a:r>
            <a:r>
              <a:rPr lang="en-US" altLang="zh-CN" sz="3600" dirty="0" err="1"/>
              <a:t>xià</a:t>
            </a:r>
            <a:r>
              <a:rPr lang="en-US" altLang="zh-CN" sz="3600" dirty="0"/>
              <a:t> </a:t>
            </a:r>
            <a:r>
              <a:rPr lang="en-US" altLang="zh-CN" sz="3600" dirty="0" err="1"/>
              <a:t>yǔ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C037FBB7-BB12-49F3-A49F-0E840439C186}"/>
              </a:ext>
            </a:extLst>
          </p:cNvPr>
          <p:cNvSpPr txBox="1"/>
          <p:nvPr/>
        </p:nvSpPr>
        <p:spPr>
          <a:xfrm>
            <a:off x="2063804" y="1901594"/>
            <a:ext cx="1982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来</a:t>
            </a:r>
            <a:r>
              <a:rPr lang="en-US" altLang="zh-CN" sz="3600" dirty="0" err="1"/>
              <a:t>lái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57196582-BBB3-43D4-A913-AB7F1763EBFE}"/>
              </a:ext>
            </a:extLst>
          </p:cNvPr>
          <p:cNvSpPr txBox="1"/>
          <p:nvPr/>
        </p:nvSpPr>
        <p:spPr>
          <a:xfrm>
            <a:off x="4887687" y="2442140"/>
            <a:ext cx="3200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92D050"/>
                </a:solidFill>
              </a:rPr>
              <a:t>水果</a:t>
            </a:r>
            <a:r>
              <a:rPr lang="en-US" altLang="zh-CN" sz="3600" dirty="0" err="1"/>
              <a:t>shuǐguǒ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88005E7A-EA86-4A34-AF3E-2BA65EE2401F}"/>
              </a:ext>
            </a:extLst>
          </p:cNvPr>
          <p:cNvSpPr txBox="1"/>
          <p:nvPr/>
        </p:nvSpPr>
        <p:spPr>
          <a:xfrm>
            <a:off x="8378797" y="3309256"/>
            <a:ext cx="2931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小姐</a:t>
            </a:r>
            <a:r>
              <a:rPr lang="en-US" altLang="zh-CN" sz="3600" dirty="0" err="1"/>
              <a:t>xiǎojiě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C9A4DE-9A21-444B-9D38-6FFA67D35000}"/>
              </a:ext>
            </a:extLst>
          </p:cNvPr>
          <p:cNvSpPr txBox="1"/>
          <p:nvPr/>
        </p:nvSpPr>
        <p:spPr>
          <a:xfrm>
            <a:off x="293914" y="5033274"/>
            <a:ext cx="36268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热</a:t>
            </a:r>
            <a:r>
              <a:rPr lang="en-US" altLang="zh-CN" sz="3600" dirty="0" err="1"/>
              <a:t>rè</a:t>
            </a:r>
            <a:r>
              <a:rPr lang="en-US" altLang="zh-CN" sz="3600" dirty="0"/>
              <a:t> 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FFDA6ADD-5822-44ED-B195-A51B3EB33B37}"/>
              </a:ext>
            </a:extLst>
          </p:cNvPr>
          <p:cNvSpPr txBox="1"/>
          <p:nvPr/>
        </p:nvSpPr>
        <p:spPr>
          <a:xfrm>
            <a:off x="4165225" y="3955587"/>
            <a:ext cx="2762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92D050"/>
                </a:solidFill>
              </a:rPr>
              <a:t>些</a:t>
            </a:r>
            <a:r>
              <a:rPr lang="en-US" altLang="zh-CN" sz="3600" dirty="0" err="1"/>
              <a:t>xiē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4500879E-89F4-490C-B981-D6AB2F819FDC}"/>
              </a:ext>
            </a:extLst>
          </p:cNvPr>
          <p:cNvSpPr txBox="1"/>
          <p:nvPr/>
        </p:nvSpPr>
        <p:spPr>
          <a:xfrm>
            <a:off x="8948057" y="5334668"/>
            <a:ext cx="25510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怎么样</a:t>
            </a:r>
            <a:r>
              <a:rPr lang="en-US" altLang="zh-CN" sz="3600" dirty="0" err="1"/>
              <a:t>zěnmeyàng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98D5F473-5F38-4BE5-8191-6626D86826B0}"/>
              </a:ext>
            </a:extLst>
          </p:cNvPr>
          <p:cNvSpPr txBox="1"/>
          <p:nvPr/>
        </p:nvSpPr>
        <p:spPr>
          <a:xfrm>
            <a:off x="4424721" y="5000617"/>
            <a:ext cx="22437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00B050"/>
                </a:solidFill>
              </a:rPr>
              <a:t>身体</a:t>
            </a:r>
            <a:r>
              <a:rPr lang="en-US" altLang="zh-CN" sz="3600" dirty="0" err="1"/>
              <a:t>shēntǐ</a:t>
            </a:r>
            <a:endParaRPr lang="zh-CN" altLang="en-US" sz="36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EB5B1DF9-EA75-45F9-A4E6-9DF7F26A27AE}"/>
              </a:ext>
            </a:extLst>
          </p:cNvPr>
          <p:cNvSpPr txBox="1"/>
          <p:nvPr/>
        </p:nvSpPr>
        <p:spPr>
          <a:xfrm rot="10800000" flipH="1" flipV="1">
            <a:off x="9927771" y="2080034"/>
            <a:ext cx="1982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92D050"/>
                </a:solidFill>
              </a:rPr>
              <a:t>水</a:t>
            </a:r>
            <a:r>
              <a:rPr lang="en-US" altLang="zh-CN" sz="3600" dirty="0" err="1"/>
              <a:t>shuǐ</a:t>
            </a:r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81977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035A44E7-8318-435A-9949-C15AD00BB628}"/>
              </a:ext>
            </a:extLst>
          </p:cNvPr>
          <p:cNvSpPr txBox="1"/>
          <p:nvPr/>
        </p:nvSpPr>
        <p:spPr>
          <a:xfrm>
            <a:off x="881743" y="662893"/>
            <a:ext cx="20791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weather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242BD86-6644-4EA6-9BB4-DA8760984683}"/>
              </a:ext>
            </a:extLst>
          </p:cNvPr>
          <p:cNvSpPr txBox="1"/>
          <p:nvPr/>
        </p:nvSpPr>
        <p:spPr>
          <a:xfrm>
            <a:off x="5061857" y="924503"/>
            <a:ext cx="188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to like/love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1305F20B-3F98-4CBC-9254-79C907C947C7}"/>
              </a:ext>
            </a:extLst>
          </p:cNvPr>
          <p:cNvSpPr txBox="1"/>
          <p:nvPr/>
        </p:nvSpPr>
        <p:spPr>
          <a:xfrm>
            <a:off x="9274629" y="555171"/>
            <a:ext cx="21662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to rain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67BE4E44-674E-4A89-95DB-28A1724C8019}"/>
              </a:ext>
            </a:extLst>
          </p:cNvPr>
          <p:cNvSpPr txBox="1"/>
          <p:nvPr/>
        </p:nvSpPr>
        <p:spPr>
          <a:xfrm>
            <a:off x="413657" y="2405037"/>
            <a:ext cx="3211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miss, young lady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4EC31D65-D5F9-48EE-8E81-01A42B0DB031}"/>
              </a:ext>
            </a:extLst>
          </p:cNvPr>
          <p:cNvSpPr txBox="1"/>
          <p:nvPr/>
        </p:nvSpPr>
        <p:spPr>
          <a:xfrm>
            <a:off x="4865915" y="2448932"/>
            <a:ext cx="1230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fruit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16691587-8791-46F7-A2A8-9EA1B0F5A40C}"/>
              </a:ext>
            </a:extLst>
          </p:cNvPr>
          <p:cNvSpPr txBox="1"/>
          <p:nvPr/>
        </p:nvSpPr>
        <p:spPr>
          <a:xfrm>
            <a:off x="8186057" y="2427161"/>
            <a:ext cx="3341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hot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EBAA177-1B9A-4AD8-92DB-5A137FA374A5}"/>
              </a:ext>
            </a:extLst>
          </p:cNvPr>
          <p:cNvSpPr txBox="1"/>
          <p:nvPr/>
        </p:nvSpPr>
        <p:spPr>
          <a:xfrm>
            <a:off x="446314" y="3929743"/>
            <a:ext cx="21989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some, a few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E3420CBD-B851-4B1F-AB68-4BB643D56490}"/>
              </a:ext>
            </a:extLst>
          </p:cNvPr>
          <p:cNvSpPr txBox="1"/>
          <p:nvPr/>
        </p:nvSpPr>
        <p:spPr>
          <a:xfrm>
            <a:off x="4572000" y="3755571"/>
            <a:ext cx="188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water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31B13F1-6AFC-40B6-9333-CC2AB0E55420}"/>
              </a:ext>
            </a:extLst>
          </p:cNvPr>
          <p:cNvSpPr txBox="1"/>
          <p:nvPr/>
        </p:nvSpPr>
        <p:spPr>
          <a:xfrm>
            <a:off x="9024257" y="3646714"/>
            <a:ext cx="24166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to come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4808D9D1-3BA7-4558-84DB-61795A29DA56}"/>
              </a:ext>
            </a:extLst>
          </p:cNvPr>
          <p:cNvSpPr txBox="1"/>
          <p:nvPr/>
        </p:nvSpPr>
        <p:spPr>
          <a:xfrm>
            <a:off x="1121229" y="5159829"/>
            <a:ext cx="2002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cold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0554D236-21AC-42B6-B2C1-99968BB58CFC}"/>
              </a:ext>
            </a:extLst>
          </p:cNvPr>
          <p:cNvSpPr txBox="1"/>
          <p:nvPr/>
        </p:nvSpPr>
        <p:spPr>
          <a:xfrm>
            <a:off x="5203371" y="4844143"/>
            <a:ext cx="2002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body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3BC61DC4-6347-4AE6-B99C-30479ECEF05E}"/>
              </a:ext>
            </a:extLst>
          </p:cNvPr>
          <p:cNvSpPr txBox="1"/>
          <p:nvPr/>
        </p:nvSpPr>
        <p:spPr>
          <a:xfrm>
            <a:off x="8828314" y="5213475"/>
            <a:ext cx="3211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how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75C6D9-4D87-4BD9-BA16-D21249070207}"/>
              </a:ext>
            </a:extLst>
          </p:cNvPr>
          <p:cNvSpPr txBox="1"/>
          <p:nvPr/>
        </p:nvSpPr>
        <p:spPr>
          <a:xfrm>
            <a:off x="3624943" y="6139543"/>
            <a:ext cx="4441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70C0"/>
                </a:solidFill>
              </a:rPr>
              <a:t>too, excessively</a:t>
            </a:r>
            <a:endParaRPr lang="zh-CN" altLang="en-US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21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610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68612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shuǐɡuǒ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⑤水果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613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yīshēnɡ</a:t>
            </a:r>
            <a:r>
              <a:rPr lang="en-US" altLang="zh-CN" sz="2000"/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⑥医生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  </a:t>
            </a:r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endParaRPr lang="en-US" altLang="zh-CN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热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5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shuǐ</a:t>
            </a:r>
            <a:r>
              <a:rPr lang="en-US" altLang="zh-CN" sz="2000"/>
              <a:t> </a:t>
            </a:r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④水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68616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lěnɡ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①冷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68617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xiàyǔ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③下雨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686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31913" y="1741488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0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597400" y="17224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2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8623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16450" y="5202238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25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140825" y="531336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9210675" y="6184900"/>
            <a:ext cx="839788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26538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810625" y="1704975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878888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8807450" y="441166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A</a:t>
            </a:r>
            <a:endParaRPr lang="zh-CN" altLang="en-US" sz="2400" b="1"/>
          </a:p>
        </p:txBody>
      </p:sp>
      <p:sp>
        <p:nvSpPr>
          <p:cNvPr id="68632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pic>
        <p:nvPicPr>
          <p:cNvPr id="71707" name="Picture 5" descr="C:\Documents and Settings\Administrator.CAOFAN\桌面\hsk一级\2课\2-05山-前图43956478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2021547" y="3490798"/>
            <a:ext cx="1440000" cy="1368540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  <a:effectLst>
            <a:softEdge rad="63500"/>
          </a:effectLst>
        </p:spPr>
      </p:pic>
      <p:sp>
        <p:nvSpPr>
          <p:cNvPr id="32" name="矩形 31"/>
          <p:cNvSpPr/>
          <p:nvPr/>
        </p:nvSpPr>
        <p:spPr bwMode="auto">
          <a:xfrm>
            <a:off x="1301750" y="3467100"/>
            <a:ext cx="2160588" cy="136842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68635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grpSp>
        <p:nvGrpSpPr>
          <p:cNvPr id="68636" name="组合 33"/>
          <p:cNvGrpSpPr>
            <a:grpSpLocks/>
          </p:cNvGrpSpPr>
          <p:nvPr/>
        </p:nvGrpSpPr>
        <p:grpSpPr bwMode="auto">
          <a:xfrm>
            <a:off x="1327150" y="5207000"/>
            <a:ext cx="2160588" cy="1414463"/>
            <a:chOff x="1311650" y="5175125"/>
            <a:chExt cx="2160588" cy="1414588"/>
          </a:xfrm>
        </p:grpSpPr>
        <p:pic>
          <p:nvPicPr>
            <p:cNvPr id="68640" name="Picture 6" descr="C:\Documents and Settings\Administrator.CAOFAN\桌面\hsk一级\2课\2-06钟-微图mf829727（18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957386" y="5222875"/>
              <a:ext cx="1260000" cy="1366838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33" name="矩形 32"/>
            <p:cNvSpPr/>
            <p:nvPr/>
          </p:nvSpPr>
          <p:spPr bwMode="auto">
            <a:xfrm>
              <a:off x="1311650" y="5175125"/>
              <a:ext cx="2160588" cy="1368546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68637" name="组合 35"/>
          <p:cNvGrpSpPr>
            <a:grpSpLocks/>
          </p:cNvGrpSpPr>
          <p:nvPr/>
        </p:nvGrpSpPr>
        <p:grpSpPr bwMode="auto">
          <a:xfrm>
            <a:off x="4576763" y="3430588"/>
            <a:ext cx="2160587" cy="1403350"/>
            <a:chOff x="4577275" y="3429887"/>
            <a:chExt cx="2160588" cy="1404000"/>
          </a:xfrm>
        </p:grpSpPr>
        <p:pic>
          <p:nvPicPr>
            <p:cNvPr id="15" name="Picture 9" descr="C:\Documents and Settings\Administrator.CAOFAN\桌面\hsk一级\2课\2-09菜-前图22657124（20）.jpg"/>
            <p:cNvPicPr preferRelativeResize="0">
              <a:picLocks noChangeArrowheads="1"/>
            </p:cNvPicPr>
            <p:nvPr/>
          </p:nvPicPr>
          <p:blipFill>
            <a:blip r:embed="rId8" cstate="print"/>
            <a:stretch>
              <a:fillRect/>
            </a:stretch>
          </p:blipFill>
          <p:spPr bwMode="auto">
            <a:xfrm>
              <a:off x="5314201" y="3429887"/>
              <a:ext cx="1368000" cy="1404000"/>
            </a:xfrm>
            <a:prstGeom prst="rect">
              <a:avLst/>
            </a:prstGeom>
            <a:ln w="38100" cap="sq">
              <a:noFill/>
              <a:prstDash val="solid"/>
              <a:miter lim="800000"/>
            </a:ln>
            <a:effectLst>
              <a:softEdge rad="63500"/>
            </a:effectLst>
          </p:spPr>
        </p:pic>
        <p:sp>
          <p:nvSpPr>
            <p:cNvPr id="35" name="矩形 34"/>
            <p:cNvSpPr/>
            <p:nvPr/>
          </p:nvSpPr>
          <p:spPr bwMode="auto">
            <a:xfrm>
              <a:off x="4577275" y="3441004"/>
              <a:ext cx="2160588" cy="1369059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443038" y="1717675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Běijīnɡ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zěnmeyànɡ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北京  的  天气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太热了。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呢？明天      天气  怎么样？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hěn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lěnɡ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 天气  很   好，不   冷 不 热。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在路上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road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4963" y="2247900"/>
            <a:ext cx="269557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疑问代词“怎么样”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“怎么样”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246976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怎么样？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7199312" cy="2720975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708275" y="2620963"/>
            <a:ext cx="72739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）你的汉语怎么样？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692400" y="3382963"/>
            <a:ext cx="86185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）你妈妈身体怎么样？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08275" y="4000500"/>
            <a:ext cx="39449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）明天天气怎么样？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80021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2.Sucject+Predicate</a:t>
            </a:r>
            <a:r>
              <a:rPr lang="zh-CN" altLang="en-US" sz="2800" b="1" dirty="0">
                <a:latin typeface="+mn-ea"/>
                <a:ea typeface="+mn-ea"/>
              </a:rPr>
              <a:t> </a:t>
            </a:r>
            <a:r>
              <a:rPr lang="en-US" altLang="zh-CN" dirty="0">
                <a:latin typeface="+mn-ea"/>
                <a:ea typeface="+mn-ea"/>
              </a:rPr>
              <a:t>Sentences with a Subject-Predicate Phrase as the Predicate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87787" y="1576502"/>
            <a:ext cx="755184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Sucject+Predicate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Sucject+Verb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）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536825"/>
          <a:ext cx="9093802" cy="2943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00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10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0841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8579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身体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不太好。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明天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天气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很好。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身体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怎么样？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程度副词“太” </a:t>
            </a:r>
            <a:r>
              <a:rPr lang="en-US" altLang="zh-CN" dirty="0">
                <a:latin typeface="+mn-ea"/>
                <a:ea typeface="+mn-ea"/>
              </a:rPr>
              <a:t>The Adverb</a:t>
            </a:r>
            <a:r>
              <a:rPr lang="zh-CN" altLang="en-US" dirty="0">
                <a:latin typeface="+mn-ea"/>
                <a:ea typeface="+mn-ea"/>
              </a:rPr>
              <a:t>“太”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2972" y="1564660"/>
            <a:ext cx="393087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太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+Adjective+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65037" y="2171716"/>
            <a:ext cx="422542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不太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+Adjective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1881188" y="2917825"/>
            <a:ext cx="6632575" cy="25844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708275" y="3124200"/>
            <a:ext cx="7273925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）太热了。</a:t>
            </a:r>
            <a:endParaRPr lang="en-US" altLang="zh-CN" sz="28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2692400" y="3886200"/>
            <a:ext cx="86185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）天气太冷了。</a:t>
            </a:r>
            <a:endParaRPr lang="en-US" altLang="zh-CN" sz="28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708275" y="4503738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）我身体不太好。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443038" y="1717675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北京  的  天气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太热了。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呢？明天      天气  怎么样？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 天气  很   好，不   冷 不 热。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在路上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road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……</a:t>
            </a:r>
            <a:r>
              <a:rPr lang="zh-CN" altLang="en-US" sz="2800" b="1" dirty="0">
                <a:latin typeface="+mn-ea"/>
                <a:ea typeface="+mn-ea"/>
              </a:rPr>
              <a:t>（天气）怎么样？</a:t>
            </a:r>
            <a:endParaRPr lang="zh-CN" altLang="en-US" dirty="0">
              <a:latin typeface="+mn-ea"/>
              <a:ea typeface="+mn-ea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3744BC69-B939-434B-896D-62FFBFECD1A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3092" y="3420269"/>
            <a:ext cx="4363668" cy="290832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8A48CFA-85FF-4777-BAD7-924F14DD16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167" y="2416628"/>
            <a:ext cx="5710698" cy="3318783"/>
          </a:xfrm>
          <a:prstGeom prst="rect">
            <a:avLst/>
          </a:prstGeom>
        </p:spPr>
      </p:pic>
      <p:pic>
        <p:nvPicPr>
          <p:cNvPr id="1026" name="Picture 2" descr="查看源图像">
            <a:extLst>
              <a:ext uri="{FF2B5EF4-FFF2-40B4-BE49-F238E27FC236}">
                <a16:creationId xmlns:a16="http://schemas.microsoft.com/office/drawing/2014/main" id="{91136AB3-3C30-418D-B864-5C61047E1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65" y="329406"/>
            <a:ext cx="4914122" cy="257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8E9D8622-1F7D-4808-A285-8DE7354EB09B}"/>
              </a:ext>
            </a:extLst>
          </p:cNvPr>
          <p:cNvSpPr txBox="1"/>
          <p:nvPr/>
        </p:nvSpPr>
        <p:spPr>
          <a:xfrm>
            <a:off x="566057" y="3124200"/>
            <a:ext cx="1195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/>
              <a:t>cardiff</a:t>
            </a:r>
            <a:endParaRPr lang="zh-CN" altLang="en-US" dirty="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6E5FD23F-27CC-468E-ACCF-AF2E5353602B}"/>
              </a:ext>
            </a:extLst>
          </p:cNvPr>
          <p:cNvSpPr txBox="1"/>
          <p:nvPr/>
        </p:nvSpPr>
        <p:spPr>
          <a:xfrm>
            <a:off x="5748338" y="1077686"/>
            <a:ext cx="1216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/>
              <a:t>lampeter</a:t>
            </a:r>
            <a:endParaRPr lang="zh-CN" altLang="en-US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3091A49-C2A9-4755-B5CA-0C3EA0D6CBBE}"/>
              </a:ext>
            </a:extLst>
          </p:cNvPr>
          <p:cNvSpPr txBox="1"/>
          <p:nvPr/>
        </p:nvSpPr>
        <p:spPr>
          <a:xfrm>
            <a:off x="8893629" y="6553200"/>
            <a:ext cx="2142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/>
              <a:t>swansea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09313851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60DB10-82D7-4FEB-847B-40404C138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solidFill>
                  <a:srgbClr val="92D050"/>
                </a:solidFill>
              </a:rPr>
              <a:t>Narration from the dialog </a:t>
            </a:r>
            <a:br>
              <a:rPr lang="en-US" altLang="zh-CN" sz="3200" dirty="0"/>
            </a:br>
            <a:r>
              <a:rPr lang="zh-CN" altLang="en-US" sz="3200" dirty="0"/>
              <a:t>根据对话讲故事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B8037B-954C-4FAC-856B-59B5242C4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413001"/>
            <a:ext cx="8229600" cy="1527628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/>
              <a:t>昨天。。。的天气。。。，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明天。。。不冷不热。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66449719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755650" y="1620838"/>
            <a:ext cx="99806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在健身房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gym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373188" y="1606550"/>
            <a:ext cx="7323137" cy="452277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</a:t>
            </a:r>
            <a:r>
              <a:rPr lang="zh-CN" altLang="en-US" sz="2800" b="1" dirty="0">
                <a:solidFill>
                  <a:srgbClr val="00B0F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2800" b="1" dirty="0">
                <a:solidFill>
                  <a:srgbClr val="7030A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下 雨 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不 会 下 雨。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Wánɡ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xiǎojiě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 小姐   今天  会 来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lěnɡ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  会 来，天气  太 冷  了。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050088" y="1987550"/>
            <a:ext cx="2698750" cy="1793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 </a:t>
            </a:r>
            <a:r>
              <a:rPr lang="en-US" altLang="zh-CN" sz="2800" b="1" dirty="0" err="1">
                <a:latin typeface="+mn-ea"/>
                <a:ea typeface="+mn-ea"/>
              </a:rPr>
              <a:t>Volitive</a:t>
            </a:r>
            <a:r>
              <a:rPr lang="en-US" altLang="zh-CN" sz="2800" b="1" dirty="0">
                <a:latin typeface="+mn-ea"/>
                <a:ea typeface="+mn-ea"/>
              </a:rPr>
              <a:t> Auxiliary </a:t>
            </a:r>
            <a:r>
              <a:rPr lang="zh-CN" altLang="en-US" sz="2800" b="1" dirty="0">
                <a:latin typeface="+mn-ea"/>
                <a:ea typeface="+mn-ea"/>
              </a:rPr>
              <a:t>“会”（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“会”（</a:t>
            </a:r>
            <a:r>
              <a:rPr lang="en-US" altLang="zh-CN" dirty="0">
                <a:latin typeface="+mn-ea"/>
                <a:ea typeface="+mn-ea"/>
              </a:rPr>
              <a:t>2</a:t>
            </a:r>
            <a:r>
              <a:rPr lang="zh-CN" altLang="en-US" dirty="0">
                <a:latin typeface="+mn-ea"/>
                <a:ea typeface="+mn-ea"/>
              </a:rPr>
              <a:t>）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52232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 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7531100" cy="349250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314575" y="265588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：爸爸八点前会回家吗？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：会。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314575" y="3625850"/>
            <a:ext cx="41878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：明天她会来吗？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：她会来。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09813" y="4595813"/>
            <a:ext cx="42656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：今天会下雨吗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？</a:t>
            </a:r>
            <a:endParaRPr lang="en-US" altLang="zh-CN" sz="28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：今天不会下雨。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755650" y="1620838"/>
            <a:ext cx="99806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在健身房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gym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373188" y="1606550"/>
            <a:ext cx="7323137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会 下 雨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不 会 下 雨。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 小姐   今天  会 来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  会 来，天气  太 冷  了。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050088" y="1987550"/>
            <a:ext cx="2698750" cy="1793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能愿</a:t>
            </a:r>
            <a:r>
              <a:rPr lang="en-US" altLang="zh-CN" sz="2800" b="1" dirty="0">
                <a:latin typeface="+mn-ea"/>
                <a:ea typeface="+mn-ea"/>
              </a:rPr>
              <a:t>Verb</a:t>
            </a:r>
            <a:r>
              <a:rPr lang="zh-CN" altLang="en-US" sz="2800" b="1" dirty="0">
                <a:latin typeface="+mn-ea"/>
                <a:ea typeface="+mn-ea"/>
              </a:rPr>
              <a:t>“会”（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“会”（</a:t>
            </a:r>
            <a:r>
              <a:rPr lang="en-US" altLang="zh-CN" dirty="0">
                <a:latin typeface="+mn-ea"/>
                <a:ea typeface="+mn-ea"/>
              </a:rPr>
              <a:t>2</a:t>
            </a:r>
            <a:r>
              <a:rPr lang="zh-CN" altLang="en-US" dirty="0">
                <a:latin typeface="+mn-ea"/>
                <a:ea typeface="+mn-ea"/>
              </a:rPr>
              <a:t>）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4" y="1513508"/>
            <a:ext cx="512888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Sucject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0538EC29-9941-45D7-9536-FBC36F50234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613" y="2453177"/>
            <a:ext cx="6054717" cy="4045308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0801C527-70F3-47B6-834A-2EF52A38A2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328" y="2453176"/>
            <a:ext cx="5514443" cy="4045307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0FCBFF9F-4AED-45BE-91B0-878864836CC8}"/>
              </a:ext>
            </a:extLst>
          </p:cNvPr>
          <p:cNvSpPr txBox="1"/>
          <p:nvPr/>
        </p:nvSpPr>
        <p:spPr>
          <a:xfrm>
            <a:off x="1099457" y="2079171"/>
            <a:ext cx="2797629" cy="3740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/>
              <a:t>carmarthen</a:t>
            </a:r>
            <a:endParaRPr lang="zh-CN" altLang="en-US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F10BFAA7-29BE-4DC7-B42C-8677EDE22D25}"/>
              </a:ext>
            </a:extLst>
          </p:cNvPr>
          <p:cNvSpPr txBox="1"/>
          <p:nvPr/>
        </p:nvSpPr>
        <p:spPr>
          <a:xfrm>
            <a:off x="8686800" y="1916279"/>
            <a:ext cx="2784929" cy="3740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/>
              <a:t>swansea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93907589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60DB10-82D7-4FEB-847B-40404C138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solidFill>
                  <a:srgbClr val="92D050"/>
                </a:solidFill>
              </a:rPr>
              <a:t>Narration from the dialog </a:t>
            </a:r>
            <a:br>
              <a:rPr lang="en-US" altLang="zh-CN" sz="3200" dirty="0"/>
            </a:br>
            <a:r>
              <a:rPr lang="zh-CN" altLang="en-US" sz="3200" dirty="0"/>
              <a:t>根据对话讲故事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B8037B-954C-4FAC-856B-59B5242C4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413001"/>
            <a:ext cx="8229600" cy="1527628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/>
              <a:t>今天。。。，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今天。。。太。。。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王小姐。。。。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002716323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41425" y="1709738"/>
            <a:ext cx="8375650" cy="46593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shēntǐ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身体 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shēntǐ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chīfàn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 身体 不 太 好。天气  太热了，不爱 吃饭。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xiē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shuǐɡuǒ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hē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多  吃 些  水果，多   喝 水。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Xièxie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yīshēnɡ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谢谢 你，医生。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在病房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sickroom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6550" y="4173538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41425" y="1709738"/>
            <a:ext cx="8375650" cy="46593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身体 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 身体 不 太 好。天气  太热了，不爱 吃饭。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多  吃 些  水果，多   喝 水。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谢谢 你，医生。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在病房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sickroom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956550" y="4173538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2292E744-9194-41D6-A177-78F7E939941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790" y="348343"/>
            <a:ext cx="3432160" cy="1930590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262F4402-BC7A-46D8-ABCE-B74BE0F44B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4467" y="999462"/>
            <a:ext cx="4610743" cy="2857899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015CC8C1-76EF-44A5-BA4E-7F4BFC8541EE}"/>
              </a:ext>
            </a:extLst>
          </p:cNvPr>
          <p:cNvSpPr txBox="1"/>
          <p:nvPr/>
        </p:nvSpPr>
        <p:spPr>
          <a:xfrm>
            <a:off x="3369128" y="348343"/>
            <a:ext cx="51271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92D050"/>
                </a:solidFill>
              </a:rPr>
              <a:t>Ask and answer</a:t>
            </a:r>
          </a:p>
          <a:p>
            <a:pPr algn="ctr"/>
            <a:r>
              <a:rPr lang="zh-CN" altLang="en-US" sz="2800" dirty="0">
                <a:solidFill>
                  <a:srgbClr val="92D050"/>
                </a:solidFill>
              </a:rPr>
              <a:t>一问一答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1BB9AC9E-C583-48EC-B55A-6C8F1BCD496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7821" y="3932375"/>
            <a:ext cx="5004320" cy="281493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5F8B00E2-D754-4F42-ACFB-32994FF1FE9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827" y="4043069"/>
            <a:ext cx="4610743" cy="2593543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294BCC92-5A8B-4F01-BAA7-B799F16C8CE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4858" y="1656529"/>
            <a:ext cx="2462337" cy="184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30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90638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昨天北京的天气怎么样？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Běijīnɡ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明天天气怎么样？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今天会下雨吗？                           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 xià 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王小姐会来吗？               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Wánɡ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xiáojiě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他身体怎么样？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shēntǐ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215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Māmɑ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hǎo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妈妈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不 太 好。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979613" y="2752725"/>
            <a:ext cx="2700337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054CB4BA-D721-4899-A79A-53CEA3F0B0CC}"/>
              </a:ext>
            </a:extLst>
          </p:cNvPr>
          <p:cNvSpPr txBox="1"/>
          <p:nvPr/>
        </p:nvSpPr>
        <p:spPr>
          <a:xfrm>
            <a:off x="6444343" y="3429000"/>
            <a:ext cx="1240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身体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013325" y="2816225"/>
            <a:ext cx="9096375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hěn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hǎo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  天气  很  好，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huì</a:t>
            </a:r>
            <a:endParaRPr lang="en-US" altLang="zh-CN" sz="2400" b="1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9275" y="2720975"/>
            <a:ext cx="1979613" cy="2519363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D634A3DA-E877-447F-815E-7BF7DE269DB1}"/>
              </a:ext>
            </a:extLst>
          </p:cNvPr>
          <p:cNvSpPr txBox="1"/>
          <p:nvPr/>
        </p:nvSpPr>
        <p:spPr>
          <a:xfrm>
            <a:off x="6096000" y="4615543"/>
            <a:ext cx="1219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下雨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Wánɡ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xiáojiě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chī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      小姐 爱吃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chī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fàn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不爱吃饭。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3875" y="2763838"/>
            <a:ext cx="2695575" cy="17907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F831835-56F3-4FF2-936E-E4B59AD6D9F8}"/>
              </a:ext>
            </a:extLst>
          </p:cNvPr>
          <p:cNvSpPr txBox="1"/>
          <p:nvPr/>
        </p:nvSpPr>
        <p:spPr>
          <a:xfrm>
            <a:off x="8044543" y="3429000"/>
            <a:ext cx="1273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水果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6575" y="2728913"/>
            <a:ext cx="1979613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76838" y="2847975"/>
            <a:ext cx="9097962" cy="30464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天气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duō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hē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shuǐ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多 喝 水。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62989AA-84F7-43B2-B17F-9D36ED3EF026}"/>
              </a:ext>
            </a:extLst>
          </p:cNvPr>
          <p:cNvSpPr txBox="1"/>
          <p:nvPr/>
        </p:nvSpPr>
        <p:spPr>
          <a:xfrm>
            <a:off x="7128580" y="3443130"/>
            <a:ext cx="1397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太热了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830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07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57970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zh-CN" altLang="en-US" dirty="0">
                <a:solidFill>
                  <a:srgbClr val="FF0000"/>
                </a:solidFill>
                <a:latin typeface="+mn-ea"/>
                <a:ea typeface="+mn-ea"/>
              </a:rPr>
              <a:t>对着课本做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en-US" altLang="zh-CN" dirty="0">
              <a:latin typeface="+mn-ea"/>
              <a:ea typeface="+mn-ea"/>
            </a:endParaRPr>
          </a:p>
        </p:txBody>
      </p:sp>
      <p:sp>
        <p:nvSpPr>
          <p:cNvPr id="95237" name="TextBox 7"/>
          <p:cNvSpPr txBox="1">
            <a:spLocks noChangeArrowheads="1"/>
          </p:cNvSpPr>
          <p:nvPr/>
        </p:nvSpPr>
        <p:spPr bwMode="auto">
          <a:xfrm>
            <a:off x="1101725" y="1371600"/>
            <a:ext cx="6159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zěnmeyànɡ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</a:t>
            </a:r>
          </a:p>
          <a:p>
            <a:pPr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：她的  汉语   怎么样？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+mn-lt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+mn-lt"/>
                <a:ea typeface="GB Pinyinok-D" pitchFamily="2" charset="-122"/>
              </a:rPr>
              <a:t>.  /  </a:t>
            </a:r>
            <a:r>
              <a:rPr lang="en-US" altLang="zh-CN" sz="2000" dirty="0" err="1">
                <a:latin typeface="+mn-lt"/>
                <a:ea typeface="GB Pinyinok-D" pitchFamily="2" charset="-122"/>
              </a:rPr>
              <a:t>Tài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le.</a:t>
            </a:r>
          </a:p>
          <a:p>
            <a:pPr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：不 太 好。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太 好 了。     </a:t>
            </a:r>
          </a:p>
        </p:txBody>
      </p:sp>
      <p:sp>
        <p:nvSpPr>
          <p:cNvPr id="43" name="TextBox 42"/>
          <p:cNvSpPr txBox="1"/>
          <p:nvPr/>
        </p:nvSpPr>
        <p:spPr bwMode="auto">
          <a:xfrm>
            <a:off x="1511300" y="3067050"/>
            <a:ext cx="8870950" cy="33559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prstDash val="lgDash"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Běijīnɡ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tiānqì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lěnɡ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rè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北京  的 天气                                  冷    热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cài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hǎochī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中国       菜                                      好吃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Nàɡe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diànyǐnɡ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hǎokàn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那个  电影                                       好看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Wánɡ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lǎoshī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Hànzì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hǎo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王      老师 写 的 汉字                    好</a:t>
            </a:r>
          </a:p>
        </p:txBody>
      </p:sp>
      <p:grpSp>
        <p:nvGrpSpPr>
          <p:cNvPr id="98311" name="组合 21"/>
          <p:cNvGrpSpPr>
            <a:grpSpLocks/>
          </p:cNvGrpSpPr>
          <p:nvPr/>
        </p:nvGrpSpPr>
        <p:grpSpPr bwMode="auto">
          <a:xfrm>
            <a:off x="1335088" y="3033713"/>
            <a:ext cx="771525" cy="3408362"/>
            <a:chOff x="1698623" y="2258869"/>
            <a:chExt cx="771439" cy="3955328"/>
          </a:xfrm>
        </p:grpSpPr>
        <p:cxnSp>
          <p:nvCxnSpPr>
            <p:cNvPr id="46" name="直接连接符 45"/>
            <p:cNvCxnSpPr/>
            <p:nvPr/>
          </p:nvCxnSpPr>
          <p:spPr>
            <a:xfrm>
              <a:off x="1793862" y="2258869"/>
              <a:ext cx="0" cy="3883481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33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898525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99334" name="TextBox 17"/>
          <p:cNvSpPr txBox="1">
            <a:spLocks noChangeArrowheads="1"/>
          </p:cNvSpPr>
          <p:nvPr/>
        </p:nvSpPr>
        <p:spPr bwMode="auto">
          <a:xfrm>
            <a:off x="396875" y="1412875"/>
            <a:ext cx="11376025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Běijīnɡ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tiānqì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hěn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lěnɡ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rè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 </a:t>
            </a: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：昨天     北京 的 天气 好 吗？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：昨天    很  好。不  冷  不热。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Mínɡtiān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  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Mínɡtiān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：明天   会 下 雨 吗？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：明天      不 会下 雨。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185863" y="3486150"/>
          <a:ext cx="10237788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6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57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172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512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91728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地名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dirty="0"/>
                        <a:t>Place</a:t>
                      </a:r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昨天天气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dirty="0"/>
                        <a:t>Yesterday’s Weather</a:t>
                      </a:r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今天天气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dirty="0"/>
                        <a:t>Today’s Weather</a:t>
                      </a:r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明天天气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dirty="0"/>
                        <a:t>Tomorrow’s Weather</a:t>
                      </a:r>
                      <a:endParaRPr lang="zh-CN" alt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/>
                        <a:t>1</a:t>
                      </a:r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000" dirty="0"/>
                    </a:p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185863" y="4273550"/>
            <a:ext cx="0" cy="18923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2112963" y="4211638"/>
            <a:ext cx="0" cy="1935162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112963" y="4208463"/>
            <a:ext cx="9667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北京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Běijīnɡ</a:t>
            </a:r>
            <a:endParaRPr lang="zh-CN" altLang="en-US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206750" y="4213225"/>
            <a:ext cx="105568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很好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hěn hǎo</a:t>
            </a:r>
            <a:endParaRPr lang="zh-CN" altLang="en-US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107113" y="4219575"/>
            <a:ext cx="1309687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不太好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185863" y="61118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8559800" y="4206875"/>
            <a:ext cx="20510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不好，很冷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hěn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lěnɡ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3" name="直接连接符 22"/>
          <p:cNvCxnSpPr/>
          <p:nvPr/>
        </p:nvCxnSpPr>
        <p:spPr>
          <a:xfrm>
            <a:off x="11423650" y="4252913"/>
            <a:ext cx="0" cy="1893887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3135313" y="4211638"/>
            <a:ext cx="0" cy="1935162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6053138" y="4184650"/>
            <a:ext cx="0" cy="19351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8505825" y="4191000"/>
            <a:ext cx="0" cy="19351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V="1">
            <a:off x="1185863" y="4932363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V="1">
            <a:off x="1185863" y="5335588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V="1">
            <a:off x="1185863" y="57181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596423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找一找，说一说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035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0357" name="Text Box 9"/>
          <p:cNvSpPr txBox="1">
            <a:spLocks noChangeArrowheads="1"/>
          </p:cNvSpPr>
          <p:nvPr/>
        </p:nvSpPr>
        <p:spPr bwMode="auto">
          <a:xfrm>
            <a:off x="2022475" y="1200150"/>
            <a:ext cx="7646988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看自己手中词语卡片是否包含老师出示的汉字卡片上的汉字。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如果包含，请出示卡片并朗读这个词语。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用这个词语说一个句子。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94147" y="3878309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今天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494147" y="2711123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天</a:t>
            </a:r>
          </a:p>
        </p:txBody>
      </p:sp>
      <p:sp>
        <p:nvSpPr>
          <p:cNvPr id="13" name="矩形 12"/>
          <p:cNvSpPr/>
          <p:nvPr/>
        </p:nvSpPr>
        <p:spPr>
          <a:xfrm>
            <a:off x="4172631" y="2707874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饭</a:t>
            </a:r>
          </a:p>
        </p:txBody>
      </p:sp>
      <p:sp>
        <p:nvSpPr>
          <p:cNvPr id="14" name="矩形 13"/>
          <p:cNvSpPr/>
          <p:nvPr/>
        </p:nvSpPr>
        <p:spPr>
          <a:xfrm>
            <a:off x="5784667" y="2697368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女</a:t>
            </a:r>
          </a:p>
        </p:txBody>
      </p:sp>
      <p:sp>
        <p:nvSpPr>
          <p:cNvPr id="15" name="矩形 14"/>
          <p:cNvSpPr/>
          <p:nvPr/>
        </p:nvSpPr>
        <p:spPr>
          <a:xfrm>
            <a:off x="7394100" y="2713134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姐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6813961" y="3887663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天气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941388" y="3887663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明天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376338" y="3889967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昨天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2488887" y="461405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吃饭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808701" y="4623405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晚饭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3936128" y="4623405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早饭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5371078" y="4625709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午饭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8264433" y="461405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米饭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2499393" y="5334027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女儿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3946634" y="534338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女生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5381584" y="5345685"/>
            <a:ext cx="1634071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女老师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2494133" y="6038237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小姐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3941374" y="604759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姐姐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C85E6B2-B6BE-44B0-9D32-261E527A18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421" y="1662793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83B3DF1A-E3A6-439F-BCEF-D149851E19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9221" y="1662793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82039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B378578C-4446-449D-B8EF-A01074FD80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107" y="1728107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984AC3DE-21D7-4F55-92C2-06C8C8D8DF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9645" y="1728107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798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A6BF2DC-58BF-4BC5-A0F5-7A807DBF79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164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C4DF139C-D56E-4477-94AA-F09C64EA79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18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571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CF40DE4-3F95-46E0-99C8-735942BF1A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279" y="1891393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FB6B70D9-CFC3-4D98-AC2C-7C409B7085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0707" y="1891393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3834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ACD0F60C-50F7-43A6-8AAC-B3AE911864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8023" y="1804307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3741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01881FC-3D88-401C-B6D4-18C08C9C49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9507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64FECE36-4C60-40C3-9B77-4BDA541821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6165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96180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F6BA81E-B3DB-4104-AF2E-C597125620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250" y="1717222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32F08349-0E20-404A-ACF2-284A5282DC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3364" y="1717222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92544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0DDE1BA-3FC3-4B5F-B085-1F362ADF7D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564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961FC33E-F144-4316-B011-7629E6882A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8821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7948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29186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287697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9564</TotalTime>
  <Pages>0</Pages>
  <Words>2128</Words>
  <Characters>0</Characters>
  <Application>Microsoft Office PowerPoint</Application>
  <DocSecurity>0</DocSecurity>
  <PresentationFormat>宽屏</PresentationFormat>
  <Lines>0</Lines>
  <Paragraphs>514</Paragraphs>
  <Slides>47</Slides>
  <Notes>23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47</vt:i4>
      </vt:variant>
    </vt:vector>
  </HeadingPairs>
  <TitlesOfParts>
    <vt:vector size="68" baseType="lpstr">
      <vt:lpstr>Calibri</vt:lpstr>
      <vt:lpstr>方正舒体</vt:lpstr>
      <vt:lpstr>Tahoma</vt:lpstr>
      <vt:lpstr>微软雅黑</vt:lpstr>
      <vt:lpstr>Bradley Hand ITC</vt:lpstr>
      <vt:lpstr>华文细黑</vt:lpstr>
      <vt:lpstr>华文楷体</vt:lpstr>
      <vt:lpstr>GB Pinyinok-D</vt:lpstr>
      <vt:lpstr>楷体_GB2312</vt:lpstr>
      <vt:lpstr>Arial</vt:lpstr>
      <vt:lpstr>Times New Roman</vt:lpstr>
      <vt:lpstr>Calibri Light</vt:lpstr>
      <vt:lpstr>SimSun-ExtB</vt:lpstr>
      <vt:lpstr>黑体</vt:lpstr>
      <vt:lpstr>宋体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12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Narration from the dialog  根据对话讲故事</vt:lpstr>
      <vt:lpstr>PowerPoint 演示文稿</vt:lpstr>
      <vt:lpstr>PowerPoint 演示文稿</vt:lpstr>
      <vt:lpstr>PowerPoint 演示文稿</vt:lpstr>
      <vt:lpstr>PowerPoint 演示文稿</vt:lpstr>
      <vt:lpstr>Narration from the dialog  根据对话讲故事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868</cp:revision>
  <dcterms:created xsi:type="dcterms:W3CDTF">2013-01-25T01:44:32Z</dcterms:created>
  <dcterms:modified xsi:type="dcterms:W3CDTF">2020-12-14T14:07:41Z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