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changesInfos/changesInfo1.xml" ContentType="application/vnd.ms-powerpoint.changes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6" r:id="rId2"/>
    <p:sldId id="257" r:id="rId3"/>
    <p:sldId id="260" r:id="rId4"/>
    <p:sldId id="258" r:id="rId5"/>
    <p:sldId id="259" r:id="rId6"/>
    <p:sldId id="262" r:id="rId7"/>
    <p:sldId id="267" r:id="rId8"/>
    <p:sldId id="263" r:id="rId9"/>
    <p:sldId id="270" r:id="rId10"/>
    <p:sldId id="272" r:id="rId11"/>
    <p:sldId id="266" r:id="rId12"/>
    <p:sldId id="268" r:id="rId13"/>
    <p:sldId id="269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9984" autoAdjust="0"/>
    <p:restoredTop sz="94660"/>
  </p:normalViewPr>
  <p:slideViewPr>
    <p:cSldViewPr snapToGrid="0">
      <p:cViewPr varScale="1">
        <p:scale>
          <a:sx n="72" d="100"/>
          <a:sy n="72" d="100"/>
        </p:scale>
        <p:origin x="456" y="7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19" Type="http://schemas.microsoft.com/office/2016/11/relationships/changesInfo" Target="changesInfos/changesInfo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Eryl Pellow" userId="13c4237cbdc1dc75" providerId="LiveId" clId="{2D47CFAD-4234-4479-9D62-0C2FB663CC22}"/>
    <pc:docChg chg="delSld">
      <pc:chgData name="Eryl Pellow" userId="13c4237cbdc1dc75" providerId="LiveId" clId="{2D47CFAD-4234-4479-9D62-0C2FB663CC22}" dt="2019-05-16T12:22:36.335" v="3" actId="2696"/>
      <pc:docMkLst>
        <pc:docMk/>
      </pc:docMkLst>
      <pc:sldChg chg="del">
        <pc:chgData name="Eryl Pellow" userId="13c4237cbdc1dc75" providerId="LiveId" clId="{2D47CFAD-4234-4479-9D62-0C2FB663CC22}" dt="2019-05-16T12:22:27.906" v="2" actId="2696"/>
        <pc:sldMkLst>
          <pc:docMk/>
          <pc:sldMk cId="1327262668" sldId="261"/>
        </pc:sldMkLst>
      </pc:sldChg>
      <pc:sldChg chg="del">
        <pc:chgData name="Eryl Pellow" userId="13c4237cbdc1dc75" providerId="LiveId" clId="{2D47CFAD-4234-4479-9D62-0C2FB663CC22}" dt="2019-05-16T12:21:30.132" v="0" actId="2696"/>
        <pc:sldMkLst>
          <pc:docMk/>
          <pc:sldMk cId="4124781392" sldId="264"/>
        </pc:sldMkLst>
      </pc:sldChg>
      <pc:sldChg chg="del">
        <pc:chgData name="Eryl Pellow" userId="13c4237cbdc1dc75" providerId="LiveId" clId="{2D47CFAD-4234-4479-9D62-0C2FB663CC22}" dt="2019-05-16T12:22:36.335" v="3" actId="2696"/>
        <pc:sldMkLst>
          <pc:docMk/>
          <pc:sldMk cId="1346720694" sldId="265"/>
        </pc:sldMkLst>
      </pc:sldChg>
      <pc:sldChg chg="del">
        <pc:chgData name="Eryl Pellow" userId="13c4237cbdc1dc75" providerId="LiveId" clId="{2D47CFAD-4234-4479-9D62-0C2FB663CC22}" dt="2019-05-16T12:22:20.490" v="1" actId="2696"/>
        <pc:sldMkLst>
          <pc:docMk/>
          <pc:sldMk cId="648170495" sldId="271"/>
        </pc:sldMkLst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0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1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5/16/2019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5/16/2019</a:t>
            </a:fld>
            <a:endParaRPr lang="en-US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5/16/2019</a:t>
            </a:fld>
            <a:endParaRPr lang="en-US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5/16/2019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5/16/2019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</p:sp>
      </p:grpSp>
      <p:grpSp>
        <p:nvGrpSpPr>
          <p:cNvPr id="10" name="Group 9"/>
          <p:cNvGrpSpPr/>
          <p:nvPr/>
        </p:nvGrpSpPr>
        <p:grpSpPr>
          <a:xfrm>
            <a:off x="27221" y="-786"/>
            <a:ext cx="2356674" cy="6854039"/>
            <a:chOff x="6627813" y="194833"/>
            <a:chExt cx="1952625" cy="5678918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4833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5/16/2019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58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/3.0/" TargetMode="Externa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creativecommons.org/licenses/by-nc-sa/3.0/" TargetMode="External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1424948"/>
            <a:ext cx="8915399" cy="3365801"/>
          </a:xfrm>
        </p:spPr>
        <p:txBody>
          <a:bodyPr>
            <a:normAutofit fontScale="90000"/>
          </a:bodyPr>
          <a:lstStyle/>
          <a:p>
            <a:pPr algn="ctr"/>
            <a:r>
              <a:rPr lang="en-US" dirty="0"/>
              <a:t>Why some UK nationals might not accept the inclusion of Syrian refugees in society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>
            <a:normAutofit/>
          </a:bodyPr>
          <a:lstStyle/>
          <a:p>
            <a:r>
              <a:rPr lang="en-US" sz="2400" b="1"/>
              <a:t>Module SSJS4001                                                Assignment 2</a:t>
            </a:r>
            <a:endParaRPr lang="en-US" sz="2400" b="1" dirty="0"/>
          </a:p>
          <a:p>
            <a:r>
              <a:rPr lang="en-US" sz="2400" b="1"/>
              <a:t>Andrew Pellow                                       Student no: 1804867</a:t>
            </a:r>
            <a:endParaRPr lang="en-US" sz="2400"/>
          </a:p>
        </p:txBody>
      </p:sp>
    </p:spTree>
    <p:extLst>
      <p:ext uri="{BB962C8B-B14F-4D97-AF65-F5344CB8AC3E}">
        <p14:creationId xmlns:p14="http://schemas.microsoft.com/office/powerpoint/2010/main" val="362262512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8605AB2-2CBE-41C7-B7F9-8AE4869FE2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b="1" dirty="0"/>
              <a:t>Introduction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5E36FC3-C9DE-48E0-8812-2817C7D6C62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/>
          </a:bodyPr>
          <a:lstStyle/>
          <a:p>
            <a:r>
              <a:rPr lang="en-US" sz="3200" dirty="0"/>
              <a:t>UK Syrian Vulnerable Persons Resettlement Scheme (SVPRS) (Home Office, 2017)</a:t>
            </a:r>
          </a:p>
          <a:p>
            <a:r>
              <a:rPr lang="en-US" sz="3200" dirty="0"/>
              <a:t>UK Government commitment to resettle 20,000 refugees in need of protection due to Syrian conflict by 2020 (Home Office, 2017)</a:t>
            </a:r>
          </a:p>
          <a:p>
            <a:r>
              <a:rPr lang="en-US" sz="3200"/>
              <a:t> Approximately 1600 Syrian refugees to be resettled in Wales (Welsh Government, 2019)</a:t>
            </a:r>
          </a:p>
          <a:p>
            <a:endParaRPr lang="en-US" sz="3200" dirty="0"/>
          </a:p>
        </p:txBody>
      </p:sp>
    </p:spTree>
    <p:extLst>
      <p:ext uri="{BB962C8B-B14F-4D97-AF65-F5344CB8AC3E}">
        <p14:creationId xmlns:p14="http://schemas.microsoft.com/office/powerpoint/2010/main" val="1454474099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A7BA32-226E-49CD-8AA3-7C07B375BAC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Social Exclusion</a:t>
            </a:r>
            <a:endParaRPr lang="en-US" dirty="0" err="1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F300312-7BFE-4D49-A0F5-F3BC0D508ACB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800" dirty="0"/>
              <a:t>"A process that deprives individuals and families,     groups and </a:t>
            </a:r>
            <a:r>
              <a:rPr lang="en-US" sz="2800" dirty="0" err="1"/>
              <a:t>neighbourhoods</a:t>
            </a:r>
            <a:r>
              <a:rPr lang="en-US" sz="2800" dirty="0"/>
              <a:t> of the resources required for participation in the social, economic and political activity of society"</a:t>
            </a:r>
            <a:endParaRPr lang="en-US" dirty="0"/>
          </a:p>
          <a:p>
            <a:pPr marL="0" indent="0">
              <a:buNone/>
            </a:pPr>
            <a:endParaRPr lang="en-US" sz="2800" dirty="0"/>
          </a:p>
          <a:p>
            <a:pPr marL="0" indent="0">
              <a:buNone/>
            </a:pPr>
            <a:r>
              <a:rPr lang="en-US" sz="2800" dirty="0"/>
              <a:t>(Pierson, 2016 p.7)</a:t>
            </a:r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94377966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7093263-122A-4BC0-BA67-F238BAA798F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Barriers to Inclusion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B2A7C1-8138-4A7C-B5E9-3F3C416D07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/>
              <a:t>Cultural</a:t>
            </a:r>
          </a:p>
          <a:p>
            <a:r>
              <a:rPr lang="en-US" sz="2400" dirty="0"/>
              <a:t>Language</a:t>
            </a:r>
          </a:p>
          <a:p>
            <a:r>
              <a:rPr lang="en-US" sz="2400"/>
              <a:t>Education and Employment</a:t>
            </a:r>
          </a:p>
          <a:p>
            <a:r>
              <a:rPr lang="en-US" sz="2400"/>
              <a:t>Poverty</a:t>
            </a:r>
            <a:endParaRPr lang="en-US" sz="2400" dirty="0"/>
          </a:p>
          <a:p>
            <a:r>
              <a:rPr lang="en-US" sz="2400">
                <a:ea typeface="+mn-lt"/>
                <a:cs typeface="+mn-lt"/>
              </a:rPr>
              <a:t>Low Social and Human Capital</a:t>
            </a:r>
            <a:endParaRPr lang="en-US"/>
          </a:p>
          <a:p>
            <a:r>
              <a:rPr lang="en-US" sz="2400" dirty="0"/>
              <a:t>Phobic narratives/Othering/Dehumanization</a:t>
            </a:r>
          </a:p>
          <a:p>
            <a:r>
              <a:rPr lang="en-US" sz="2400"/>
              <a:t>Stereotyping and Prejudice</a:t>
            </a: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34200683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5F7B5C-7631-4CC5-9A64-981B0C0DDC5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Cultural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FB9CB91-5826-4E19-92B0-A0B0FA544A2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/>
              <a:t>Social Identity</a:t>
            </a:r>
          </a:p>
          <a:p>
            <a:r>
              <a:rPr lang="en-US" sz="2400" dirty="0"/>
              <a:t>Common Cultural Heritage</a:t>
            </a:r>
          </a:p>
          <a:p>
            <a:r>
              <a:rPr lang="en-US" sz="2400" dirty="0"/>
              <a:t>Nationality/Citizenship/Rights</a:t>
            </a:r>
          </a:p>
          <a:p>
            <a:r>
              <a:rPr lang="en-US" sz="2400"/>
              <a:t>Social Cohesion/Social Capital</a:t>
            </a:r>
          </a:p>
          <a:p>
            <a:r>
              <a:rPr lang="en-US" sz="2400" dirty="0">
                <a:ea typeface="+mn-lt"/>
                <a:cs typeface="+mn-lt"/>
              </a:rPr>
              <a:t>Institutions</a:t>
            </a:r>
          </a:p>
          <a:p>
            <a:r>
              <a:rPr lang="en-US" sz="2400" dirty="0">
                <a:ea typeface="+mn-lt"/>
                <a:cs typeface="+mn-lt"/>
              </a:rPr>
              <a:t>Multiculturalism/Pluralism</a:t>
            </a:r>
          </a:p>
          <a:p>
            <a:pPr marL="0" indent="0">
              <a:buNone/>
            </a:pPr>
            <a:r>
              <a:rPr lang="en-US" sz="2400" dirty="0"/>
              <a:t>(Pierson, 2016; </a:t>
            </a:r>
            <a:r>
              <a:rPr lang="en-US" sz="2400" dirty="0" err="1"/>
              <a:t>Haralambos</a:t>
            </a:r>
            <a:r>
              <a:rPr lang="en-US" sz="2400" dirty="0"/>
              <a:t> and </a:t>
            </a:r>
            <a:r>
              <a:rPr lang="en-US" sz="2400" dirty="0" err="1"/>
              <a:t>Holborn</a:t>
            </a:r>
            <a:r>
              <a:rPr lang="en-US" sz="2400" dirty="0"/>
              <a:t>, 2013)</a:t>
            </a:r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334620003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639D648-D775-4EAB-B632-5FCF37E72284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dirty="0"/>
              <a:t>Language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A173AD4-BC1B-4898-80BD-B8360C25337A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 dirty="0"/>
              <a:t>Most Syrian refugees will be primarily Arabic speakers</a:t>
            </a:r>
          </a:p>
          <a:p>
            <a:r>
              <a:rPr lang="en-US" sz="2400" dirty="0"/>
              <a:t>Low levels of English Language ability</a:t>
            </a:r>
          </a:p>
          <a:p>
            <a:pPr marL="0" indent="0">
              <a:buNone/>
            </a:pPr>
            <a:r>
              <a:rPr lang="en-US" sz="2400"/>
              <a:t>(Home Office, 2018; Welsh Government, 2019)</a:t>
            </a:r>
          </a:p>
          <a:p>
            <a:r>
              <a:rPr lang="en-US" sz="2400" dirty="0"/>
              <a:t>Lack of tailored English classes (Guardian, 2016)</a:t>
            </a:r>
          </a:p>
          <a:p>
            <a:r>
              <a:rPr lang="en-US" sz="2400" dirty="0"/>
              <a:t>In Wales, issue of bilingual communities (Clifton, 2016)</a:t>
            </a:r>
          </a:p>
        </p:txBody>
      </p:sp>
    </p:spTree>
    <p:extLst>
      <p:ext uri="{BB962C8B-B14F-4D97-AF65-F5344CB8AC3E}">
        <p14:creationId xmlns:p14="http://schemas.microsoft.com/office/powerpoint/2010/main" val="292254242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9D1E10-F6B8-4800-873C-C1B2AC0B694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Poverty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EA80F5E-A10F-4044-8493-EA5FD67CEAA0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sz="2400"/>
              <a:t>"Poverty Remains the most significant issue to inhibiting inclusion for refugees/asylum seekers and the receiving communities in which they live"</a:t>
            </a:r>
          </a:p>
          <a:p>
            <a:endParaRPr lang="en-US" dirty="0"/>
          </a:p>
          <a:p>
            <a:pPr marL="0" indent="0">
              <a:buNone/>
            </a:pPr>
            <a:r>
              <a:rPr lang="en-US" sz="2000"/>
              <a:t>(Welsh Government, 2019)</a:t>
            </a:r>
            <a:endParaRPr lang="en-US" sz="2000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53882478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31DC90-5EE0-41DF-8D9F-C6353AAA3FD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Education and Employment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C6859C3-547C-48E6-A08B-06664295A48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 fontScale="92500" lnSpcReduction="10000"/>
          </a:bodyPr>
          <a:lstStyle/>
          <a:p>
            <a:r>
              <a:rPr lang="en-US" sz="2400" dirty="0"/>
              <a:t>Refugees experience difficulty accessing higher education</a:t>
            </a:r>
          </a:p>
          <a:p>
            <a:r>
              <a:rPr lang="en-US" sz="2400" dirty="0"/>
              <a:t>Learners inappropriately placed</a:t>
            </a:r>
          </a:p>
          <a:p>
            <a:pPr marL="0" indent="0">
              <a:buNone/>
            </a:pPr>
            <a:r>
              <a:rPr lang="en-US" sz="2400" dirty="0">
                <a:ea typeface="+mn-lt"/>
                <a:cs typeface="+mn-lt"/>
              </a:rPr>
              <a:t>(Refugee Support Network 2018)</a:t>
            </a:r>
            <a:endParaRPr lang="en-US" dirty="0"/>
          </a:p>
          <a:p>
            <a:r>
              <a:rPr lang="en-US" sz="2400" dirty="0"/>
              <a:t>Assumption that all refugees are an underclass and that 'foreign' qualifications are less worthy than equivalent </a:t>
            </a:r>
            <a:r>
              <a:rPr lang="en-US" sz="2400"/>
              <a:t>British ones. Many refugees overqualified for work taken in UK. Many barriers to employment, even of professional refugees (Cheung and Phillimore, 2013)</a:t>
            </a:r>
          </a:p>
          <a:p>
            <a:r>
              <a:rPr lang="en-US" sz="2400"/>
              <a:t>High rates of unemployment and therefore poverty</a:t>
            </a:r>
            <a:endParaRPr lang="en-US" sz="2400" dirty="0"/>
          </a:p>
          <a:p>
            <a:pPr marL="0" indent="0">
              <a:buNone/>
            </a:pPr>
            <a:r>
              <a:rPr lang="en-US" sz="2400" dirty="0"/>
              <a:t>(The Economist, 2015; Allsopp </a:t>
            </a:r>
            <a:r>
              <a:rPr lang="en-US" sz="2400" i="1" dirty="0"/>
              <a:t>et al, </a:t>
            </a:r>
            <a:r>
              <a:rPr lang="en-US" sz="2400"/>
              <a:t>2014) </a:t>
            </a:r>
            <a:endParaRPr lang="en-US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21978318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C53DC6D-C7DE-4EE1-99B3-78FC4E4B9B9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Low Social and Human Capital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D8F6329-DDF1-4CE2-94D4-62F51AF85439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 dirty="0"/>
              <a:t>No choice of where to live: tendency to be dispersed to areas of cheap housing availability (Lyons and Duncan, 2017)</a:t>
            </a:r>
          </a:p>
          <a:p>
            <a:r>
              <a:rPr lang="en-US" dirty="0"/>
              <a:t>Language barrier</a:t>
            </a:r>
          </a:p>
          <a:p>
            <a:r>
              <a:rPr lang="en-US" dirty="0"/>
              <a:t>Lack of Employment opportunities</a:t>
            </a:r>
          </a:p>
          <a:p>
            <a:r>
              <a:rPr lang="en-US" dirty="0"/>
              <a:t>Availability of Institutions </a:t>
            </a:r>
            <a:r>
              <a:rPr lang="en-US" dirty="0" err="1"/>
              <a:t>eg.</a:t>
            </a:r>
            <a:r>
              <a:rPr lang="en-US" dirty="0"/>
              <a:t> Mosques</a:t>
            </a:r>
          </a:p>
          <a:p>
            <a:r>
              <a:rPr lang="en-US" dirty="0"/>
              <a:t>Friends and Relatives</a:t>
            </a:r>
          </a:p>
          <a:p>
            <a:r>
              <a:rPr lang="en-US" dirty="0"/>
              <a:t>Verbal or physical attacks</a:t>
            </a:r>
          </a:p>
          <a:p>
            <a:pPr marL="0" indent="0">
              <a:buNone/>
            </a:pPr>
            <a:r>
              <a:rPr lang="en-US" dirty="0"/>
              <a:t>(Cheung and Phillimore, 2013)</a:t>
            </a:r>
          </a:p>
          <a:p>
            <a:endParaRPr lang="en-US" dirty="0"/>
          </a:p>
          <a:p>
            <a:endParaRPr lang="en-US" dirty="0"/>
          </a:p>
          <a:p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292646242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D65117-C6A6-44D8-A75F-662A382039E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Othering and Demonization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C528EAF-F18C-4BAE-ABC8-B40DB496A3B3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Muslims or potential Terrorists ? (Osiewicz, 2017)</a:t>
            </a:r>
          </a:p>
          <a:p>
            <a:r>
              <a:rPr lang="en-US"/>
              <a:t>A threat to British Values</a:t>
            </a:r>
            <a:endParaRPr lang="en-US" dirty="0"/>
          </a:p>
          <a:p>
            <a:r>
              <a:rPr lang="en-US"/>
              <a:t>Refugees as a homogenous group</a:t>
            </a:r>
            <a:endParaRPr lang="en-US" dirty="0"/>
          </a:p>
          <a:p>
            <a:r>
              <a:rPr lang="en-US"/>
              <a:t>Burden on Public Services</a:t>
            </a:r>
            <a:endParaRPr lang="en-US" dirty="0"/>
          </a:p>
          <a:p>
            <a:r>
              <a:rPr lang="en-US"/>
              <a:t>Economic migrants after benefits</a:t>
            </a:r>
            <a:endParaRPr lang="en-US" dirty="0"/>
          </a:p>
          <a:p>
            <a:r>
              <a:rPr lang="en-US"/>
              <a:t>'Swarms' of refugees</a:t>
            </a:r>
            <a:endParaRPr lang="en-US" dirty="0"/>
          </a:p>
          <a:p>
            <a:pPr marL="0" indent="0">
              <a:buNone/>
            </a:pPr>
            <a:r>
              <a:rPr lang="en-US"/>
              <a:t>(Esses </a:t>
            </a:r>
            <a:r>
              <a:rPr lang="en-US" i="1"/>
              <a:t>et al, </a:t>
            </a:r>
            <a:r>
              <a:rPr lang="en-US"/>
              <a:t>2013)</a:t>
            </a:r>
            <a:endParaRPr lang="en-US" dirty="0"/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405878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AD4C13-1A3A-41D9-B1D6-3397DC4D554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/>
              <a:t>Phobic Narratives</a:t>
            </a:r>
            <a:endParaRPr lang="en-US" dirty="0"/>
          </a:p>
        </p:txBody>
      </p:sp>
      <p:pic>
        <p:nvPicPr>
          <p:cNvPr id="10" name="Picture 10" descr="A sign on a newspaper&#10;&#10;Description generated with high confidence">
            <a:extLst>
              <a:ext uri="{FF2B5EF4-FFF2-40B4-BE49-F238E27FC236}">
                <a16:creationId xmlns:a16="http://schemas.microsoft.com/office/drawing/2014/main" id="{E3BCCE2A-F6B9-4F48-970F-F83828DA5341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4189413" y="1861179"/>
            <a:ext cx="7224622" cy="3661733"/>
          </a:xfrm>
          <a:prstGeom prst="rect">
            <a:avLst/>
          </a:prstGeom>
        </p:spPr>
      </p:pic>
      <p:sp>
        <p:nvSpPr>
          <p:cNvPr id="12" name="TextBox 11">
            <a:extLst>
              <a:ext uri="{FF2B5EF4-FFF2-40B4-BE49-F238E27FC236}">
                <a16:creationId xmlns:a16="http://schemas.microsoft.com/office/drawing/2014/main" id="{58AD9D06-BE06-4F1C-AB17-E23E1C0F2691}"/>
              </a:ext>
            </a:extLst>
          </p:cNvPr>
          <p:cNvSpPr txBox="1"/>
          <p:nvPr/>
        </p:nvSpPr>
        <p:spPr>
          <a:xfrm>
            <a:off x="4189413" y="5436649"/>
            <a:ext cx="6563264" cy="849462"/>
          </a:xfrm>
          <a:prstGeom prst="rect">
            <a:avLst/>
          </a:prstGeom>
        </p:spPr>
        <p:txBody>
          <a:bodyPr anchor="t">
            <a:normAutofit/>
          </a:bodyPr>
          <a:lstStyle/>
          <a:p>
            <a:endParaRPr lang="en-US" dirty="0"/>
          </a:p>
          <a:p>
            <a:r>
              <a:rPr lang="en-US"/>
              <a:t>(Bing. 2019)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745852997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31C73A2-3F4B-41D7-9CC7-17095D0786A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US"/>
              <a:t>Stereotyping/Prejudice/Discrimination</a:t>
            </a:r>
            <a:br>
              <a:rPr lang="en-US" dirty="0"/>
            </a:br>
            <a:r>
              <a:rPr lang="en-US"/>
              <a:t>Cycle of Oppression</a:t>
            </a:r>
            <a:endParaRPr lang="en-US" dirty="0"/>
          </a:p>
        </p:txBody>
      </p:sp>
      <p:pic>
        <p:nvPicPr>
          <p:cNvPr id="4" name="Picture 4" descr="A close up of a device&#10;&#10;Description generated with high confidence">
            <a:extLst>
              <a:ext uri="{FF2B5EF4-FFF2-40B4-BE49-F238E27FC236}">
                <a16:creationId xmlns:a16="http://schemas.microsoft.com/office/drawing/2014/main" id="{FA264FF4-0072-45BD-9491-DACE7069CE27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837473B0-CC2E-450A-ABE3-18F120FF3D39}">
                <a1611:picAttrSrcUrl xmlns:a1611="http://schemas.microsoft.com/office/drawing/2016/11/main" r:id="rId3"/>
              </a:ext>
            </a:extLst>
          </a:blip>
          <a:stretch>
            <a:fillRect/>
          </a:stretch>
        </p:blipFill>
        <p:spPr>
          <a:xfrm>
            <a:off x="3461424" y="1817299"/>
            <a:ext cx="6236448" cy="3922024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1EFEB8A4-DE74-4922-981C-A77975CA7481}"/>
              </a:ext>
            </a:extLst>
          </p:cNvPr>
          <p:cNvSpPr txBox="1"/>
          <p:nvPr/>
        </p:nvSpPr>
        <p:spPr>
          <a:xfrm>
            <a:off x="3332822" y="5839963"/>
            <a:ext cx="6234861" cy="303123"/>
          </a:xfrm>
          <a:prstGeom prst="rect">
            <a:avLst/>
          </a:prstGeom>
        </p:spPr>
        <p:txBody>
          <a:bodyPr anchor="t">
            <a:normAutofit fontScale="92500" lnSpcReduction="20000"/>
          </a:bodyPr>
          <a:lstStyle/>
          <a:p>
            <a:r>
              <a:rPr lang="en-US"/>
              <a:t>(Bing, 2019)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0638761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51A449F-CF82-444E-8187-68924349BC8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Conclusion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C7AE3A0-DB7F-4981-9F75-DAA882EB1A84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 vert="horz" lIns="91440" tIns="45720" rIns="91440" bIns="45720" rtlCol="0" anchor="t">
            <a:normAutofit/>
          </a:bodyPr>
          <a:lstStyle/>
          <a:p>
            <a:pPr marL="0" indent="0">
              <a:buNone/>
            </a:pPr>
            <a:r>
              <a:rPr lang="en-US" sz="2400"/>
              <a:t>Syrian refugees face a variety of barriers to integration:</a:t>
            </a:r>
          </a:p>
          <a:p>
            <a:r>
              <a:rPr lang="en-US" sz="2400"/>
              <a:t>Cultural</a:t>
            </a:r>
            <a:endParaRPr lang="en-US" sz="2400" dirty="0"/>
          </a:p>
          <a:p>
            <a:r>
              <a:rPr lang="en-US" sz="2400"/>
              <a:t>Institutional</a:t>
            </a:r>
            <a:endParaRPr lang="en-US" sz="2400" dirty="0"/>
          </a:p>
          <a:p>
            <a:r>
              <a:rPr lang="en-US" sz="2400"/>
              <a:t>Place</a:t>
            </a:r>
            <a:endParaRPr lang="en-US" sz="2400" dirty="0"/>
          </a:p>
          <a:p>
            <a:r>
              <a:rPr lang="en-US" sz="2400"/>
              <a:t>Education and Employment Opportunities</a:t>
            </a:r>
            <a:endParaRPr lang="en-US" sz="2400" dirty="0"/>
          </a:p>
          <a:p>
            <a:r>
              <a:rPr lang="en-US" sz="2400"/>
              <a:t>Poverty</a:t>
            </a:r>
            <a:endParaRPr lang="en-US" sz="2400" dirty="0"/>
          </a:p>
          <a:p>
            <a:r>
              <a:rPr lang="en-US" sz="2400"/>
              <a:t>Oppression</a:t>
            </a: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  <a:p>
            <a:pPr marL="0" indent="0">
              <a:buNone/>
            </a:pPr>
            <a:endParaRPr lang="en-US" sz="2400" dirty="0"/>
          </a:p>
        </p:txBody>
      </p:sp>
    </p:spTree>
    <p:extLst>
      <p:ext uri="{BB962C8B-B14F-4D97-AF65-F5344CB8AC3E}">
        <p14:creationId xmlns:p14="http://schemas.microsoft.com/office/powerpoint/2010/main" val="1896482679"/>
      </p:ext>
    </p:extLst>
  </p:cSld>
  <p:clrMapOvr>
    <a:masterClrMapping/>
  </p:clrMapOvr>
</p:sld>
</file>

<file path=ppt/theme/theme1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766F54"/>
      </a:dk2>
      <a:lt2>
        <a:srgbClr val="E3EACF"/>
      </a:lt2>
      <a:accent1>
        <a:srgbClr val="A53010"/>
      </a:accent1>
      <a:accent2>
        <a:srgbClr val="DE7E18"/>
      </a:accent2>
      <a:accent3>
        <a:srgbClr val="9F8351"/>
      </a:accent3>
      <a:accent4>
        <a:srgbClr val="728653"/>
      </a:accent4>
      <a:accent5>
        <a:srgbClr val="92AA4C"/>
      </a:accent5>
      <a:accent6>
        <a:srgbClr val="6AAC91"/>
      </a:accent6>
      <a:hlink>
        <a:srgbClr val="FB4A18"/>
      </a:hlink>
      <a:folHlink>
        <a:srgbClr val="FB9318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24B1A44C-C006-48B2-A4D7-E5549B3D8CD4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Wisp</Template>
  <TotalTime>4</TotalTime>
  <Words>357</Words>
  <Application>Microsoft Office PowerPoint</Application>
  <PresentationFormat>Widescreen</PresentationFormat>
  <Paragraphs>81</Paragraphs>
  <Slides>13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Century Gothic</vt:lpstr>
      <vt:lpstr>Wingdings 3</vt:lpstr>
      <vt:lpstr>Wisp</vt:lpstr>
      <vt:lpstr>Why some UK nationals might not accept the inclusion of Syrian refugees in society</vt:lpstr>
      <vt:lpstr>Introduction</vt:lpstr>
      <vt:lpstr>Social Exclusion</vt:lpstr>
      <vt:lpstr>Barriers to Inclusion</vt:lpstr>
      <vt:lpstr>Cultural</vt:lpstr>
      <vt:lpstr>Language</vt:lpstr>
      <vt:lpstr>Poverty</vt:lpstr>
      <vt:lpstr>Education and Employment</vt:lpstr>
      <vt:lpstr>Low Social and Human Capital</vt:lpstr>
      <vt:lpstr>Othering and Demonization</vt:lpstr>
      <vt:lpstr>Phobic Narratives</vt:lpstr>
      <vt:lpstr>Stereotyping/Prejudice/Discrimination Cycle of Oppression</vt:lpstr>
      <vt:lpstr>Conclusion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Eryl Pellow</dc:creator>
  <cp:lastModifiedBy>Eryl Pellow</cp:lastModifiedBy>
  <cp:revision>1414</cp:revision>
  <dcterms:created xsi:type="dcterms:W3CDTF">2014-09-12T02:13:59Z</dcterms:created>
  <dcterms:modified xsi:type="dcterms:W3CDTF">2019-05-16T12:22:41Z</dcterms:modified>
</cp:coreProperties>
</file>