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sldIdLst>
    <p:sldId id="259" r:id="rId6"/>
    <p:sldId id="256" r:id="rId7"/>
    <p:sldId id="260" r:id="rId8"/>
    <p:sldId id="261" r:id="rId9"/>
    <p:sldId id="271" r:id="rId10"/>
    <p:sldId id="284" r:id="rId11"/>
    <p:sldId id="324" r:id="rId12"/>
    <p:sldId id="335" r:id="rId13"/>
    <p:sldId id="336" r:id="rId14"/>
    <p:sldId id="326" r:id="rId15"/>
    <p:sldId id="327" r:id="rId16"/>
    <p:sldId id="338" r:id="rId17"/>
    <p:sldId id="339" r:id="rId18"/>
    <p:sldId id="340" r:id="rId19"/>
    <p:sldId id="332" r:id="rId20"/>
    <p:sldId id="329" r:id="rId21"/>
    <p:sldId id="334" r:id="rId22"/>
    <p:sldId id="337" r:id="rId23"/>
    <p:sldId id="273" r:id="rId24"/>
    <p:sldId id="32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EDF5"/>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660"/>
  </p:normalViewPr>
  <p:slideViewPr>
    <p:cSldViewPr snapToGrid="0">
      <p:cViewPr varScale="1">
        <p:scale>
          <a:sx n="88" d="100"/>
          <a:sy n="88" d="100"/>
        </p:scale>
        <p:origin x="63" y="117"/>
      </p:cViewPr>
      <p:guideLst/>
    </p:cSldViewPr>
  </p:slideViewPr>
  <p:notesTextViewPr>
    <p:cViewPr>
      <p:scale>
        <a:sx n="1" d="1"/>
        <a:sy n="1" d="1"/>
      </p:scale>
      <p:origin x="0" y="0"/>
    </p:cViewPr>
  </p:notesTextViewPr>
  <p:sorterViewPr>
    <p:cViewPr>
      <p:scale>
        <a:sx n="100" d="100"/>
        <a:sy n="100" d="100"/>
      </p:scale>
      <p:origin x="0" y="-118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660FF398-C65F-4DAE-B807-0533D514B40D}"/>
    <pc:docChg chg="modSld">
      <pc:chgData name="Sue Ainsworth" userId="888be70d-2e4c-4f55-baa0-638ca1ed17b4" providerId="ADAL" clId="{660FF398-C65F-4DAE-B807-0533D514B40D}" dt="2025-08-24T15:40:11.323" v="7" actId="20577"/>
      <pc:docMkLst>
        <pc:docMk/>
      </pc:docMkLst>
      <pc:sldChg chg="modSp mod">
        <pc:chgData name="Sue Ainsworth" userId="888be70d-2e4c-4f55-baa0-638ca1ed17b4" providerId="ADAL" clId="{660FF398-C65F-4DAE-B807-0533D514B40D}" dt="2025-08-24T15:40:11.323" v="7" actId="20577"/>
        <pc:sldMkLst>
          <pc:docMk/>
          <pc:sldMk cId="4195304978" sldId="261"/>
        </pc:sldMkLst>
        <pc:spChg chg="mod">
          <ac:chgData name="Sue Ainsworth" userId="888be70d-2e4c-4f55-baa0-638ca1ed17b4" providerId="ADAL" clId="{660FF398-C65F-4DAE-B807-0533D514B40D}" dt="2025-08-24T15:40:05.672" v="3" actId="20577"/>
          <ac:spMkLst>
            <pc:docMk/>
            <pc:sldMk cId="4195304978" sldId="261"/>
            <ac:spMk id="3" creationId="{00000000-0000-0000-0000-000000000000}"/>
          </ac:spMkLst>
        </pc:spChg>
        <pc:spChg chg="mod">
          <ac:chgData name="Sue Ainsworth" userId="888be70d-2e4c-4f55-baa0-638ca1ed17b4" providerId="ADAL" clId="{660FF398-C65F-4DAE-B807-0533D514B40D}" dt="2025-08-24T15:40:11.323" v="7" actId="20577"/>
          <ac:spMkLst>
            <pc:docMk/>
            <pc:sldMk cId="4195304978" sldId="261"/>
            <ac:spMk id="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24/08/2025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24/08/2025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24/08/2025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797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7582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5449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323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71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537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4484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3177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624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269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54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24/08/2025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24/08/2025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82506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estyn.gov.wales/effective-practice/using-outdoors-develop-pupils-skill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8" Type="http://schemas.openxmlformats.org/officeDocument/2006/relationships/hyperlink" Target="https://hwb.gov.wales/storage/fcb8539c-9be7-4883-8542-35d7b54b56f2/foundation-phase-outdoor-learning-handbook.pdf#:~:text=Outdoor%20learning%20is%20not%20just%20taking%20indoor%20activities,than%20a%20bank%20of%20lesson%20plans%20or%20resources" TargetMode="External"/><Relationship Id="rId3" Type="http://schemas.openxmlformats.org/officeDocument/2006/relationships/hyperlink" Target="https://www.estyn.gov.wales/system/files/2020-08/Bryn%2520y%2520Deryn%2520Pupil%2520Referral%2520Unit.pdf" TargetMode="External"/><Relationship Id="rId7" Type="http://schemas.openxmlformats.org/officeDocument/2006/relationships/hyperlink" Target="https://assets.publishing.service.gov.uk/government/uploads/system/uploads/attachment_data/file/413554/Alternative_provision.pdf" TargetMode="External"/><Relationship Id="rId2" Type="http://schemas.openxmlformats.org/officeDocument/2006/relationships/hyperlink" Target="https://www.childcomwales.org.uk/wp-content/uploads/2016/04/Right_to_learn_eng-F.pdf#:~:text=Pupil%20referral%20units%20are%20maintained%20by%20Local%20Education,on%20Inclusion%20and%20Pupil%20Support%20issues%20in%2020062" TargetMode="External"/><Relationship Id="rId1" Type="http://schemas.openxmlformats.org/officeDocument/2006/relationships/slideLayout" Target="../slideLayouts/slideLayout2.xml"/><Relationship Id="rId6" Type="http://schemas.openxmlformats.org/officeDocument/2006/relationships/hyperlink" Target="https://ltl.org.uk/wp-content/uploads/woocommerce_uploads/2019/05/play-in-secondary-schools-ideas-and-inspiration.pdf" TargetMode="External"/><Relationship Id="rId5" Type="http://schemas.openxmlformats.org/officeDocument/2006/relationships/hyperlink" Target="https://ltl.org.uk/secondary/" TargetMode="External"/><Relationship Id="rId4" Type="http://schemas.openxmlformats.org/officeDocument/2006/relationships/hyperlink" Target="https://www.estyn.gov.wales/effective-practice/using-outdoors-develop-pupils-skill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79177"/>
            <a:ext cx="10363200" cy="3583250"/>
          </a:xfrm>
        </p:spPr>
        <p:txBody>
          <a:bodyPr>
            <a:noAutofit/>
          </a:bodyPr>
          <a:lstStyle/>
          <a:p>
            <a:r>
              <a:rPr lang="en-GB" sz="6600" dirty="0">
                <a:solidFill>
                  <a:srgbClr val="0070C0"/>
                </a:solidFill>
                <a:effectLst>
                  <a:glow rad="101600">
                    <a:schemeClr val="bg1">
                      <a:alpha val="60000"/>
                    </a:schemeClr>
                  </a:glow>
                </a:effectLst>
              </a:rPr>
              <a:t>ECIE6001C</a:t>
            </a:r>
            <a:r>
              <a:rPr lang="en-GB" sz="6600" dirty="0">
                <a:solidFill>
                  <a:srgbClr val="0070C0"/>
                </a:solidFill>
              </a:rPr>
              <a:t> </a:t>
            </a:r>
            <a:br>
              <a:rPr lang="en-GB" sz="6600" dirty="0">
                <a:solidFill>
                  <a:srgbClr val="0070C0"/>
                </a:solidFill>
              </a:rPr>
            </a:br>
            <a:r>
              <a:rPr lang="cy-GB" sz="4800" i="1" dirty="0">
                <a:solidFill>
                  <a:srgbClr val="0070C0"/>
                </a:solidFill>
                <a:effectLst>
                  <a:glow rad="101600">
                    <a:schemeClr val="bg1">
                      <a:alpha val="60000"/>
                    </a:schemeClr>
                  </a:glow>
                </a:effectLst>
              </a:rPr>
              <a:t>Symud i ffwrdd o'r ystafell ddosbarth draddodiadol: Addysg a Dysgu yn yr Awyr Agored </a:t>
            </a:r>
          </a:p>
        </p:txBody>
      </p:sp>
      <p:sp>
        <p:nvSpPr>
          <p:cNvPr id="3" name="Subtitle 2"/>
          <p:cNvSpPr>
            <a:spLocks noGrp="1"/>
          </p:cNvSpPr>
          <p:nvPr>
            <p:ph type="subTitle" idx="1"/>
          </p:nvPr>
        </p:nvSpPr>
        <p:spPr>
          <a:xfrm>
            <a:off x="1677906" y="5062427"/>
            <a:ext cx="8534400" cy="612232"/>
          </a:xfrm>
        </p:spPr>
        <p:txBody>
          <a:bodyPr>
            <a:normAutofit fontScale="62500" lnSpcReduction="20000"/>
          </a:bodyPr>
          <a:lstStyle/>
          <a:p>
            <a:r>
              <a:rPr lang="cy-GB" b="1" dirty="0">
                <a:solidFill>
                  <a:srgbClr val="0070C0"/>
                </a:solidFill>
              </a:rPr>
              <a:t>Darlith 2 </a:t>
            </a:r>
            <a:r>
              <a:rPr lang="cy-GB" dirty="0">
                <a:solidFill>
                  <a:srgbClr val="0070C0"/>
                </a:solidFill>
              </a:rPr>
              <a:t>Cwmpas darpariaeth awyr agored a'r dull o ymdrin â’r ddarpariaeth hon mewn gwahanol leoliadau</a:t>
            </a:r>
            <a:endParaRPr lang="cy-GB" b="1" dirty="0">
              <a:solidFill>
                <a:srgbClr val="0070C0"/>
              </a:solidFill>
            </a:endParaRPr>
          </a:p>
        </p:txBody>
      </p:sp>
    </p:spTree>
    <p:extLst>
      <p:ext uri="{BB962C8B-B14F-4D97-AF65-F5344CB8AC3E}">
        <p14:creationId xmlns:p14="http://schemas.microsoft.com/office/powerpoint/2010/main" val="145339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p:cNvSpPr/>
          <p:nvPr/>
        </p:nvSpPr>
        <p:spPr>
          <a:xfrm>
            <a:off x="783772" y="1095062"/>
            <a:ext cx="10624457" cy="5632311"/>
          </a:xfrm>
          <a:prstGeom prst="rect">
            <a:avLst/>
          </a:prstGeom>
        </p:spPr>
        <p:txBody>
          <a:bodyPr wrap="square">
            <a:spAutoFit/>
          </a:bodyPr>
          <a:lstStyle/>
          <a:p>
            <a:r>
              <a:rPr lang="cy-GB" sz="3600" dirty="0">
                <a:solidFill>
                  <a:srgbClr val="0070C0"/>
                </a:solidFill>
              </a:rPr>
              <a:t>Nodau'r modwl</a:t>
            </a:r>
            <a:r>
              <a:rPr lang="cy-GB" sz="3600" dirty="0">
                <a:solidFill>
                  <a:srgbClr val="0070C0"/>
                </a:solidFill>
                <a:effectLst/>
              </a:rPr>
              <a:t>:  </a:t>
            </a:r>
          </a:p>
          <a:p>
            <a:pPr algn="just"/>
            <a:endParaRPr lang="cy-GB" sz="3600" dirty="0">
              <a:solidFill>
                <a:srgbClr val="0070C0"/>
              </a:solidFill>
              <a:effectLst/>
            </a:endParaRPr>
          </a:p>
          <a:p>
            <a:pPr algn="just">
              <a:buFont typeface="Arial" panose="020B0604020202020204" pitchFamily="34" charset="0"/>
              <a:buChar char="•"/>
            </a:pPr>
            <a:r>
              <a:rPr lang="cy-GB" sz="3600" dirty="0">
                <a:solidFill>
                  <a:srgbClr val="0070C0"/>
                </a:solidFill>
                <a:effectLst/>
              </a:rPr>
              <a:t> </a:t>
            </a:r>
            <a:r>
              <a:rPr lang="cy-GB" sz="3600" dirty="0">
                <a:solidFill>
                  <a:srgbClr val="0070C0"/>
                </a:solidFill>
              </a:rPr>
              <a:t>Gwerthfawrogi a myfyrio'n feirniadol ar rôl addysg awyr agored yng Nghymru a thu hwnt</a:t>
            </a:r>
            <a:r>
              <a:rPr lang="cy-GB" sz="3600" dirty="0">
                <a:solidFill>
                  <a:srgbClr val="0070C0"/>
                </a:solidFill>
                <a:effectLst/>
              </a:rPr>
              <a:t>. </a:t>
            </a:r>
          </a:p>
          <a:p>
            <a:pPr algn="just"/>
            <a:r>
              <a:rPr lang="cy-GB" sz="3600" dirty="0">
                <a:solidFill>
                  <a:srgbClr val="0070C0"/>
                </a:solidFill>
                <a:effectLst/>
              </a:rPr>
              <a:t> </a:t>
            </a:r>
          </a:p>
          <a:p>
            <a:pPr algn="just">
              <a:buFont typeface="Arial" panose="020B0604020202020204" pitchFamily="34" charset="0"/>
              <a:buChar char="•"/>
            </a:pPr>
            <a:r>
              <a:rPr lang="cy-GB" sz="3600" dirty="0">
                <a:solidFill>
                  <a:srgbClr val="0070C0"/>
                </a:solidFill>
                <a:effectLst/>
              </a:rPr>
              <a:t> </a:t>
            </a:r>
            <a:r>
              <a:rPr lang="cy-GB" sz="3600" dirty="0">
                <a:solidFill>
                  <a:srgbClr val="0070C0"/>
                </a:solidFill>
              </a:rPr>
              <a:t>Dangos dealltwriaeth o'r dadleuon mewn addysgeg awyr agored</a:t>
            </a:r>
            <a:r>
              <a:rPr lang="cy-GB" sz="3600" dirty="0">
                <a:solidFill>
                  <a:srgbClr val="0070C0"/>
                </a:solidFill>
                <a:effectLst/>
              </a:rPr>
              <a:t>. </a:t>
            </a:r>
          </a:p>
          <a:p>
            <a:r>
              <a:rPr lang="en-GB" sz="3600" dirty="0">
                <a:effectLst/>
              </a:rPr>
              <a:t> </a:t>
            </a:r>
          </a:p>
          <a:p>
            <a:br>
              <a:rPr lang="en-GB" sz="3600" dirty="0"/>
            </a:br>
            <a:endParaRPr lang="en-GB" sz="3600" dirty="0"/>
          </a:p>
        </p:txBody>
      </p:sp>
    </p:spTree>
    <p:extLst>
      <p:ext uri="{BB962C8B-B14F-4D97-AF65-F5344CB8AC3E}">
        <p14:creationId xmlns:p14="http://schemas.microsoft.com/office/powerpoint/2010/main" val="20556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377371" y="259087"/>
            <a:ext cx="11379200" cy="6001643"/>
          </a:xfrm>
          <a:prstGeom prst="rect">
            <a:avLst/>
          </a:prstGeom>
          <a:solidFill>
            <a:schemeClr val="accent4">
              <a:lumMod val="40000"/>
              <a:lumOff val="60000"/>
            </a:schemeClr>
          </a:solidFill>
        </p:spPr>
        <p:txBody>
          <a:bodyPr wrap="square">
            <a:spAutoFit/>
          </a:bodyPr>
          <a:lstStyle/>
          <a:p>
            <a:pPr algn="ctr"/>
            <a:r>
              <a:rPr lang="en-GB" sz="2400" b="1" u="sng" dirty="0">
                <a:solidFill>
                  <a:srgbClr val="0070C0"/>
                </a:solidFill>
                <a:effectLst/>
              </a:rPr>
              <a:t>DEILLIANNAU DYSGU</a:t>
            </a:r>
          </a:p>
          <a:p>
            <a:pPr algn="ctr"/>
            <a:endParaRPr lang="en-GB" sz="2400" b="1" u="sng" dirty="0">
              <a:solidFill>
                <a:srgbClr val="0070C0"/>
              </a:solidFill>
              <a:effectLst/>
            </a:endParaRPr>
          </a:p>
          <a:p>
            <a:r>
              <a:rPr lang="cy-GB" sz="2400" dirty="0">
                <a:solidFill>
                  <a:srgbClr val="0070C0"/>
                </a:solidFill>
              </a:rPr>
              <a:t>Ar ôl cwblhau'r modiwl hwn yn llwyddiannus, dylech allu</a:t>
            </a:r>
            <a:r>
              <a:rPr lang="cy-GB" sz="2400" dirty="0">
                <a:solidFill>
                  <a:srgbClr val="0070C0"/>
                </a:solidFill>
                <a:effectLst/>
              </a:rPr>
              <a:t>: </a:t>
            </a:r>
          </a:p>
          <a:p>
            <a:endParaRPr lang="cy-GB" sz="2400" dirty="0">
              <a:solidFill>
                <a:srgbClr val="0070C0"/>
              </a:solidFill>
              <a:effectLst/>
            </a:endParaRPr>
          </a:p>
          <a:p>
            <a:pPr algn="just">
              <a:buFont typeface="Arial" panose="020B0604020202020204" pitchFamily="34" charset="0"/>
              <a:buChar char="•"/>
            </a:pPr>
            <a:r>
              <a:rPr lang="cy-GB" sz="2400" dirty="0">
                <a:solidFill>
                  <a:srgbClr val="0070C0"/>
                </a:solidFill>
                <a:effectLst/>
              </a:rPr>
              <a:t> </a:t>
            </a:r>
            <a:r>
              <a:rPr lang="cy-GB" sz="2400" dirty="0">
                <a:solidFill>
                  <a:srgbClr val="0070C0"/>
                </a:solidFill>
              </a:rPr>
              <a:t>Gwerthfawrogi pwysigrwydd addysg awyr agored ar ddiogelu ein hadnoddau naturiol ar hyn o bryd ac yn y dyfodol a dealltwriaeth o'r hyn y mae hyn yn ei olygu yn gymdeithasol, yn economaidd ac yn ddiwylliannol</a:t>
            </a:r>
            <a:r>
              <a:rPr lang="cy-GB" sz="2400" dirty="0">
                <a:solidFill>
                  <a:srgbClr val="0070C0"/>
                </a:solidFill>
                <a:effectLst/>
              </a:rPr>
              <a:t>.  </a:t>
            </a:r>
          </a:p>
          <a:p>
            <a:pPr algn="just">
              <a:buFont typeface="Arial" panose="020B0604020202020204" pitchFamily="34" charset="0"/>
              <a:buChar char="•"/>
            </a:pPr>
            <a:endParaRPr lang="cy-GB" sz="2400" dirty="0">
              <a:solidFill>
                <a:srgbClr val="0070C0"/>
              </a:solidFill>
              <a:effectLst/>
            </a:endParaRPr>
          </a:p>
          <a:p>
            <a:pPr algn="just">
              <a:buFont typeface="Arial" panose="020B0604020202020204" pitchFamily="34" charset="0"/>
              <a:buChar char="•"/>
            </a:pPr>
            <a:r>
              <a:rPr lang="cy-GB" sz="2400" dirty="0">
                <a:solidFill>
                  <a:srgbClr val="0070C0"/>
                </a:solidFill>
                <a:effectLst/>
              </a:rPr>
              <a:t> </a:t>
            </a:r>
            <a:r>
              <a:rPr lang="cy-GB" sz="2400" dirty="0">
                <a:solidFill>
                  <a:srgbClr val="0070C0"/>
                </a:solidFill>
              </a:rPr>
              <a:t>Adfyfyrio'n feirniadol ar y dulliau o ddysgu y tu allan i'r ystafell ddosbarth a phrofiadau bywyd go iawn ym myd natur, ar gyfer pob oedran a gallu</a:t>
            </a:r>
            <a:r>
              <a:rPr lang="cy-GB" sz="2400" dirty="0">
                <a:solidFill>
                  <a:srgbClr val="0070C0"/>
                </a:solidFill>
                <a:effectLst/>
              </a:rPr>
              <a:t>.  </a:t>
            </a:r>
          </a:p>
          <a:p>
            <a:pPr algn="just">
              <a:buFont typeface="Arial" panose="020B0604020202020204" pitchFamily="34" charset="0"/>
              <a:buChar char="•"/>
            </a:pPr>
            <a:endParaRPr lang="cy-GB" sz="2400" dirty="0">
              <a:solidFill>
                <a:srgbClr val="0070C0"/>
              </a:solidFill>
              <a:effectLst/>
            </a:endParaRPr>
          </a:p>
          <a:p>
            <a:pPr algn="just">
              <a:buFont typeface="Arial" panose="020B0604020202020204" pitchFamily="34" charset="0"/>
              <a:buChar char="•"/>
            </a:pPr>
            <a:r>
              <a:rPr lang="cy-GB" sz="2400" dirty="0">
                <a:solidFill>
                  <a:srgbClr val="0070C0"/>
                </a:solidFill>
                <a:effectLst/>
              </a:rPr>
              <a:t> </a:t>
            </a:r>
            <a:r>
              <a:rPr lang="cy-GB" sz="2400" dirty="0">
                <a:solidFill>
                  <a:srgbClr val="0070C0"/>
                </a:solidFill>
              </a:rPr>
              <a:t>Trafod/gwerthuso heriau yn feirniadol a manteision lluosog o ddod â'r tri llinyn o amgylchedd naturiol, dysgu ac iechyd at ei gilydd</a:t>
            </a:r>
            <a:r>
              <a:rPr lang="cy-GB" sz="2400" dirty="0">
                <a:solidFill>
                  <a:srgbClr val="0070C0"/>
                </a:solidFill>
                <a:effectLst/>
              </a:rPr>
              <a:t>. </a:t>
            </a:r>
          </a:p>
          <a:p>
            <a:pPr algn="just">
              <a:buFont typeface="Arial" panose="020B0604020202020204" pitchFamily="34" charset="0"/>
              <a:buChar char="•"/>
            </a:pPr>
            <a:endParaRPr lang="cy-GB" sz="2400" dirty="0">
              <a:solidFill>
                <a:srgbClr val="0070C0"/>
              </a:solidFill>
              <a:effectLst/>
            </a:endParaRPr>
          </a:p>
          <a:p>
            <a:pPr algn="just">
              <a:buFont typeface="Arial" panose="020B0604020202020204" pitchFamily="34" charset="0"/>
              <a:buChar char="•"/>
            </a:pPr>
            <a:r>
              <a:rPr lang="cy-GB" sz="2400" dirty="0">
                <a:solidFill>
                  <a:srgbClr val="0070C0"/>
                </a:solidFill>
                <a:effectLst/>
              </a:rPr>
              <a:t> </a:t>
            </a:r>
            <a:r>
              <a:rPr lang="cy-GB" sz="2400" dirty="0">
                <a:solidFill>
                  <a:srgbClr val="0070C0"/>
                </a:solidFill>
              </a:rPr>
              <a:t>Trefnu eu gwybodaeth a'u dysgu trwy ddefnyddio ystod o gyfryngau, a chyflwyno eu gwaith yn briodol mewn modd y gall cynulleidfaoedd arbenigol ac anarbenigol ei ddeall</a:t>
            </a:r>
            <a:r>
              <a:rPr lang="cy-GB" sz="2400" dirty="0">
                <a:solidFill>
                  <a:srgbClr val="0070C0"/>
                </a:solidFill>
                <a:effectLst/>
              </a:rPr>
              <a:t>.  </a:t>
            </a:r>
          </a:p>
        </p:txBody>
      </p:sp>
    </p:spTree>
    <p:extLst>
      <p:ext uri="{BB962C8B-B14F-4D97-AF65-F5344CB8AC3E}">
        <p14:creationId xmlns:p14="http://schemas.microsoft.com/office/powerpoint/2010/main" val="3260260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4800" dirty="0">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i="1" dirty="0">
                <a:solidFill>
                  <a:srgbClr val="0070C0"/>
                </a:solidFill>
                <a:latin typeface="Arial" panose="020B0604020202020204" pitchFamily="34" charset="0"/>
                <a:cs typeface="Arial" panose="020B0604020202020204" pitchFamily="34" charset="0"/>
              </a:rPr>
              <a:t>Assignment</a:t>
            </a:r>
          </a:p>
        </p:txBody>
      </p:sp>
      <p:sp>
        <p:nvSpPr>
          <p:cNvPr id="3" name="Content Placeholder 2"/>
          <p:cNvSpPr txBox="1">
            <a:spLocks/>
          </p:cNvSpPr>
          <p:nvPr/>
        </p:nvSpPr>
        <p:spPr>
          <a:xfrm>
            <a:off x="598714" y="2156051"/>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cy-GB" sz="2800" dirty="0">
                <a:latin typeface="Arial" panose="020B0604020202020204" pitchFamily="34" charset="0"/>
                <a:cs typeface="Arial" panose="020B0604020202020204" pitchFamily="34" charset="0"/>
              </a:rPr>
              <a:t>Portffolio</a:t>
            </a:r>
          </a:p>
          <a:p>
            <a:r>
              <a:rPr lang="cy-GB" sz="2800" dirty="0">
                <a:latin typeface="Arial" panose="020B0604020202020204" pitchFamily="34" charset="0"/>
                <a:cs typeface="Arial" panose="020B0604020202020204" pitchFamily="34" charset="0"/>
              </a:rPr>
              <a:t>4 Elfen</a:t>
            </a:r>
          </a:p>
          <a:p>
            <a:r>
              <a:rPr lang="cy-GB" sz="2800" dirty="0">
                <a:latin typeface="Arial" panose="020B0604020202020204" pitchFamily="34" charset="0"/>
                <a:cs typeface="Arial" panose="020B0604020202020204" pitchFamily="34" charset="0"/>
              </a:rPr>
              <a:t>4000 o eiriau</a:t>
            </a:r>
          </a:p>
          <a:p>
            <a:endParaRPr lang="en-GB" sz="2800" dirty="0">
              <a:latin typeface="Arial" panose="020B0604020202020204" pitchFamily="34" charset="0"/>
              <a:cs typeface="Arial" panose="020B0604020202020204" pitchFamily="34" charset="0"/>
            </a:endParaRPr>
          </a:p>
          <a:p>
            <a:r>
              <a:rPr lang="cy-GB" sz="2800" dirty="0">
                <a:latin typeface="Arial" panose="020B0604020202020204" pitchFamily="34" charset="0"/>
                <a:cs typeface="Arial" panose="020B0604020202020204" pitchFamily="34" charset="0"/>
              </a:rPr>
              <a:t>Dyddiad cyflwyno 26.04.26, 23.59
Gweler y Cymorth Aseiniad sy’n dilyn</a:t>
            </a:r>
          </a:p>
        </p:txBody>
      </p:sp>
      <p:sp>
        <p:nvSpPr>
          <p:cNvPr id="4" name="Content Placeholder 3"/>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0070C0"/>
                </a:solidFill>
                <a:latin typeface="Arial" panose="020B0604020202020204" pitchFamily="34" charset="0"/>
                <a:cs typeface="Arial" panose="020B0604020202020204" pitchFamily="34" charset="0"/>
              </a:rPr>
              <a:t>Portfolio</a:t>
            </a:r>
          </a:p>
          <a:p>
            <a:pPr marL="0" indent="0" algn="ctr">
              <a:buNone/>
            </a:pPr>
            <a:r>
              <a:rPr lang="en-GB" dirty="0">
                <a:solidFill>
                  <a:srgbClr val="0070C0"/>
                </a:solidFill>
                <a:latin typeface="Arial" panose="020B0604020202020204" pitchFamily="34" charset="0"/>
                <a:cs typeface="Arial" panose="020B0604020202020204" pitchFamily="34" charset="0"/>
              </a:rPr>
              <a:t>4 Elements</a:t>
            </a:r>
          </a:p>
          <a:p>
            <a:pPr marL="0" indent="0" algn="ctr">
              <a:buNone/>
            </a:pPr>
            <a:r>
              <a:rPr lang="en-GB" dirty="0">
                <a:solidFill>
                  <a:srgbClr val="0070C0"/>
                </a:solidFill>
                <a:latin typeface="Arial" panose="020B0604020202020204" pitchFamily="34" charset="0"/>
                <a:cs typeface="Arial" panose="020B0604020202020204" pitchFamily="34" charset="0"/>
              </a:rPr>
              <a:t>4000 words</a:t>
            </a:r>
          </a:p>
          <a:p>
            <a:pPr marL="0" indent="0" algn="ctr">
              <a:buNone/>
            </a:pPr>
            <a:endParaRPr lang="en-GB" dirty="0">
              <a:solidFill>
                <a:srgbClr val="0070C0"/>
              </a:solidFill>
              <a:latin typeface="Arial" panose="020B0604020202020204" pitchFamily="34" charset="0"/>
              <a:cs typeface="Arial" panose="020B0604020202020204" pitchFamily="34" charset="0"/>
            </a:endParaRPr>
          </a:p>
          <a:p>
            <a:pPr marL="0" indent="0" algn="ctr">
              <a:buNone/>
            </a:pPr>
            <a:r>
              <a:rPr lang="en-GB" dirty="0">
                <a:solidFill>
                  <a:srgbClr val="0070C0"/>
                </a:solidFill>
                <a:latin typeface="Arial" panose="020B0604020202020204" pitchFamily="34" charset="0"/>
                <a:cs typeface="Arial" panose="020B0604020202020204" pitchFamily="34" charset="0"/>
              </a:rPr>
              <a:t>Hand in date  26.04.26, 23.59</a:t>
            </a:r>
          </a:p>
          <a:p>
            <a:pPr marL="0" indent="0" algn="ctr">
              <a:buNone/>
            </a:pPr>
            <a:r>
              <a:rPr lang="en-GB" dirty="0">
                <a:solidFill>
                  <a:srgbClr val="0070C0"/>
                </a:solidFill>
                <a:latin typeface="Arial" panose="020B0604020202020204" pitchFamily="34" charset="0"/>
                <a:cs typeface="Arial" panose="020B0604020202020204" pitchFamily="34" charset="0"/>
              </a:rPr>
              <a:t>See following Assignment Guidance</a:t>
            </a:r>
          </a:p>
        </p:txBody>
      </p:sp>
    </p:spTree>
    <p:extLst>
      <p:ext uri="{BB962C8B-B14F-4D97-AF65-F5344CB8AC3E}">
        <p14:creationId xmlns:p14="http://schemas.microsoft.com/office/powerpoint/2010/main" val="4195304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4800" dirty="0">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dirty="0">
                <a:solidFill>
                  <a:srgbClr val="0070C0"/>
                </a:solidFill>
                <a:latin typeface="Arial" panose="020B0604020202020204" pitchFamily="34" charset="0"/>
                <a:cs typeface="Arial" panose="020B0604020202020204" pitchFamily="34" charset="0"/>
              </a:rPr>
              <a:t>Assignment</a:t>
            </a:r>
          </a:p>
        </p:txBody>
      </p:sp>
      <p:sp>
        <p:nvSpPr>
          <p:cNvPr id="5" name="Title 1">
            <a:extLst>
              <a:ext uri="{FF2B5EF4-FFF2-40B4-BE49-F238E27FC236}">
                <a16:creationId xmlns:a16="http://schemas.microsoft.com/office/drawing/2014/main" id="{500CBA94-888E-219B-4D93-FFF3A4ACF9E0}"/>
              </a:ext>
            </a:extLst>
          </p:cNvPr>
          <p:cNvSpPr txBox="1">
            <a:spLocks/>
          </p:cNvSpPr>
          <p:nvPr/>
        </p:nvSpPr>
        <p:spPr>
          <a:xfrm>
            <a:off x="783772" y="1109707"/>
            <a:ext cx="10515600" cy="659221"/>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600" dirty="0">
                <a:latin typeface="Arial" panose="020B0604020202020204" pitchFamily="34" charset="0"/>
                <a:cs typeface="Arial" panose="020B0604020202020204" pitchFamily="34" charset="0"/>
              </a:rPr>
              <a:t>Portffolio</a:t>
            </a:r>
            <a:r>
              <a:rPr lang="en-GB" sz="3600" b="1" dirty="0">
                <a:latin typeface="Arial" panose="020B0604020202020204" pitchFamily="34" charset="0"/>
                <a:cs typeface="Arial" panose="020B0604020202020204" pitchFamily="34" charset="0"/>
              </a:rPr>
              <a:t>      </a:t>
            </a:r>
            <a:r>
              <a:rPr lang="en-GB" sz="3600" dirty="0">
                <a:solidFill>
                  <a:srgbClr val="0070C0"/>
                </a:solidFill>
                <a:latin typeface="Arial" panose="020B0604020202020204" pitchFamily="34" charset="0"/>
                <a:cs typeface="Arial" panose="020B0604020202020204" pitchFamily="34" charset="0"/>
              </a:rPr>
              <a:t>Portfolio</a:t>
            </a:r>
          </a:p>
        </p:txBody>
      </p:sp>
      <p:sp>
        <p:nvSpPr>
          <p:cNvPr id="9" name="Rectangle: Folded Corner 8">
            <a:extLst>
              <a:ext uri="{FF2B5EF4-FFF2-40B4-BE49-F238E27FC236}">
                <a16:creationId xmlns:a16="http://schemas.microsoft.com/office/drawing/2014/main" id="{A4639ABF-EC77-CE49-CFE5-E0B34BA6A1DF}"/>
              </a:ext>
            </a:extLst>
          </p:cNvPr>
          <p:cNvSpPr/>
          <p:nvPr/>
        </p:nvSpPr>
        <p:spPr>
          <a:xfrm>
            <a:off x="9168382" y="2449285"/>
            <a:ext cx="2923060" cy="3510644"/>
          </a:xfrm>
          <a:prstGeom prst="foldedCorner">
            <a:avLst/>
          </a:prstGeom>
          <a:solidFill>
            <a:schemeClr val="accent5">
              <a:lumMod val="40000"/>
              <a:lumOff val="60000"/>
            </a:schemeClr>
          </a:solidFill>
          <a:ln>
            <a:solidFill>
              <a:schemeClr val="accent5">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0" algn="ctr">
              <a:buFont typeface="Arial" panose="020B0604020202020204" pitchFamily="34" charset="0"/>
              <a:buNone/>
            </a:pPr>
            <a:r>
              <a:rPr lang="cy-GB" b="1" u="sng" dirty="0">
                <a:solidFill>
                  <a:schemeClr val="tx1"/>
                </a:solidFill>
                <a:latin typeface="Arial" panose="020B0604020202020204" pitchFamily="34" charset="0"/>
                <a:cs typeface="Arial" panose="020B0604020202020204" pitchFamily="34" charset="0"/>
              </a:rPr>
              <a:t>Adolygiad Llenyddiaeth</a:t>
            </a:r>
          </a:p>
          <a:p>
            <a:pPr indent="0" algn="ctr">
              <a:buFont typeface="Arial" panose="020B0604020202020204" pitchFamily="34" charset="0"/>
              <a:buNone/>
            </a:pP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Rôl Addysg Awyr Agored’</a:t>
            </a:r>
          </a:p>
          <a:p>
            <a:pPr indent="0" algn="ctr">
              <a:buFont typeface="Arial" panose="020B0604020202020204" pitchFamily="34" charset="0"/>
              <a:buNone/>
            </a:pPr>
            <a:endParaRPr lang="cy-GB" dirty="0">
              <a:solidFill>
                <a:schemeClr val="tx1"/>
              </a:solidFill>
              <a:latin typeface="Arial" panose="020B0604020202020204" pitchFamily="34" charset="0"/>
              <a:cs typeface="Arial" panose="020B0604020202020204" pitchFamily="34" charset="0"/>
            </a:endParaRPr>
          </a:p>
          <a:p>
            <a:pPr algn="r"/>
            <a:r>
              <a:rPr lang="cy-GB" dirty="0">
                <a:solidFill>
                  <a:schemeClr val="tx1"/>
                </a:solidFill>
                <a:latin typeface="Arial" panose="020B0604020202020204" pitchFamily="34" charset="0"/>
                <a:cs typeface="Arial" panose="020B0604020202020204" pitchFamily="34" charset="0"/>
              </a:rPr>
              <a:t>(Tua 1700 o eiriau</a:t>
            </a:r>
            <a:r>
              <a:rPr lang="en-GB" dirty="0">
                <a:solidFill>
                  <a:schemeClr val="tx1"/>
                </a:solidFill>
                <a:latin typeface="Arial" panose="020B0604020202020204" pitchFamily="34" charset="0"/>
                <a:cs typeface="Arial" panose="020B0604020202020204" pitchFamily="34" charset="0"/>
              </a:rPr>
              <a:t>)</a:t>
            </a:r>
          </a:p>
          <a:p>
            <a:pPr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0" name="Rectangle: Folded Corner 9">
            <a:extLst>
              <a:ext uri="{FF2B5EF4-FFF2-40B4-BE49-F238E27FC236}">
                <a16:creationId xmlns:a16="http://schemas.microsoft.com/office/drawing/2014/main" id="{B56BBDB8-CB26-BFD6-1CE5-79039C247807}"/>
              </a:ext>
            </a:extLst>
          </p:cNvPr>
          <p:cNvSpPr/>
          <p:nvPr/>
        </p:nvSpPr>
        <p:spPr>
          <a:xfrm>
            <a:off x="122464" y="2449285"/>
            <a:ext cx="2923060" cy="3510644"/>
          </a:xfrm>
          <a:prstGeom prst="foldedCorner">
            <a:avLst/>
          </a:prstGeom>
          <a:solidFill>
            <a:schemeClr val="accent2">
              <a:lumMod val="40000"/>
              <a:lumOff val="60000"/>
            </a:schemeClr>
          </a:solidFill>
          <a:ln>
            <a:solidFill>
              <a:schemeClr val="accent2">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endParaRPr lang="en-GB" sz="1800" b="1" u="sng" dirty="0">
              <a:solidFill>
                <a:schemeClr val="tx1"/>
              </a:solidFill>
              <a:latin typeface="Arial" panose="020B0604020202020204" pitchFamily="34" charset="0"/>
              <a:cs typeface="Arial" panose="020B0604020202020204" pitchFamily="34" charset="0"/>
            </a:endParaRPr>
          </a:p>
          <a:p>
            <a:pPr algn="ctr"/>
            <a:r>
              <a:rPr lang="cy-GB" b="1" u="sng" dirty="0">
                <a:solidFill>
                  <a:schemeClr val="tx1"/>
                </a:solidFill>
                <a:latin typeface="Arial" panose="020B0604020202020204" pitchFamily="34" charset="0"/>
                <a:cs typeface="Arial" panose="020B0604020202020204" pitchFamily="34" charset="0"/>
              </a:rPr>
              <a:t>Traethawd</a:t>
            </a:r>
            <a:endParaRPr lang="cy-GB" sz="1800" b="1" u="sng" dirty="0">
              <a:solidFill>
                <a:schemeClr val="tx1"/>
              </a:solidFill>
              <a:latin typeface="Arial" panose="020B0604020202020204" pitchFamily="34" charset="0"/>
              <a:cs typeface="Arial" panose="020B0604020202020204" pitchFamily="34" charset="0"/>
            </a:endParaRPr>
          </a:p>
          <a:p>
            <a:pPr algn="ctr"/>
            <a:r>
              <a:rPr lang="cy-GB" dirty="0">
                <a:solidFill>
                  <a:schemeClr val="tx1"/>
                </a:solidFill>
                <a:latin typeface="Arial" panose="020B0604020202020204" pitchFamily="34" charset="0"/>
                <a:cs typeface="Arial" panose="020B0604020202020204" pitchFamily="34" charset="0"/>
              </a:rPr>
              <a:t>‘Cymharwch a chyferbynnu cwmpas darpariaeth awyr agored a'r dull o ymdrin â’r ddarpariaeth hon mewn dau fath o leoliad e.e. blynyddoedd cynnar, cynradd, uwchradd, UCD, unedau ADY, ac ati’</a:t>
            </a:r>
          </a:p>
          <a:p>
            <a:pPr marL="0" indent="0" algn="ctr">
              <a:buFont typeface="Arial" panose="020B0604020202020204" pitchFamily="34" charset="0"/>
              <a:buNone/>
            </a:pPr>
            <a:endParaRPr lang="cy-GB" dirty="0">
              <a:solidFill>
                <a:schemeClr val="tx1"/>
              </a:solidFill>
              <a:latin typeface="Arial" panose="020B0604020202020204" pitchFamily="34" charset="0"/>
              <a:cs typeface="Arial" panose="020B0604020202020204" pitchFamily="34" charset="0"/>
            </a:endParaRPr>
          </a:p>
          <a:p>
            <a:pPr algn="r"/>
            <a:r>
              <a:rPr lang="en-GB" sz="1800" dirty="0">
                <a:solidFill>
                  <a:schemeClr val="tx1"/>
                </a:solidFill>
                <a:latin typeface="Arial" panose="020B0604020202020204" pitchFamily="34" charset="0"/>
                <a:cs typeface="Arial" panose="020B0604020202020204" pitchFamily="34" charset="0"/>
              </a:rPr>
              <a:t>(</a:t>
            </a:r>
            <a:r>
              <a:rPr lang="cy-GB" sz="1800" dirty="0">
                <a:solidFill>
                  <a:schemeClr val="tx1"/>
                </a:solidFill>
                <a:latin typeface="Arial" panose="020B0604020202020204" pitchFamily="34" charset="0"/>
                <a:cs typeface="Arial" panose="020B0604020202020204" pitchFamily="34" charset="0"/>
              </a:rPr>
              <a:t>Tua 1200 o eiriau</a:t>
            </a:r>
            <a:r>
              <a:rPr lang="en-GB" sz="1800" dirty="0">
                <a:solidFill>
                  <a:schemeClr val="tx1"/>
                </a:solidFill>
                <a:latin typeface="Arial" panose="020B0604020202020204" pitchFamily="34" charset="0"/>
                <a:cs typeface="Arial" panose="020B0604020202020204" pitchFamily="34" charset="0"/>
              </a:rPr>
              <a:t>)</a:t>
            </a:r>
          </a:p>
          <a:p>
            <a:pPr marL="0"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1" name="Rectangle: Folded Corner 10">
            <a:extLst>
              <a:ext uri="{FF2B5EF4-FFF2-40B4-BE49-F238E27FC236}">
                <a16:creationId xmlns:a16="http://schemas.microsoft.com/office/drawing/2014/main" id="{0C67A242-17E3-3660-7362-6C11926666B9}"/>
              </a:ext>
            </a:extLst>
          </p:cNvPr>
          <p:cNvSpPr/>
          <p:nvPr/>
        </p:nvSpPr>
        <p:spPr>
          <a:xfrm>
            <a:off x="3135465" y="2449285"/>
            <a:ext cx="2923060" cy="3510644"/>
          </a:xfrm>
          <a:prstGeom prst="foldedCorner">
            <a:avLst/>
          </a:prstGeom>
          <a:solidFill>
            <a:schemeClr val="accent4">
              <a:lumMod val="40000"/>
              <a:lumOff val="60000"/>
            </a:schemeClr>
          </a:solidFill>
          <a:ln>
            <a:solidFill>
              <a:schemeClr val="accent4">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algn="ctr"/>
            <a:r>
              <a:rPr lang="cy-GB" b="1" u="sng" dirty="0">
                <a:solidFill>
                  <a:schemeClr val="tx1"/>
                </a:solidFill>
                <a:latin typeface="Arial" panose="020B0604020202020204" pitchFamily="34" charset="0"/>
                <a:cs typeface="Arial" panose="020B0604020202020204" pitchFamily="34" charset="0"/>
              </a:rPr>
              <a:t>Taflen</a:t>
            </a: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500 o eiriau</a:t>
            </a:r>
            <a:r>
              <a:rPr lang="en-GB" dirty="0">
                <a:solidFill>
                  <a:schemeClr val="tx1"/>
                </a:solidFill>
                <a:latin typeface="Arial" panose="020B0604020202020204" pitchFamily="34" charset="0"/>
                <a:cs typeface="Arial" panose="020B0604020202020204" pitchFamily="34" charset="0"/>
              </a:rPr>
              <a:t>)</a:t>
            </a: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endParaRPr lang="en-US" b="1" dirty="0">
              <a:solidFill>
                <a:schemeClr val="tx1"/>
              </a:solidFill>
              <a:latin typeface="Arial" panose="020B0604020202020204" pitchFamily="34" charset="0"/>
              <a:cs typeface="Arial" panose="020B0604020202020204" pitchFamily="34" charset="0"/>
            </a:endParaRPr>
          </a:p>
        </p:txBody>
      </p:sp>
      <p:sp>
        <p:nvSpPr>
          <p:cNvPr id="12" name="Rectangle: Folded Corner 11">
            <a:extLst>
              <a:ext uri="{FF2B5EF4-FFF2-40B4-BE49-F238E27FC236}">
                <a16:creationId xmlns:a16="http://schemas.microsoft.com/office/drawing/2014/main" id="{219F3BF7-272C-B4E5-644D-7AF5BCC390DD}"/>
              </a:ext>
            </a:extLst>
          </p:cNvPr>
          <p:cNvSpPr/>
          <p:nvPr/>
        </p:nvSpPr>
        <p:spPr>
          <a:xfrm>
            <a:off x="6148465" y="2449285"/>
            <a:ext cx="2923060" cy="3510644"/>
          </a:xfrm>
          <a:prstGeom prst="foldedCorner">
            <a:avLst/>
          </a:prstGeom>
          <a:solidFill>
            <a:schemeClr val="accent6">
              <a:lumMod val="40000"/>
              <a:lumOff val="60000"/>
            </a:schemeClr>
          </a:solidFill>
          <a:ln>
            <a:solidFill>
              <a:schemeClr val="accent6">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b="1" u="sng" dirty="0">
                <a:solidFill>
                  <a:schemeClr val="tx1"/>
                </a:solidFill>
                <a:latin typeface="Arial" panose="020B0604020202020204" pitchFamily="34" charset="0"/>
                <a:cs typeface="Arial" panose="020B0604020202020204" pitchFamily="34" charset="0"/>
              </a:rPr>
              <a:t>Asesiad Budd Risg</a:t>
            </a: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sz="1800" b="1" dirty="0"/>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600 o eiriau</a:t>
            </a:r>
            <a:r>
              <a:rPr lang="en-GB" dirty="0">
                <a:solidFill>
                  <a:schemeClr val="tx1"/>
                </a:solidFill>
                <a:latin typeface="Arial" panose="020B0604020202020204" pitchFamily="34" charset="0"/>
                <a:cs typeface="Arial" panose="020B0604020202020204" pitchFamily="34" charset="0"/>
              </a:rPr>
              <a:t>)</a:t>
            </a:r>
          </a:p>
          <a:p>
            <a:pPr algn="ctr"/>
            <a:endParaRPr lang="en-US" b="1" u="sng" dirty="0">
              <a:solidFill>
                <a:schemeClr val="tx1"/>
              </a:solidFill>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62BAA2F8-C494-4247-20DB-F90F31F77E88}"/>
              </a:ext>
            </a:extLst>
          </p:cNvPr>
          <p:cNvPicPr>
            <a:picLocks noChangeAspect="1"/>
          </p:cNvPicPr>
          <p:nvPr/>
        </p:nvPicPr>
        <p:blipFill rotWithShape="1">
          <a:blip r:embed="rId2"/>
          <a:srcRect l="14175" t="22727" r="12491" b="31111"/>
          <a:stretch/>
        </p:blipFill>
        <p:spPr>
          <a:xfrm>
            <a:off x="6245322" y="3429000"/>
            <a:ext cx="2729346" cy="1145373"/>
          </a:xfrm>
          <a:prstGeom prst="rect">
            <a:avLst/>
          </a:prstGeom>
        </p:spPr>
      </p:pic>
      <p:pic>
        <p:nvPicPr>
          <p:cNvPr id="23" name="Picture 22">
            <a:extLst>
              <a:ext uri="{FF2B5EF4-FFF2-40B4-BE49-F238E27FC236}">
                <a16:creationId xmlns:a16="http://schemas.microsoft.com/office/drawing/2014/main" id="{664D8C27-1AF9-5A3A-6F65-FFA6EAC39C03}"/>
              </a:ext>
            </a:extLst>
          </p:cNvPr>
          <p:cNvPicPr>
            <a:picLocks noChangeAspect="1"/>
          </p:cNvPicPr>
          <p:nvPr/>
        </p:nvPicPr>
        <p:blipFill rotWithShape="1">
          <a:blip r:embed="rId3"/>
          <a:srcRect l="40842" t="13095" r="22016" b="8485"/>
          <a:stretch/>
        </p:blipFill>
        <p:spPr>
          <a:xfrm>
            <a:off x="3778013" y="2914104"/>
            <a:ext cx="1545325" cy="2175164"/>
          </a:xfrm>
          <a:prstGeom prst="rect">
            <a:avLst/>
          </a:prstGeom>
        </p:spPr>
      </p:pic>
    </p:spTree>
    <p:extLst>
      <p:ext uri="{BB962C8B-B14F-4D97-AF65-F5344CB8AC3E}">
        <p14:creationId xmlns:p14="http://schemas.microsoft.com/office/powerpoint/2010/main" val="2348947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5435-91B4-D69A-6902-A47951925B17}"/>
              </a:ext>
            </a:extLst>
          </p:cNvPr>
          <p:cNvSpPr>
            <a:spLocks noGrp="1"/>
          </p:cNvSpPr>
          <p:nvPr>
            <p:ph type="title"/>
          </p:nvPr>
        </p:nvSpPr>
        <p:spPr/>
        <p:txBody>
          <a:bodyPr/>
          <a:lstStyle/>
          <a:p>
            <a:r>
              <a:rPr lang="cy-GB" dirty="0">
                <a:solidFill>
                  <a:srgbClr val="0070C0"/>
                </a:solidFill>
              </a:rPr>
              <a:t>Amserlen</a:t>
            </a:r>
          </a:p>
        </p:txBody>
      </p:sp>
      <p:sp>
        <p:nvSpPr>
          <p:cNvPr id="3" name="Content Placeholder 2">
            <a:extLst>
              <a:ext uri="{FF2B5EF4-FFF2-40B4-BE49-F238E27FC236}">
                <a16:creationId xmlns:a16="http://schemas.microsoft.com/office/drawing/2014/main" id="{99523011-BAF9-6064-38B4-D8A1F37E9920}"/>
              </a:ext>
            </a:extLst>
          </p:cNvPr>
          <p:cNvSpPr>
            <a:spLocks noGrp="1"/>
          </p:cNvSpPr>
          <p:nvPr>
            <p:ph idx="1"/>
          </p:nvPr>
        </p:nvSpPr>
        <p:spPr/>
        <p:txBody>
          <a:bodyPr>
            <a:normAutofit fontScale="92500"/>
          </a:bodyPr>
          <a:lstStyle/>
          <a:p>
            <a:r>
              <a:rPr lang="cy-GB" dirty="0">
                <a:solidFill>
                  <a:srgbClr val="0070C0"/>
                </a:solidFill>
              </a:rPr>
              <a:t>Wythnos 1:</a:t>
            </a:r>
          </a:p>
          <a:p>
            <a:pPr marL="0" indent="0">
              <a:buNone/>
            </a:pPr>
            <a:r>
              <a:rPr lang="cy-GB" dirty="0">
                <a:solidFill>
                  <a:srgbClr val="0070C0"/>
                </a:solidFill>
              </a:rPr>
              <a:t>Rôl addysg awyr agored</a:t>
            </a:r>
          </a:p>
          <a:p>
            <a:r>
              <a:rPr lang="cy-GB" dirty="0">
                <a:solidFill>
                  <a:srgbClr val="0070C0"/>
                </a:solidFill>
              </a:rPr>
              <a:t>Wythnos 2:</a:t>
            </a:r>
          </a:p>
          <a:p>
            <a:pPr marL="0" indent="0">
              <a:buNone/>
            </a:pPr>
            <a:r>
              <a:rPr lang="cy-GB" dirty="0">
                <a:solidFill>
                  <a:srgbClr val="0070C0"/>
                </a:solidFill>
              </a:rPr>
              <a:t>Cwmpas darpariaeth awyr agored a'r dull o ymdrin â’r ddarpariaeth hon mewn gwahanol leoliadau</a:t>
            </a:r>
          </a:p>
          <a:p>
            <a:r>
              <a:rPr lang="cy-GB" dirty="0">
                <a:solidFill>
                  <a:srgbClr val="0070C0"/>
                </a:solidFill>
              </a:rPr>
              <a:t>Wythnos 3:</a:t>
            </a:r>
          </a:p>
          <a:p>
            <a:pPr marL="0" indent="0">
              <a:buNone/>
            </a:pPr>
            <a:r>
              <a:rPr lang="cy-GB" dirty="0">
                <a:solidFill>
                  <a:srgbClr val="0070C0"/>
                </a:solidFill>
              </a:rPr>
              <a:t>Asesiadau Risg a Budd Risg/Creu a hysbysebu profiadau dysgu awyr agored</a:t>
            </a:r>
          </a:p>
          <a:p>
            <a:r>
              <a:rPr lang="cy-GB" dirty="0">
                <a:solidFill>
                  <a:srgbClr val="0070C0"/>
                </a:solidFill>
              </a:rPr>
              <a:t>Wythnos 4:</a:t>
            </a:r>
          </a:p>
          <a:p>
            <a:pPr marL="0" indent="0">
              <a:buNone/>
            </a:pPr>
            <a:r>
              <a:rPr lang="cy-GB" dirty="0">
                <a:solidFill>
                  <a:srgbClr val="0070C0"/>
                </a:solidFill>
              </a:rPr>
              <a:t>Damcaniaethau, polisïau, arferion gorau/canllawiau Aseiniad</a:t>
            </a:r>
            <a:r>
              <a:rPr lang="en-GB" dirty="0">
                <a:solidFill>
                  <a:srgbClr val="0070C0"/>
                </a:solidFill>
              </a:rPr>
              <a:t>au</a:t>
            </a:r>
            <a:endParaRPr lang="en-GB" dirty="0"/>
          </a:p>
        </p:txBody>
      </p:sp>
    </p:spTree>
    <p:extLst>
      <p:ext uri="{BB962C8B-B14F-4D97-AF65-F5344CB8AC3E}">
        <p14:creationId xmlns:p14="http://schemas.microsoft.com/office/powerpoint/2010/main" val="3284439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65D38-1D2D-A6A0-9D98-0B17A3C07668}"/>
              </a:ext>
            </a:extLst>
          </p:cNvPr>
          <p:cNvSpPr>
            <a:spLocks noGrp="1"/>
          </p:cNvSpPr>
          <p:nvPr>
            <p:ph type="title"/>
          </p:nvPr>
        </p:nvSpPr>
        <p:spPr/>
        <p:txBody>
          <a:bodyPr>
            <a:normAutofit fontScale="90000"/>
          </a:bodyPr>
          <a:lstStyle/>
          <a:p>
            <a:pPr algn="ctr"/>
            <a:br>
              <a:rPr lang="en-GB" dirty="0">
                <a:solidFill>
                  <a:srgbClr val="0070C0"/>
                </a:solidFill>
              </a:rPr>
            </a:br>
            <a:r>
              <a:rPr lang="cy-GB" dirty="0">
                <a:solidFill>
                  <a:srgbClr val="0070C0"/>
                </a:solidFill>
              </a:rPr>
              <a:t>Cwmpas darpariaeth awyr agored a'r dull o ymdrin â’r ddarpariaeth mewn gwahanol leoliadau</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F304E4FF-EAB4-D77D-F1AC-32DE7495853F}"/>
              </a:ext>
            </a:extLst>
          </p:cNvPr>
          <p:cNvSpPr>
            <a:spLocks noGrp="1"/>
          </p:cNvSpPr>
          <p:nvPr>
            <p:ph idx="1"/>
          </p:nvPr>
        </p:nvSpPr>
        <p:spPr/>
        <p:txBody>
          <a:bodyPr>
            <a:normAutofit fontScale="85000" lnSpcReduction="20000"/>
          </a:bodyPr>
          <a:lstStyle/>
          <a:p>
            <a:pPr marL="0" indent="0">
              <a:buNone/>
            </a:pPr>
            <a:r>
              <a:rPr lang="cy-GB" sz="3200" b="1" i="1" u="sng" dirty="0">
                <a:solidFill>
                  <a:srgbClr val="0070C0"/>
                </a:solidFill>
              </a:rPr>
              <a:t>Meddyliwch am eich profiadau personol. </a:t>
            </a:r>
            <a:r>
              <a:rPr lang="cy-GB" sz="3200" b="1" i="1" dirty="0">
                <a:solidFill>
                  <a:srgbClr val="0070C0"/>
                </a:solidFill>
              </a:rPr>
              <a:t>Defnyddiwch y rhain ar gyfer eich traethawd.</a:t>
            </a:r>
            <a:r>
              <a:rPr lang="cy-GB" sz="3200" dirty="0">
                <a:solidFill>
                  <a:srgbClr val="0070C0"/>
                </a:solidFill>
              </a:rPr>
              <a:t> Ym mha leoliadau rydych chi wedi gweithio ynddyn nhw? Eich plant yn mynychu?</a:t>
            </a:r>
          </a:p>
          <a:p>
            <a:pPr marL="0" indent="0">
              <a:buNone/>
            </a:pPr>
            <a:r>
              <a:rPr lang="cy-GB" sz="3200" b="1" i="1" u="sng" dirty="0">
                <a:solidFill>
                  <a:srgbClr val="0070C0"/>
                </a:solidFill>
              </a:rPr>
              <a:t>Cymharwch a chyferbynnu 2 leoliad</a:t>
            </a:r>
            <a:r>
              <a:rPr lang="cy-GB" sz="3200" b="1" i="1" dirty="0">
                <a:solidFill>
                  <a:srgbClr val="0070C0"/>
                </a:solidFill>
              </a:rPr>
              <a:t> </a:t>
            </a:r>
            <a:r>
              <a:rPr lang="cy-GB" sz="3200" dirty="0">
                <a:solidFill>
                  <a:srgbClr val="0070C0"/>
                </a:solidFill>
              </a:rPr>
              <a:t>y mae gennych chi brofiad ohonyn nhw:</a:t>
            </a:r>
          </a:p>
          <a:p>
            <a:r>
              <a:rPr lang="cy-GB" sz="3200" dirty="0">
                <a:solidFill>
                  <a:srgbClr val="0070C0"/>
                </a:solidFill>
              </a:rPr>
              <a:t>Sut y defnyddir darpariaeth awyr agored? A gynllunnir ar ei chyfer? A gaiff ei gwerthfawrogi? </a:t>
            </a:r>
          </a:p>
          <a:p>
            <a:r>
              <a:rPr lang="cy-GB" sz="3200" dirty="0">
                <a:solidFill>
                  <a:srgbClr val="0070C0"/>
                </a:solidFill>
              </a:rPr>
              <a:t>Beth yw'r manteision i ddarpariaeth awyr agored?</a:t>
            </a:r>
          </a:p>
          <a:p>
            <a:r>
              <a:rPr lang="cy-GB" sz="3200" dirty="0">
                <a:solidFill>
                  <a:srgbClr val="0070C0"/>
                </a:solidFill>
              </a:rPr>
              <a:t>Yr heriau i ddarpariaeth awyr agored?</a:t>
            </a:r>
          </a:p>
          <a:p>
            <a:r>
              <a:rPr lang="cy-GB" sz="3200" dirty="0">
                <a:solidFill>
                  <a:srgbClr val="0070C0"/>
                </a:solidFill>
              </a:rPr>
              <a:t>Ar y safle? Oddi ar y safle? Goblygiadau teithio? Ysgol Goedwig? Ysgol Eco?</a:t>
            </a:r>
          </a:p>
          <a:p>
            <a:r>
              <a:rPr lang="cy-GB" sz="3200" dirty="0">
                <a:solidFill>
                  <a:srgbClr val="0070C0"/>
                </a:solidFill>
              </a:rPr>
              <a:t>Cymorth i gyfeirio at ddamcaniaethau/polisïau/arfer gorau.</a:t>
            </a:r>
          </a:p>
          <a:p>
            <a:pPr marL="0" indent="0">
              <a:buNone/>
            </a:pPr>
            <a:endParaRPr lang="en-GB" sz="3200" dirty="0">
              <a:solidFill>
                <a:srgbClr val="0070C0"/>
              </a:solidFill>
            </a:endParaRPr>
          </a:p>
        </p:txBody>
      </p:sp>
    </p:spTree>
    <p:extLst>
      <p:ext uri="{BB962C8B-B14F-4D97-AF65-F5344CB8AC3E}">
        <p14:creationId xmlns:p14="http://schemas.microsoft.com/office/powerpoint/2010/main" val="960567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D566F-9571-06C5-DA65-90782AE86226}"/>
              </a:ext>
            </a:extLst>
          </p:cNvPr>
          <p:cNvSpPr>
            <a:spLocks noGrp="1"/>
          </p:cNvSpPr>
          <p:nvPr>
            <p:ph type="title"/>
          </p:nvPr>
        </p:nvSpPr>
        <p:spPr/>
        <p:txBody>
          <a:bodyPr/>
          <a:lstStyle/>
          <a:p>
            <a:pPr algn="ctr"/>
            <a:r>
              <a:rPr lang="cy-GB" dirty="0">
                <a:solidFill>
                  <a:srgbClr val="0070C0"/>
                </a:solidFill>
              </a:rPr>
              <a:t>Defnyddio darpariaeth awyr agored yn effeithiol yn y Blynyddoedd Cynnar</a:t>
            </a:r>
            <a:endParaRPr lang="cy-GB" dirty="0"/>
          </a:p>
        </p:txBody>
      </p:sp>
      <p:pic>
        <p:nvPicPr>
          <p:cNvPr id="6" name="Content Placeholder 5" descr="Book cover of 'First Steps Outdoors'">
            <a:extLst>
              <a:ext uri="{FF2B5EF4-FFF2-40B4-BE49-F238E27FC236}">
                <a16:creationId xmlns:a16="http://schemas.microsoft.com/office/drawing/2014/main" id="{71BF048E-5630-DB55-5C60-2755EE14C983}"/>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797248" y="1825625"/>
            <a:ext cx="3263503" cy="4351338"/>
          </a:xfrm>
        </p:spPr>
      </p:pic>
      <p:sp>
        <p:nvSpPr>
          <p:cNvPr id="4" name="Content Placeholder 3">
            <a:extLst>
              <a:ext uri="{FF2B5EF4-FFF2-40B4-BE49-F238E27FC236}">
                <a16:creationId xmlns:a16="http://schemas.microsoft.com/office/drawing/2014/main" id="{E2334B7D-71AE-39FB-498F-3B747ED6FAA7}"/>
              </a:ext>
            </a:extLst>
          </p:cNvPr>
          <p:cNvSpPr>
            <a:spLocks noGrp="1"/>
          </p:cNvSpPr>
          <p:nvPr>
            <p:ph sz="half" idx="2"/>
          </p:nvPr>
        </p:nvSpPr>
        <p:spPr>
          <a:xfrm>
            <a:off x="6172200" y="1690688"/>
            <a:ext cx="5181600" cy="4486275"/>
          </a:xfrm>
        </p:spPr>
        <p:txBody>
          <a:bodyPr>
            <a:normAutofit fontScale="92500" lnSpcReduction="20000"/>
          </a:bodyPr>
          <a:lstStyle/>
          <a:p>
            <a:pPr marL="0" indent="0">
              <a:buNone/>
            </a:pPr>
            <a:r>
              <a:rPr lang="en-GB" sz="1600" i="1" dirty="0">
                <a:solidFill>
                  <a:srgbClr val="0070C0"/>
                </a:solidFill>
              </a:rPr>
              <a:t>‘</a:t>
            </a:r>
            <a:r>
              <a:rPr lang="cy-GB" sz="1600" i="1" dirty="0">
                <a:solidFill>
                  <a:srgbClr val="0070C0"/>
                </a:solidFill>
              </a:rPr>
              <a:t>Mae’r manteision i blant yn cynnwys:</a:t>
            </a:r>
          </a:p>
          <a:p>
            <a:r>
              <a:rPr lang="cy-GB" sz="1600" i="1" dirty="0">
                <a:solidFill>
                  <a:srgbClr val="0070C0"/>
                </a:solidFill>
              </a:rPr>
              <a:t>Mwynhau a meithrin dealltwriaeth, sgiliau a chymwyseddau newydd drwy archwilio wrth chwarae a datblygu ysbryd o ymholi</a:t>
            </a:r>
          </a:p>
          <a:p>
            <a:r>
              <a:rPr lang="cy-GB" sz="1600" i="1" dirty="0">
                <a:solidFill>
                  <a:srgbClr val="0070C0"/>
                </a:solidFill>
              </a:rPr>
              <a:t>Parhau’n ddiogel wrth ddatblygu’r sgiliau i reoli risg a wynebu heriau newydd</a:t>
            </a:r>
          </a:p>
          <a:p>
            <a:r>
              <a:rPr lang="cy-GB" sz="1600" i="1" dirty="0">
                <a:solidFill>
                  <a:srgbClr val="0070C0"/>
                </a:solidFill>
              </a:rPr>
              <a:t>Datblygu sgiliau bywyd a bod yn rhan o’r gymuned a’r amgylchedd a’r amgylchedd</a:t>
            </a:r>
          </a:p>
          <a:p>
            <a:r>
              <a:rPr lang="cy-GB" sz="1600" i="1" dirty="0">
                <a:solidFill>
                  <a:srgbClr val="0070C0"/>
                </a:solidFill>
              </a:rPr>
              <a:t>Meithrin hyder, cyfranogi, cyfrannu a datblygu ymdeimlad o les</a:t>
            </a:r>
          </a:p>
          <a:p>
            <a:pPr marL="0" indent="0">
              <a:buNone/>
            </a:pPr>
            <a:r>
              <a:rPr lang="cy-GB" sz="1600" i="1" dirty="0">
                <a:solidFill>
                  <a:srgbClr val="0070C0"/>
                </a:solidFill>
              </a:rPr>
              <a:t>Mae’r manteision i ymarferwyr yn cynnwys :</a:t>
            </a:r>
          </a:p>
          <a:p>
            <a:r>
              <a:rPr lang="cy-GB" sz="1600" i="1" dirty="0">
                <a:solidFill>
                  <a:srgbClr val="0070C0"/>
                </a:solidFill>
              </a:rPr>
              <a:t>Gall gofod a rhyddid yr awyr agored ategu perthynas effeithiol rhwng ymarferwyr a phlant…. e.e. bydd lefelau ymwneud y plant yn galluogi’r staff i arsylwi mwy nag arfer, gan gamu i mewn pan fo angen i strwythuro a chefnogi dysgu.</a:t>
            </a:r>
            <a:endParaRPr lang="cy-GB" sz="1400" dirty="0"/>
          </a:p>
          <a:p>
            <a:endParaRPr lang="en-GB" sz="1400" dirty="0"/>
          </a:p>
          <a:p>
            <a:endParaRPr lang="en-GB" sz="1400" dirty="0"/>
          </a:p>
          <a:p>
            <a:pPr marL="0" indent="0" algn="r">
              <a:buNone/>
            </a:pPr>
            <a:r>
              <a:rPr lang="en-GB" sz="1000" dirty="0" err="1">
                <a:solidFill>
                  <a:srgbClr val="0070C0"/>
                </a:solidFill>
              </a:rPr>
              <a:t>Llywodraeth</a:t>
            </a:r>
            <a:r>
              <a:rPr lang="en-GB" sz="1000" dirty="0">
                <a:solidFill>
                  <a:srgbClr val="0070C0"/>
                </a:solidFill>
              </a:rPr>
              <a:t> </a:t>
            </a:r>
            <a:r>
              <a:rPr lang="en-GB" sz="1000" dirty="0" err="1">
                <a:solidFill>
                  <a:srgbClr val="0070C0"/>
                </a:solidFill>
              </a:rPr>
              <a:t>Cynulliad</a:t>
            </a:r>
            <a:r>
              <a:rPr lang="en-GB" sz="1000" dirty="0">
                <a:solidFill>
                  <a:srgbClr val="0070C0"/>
                </a:solidFill>
              </a:rPr>
              <a:t> Cymru/ Learning through Landscapes Cymru, 2008</a:t>
            </a:r>
          </a:p>
        </p:txBody>
      </p:sp>
    </p:spTree>
    <p:extLst>
      <p:ext uri="{BB962C8B-B14F-4D97-AF65-F5344CB8AC3E}">
        <p14:creationId xmlns:p14="http://schemas.microsoft.com/office/powerpoint/2010/main" val="2410937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00F28-3ACA-5CA2-2869-8AED719315AB}"/>
              </a:ext>
            </a:extLst>
          </p:cNvPr>
          <p:cNvSpPr>
            <a:spLocks noGrp="1"/>
          </p:cNvSpPr>
          <p:nvPr>
            <p:ph type="title"/>
          </p:nvPr>
        </p:nvSpPr>
        <p:spPr/>
        <p:txBody>
          <a:bodyPr/>
          <a:lstStyle/>
          <a:p>
            <a:pPr algn="ctr"/>
            <a:r>
              <a:rPr lang="cy-GB" dirty="0">
                <a:solidFill>
                  <a:srgbClr val="0070C0"/>
                </a:solidFill>
              </a:rPr>
              <a:t>Arfer gorau Astudiaeth Achos: Meithrinfa</a:t>
            </a:r>
          </a:p>
        </p:txBody>
      </p:sp>
      <p:sp>
        <p:nvSpPr>
          <p:cNvPr id="3" name="Content Placeholder 2">
            <a:extLst>
              <a:ext uri="{FF2B5EF4-FFF2-40B4-BE49-F238E27FC236}">
                <a16:creationId xmlns:a16="http://schemas.microsoft.com/office/drawing/2014/main" id="{C3755F4F-D563-ED0C-9107-956553869A83}"/>
              </a:ext>
            </a:extLst>
          </p:cNvPr>
          <p:cNvSpPr>
            <a:spLocks noGrp="1"/>
          </p:cNvSpPr>
          <p:nvPr>
            <p:ph idx="1"/>
          </p:nvPr>
        </p:nvSpPr>
        <p:spPr/>
        <p:txBody>
          <a:bodyPr>
            <a:normAutofit fontScale="92500" lnSpcReduction="20000"/>
          </a:bodyPr>
          <a:lstStyle/>
          <a:p>
            <a:pPr marL="0" indent="0">
              <a:buNone/>
            </a:pPr>
            <a:r>
              <a:rPr lang="cy-GB" sz="2400" b="1" dirty="0">
                <a:solidFill>
                  <a:srgbClr val="0070C0"/>
                </a:solidFill>
              </a:rPr>
              <a:t>Defnydd effeithiol o le cyfyngedig</a:t>
            </a:r>
          </a:p>
          <a:p>
            <a:pPr marL="0" indent="0">
              <a:buNone/>
            </a:pPr>
            <a:r>
              <a:rPr lang="en-GB" sz="2400" dirty="0">
                <a:solidFill>
                  <a:srgbClr val="0070C0"/>
                </a:solidFill>
              </a:rPr>
              <a:t>https://hwb.gov.wales/api/storage/79a90e4b-0385-4cc8-be9b-2b20be3a85d0/first-steps-outdoors.pdf#:~:text=This%20guide%2C%20First%20steps%20outdoors%2Cprepared%20for%20the%20Welsh,play%20and%20learning%20opportunities%20within%20the%20Foundation%20Phase. (Section 2.1)                                      </a:t>
            </a:r>
            <a:r>
              <a:rPr lang="cy-GB" sz="1300" dirty="0">
                <a:solidFill>
                  <a:srgbClr val="0070C0"/>
                </a:solidFill>
              </a:rPr>
              <a:t>Llywodraeth Cynulliad Cymru</a:t>
            </a:r>
            <a:r>
              <a:rPr lang="en-GB" sz="1300" dirty="0">
                <a:solidFill>
                  <a:srgbClr val="0070C0"/>
                </a:solidFill>
              </a:rPr>
              <a:t>/Learning Through Landscapes Cymru (2008)</a:t>
            </a:r>
          </a:p>
          <a:p>
            <a:pPr marL="0" indent="0">
              <a:buNone/>
            </a:pPr>
            <a:endParaRPr lang="en-GB" sz="2400" dirty="0">
              <a:solidFill>
                <a:srgbClr val="0070C0"/>
              </a:solidFill>
            </a:endParaRPr>
          </a:p>
          <a:p>
            <a:pPr marL="0" indent="0">
              <a:buNone/>
            </a:pPr>
            <a:r>
              <a:rPr lang="cy-GB" sz="2300" i="1" dirty="0">
                <a:solidFill>
                  <a:schemeClr val="accent5">
                    <a:lumMod val="75000"/>
                  </a:schemeClr>
                </a:solidFill>
              </a:rPr>
              <a:t>‘</a:t>
            </a:r>
            <a:r>
              <a:rPr lang="cy-GB" sz="2300" i="1" dirty="0">
                <a:solidFill>
                  <a:srgbClr val="0070C0"/>
                </a:solidFill>
              </a:rPr>
              <a:t>Nid oes gan Feithrinfa </a:t>
            </a:r>
            <a:r>
              <a:rPr lang="cy-GB" sz="2300" i="1" dirty="0" err="1">
                <a:solidFill>
                  <a:srgbClr val="0070C0"/>
                </a:solidFill>
              </a:rPr>
              <a:t>Pipsqueaks</a:t>
            </a:r>
            <a:r>
              <a:rPr lang="cy-GB" sz="2300" i="1" dirty="0">
                <a:solidFill>
                  <a:srgbClr val="0070C0"/>
                </a:solidFill>
              </a:rPr>
              <a:t> lawer o le awyr agored – ychydig mwy nag ale – felly maent wedi canolbwyntio ar gyfoethogi profiadau dysgu plant mewn mannau cyhoeddus lleol, fel y parc, a darparu dysgu yn yr awyr agored ar y safle. Mae ymrwymiad a brwdfrydedd staff wedi bod yn hanfodol wrth gynnal mynediad plant ac ansawdd eu profiadau yn yr awyr agored. Roedd y staff yn arsylwi’r hyn yr oedd plant yn hoffi ei wneud o dan do, ac yn y parc, ac yna’n defnyddi’r wybodaeth hon fel sail i’w cynlluniau. Bellach, mae gan blant fynediad rhydd i’r ale o gefn yr adeilad, ac mae staff wedi gwneud defnydd llawn dychymyg o’r wal fertigol i fanteisio i’r eithaf ar gyfleoedd dysgu</a:t>
            </a:r>
            <a:r>
              <a:rPr lang="en-GB" sz="2300" i="1" dirty="0">
                <a:solidFill>
                  <a:srgbClr val="0070C0"/>
                </a:solidFill>
              </a:rPr>
              <a:t>.’ </a:t>
            </a:r>
          </a:p>
          <a:p>
            <a:pPr marL="0" indent="0" algn="r">
              <a:buNone/>
            </a:pPr>
            <a:r>
              <a:rPr lang="cy-GB" sz="1300" dirty="0">
                <a:solidFill>
                  <a:srgbClr val="0070C0"/>
                </a:solidFill>
              </a:rPr>
              <a:t>Llywodraeth Cynulliad Cymru</a:t>
            </a:r>
            <a:r>
              <a:rPr lang="en-GB" sz="1300" dirty="0">
                <a:solidFill>
                  <a:srgbClr val="0070C0"/>
                </a:solidFill>
              </a:rPr>
              <a:t>/Learning Through Landscapes Cymru (2008</a:t>
            </a:r>
            <a:r>
              <a:rPr lang="en-GB" sz="1200" dirty="0">
                <a:solidFill>
                  <a:srgbClr val="0070C0"/>
                </a:solidFill>
              </a:rPr>
              <a:t>)</a:t>
            </a:r>
          </a:p>
        </p:txBody>
      </p:sp>
    </p:spTree>
    <p:extLst>
      <p:ext uri="{BB962C8B-B14F-4D97-AF65-F5344CB8AC3E}">
        <p14:creationId xmlns:p14="http://schemas.microsoft.com/office/powerpoint/2010/main" val="622051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8AD2-0C2C-DA1D-0114-D81D056FB469}"/>
              </a:ext>
            </a:extLst>
          </p:cNvPr>
          <p:cNvSpPr>
            <a:spLocks noGrp="1"/>
          </p:cNvSpPr>
          <p:nvPr>
            <p:ph type="title"/>
          </p:nvPr>
        </p:nvSpPr>
        <p:spPr>
          <a:xfrm>
            <a:off x="6106390" y="759126"/>
            <a:ext cx="4596245" cy="1711119"/>
          </a:xfrm>
        </p:spPr>
        <p:txBody>
          <a:bodyPr anchor="ctr">
            <a:normAutofit fontScale="90000"/>
          </a:bodyPr>
          <a:lstStyle/>
          <a:p>
            <a:r>
              <a:rPr lang="cy-GB" sz="3700" dirty="0">
                <a:solidFill>
                  <a:srgbClr val="0070C0"/>
                </a:solidFill>
              </a:rPr>
              <a:t>Defnyddio darpariaeth awyr agored yn effeithiol ar draws y Cyfnod Sylfaen</a:t>
            </a:r>
          </a:p>
        </p:txBody>
      </p:sp>
      <p:pic>
        <p:nvPicPr>
          <p:cNvPr id="5" name="Picture 4" descr="Book cover of a Foundation Phase Outdoor Learning Handbook (Welsh Assembly Government, 2009)&#10;">
            <a:extLst>
              <a:ext uri="{FF2B5EF4-FFF2-40B4-BE49-F238E27FC236}">
                <a16:creationId xmlns:a16="http://schemas.microsoft.com/office/drawing/2014/main" id="{19069C93-1B43-FACA-A2ED-084BEFA8E5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873" y="853816"/>
            <a:ext cx="3872455" cy="5184876"/>
          </a:xfrm>
          <a:prstGeom prst="rect">
            <a:avLst/>
          </a:prstGeom>
        </p:spPr>
      </p:pic>
      <p:sp>
        <p:nvSpPr>
          <p:cNvPr id="3" name="Content Placeholder 2">
            <a:extLst>
              <a:ext uri="{FF2B5EF4-FFF2-40B4-BE49-F238E27FC236}">
                <a16:creationId xmlns:a16="http://schemas.microsoft.com/office/drawing/2014/main" id="{03B16EAC-B105-A080-055F-8400AC699651}"/>
              </a:ext>
            </a:extLst>
          </p:cNvPr>
          <p:cNvSpPr>
            <a:spLocks noGrp="1"/>
          </p:cNvSpPr>
          <p:nvPr>
            <p:ph idx="1"/>
          </p:nvPr>
        </p:nvSpPr>
        <p:spPr>
          <a:xfrm>
            <a:off x="6106390" y="2470244"/>
            <a:ext cx="4596245" cy="3769836"/>
          </a:xfrm>
        </p:spPr>
        <p:txBody>
          <a:bodyPr anchor="ctr">
            <a:normAutofit/>
          </a:bodyPr>
          <a:lstStyle/>
          <a:p>
            <a:pPr marL="0" indent="0">
              <a:buNone/>
            </a:pPr>
            <a:r>
              <a:rPr lang="cy-GB" sz="2000" dirty="0">
                <a:solidFill>
                  <a:srgbClr val="0070C0"/>
                </a:solidFill>
              </a:rPr>
              <a:t>‘Mae’r awyr agored yn amgylchedd delfrydol ar gyfer dysgu trwy brofiadau, am ei fod yn cynnig cyfleoedd unigryw i fod yn greadigol, i symud o gwmpas, i fod yn swnllyd ac i gymryd risgiau. Mae’r awyr agored yn llawn o sbardunau arbennig fel y tywydd, synau, arogleuon a gweadau sy’n gallu cyfoethogi a gwella amgylchedd dysgu’r plentyn’</a:t>
            </a:r>
            <a:endParaRPr lang="cy-GB" sz="2000" dirty="0">
              <a:solidFill>
                <a:srgbClr val="0070C0"/>
              </a:solidFill>
              <a:ea typeface="Roboto" panose="02000000000000000000" pitchFamily="2" charset="0"/>
              <a:cs typeface="Roboto" panose="02000000000000000000" pitchFamily="2" charset="0"/>
            </a:endParaRPr>
          </a:p>
          <a:p>
            <a:pPr marL="0" indent="0" algn="r">
              <a:buNone/>
            </a:pPr>
            <a:r>
              <a:rPr lang="cy-GB" sz="1400" i="1" dirty="0">
                <a:solidFill>
                  <a:srgbClr val="0070C0"/>
                </a:solidFill>
                <a:latin typeface="Roboto" panose="02000000000000000000" pitchFamily="2" charset="0"/>
              </a:rPr>
              <a:t>Llywodraeth Cynulliad Cymru, 2009</a:t>
            </a:r>
          </a:p>
          <a:p>
            <a:pPr marL="0" indent="0">
              <a:buNone/>
            </a:pPr>
            <a:endParaRPr lang="en-GB" sz="2000" dirty="0"/>
          </a:p>
        </p:txBody>
      </p:sp>
    </p:spTree>
    <p:extLst>
      <p:ext uri="{BB962C8B-B14F-4D97-AF65-F5344CB8AC3E}">
        <p14:creationId xmlns:p14="http://schemas.microsoft.com/office/powerpoint/2010/main" val="1024842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2C62F-6568-FA93-6EC8-2F6055D603B0}"/>
              </a:ext>
            </a:extLst>
          </p:cNvPr>
          <p:cNvSpPr>
            <a:spLocks noGrp="1"/>
          </p:cNvSpPr>
          <p:nvPr>
            <p:ph type="title"/>
          </p:nvPr>
        </p:nvSpPr>
        <p:spPr/>
        <p:txBody>
          <a:bodyPr/>
          <a:lstStyle/>
          <a:p>
            <a:r>
              <a:rPr lang="cy-GB" dirty="0">
                <a:solidFill>
                  <a:srgbClr val="0070C0"/>
                </a:solidFill>
              </a:rPr>
              <a:t>Estyn: Arfer Gorau Cyfnod Sylfaen   Astudiaeth Achos</a:t>
            </a:r>
          </a:p>
        </p:txBody>
      </p:sp>
      <p:sp>
        <p:nvSpPr>
          <p:cNvPr id="3" name="Content Placeholder 2">
            <a:extLst>
              <a:ext uri="{FF2B5EF4-FFF2-40B4-BE49-F238E27FC236}">
                <a16:creationId xmlns:a16="http://schemas.microsoft.com/office/drawing/2014/main" id="{CCA35B6E-02B0-BC14-ED7F-F99490FAF1E4}"/>
              </a:ext>
            </a:extLst>
          </p:cNvPr>
          <p:cNvSpPr>
            <a:spLocks noGrp="1"/>
          </p:cNvSpPr>
          <p:nvPr>
            <p:ph idx="1"/>
          </p:nvPr>
        </p:nvSpPr>
        <p:spPr/>
        <p:txBody>
          <a:bodyPr>
            <a:normAutofit lnSpcReduction="10000"/>
          </a:bodyPr>
          <a:lstStyle/>
          <a:p>
            <a:r>
              <a:rPr lang="cy-GB" dirty="0">
                <a:solidFill>
                  <a:srgbClr val="0070C0"/>
                </a:solidFill>
              </a:rPr>
              <a:t>Ysgol Gynradd Bryn Coch, Yr Wyddgrug (Cyfnod Sylfaen 3-7 oed)</a:t>
            </a:r>
          </a:p>
          <a:p>
            <a:r>
              <a:rPr lang="cy-GB" dirty="0">
                <a:solidFill>
                  <a:srgbClr val="0070C0"/>
                </a:solidFill>
              </a:rPr>
              <a:t>Defnyddio'r awyr agored i ddatblygu sgiliau disgyblion</a:t>
            </a:r>
          </a:p>
          <a:p>
            <a:pPr marL="0" indent="0">
              <a:buNone/>
            </a:pPr>
            <a:r>
              <a:rPr lang="cy-GB" dirty="0">
                <a:solidFill>
                  <a:srgbClr val="0070C0"/>
                </a:solidFill>
                <a:hlinkClick r:id="rId2">
                  <a:extLst>
                    <a:ext uri="{A12FA001-AC4F-418D-AE19-62706E023703}">
                      <ahyp:hlinkClr xmlns:ahyp="http://schemas.microsoft.com/office/drawing/2018/hyperlinkcolor" val="tx"/>
                    </a:ext>
                  </a:extLst>
                </a:hlinkClick>
              </a:rPr>
              <a:t>https://www.estyn.gov.wales/effective-practice/using-outdoors-develop-pupils-skills</a:t>
            </a:r>
            <a:r>
              <a:rPr lang="cy-GB" dirty="0">
                <a:solidFill>
                  <a:srgbClr val="0070C0"/>
                </a:solidFill>
              </a:rPr>
              <a:t> </a:t>
            </a:r>
          </a:p>
          <a:p>
            <a:pPr marL="0" indent="0">
              <a:buNone/>
            </a:pPr>
            <a:endParaRPr lang="en-GB" dirty="0">
              <a:solidFill>
                <a:srgbClr val="0070C0"/>
              </a:solidFill>
            </a:endParaRPr>
          </a:p>
          <a:p>
            <a:pPr marL="0" indent="0">
              <a:buNone/>
            </a:pPr>
            <a:r>
              <a:rPr lang="en-GB" b="0" i="1" dirty="0">
                <a:solidFill>
                  <a:srgbClr val="0070C0"/>
                </a:solidFill>
                <a:effectLst/>
                <a:latin typeface="PT Sans" panose="020B0503020203020204" pitchFamily="34" charset="0"/>
              </a:rPr>
              <a:t>‘</a:t>
            </a:r>
            <a:r>
              <a:rPr lang="cy-GB" i="1" dirty="0">
                <a:solidFill>
                  <a:srgbClr val="0070C0"/>
                </a:solidFill>
                <a:latin typeface="PT Sans" panose="020B0503020203020204" pitchFamily="34" charset="0"/>
              </a:rPr>
              <a:t>Mae cael mynediad parhaus i ystafell ddosbarth awyr agored sydd wedi'i chynllunio'n dda, wedi cael effaith gadarnhaol ar ddysgu disgyblion.  Mae disgyblion yn elwa o ddysgu yn yr awyr agored drwy ddatblygu eu sgiliau mewn amgylchedd ysgogol sydd wedi'i gynllunio'n dda ac sy'n gwneud y mwyaf o gyfleoedd i symud ymlaen</a:t>
            </a:r>
            <a:r>
              <a:rPr lang="cy-GB" b="0" i="1" dirty="0">
                <a:solidFill>
                  <a:srgbClr val="0070C0"/>
                </a:solidFill>
                <a:effectLst/>
                <a:latin typeface="PT Sans" panose="020B0503020203020204" pitchFamily="34" charset="0"/>
              </a:rPr>
              <a:t>. </a:t>
            </a:r>
            <a:r>
              <a:rPr lang="en-GB" b="0" i="0" dirty="0">
                <a:solidFill>
                  <a:srgbClr val="0070C0"/>
                </a:solidFill>
                <a:effectLst/>
                <a:latin typeface="PT Sans" panose="020B0503020203020204" pitchFamily="34" charset="0"/>
              </a:rPr>
              <a:t>‘ </a:t>
            </a:r>
            <a:r>
              <a:rPr lang="en-GB" sz="1200" b="0" i="0" dirty="0">
                <a:solidFill>
                  <a:srgbClr val="0070C0"/>
                </a:solidFill>
                <a:effectLst/>
                <a:latin typeface="PT Sans" panose="020B0503020203020204" pitchFamily="34" charset="0"/>
              </a:rPr>
              <a:t>Estyn, 2019</a:t>
            </a:r>
            <a:endParaRPr lang="en-GB" dirty="0">
              <a:solidFill>
                <a:srgbClr val="0070C0"/>
              </a:solidFill>
            </a:endParaRPr>
          </a:p>
        </p:txBody>
      </p:sp>
    </p:spTree>
    <p:extLst>
      <p:ext uri="{BB962C8B-B14F-4D97-AF65-F5344CB8AC3E}">
        <p14:creationId xmlns:p14="http://schemas.microsoft.com/office/powerpoint/2010/main" val="1729716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24C67-7943-1A51-49D1-072410CD3E5C}"/>
              </a:ext>
            </a:extLst>
          </p:cNvPr>
          <p:cNvSpPr>
            <a:spLocks noGrp="1"/>
          </p:cNvSpPr>
          <p:nvPr>
            <p:ph type="title"/>
          </p:nvPr>
        </p:nvSpPr>
        <p:spPr/>
        <p:txBody>
          <a:bodyPr/>
          <a:lstStyle/>
          <a:p>
            <a:pPr algn="ctr"/>
            <a:r>
              <a:rPr lang="cy-GB" dirty="0">
                <a:solidFill>
                  <a:srgbClr val="0070C0"/>
                </a:solidFill>
              </a:rPr>
              <a:t>Defnyddio darpariaeth awyr agored yn effeithiol yn yr ysgol uwchradd</a:t>
            </a:r>
            <a:endParaRPr lang="cy-GB" dirty="0"/>
          </a:p>
        </p:txBody>
      </p:sp>
      <p:pic>
        <p:nvPicPr>
          <p:cNvPr id="6" name="Content Placeholder 5" descr="Front cover of text titled ' Grounds for Learning 11-18 Secondary School Play' ">
            <a:extLst>
              <a:ext uri="{FF2B5EF4-FFF2-40B4-BE49-F238E27FC236}">
                <a16:creationId xmlns:a16="http://schemas.microsoft.com/office/drawing/2014/main" id="{91994A95-72E9-3240-7558-7503B6E4D84A}"/>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392702" y="1825624"/>
            <a:ext cx="3668049" cy="5032375"/>
          </a:xfrm>
        </p:spPr>
      </p:pic>
      <p:sp>
        <p:nvSpPr>
          <p:cNvPr id="4" name="Content Placeholder 3">
            <a:extLst>
              <a:ext uri="{FF2B5EF4-FFF2-40B4-BE49-F238E27FC236}">
                <a16:creationId xmlns:a16="http://schemas.microsoft.com/office/drawing/2014/main" id="{C816199F-368D-930F-1EC2-FAB7D6E4438C}"/>
              </a:ext>
            </a:extLst>
          </p:cNvPr>
          <p:cNvSpPr>
            <a:spLocks noGrp="1"/>
          </p:cNvSpPr>
          <p:nvPr>
            <p:ph sz="half" idx="2"/>
          </p:nvPr>
        </p:nvSpPr>
        <p:spPr/>
        <p:txBody>
          <a:bodyPr>
            <a:normAutofit fontScale="85000" lnSpcReduction="20000"/>
          </a:bodyPr>
          <a:lstStyle/>
          <a:p>
            <a:r>
              <a:rPr lang="en-GB" i="1" dirty="0">
                <a:solidFill>
                  <a:srgbClr val="0070C0"/>
                </a:solidFill>
              </a:rPr>
              <a:t>‘We don't stop playing because we grow old; we grow old because we stop playing.’ </a:t>
            </a:r>
          </a:p>
          <a:p>
            <a:pPr marL="0" indent="0" algn="r">
              <a:buNone/>
            </a:pPr>
            <a:r>
              <a:rPr lang="en-GB" sz="1000" dirty="0">
                <a:solidFill>
                  <a:srgbClr val="0070C0"/>
                </a:solidFill>
              </a:rPr>
              <a:t>George Bernard Shaw dim </a:t>
            </a:r>
            <a:r>
              <a:rPr lang="en-GB" sz="1000" dirty="0" err="1">
                <a:solidFill>
                  <a:srgbClr val="0070C0"/>
                </a:solidFill>
              </a:rPr>
              <a:t>dyddiad</a:t>
            </a:r>
            <a:r>
              <a:rPr lang="en-GB" sz="1000" dirty="0">
                <a:solidFill>
                  <a:srgbClr val="0070C0"/>
                </a:solidFill>
              </a:rPr>
              <a:t>, </a:t>
            </a:r>
            <a:r>
              <a:rPr lang="en-GB" sz="1000" dirty="0" err="1">
                <a:solidFill>
                  <a:srgbClr val="0070C0"/>
                </a:solidFill>
              </a:rPr>
              <a:t>dyfynnwyd</a:t>
            </a:r>
            <a:r>
              <a:rPr lang="en-GB" sz="1000" dirty="0">
                <a:solidFill>
                  <a:srgbClr val="0070C0"/>
                </a:solidFill>
              </a:rPr>
              <a:t> </a:t>
            </a:r>
            <a:r>
              <a:rPr lang="en-GB" sz="1000" dirty="0" err="1">
                <a:solidFill>
                  <a:srgbClr val="0070C0"/>
                </a:solidFill>
              </a:rPr>
              <a:t>yn</a:t>
            </a:r>
            <a:r>
              <a:rPr lang="en-GB" sz="1000" dirty="0">
                <a:solidFill>
                  <a:srgbClr val="0070C0"/>
                </a:solidFill>
              </a:rPr>
              <a:t> Grounds For Learning, 2014</a:t>
            </a:r>
          </a:p>
          <a:p>
            <a:pPr marL="0" indent="0">
              <a:buNone/>
            </a:pPr>
            <a:endParaRPr lang="en-GB" sz="1000" dirty="0">
              <a:solidFill>
                <a:srgbClr val="0070C0"/>
              </a:solidFill>
            </a:endParaRPr>
          </a:p>
          <a:p>
            <a:r>
              <a:rPr lang="en-GB" b="0" i="1" dirty="0">
                <a:solidFill>
                  <a:srgbClr val="0070C0"/>
                </a:solidFill>
                <a:effectLst/>
              </a:rPr>
              <a:t>‘Young people are happier and healthier when they have regular opportunities to be outdoors. Make curriculum linked outdoor learning a regular part of your practice and you will help ensure positive intellectual, emotional, and social development whilst building the foundations for a lifelong connection with nature and our planet.’ </a:t>
            </a:r>
          </a:p>
          <a:p>
            <a:pPr marL="0" indent="0" algn="r">
              <a:buNone/>
            </a:pPr>
            <a:r>
              <a:rPr lang="en-GB" sz="1000" dirty="0">
                <a:solidFill>
                  <a:srgbClr val="0070C0"/>
                </a:solidFill>
              </a:rPr>
              <a:t>Learning through Landscapes, 2023</a:t>
            </a:r>
            <a:endParaRPr lang="en-GB" sz="1200" dirty="0">
              <a:solidFill>
                <a:srgbClr val="0070C0"/>
              </a:solidFill>
            </a:endParaRPr>
          </a:p>
        </p:txBody>
      </p:sp>
    </p:spTree>
    <p:extLst>
      <p:ext uri="{BB962C8B-B14F-4D97-AF65-F5344CB8AC3E}">
        <p14:creationId xmlns:p14="http://schemas.microsoft.com/office/powerpoint/2010/main" val="2310042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65A38-74AD-5908-2FBF-8BD15A3D78B4}"/>
              </a:ext>
            </a:extLst>
          </p:cNvPr>
          <p:cNvSpPr>
            <a:spLocks noGrp="1"/>
          </p:cNvSpPr>
          <p:nvPr>
            <p:ph type="title"/>
          </p:nvPr>
        </p:nvSpPr>
        <p:spPr/>
        <p:txBody>
          <a:bodyPr/>
          <a:lstStyle/>
          <a:p>
            <a:r>
              <a:rPr lang="cy-GB" dirty="0">
                <a:solidFill>
                  <a:srgbClr val="0070C0"/>
                </a:solidFill>
              </a:rPr>
              <a:t>Astudiaeth Achos Arfer Gorau: Ysgol Uwchradd</a:t>
            </a:r>
          </a:p>
        </p:txBody>
      </p:sp>
      <p:sp>
        <p:nvSpPr>
          <p:cNvPr id="3" name="Content Placeholder 2">
            <a:extLst>
              <a:ext uri="{FF2B5EF4-FFF2-40B4-BE49-F238E27FC236}">
                <a16:creationId xmlns:a16="http://schemas.microsoft.com/office/drawing/2014/main" id="{E8AF8CBC-E1F5-3635-E6C2-CD6AFF6AD318}"/>
              </a:ext>
            </a:extLst>
          </p:cNvPr>
          <p:cNvSpPr>
            <a:spLocks noGrp="1"/>
          </p:cNvSpPr>
          <p:nvPr>
            <p:ph idx="1"/>
          </p:nvPr>
        </p:nvSpPr>
        <p:spPr/>
        <p:txBody>
          <a:bodyPr>
            <a:normAutofit fontScale="92500" lnSpcReduction="10000"/>
          </a:bodyPr>
          <a:lstStyle/>
          <a:p>
            <a:pPr marL="0" indent="0">
              <a:buNone/>
            </a:pPr>
            <a:r>
              <a:rPr lang="cy-GB" dirty="0">
                <a:solidFill>
                  <a:srgbClr val="0070C0"/>
                </a:solidFill>
              </a:rPr>
              <a:t>Ysgol Uwchradd </a:t>
            </a:r>
            <a:r>
              <a:rPr lang="cy-GB" dirty="0" err="1">
                <a:solidFill>
                  <a:srgbClr val="0070C0"/>
                </a:solidFill>
              </a:rPr>
              <a:t>Villiers</a:t>
            </a:r>
            <a:r>
              <a:rPr lang="cy-GB" dirty="0">
                <a:solidFill>
                  <a:srgbClr val="0070C0"/>
                </a:solidFill>
              </a:rPr>
              <a:t>, </a:t>
            </a:r>
            <a:r>
              <a:rPr lang="cy-GB" dirty="0" err="1">
                <a:solidFill>
                  <a:srgbClr val="0070C0"/>
                </a:solidFill>
              </a:rPr>
              <a:t>Southall</a:t>
            </a:r>
            <a:r>
              <a:rPr lang="cy-GB" dirty="0">
                <a:solidFill>
                  <a:srgbClr val="0070C0"/>
                </a:solidFill>
              </a:rPr>
              <a:t>, Llundain</a:t>
            </a:r>
          </a:p>
          <a:p>
            <a:pPr marL="0" indent="0">
              <a:buNone/>
            </a:pPr>
            <a:r>
              <a:rPr lang="cy-GB" dirty="0">
                <a:solidFill>
                  <a:srgbClr val="0070C0"/>
                </a:solidFill>
              </a:rPr>
              <a:t>Roedd gan yr ysgol 1300 o ddisgyblion a phrinder gofod allanol. Roedd trais ac ymddygiad gwael o ganlyniad i'r gofod gwael y tu allan</a:t>
            </a:r>
          </a:p>
          <a:p>
            <a:pPr marL="0" indent="0">
              <a:buNone/>
            </a:pPr>
            <a:r>
              <a:rPr lang="en-GB" i="1" dirty="0">
                <a:solidFill>
                  <a:srgbClr val="0070C0"/>
                </a:solidFill>
              </a:rPr>
              <a:t>‘The playground has achieved its main aim of reducing playground violence, but increasing provision for bins and having feelings of ‘ownership’ of an area or block has also meant that the playground is more looked after. Part of this ownership has been graffiti, which has been recognised as part and parcel of teenage ownership of space. It is also noted that many pupils are more active, clambering up, over, round and through the blocks. Teachers are reporting pupils are more engaged in lessons, after a break time, and many of the pupils engaged with the design process have raised their aspirations.’</a:t>
            </a:r>
          </a:p>
          <a:p>
            <a:pPr marL="0" indent="0" algn="r">
              <a:buNone/>
            </a:pPr>
            <a:r>
              <a:rPr lang="en-GB" sz="1000" dirty="0">
                <a:solidFill>
                  <a:srgbClr val="0070C0"/>
                </a:solidFill>
              </a:rPr>
              <a:t>Grounds For Learning, 2014/ Learning through Landscapes, 2019</a:t>
            </a:r>
            <a:endParaRPr lang="en-GB" sz="1100" dirty="0">
              <a:solidFill>
                <a:srgbClr val="0070C0"/>
              </a:solidFill>
            </a:endParaRPr>
          </a:p>
        </p:txBody>
      </p:sp>
    </p:spTree>
    <p:extLst>
      <p:ext uri="{BB962C8B-B14F-4D97-AF65-F5344CB8AC3E}">
        <p14:creationId xmlns:p14="http://schemas.microsoft.com/office/powerpoint/2010/main" val="183629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DF90-681E-8643-E17B-7EC1360F8565}"/>
              </a:ext>
            </a:extLst>
          </p:cNvPr>
          <p:cNvSpPr>
            <a:spLocks noGrp="1"/>
          </p:cNvSpPr>
          <p:nvPr>
            <p:ph type="title"/>
          </p:nvPr>
        </p:nvSpPr>
        <p:spPr/>
        <p:txBody>
          <a:bodyPr/>
          <a:lstStyle/>
          <a:p>
            <a:r>
              <a:rPr lang="cy-GB" dirty="0">
                <a:solidFill>
                  <a:srgbClr val="0070C0"/>
                </a:solidFill>
              </a:rPr>
              <a:t>Defnyddio darpariaeth awyr agored yn effeithiol mewn UCD</a:t>
            </a:r>
          </a:p>
        </p:txBody>
      </p:sp>
      <p:sp>
        <p:nvSpPr>
          <p:cNvPr id="3" name="Content Placeholder 2">
            <a:extLst>
              <a:ext uri="{FF2B5EF4-FFF2-40B4-BE49-F238E27FC236}">
                <a16:creationId xmlns:a16="http://schemas.microsoft.com/office/drawing/2014/main" id="{29F1A728-DA6F-969E-0458-6E6E35404B3D}"/>
              </a:ext>
            </a:extLst>
          </p:cNvPr>
          <p:cNvSpPr>
            <a:spLocks noGrp="1"/>
          </p:cNvSpPr>
          <p:nvPr>
            <p:ph idx="1"/>
          </p:nvPr>
        </p:nvSpPr>
        <p:spPr/>
        <p:txBody>
          <a:bodyPr>
            <a:normAutofit fontScale="92500" lnSpcReduction="10000"/>
          </a:bodyPr>
          <a:lstStyle/>
          <a:p>
            <a:pPr marL="0" indent="0">
              <a:buNone/>
            </a:pPr>
            <a:r>
              <a:rPr lang="cy-GB" dirty="0">
                <a:solidFill>
                  <a:srgbClr val="0070C0"/>
                </a:solidFill>
                <a:latin typeface="Roboto" panose="02000000000000000000" pitchFamily="2" charset="0"/>
              </a:rPr>
              <a:t>Mae</a:t>
            </a:r>
            <a:r>
              <a:rPr lang="cy-GB" b="1" dirty="0">
                <a:solidFill>
                  <a:srgbClr val="0070C0"/>
                </a:solidFill>
                <a:latin typeface="Roboto" panose="02000000000000000000" pitchFamily="2" charset="0"/>
              </a:rPr>
              <a:t> unedau cyfeirio disgyblion </a:t>
            </a:r>
            <a:r>
              <a:rPr lang="cy-GB" dirty="0">
                <a:solidFill>
                  <a:srgbClr val="0070C0"/>
                </a:solidFill>
                <a:latin typeface="Roboto" panose="02000000000000000000" pitchFamily="2" charset="0"/>
              </a:rPr>
              <a:t>yn cael eu cynnal gan Awdurdodau Addysg Lleol (AALl) ac </a:t>
            </a:r>
            <a:r>
              <a:rPr lang="cy-GB" dirty="0" err="1">
                <a:solidFill>
                  <a:srgbClr val="0070C0"/>
                </a:solidFill>
                <a:latin typeface="Roboto" panose="02000000000000000000" pitchFamily="2" charset="0"/>
              </a:rPr>
              <a:t>fe'u</a:t>
            </a:r>
            <a:r>
              <a:rPr lang="cy-GB" dirty="0">
                <a:solidFill>
                  <a:srgbClr val="0070C0"/>
                </a:solidFill>
                <a:latin typeface="Roboto" panose="02000000000000000000" pitchFamily="2" charset="0"/>
              </a:rPr>
              <a:t> trefnir i ddarparu addysg y tu allan i leoliad ysgol ar gyfer disgyblion na fyddent fel arall yn derbyn addysg</a:t>
            </a:r>
            <a:r>
              <a:rPr lang="en-GB" i="0" dirty="0">
                <a:solidFill>
                  <a:srgbClr val="0070C0"/>
                </a:solidFill>
                <a:effectLst/>
                <a:latin typeface="Roboto" panose="02000000000000000000" pitchFamily="2" charset="0"/>
              </a:rPr>
              <a:t>.   </a:t>
            </a:r>
            <a:r>
              <a:rPr lang="en-GB" sz="1200" dirty="0" err="1">
                <a:solidFill>
                  <a:srgbClr val="0070C0"/>
                </a:solidFill>
              </a:rPr>
              <a:t>Comisiynydd</a:t>
            </a:r>
            <a:r>
              <a:rPr lang="en-GB" sz="1200" dirty="0">
                <a:solidFill>
                  <a:srgbClr val="0070C0"/>
                </a:solidFill>
              </a:rPr>
              <a:t> Plant Cymru, 2016</a:t>
            </a:r>
          </a:p>
          <a:p>
            <a:pPr marL="0" indent="0">
              <a:buNone/>
            </a:pPr>
            <a:endParaRPr lang="en-GB" sz="1200" dirty="0">
              <a:solidFill>
                <a:srgbClr val="0070C0"/>
              </a:solidFill>
            </a:endParaRPr>
          </a:p>
          <a:p>
            <a:pPr marL="0" indent="0">
              <a:buNone/>
            </a:pPr>
            <a:r>
              <a:rPr lang="en-GB" sz="1600" b="1" i="1" u="sng" dirty="0">
                <a:solidFill>
                  <a:srgbClr val="0070C0"/>
                </a:solidFill>
              </a:rPr>
              <a:t>Atal </a:t>
            </a:r>
            <a:r>
              <a:rPr lang="en-GB" sz="1600" b="1" i="1" u="sng" dirty="0" err="1">
                <a:solidFill>
                  <a:srgbClr val="0070C0"/>
                </a:solidFill>
              </a:rPr>
              <a:t>ymddieithrio'n</a:t>
            </a:r>
            <a:r>
              <a:rPr lang="en-GB" sz="1600" b="1" i="1" u="sng" dirty="0">
                <a:solidFill>
                  <a:srgbClr val="0070C0"/>
                </a:solidFill>
              </a:rPr>
              <a:t> </a:t>
            </a:r>
            <a:r>
              <a:rPr lang="en-GB" sz="1600" b="1" i="1" u="sng" dirty="0" err="1">
                <a:solidFill>
                  <a:srgbClr val="0070C0"/>
                </a:solidFill>
              </a:rPr>
              <a:t>llwyr</a:t>
            </a:r>
            <a:r>
              <a:rPr lang="en-GB" sz="1600" b="1" i="1" u="sng" dirty="0">
                <a:solidFill>
                  <a:srgbClr val="0070C0"/>
                </a:solidFill>
              </a:rPr>
              <a:t>: </a:t>
            </a:r>
          </a:p>
          <a:p>
            <a:pPr marL="0" indent="0">
              <a:buNone/>
            </a:pPr>
            <a:r>
              <a:rPr lang="en-GB" sz="1600" b="1" i="1" dirty="0">
                <a:solidFill>
                  <a:srgbClr val="0070C0"/>
                </a:solidFill>
              </a:rPr>
              <a:t>‘A student attended a pupil referral unit, having been permanently excluded from mainstream school. He had severe behavioural difficulties which often resulted in aggressive outbursts. His personal circumstances were very turbulent and he often became very distressed. Once a week he attended a workshop on a farm which specialised in ‘green woodwork’, where he was making good progress in wood-working skills. More importantly, he was making good progress with his personal skills and behaviour. He listened to instructions. He was developing a sense of the safe use of tools. He was using and applying basic skills, particularly in mathematics. He controlled his behaviour when at the placement; there have been no incidents of the destructive behaviour that were common at the centre. The student was able to demonstrate his skills to others. He was coping with a level of frustration and as staff from the centre were learning new skills alongside him, they could discuss the strategies they used to cope with frustration when their own work was not going well. He was making significant progress in preparation for work, the rhythm of work, speaking with respect for others, and being resilient in the face of setbacks. His attendance for this part of his provision was excellent. He was proud of his work, which was in itself a new experience. Gradually, these new personal skills were beginning to filter into his conduct at the unit, where he was starting to be calmer and to learn more successfully.’     </a:t>
            </a:r>
            <a:r>
              <a:rPr lang="en-GB" sz="1600" dirty="0">
                <a:solidFill>
                  <a:srgbClr val="0070C0"/>
                </a:solidFill>
              </a:rPr>
              <a:t>Ofsted, 2011</a:t>
            </a:r>
            <a:endParaRPr lang="en-GB" sz="1600" i="1" dirty="0">
              <a:solidFill>
                <a:srgbClr val="0070C0"/>
              </a:solidFill>
            </a:endParaRPr>
          </a:p>
        </p:txBody>
      </p:sp>
    </p:spTree>
    <p:extLst>
      <p:ext uri="{BB962C8B-B14F-4D97-AF65-F5344CB8AC3E}">
        <p14:creationId xmlns:p14="http://schemas.microsoft.com/office/powerpoint/2010/main" val="1328873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1C5ED-04DA-0BEA-BFB6-2F6DC6255BC1}"/>
              </a:ext>
            </a:extLst>
          </p:cNvPr>
          <p:cNvSpPr>
            <a:spLocks noGrp="1"/>
          </p:cNvSpPr>
          <p:nvPr>
            <p:ph type="title"/>
          </p:nvPr>
        </p:nvSpPr>
        <p:spPr/>
        <p:txBody>
          <a:bodyPr/>
          <a:lstStyle/>
          <a:p>
            <a:pPr algn="ctr"/>
            <a:r>
              <a:rPr lang="cy-GB" dirty="0">
                <a:solidFill>
                  <a:srgbClr val="0070C0"/>
                </a:solidFill>
              </a:rPr>
              <a:t>Defnyddio darpariaeth awyr agored yn effeithiol mewn UCD</a:t>
            </a:r>
          </a:p>
        </p:txBody>
      </p:sp>
      <p:sp>
        <p:nvSpPr>
          <p:cNvPr id="3" name="Content Placeholder 2">
            <a:extLst>
              <a:ext uri="{FF2B5EF4-FFF2-40B4-BE49-F238E27FC236}">
                <a16:creationId xmlns:a16="http://schemas.microsoft.com/office/drawing/2014/main" id="{CB89E857-C6CB-2F52-7DEA-307D0197FA13}"/>
              </a:ext>
            </a:extLst>
          </p:cNvPr>
          <p:cNvSpPr>
            <a:spLocks noGrp="1"/>
          </p:cNvSpPr>
          <p:nvPr>
            <p:ph idx="1"/>
          </p:nvPr>
        </p:nvSpPr>
        <p:spPr/>
        <p:txBody>
          <a:bodyPr>
            <a:normAutofit fontScale="77500" lnSpcReduction="20000"/>
          </a:bodyPr>
          <a:lstStyle/>
          <a:p>
            <a:pPr marL="0" indent="0">
              <a:buNone/>
            </a:pPr>
            <a:r>
              <a:rPr lang="en-GB" dirty="0">
                <a:solidFill>
                  <a:srgbClr val="0070C0"/>
                </a:solidFill>
              </a:rPr>
              <a:t>UCD Bryn y </a:t>
            </a:r>
            <a:r>
              <a:rPr lang="en-GB" dirty="0" err="1">
                <a:solidFill>
                  <a:srgbClr val="0070C0"/>
                </a:solidFill>
              </a:rPr>
              <a:t>Deryn</a:t>
            </a:r>
            <a:endParaRPr lang="en-GB" dirty="0">
              <a:solidFill>
                <a:srgbClr val="0070C0"/>
              </a:solidFill>
            </a:endParaRPr>
          </a:p>
          <a:p>
            <a:pPr marL="0" indent="0">
              <a:buNone/>
            </a:pPr>
            <a:r>
              <a:rPr lang="en-GB" i="1" dirty="0">
                <a:solidFill>
                  <a:srgbClr val="0070C0"/>
                </a:solidFill>
              </a:rPr>
              <a:t>‘</a:t>
            </a:r>
            <a:r>
              <a:rPr lang="cy-GB" i="1" dirty="0">
                <a:solidFill>
                  <a:srgbClr val="0070C0"/>
                </a:solidFill>
              </a:rPr>
              <a:t>Mae'r rhan fwyaf o ddisgyblion yn deall pwysigrwydd deiet iach a gwneud ymarfer corff yn rheolaidd. Mae bron pob disgybl ar safle Bryn y Deryn yn cymryd rhan mewn ymarfer corff rheolaidd yn y prosiect cynhwysiant disgyblion. Maent yn mwynhau ystod eang o weithgareddau addysg awyr agored gan gynnwys cerdded ceunant a syrffio. Mae disgyblion ar y llwybr dysgu ffitrwydd a hamdden yn datblygu agweddau cadarnhaol tuag at ffitrwydd corfforol a helpu eraill. Maent yn cymryd rhan yn frwdfrydig mewn gweithgareddau corfforol rheolaidd a gwneud ychydig o waith yn wirfoddolwyr mewn canolfannau chwaraeon lleol</a:t>
            </a:r>
            <a:r>
              <a:rPr lang="cy-GB" dirty="0">
                <a:solidFill>
                  <a:srgbClr val="0070C0"/>
                </a:solidFill>
              </a:rPr>
              <a:t>.’</a:t>
            </a:r>
          </a:p>
          <a:p>
            <a:pPr marL="0" indent="0">
              <a:buNone/>
            </a:pPr>
            <a:r>
              <a:rPr lang="cy-GB" i="1" dirty="0">
                <a:solidFill>
                  <a:srgbClr val="0070C0"/>
                </a:solidFill>
              </a:rPr>
              <a:t>‘Mae disgyblion yn elwa o gymryd rhan mewn mentrau i wella'r gymuned leol. Mae'r rhain yn cynnwys casglu sbwriel yn yr ardal o amgylch yr UCD yn rhan o'r ymgyrch 'cadw Caerdydd yn daclus' a gweithio ochr yn ochr ag asiantaeth amgylcheddol ar brosiect am lifogydd posibl Caerdydd. ‘           </a:t>
            </a:r>
          </a:p>
          <a:p>
            <a:pPr marL="0" indent="0">
              <a:buNone/>
            </a:pPr>
            <a:r>
              <a:rPr lang="cy-GB" i="1" dirty="0">
                <a:solidFill>
                  <a:srgbClr val="0070C0"/>
                </a:solidFill>
              </a:rPr>
              <a:t>‘Ar safle Bryn y Deryn, mae man chwarae allanol sy'n darparu seddi ac offer ymarfer corff i ddisgyblion</a:t>
            </a:r>
            <a:r>
              <a:rPr lang="en-GB" i="1" dirty="0">
                <a:solidFill>
                  <a:srgbClr val="0070C0"/>
                </a:solidFill>
              </a:rPr>
              <a:t>.’                                                                                               </a:t>
            </a:r>
            <a:r>
              <a:rPr lang="en-GB" sz="1200" dirty="0">
                <a:solidFill>
                  <a:srgbClr val="0070C0"/>
                </a:solidFill>
              </a:rPr>
              <a:t>Estyn, 2016</a:t>
            </a:r>
            <a:r>
              <a:rPr lang="en-GB" i="1" dirty="0">
                <a:solidFill>
                  <a:srgbClr val="0070C0"/>
                </a:solidFill>
              </a:rPr>
              <a:t>                        </a:t>
            </a:r>
            <a:endParaRPr lang="en-GB" sz="1200" dirty="0">
              <a:solidFill>
                <a:srgbClr val="0070C0"/>
              </a:solidFill>
            </a:endParaRPr>
          </a:p>
        </p:txBody>
      </p:sp>
    </p:spTree>
    <p:extLst>
      <p:ext uri="{BB962C8B-B14F-4D97-AF65-F5344CB8AC3E}">
        <p14:creationId xmlns:p14="http://schemas.microsoft.com/office/powerpoint/2010/main" val="1767852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13CF2-974A-0ACC-4D44-5FF926CECED9}"/>
              </a:ext>
            </a:extLst>
          </p:cNvPr>
          <p:cNvSpPr>
            <a:spLocks noGrp="1"/>
          </p:cNvSpPr>
          <p:nvPr>
            <p:ph type="title"/>
          </p:nvPr>
        </p:nvSpPr>
        <p:spPr/>
        <p:txBody>
          <a:bodyPr>
            <a:noAutofit/>
          </a:bodyPr>
          <a:lstStyle/>
          <a:p>
            <a:pPr algn="ctr"/>
            <a:r>
              <a:rPr lang="cy-GB" sz="3600" dirty="0">
                <a:solidFill>
                  <a:srgbClr val="0070C0"/>
                </a:solidFill>
              </a:rPr>
              <a:t>Rhai heriau i ddefnyddio darpariaeth awyr agored mewn lleoliadau Blynyddoedd Cynnar, Cyfnod Sylfaen, Ysgolion Uwchradd, UCD, lleoliadau ADY</a:t>
            </a:r>
          </a:p>
        </p:txBody>
      </p:sp>
      <p:sp>
        <p:nvSpPr>
          <p:cNvPr id="3" name="Content Placeholder 2">
            <a:extLst>
              <a:ext uri="{FF2B5EF4-FFF2-40B4-BE49-F238E27FC236}">
                <a16:creationId xmlns:a16="http://schemas.microsoft.com/office/drawing/2014/main" id="{CEE5F2EC-7A02-E84C-E0D1-E83254045AB6}"/>
              </a:ext>
            </a:extLst>
          </p:cNvPr>
          <p:cNvSpPr>
            <a:spLocks noGrp="1"/>
          </p:cNvSpPr>
          <p:nvPr>
            <p:ph idx="1"/>
          </p:nvPr>
        </p:nvSpPr>
        <p:spPr/>
        <p:txBody>
          <a:bodyPr>
            <a:normAutofit/>
          </a:bodyPr>
          <a:lstStyle/>
          <a:p>
            <a:r>
              <a:rPr lang="cy-GB" sz="3600" dirty="0">
                <a:solidFill>
                  <a:srgbClr val="0070C0"/>
                </a:solidFill>
              </a:rPr>
              <a:t>Tywydd</a:t>
            </a:r>
          </a:p>
          <a:p>
            <a:r>
              <a:rPr lang="cy-GB" sz="3600" dirty="0">
                <a:solidFill>
                  <a:srgbClr val="0070C0"/>
                </a:solidFill>
              </a:rPr>
              <a:t>Fandaliaeth</a:t>
            </a:r>
          </a:p>
          <a:p>
            <a:r>
              <a:rPr lang="cy-GB" sz="3600" dirty="0">
                <a:solidFill>
                  <a:srgbClr val="0070C0"/>
                </a:solidFill>
              </a:rPr>
              <a:t>Diogelwch a risg</a:t>
            </a:r>
          </a:p>
          <a:p>
            <a:r>
              <a:rPr lang="cy-GB" sz="3600" dirty="0">
                <a:solidFill>
                  <a:srgbClr val="0070C0"/>
                </a:solidFill>
              </a:rPr>
              <a:t>Cyllid/Adnoddau</a:t>
            </a:r>
          </a:p>
          <a:p>
            <a:r>
              <a:rPr lang="cy-GB" sz="3600" dirty="0">
                <a:solidFill>
                  <a:srgbClr val="0070C0"/>
                </a:solidFill>
              </a:rPr>
              <a:t>Cynhaliaeth</a:t>
            </a:r>
          </a:p>
          <a:p>
            <a:r>
              <a:rPr lang="cy-GB" sz="3600" dirty="0">
                <a:solidFill>
                  <a:srgbClr val="0070C0"/>
                </a:solidFill>
              </a:rPr>
              <a:t>Hyfforddiant/meddylfryd staff</a:t>
            </a:r>
          </a:p>
          <a:p>
            <a:r>
              <a:rPr lang="cy-GB" sz="3600" dirty="0">
                <a:solidFill>
                  <a:srgbClr val="0070C0"/>
                </a:solidFill>
              </a:rPr>
              <a:t>Eraill?</a:t>
            </a:r>
          </a:p>
        </p:txBody>
      </p:sp>
    </p:spTree>
    <p:extLst>
      <p:ext uri="{BB962C8B-B14F-4D97-AF65-F5344CB8AC3E}">
        <p14:creationId xmlns:p14="http://schemas.microsoft.com/office/powerpoint/2010/main" val="673171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13CF2-974A-0ACC-4D44-5FF926CECED9}"/>
              </a:ext>
            </a:extLst>
          </p:cNvPr>
          <p:cNvSpPr>
            <a:spLocks noGrp="1"/>
          </p:cNvSpPr>
          <p:nvPr>
            <p:ph type="title"/>
          </p:nvPr>
        </p:nvSpPr>
        <p:spPr/>
        <p:txBody>
          <a:bodyPr>
            <a:normAutofit fontScale="90000"/>
          </a:bodyPr>
          <a:lstStyle/>
          <a:p>
            <a:pPr algn="ctr"/>
            <a:r>
              <a:rPr lang="cy-GB" dirty="0">
                <a:solidFill>
                  <a:srgbClr val="0070C0"/>
                </a:solidFill>
              </a:rPr>
              <a:t>Rhai heriau ychwanegol i ddefnyddio darpariaeth awyr agored mewn lleoliad UCD neu ADY</a:t>
            </a:r>
          </a:p>
        </p:txBody>
      </p:sp>
      <p:sp>
        <p:nvSpPr>
          <p:cNvPr id="3" name="Content Placeholder 2">
            <a:extLst>
              <a:ext uri="{FF2B5EF4-FFF2-40B4-BE49-F238E27FC236}">
                <a16:creationId xmlns:a16="http://schemas.microsoft.com/office/drawing/2014/main" id="{CEE5F2EC-7A02-E84C-E0D1-E83254045AB6}"/>
              </a:ext>
            </a:extLst>
          </p:cNvPr>
          <p:cNvSpPr>
            <a:spLocks noGrp="1"/>
          </p:cNvSpPr>
          <p:nvPr>
            <p:ph idx="1"/>
          </p:nvPr>
        </p:nvSpPr>
        <p:spPr/>
        <p:txBody>
          <a:bodyPr>
            <a:normAutofit/>
          </a:bodyPr>
          <a:lstStyle/>
          <a:p>
            <a:r>
              <a:rPr lang="cy-GB" sz="4000" dirty="0">
                <a:solidFill>
                  <a:srgbClr val="0070C0"/>
                </a:solidFill>
              </a:rPr>
              <a:t>Diwallu anghenion amrywiol dysgwyr</a:t>
            </a:r>
          </a:p>
          <a:p>
            <a:r>
              <a:rPr lang="cy-GB" sz="4000" dirty="0">
                <a:solidFill>
                  <a:srgbClr val="0070C0"/>
                </a:solidFill>
              </a:rPr>
              <a:t>Prinder staff profiadol</a:t>
            </a:r>
          </a:p>
          <a:p>
            <a:r>
              <a:rPr lang="cy-GB" sz="4000" dirty="0">
                <a:solidFill>
                  <a:srgbClr val="0070C0"/>
                </a:solidFill>
              </a:rPr>
              <a:t>Pryderon rheoli ymddygiad</a:t>
            </a:r>
          </a:p>
          <a:p>
            <a:r>
              <a:rPr lang="cy-GB" sz="4000" dirty="0">
                <a:solidFill>
                  <a:srgbClr val="0070C0"/>
                </a:solidFill>
              </a:rPr>
              <a:t>Adnoddau gwael</a:t>
            </a:r>
          </a:p>
          <a:p>
            <a:r>
              <a:rPr lang="en-GB" sz="4000" dirty="0">
                <a:solidFill>
                  <a:srgbClr val="0070C0"/>
                </a:solidFill>
              </a:rPr>
              <a:t> 								</a:t>
            </a:r>
            <a:r>
              <a:rPr lang="en-GB" sz="1200" dirty="0" err="1">
                <a:solidFill>
                  <a:srgbClr val="0070C0"/>
                </a:solidFill>
              </a:rPr>
              <a:t>Comisiynydd</a:t>
            </a:r>
            <a:r>
              <a:rPr lang="en-GB" sz="1200" dirty="0">
                <a:solidFill>
                  <a:srgbClr val="0070C0"/>
                </a:solidFill>
              </a:rPr>
              <a:t> Plant Cymru, 2016</a:t>
            </a:r>
          </a:p>
          <a:p>
            <a:pPr marL="0" indent="0">
              <a:buNone/>
            </a:pPr>
            <a:endParaRPr lang="en-GB" sz="1200" dirty="0">
              <a:solidFill>
                <a:srgbClr val="0070C0"/>
              </a:solidFill>
            </a:endParaRPr>
          </a:p>
          <a:p>
            <a:r>
              <a:rPr lang="cy-GB" sz="4000" dirty="0">
                <a:solidFill>
                  <a:srgbClr val="0070C0"/>
                </a:solidFill>
              </a:rPr>
              <a:t>Eraill?</a:t>
            </a:r>
          </a:p>
        </p:txBody>
      </p:sp>
    </p:spTree>
    <p:extLst>
      <p:ext uri="{BB962C8B-B14F-4D97-AF65-F5344CB8AC3E}">
        <p14:creationId xmlns:p14="http://schemas.microsoft.com/office/powerpoint/2010/main" val="3424469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4800" dirty="0">
                <a:latin typeface="Arial" panose="020B0604020202020204" pitchFamily="34" charset="0"/>
                <a:cs typeface="Arial" panose="020B0604020202020204" pitchFamily="34" charset="0"/>
              </a:rPr>
              <a:t>Aseiniad </a:t>
            </a:r>
            <a:r>
              <a:rPr lang="en-GB" sz="4800" dirty="0">
                <a:latin typeface="Arial" panose="020B0604020202020204" pitchFamily="34" charset="0"/>
                <a:cs typeface="Arial" panose="020B0604020202020204" pitchFamily="34" charset="0"/>
              </a:rPr>
              <a:t>         </a:t>
            </a:r>
            <a:r>
              <a:rPr lang="en-GB" sz="4800" dirty="0">
                <a:solidFill>
                  <a:srgbClr val="0070C0"/>
                </a:solidFill>
                <a:latin typeface="Arial" panose="020B0604020202020204" pitchFamily="34" charset="0"/>
                <a:cs typeface="Arial" panose="020B0604020202020204" pitchFamily="34" charset="0"/>
              </a:rPr>
              <a:t>Assignment</a:t>
            </a:r>
          </a:p>
        </p:txBody>
      </p:sp>
      <p:sp>
        <p:nvSpPr>
          <p:cNvPr id="5" name="Title 1">
            <a:extLst>
              <a:ext uri="{FF2B5EF4-FFF2-40B4-BE49-F238E27FC236}">
                <a16:creationId xmlns:a16="http://schemas.microsoft.com/office/drawing/2014/main" id="{500CBA94-888E-219B-4D93-FFF3A4ACF9E0}"/>
              </a:ext>
            </a:extLst>
          </p:cNvPr>
          <p:cNvSpPr txBox="1">
            <a:spLocks/>
          </p:cNvSpPr>
          <p:nvPr/>
        </p:nvSpPr>
        <p:spPr>
          <a:xfrm>
            <a:off x="783772" y="1109707"/>
            <a:ext cx="10515600" cy="659221"/>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600" dirty="0">
                <a:latin typeface="Arial" panose="020B0604020202020204" pitchFamily="34" charset="0"/>
                <a:cs typeface="Arial" panose="020B0604020202020204" pitchFamily="34" charset="0"/>
              </a:rPr>
              <a:t>Portffolio</a:t>
            </a:r>
            <a:r>
              <a:rPr lang="cy-GB" sz="3600" b="1"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     </a:t>
            </a:r>
            <a:r>
              <a:rPr lang="en-GB" sz="3600" dirty="0">
                <a:solidFill>
                  <a:srgbClr val="0070C0"/>
                </a:solidFill>
                <a:latin typeface="Arial" panose="020B0604020202020204" pitchFamily="34" charset="0"/>
                <a:cs typeface="Arial" panose="020B0604020202020204" pitchFamily="34" charset="0"/>
              </a:rPr>
              <a:t>Portfolio</a:t>
            </a:r>
          </a:p>
        </p:txBody>
      </p:sp>
      <p:sp>
        <p:nvSpPr>
          <p:cNvPr id="9" name="Rectangle: Folded Corner 8">
            <a:extLst>
              <a:ext uri="{FF2B5EF4-FFF2-40B4-BE49-F238E27FC236}">
                <a16:creationId xmlns:a16="http://schemas.microsoft.com/office/drawing/2014/main" id="{A4639ABF-EC77-CE49-CFE5-E0B34BA6A1DF}"/>
              </a:ext>
            </a:extLst>
          </p:cNvPr>
          <p:cNvSpPr/>
          <p:nvPr/>
        </p:nvSpPr>
        <p:spPr>
          <a:xfrm>
            <a:off x="9168382" y="2449285"/>
            <a:ext cx="2923060" cy="3510644"/>
          </a:xfrm>
          <a:prstGeom prst="foldedCorner">
            <a:avLst/>
          </a:prstGeom>
          <a:solidFill>
            <a:schemeClr val="accent5">
              <a:lumMod val="40000"/>
              <a:lumOff val="60000"/>
            </a:schemeClr>
          </a:solidFill>
          <a:ln>
            <a:solidFill>
              <a:schemeClr val="accent5">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0" algn="ctr">
              <a:buFont typeface="Arial" panose="020B0604020202020204" pitchFamily="34" charset="0"/>
              <a:buNone/>
            </a:pPr>
            <a:r>
              <a:rPr lang="cy-GB" b="1" u="sng" dirty="0">
                <a:solidFill>
                  <a:schemeClr val="tx1"/>
                </a:solidFill>
                <a:latin typeface="Arial" panose="020B0604020202020204" pitchFamily="34" charset="0"/>
                <a:cs typeface="Arial" panose="020B0604020202020204" pitchFamily="34" charset="0"/>
              </a:rPr>
              <a:t>Adolygiad Llenyddiaeth</a:t>
            </a:r>
          </a:p>
          <a:p>
            <a:pPr indent="0" algn="ctr">
              <a:buFont typeface="Arial" panose="020B0604020202020204" pitchFamily="34" charset="0"/>
              <a:buNone/>
            </a:pPr>
            <a:r>
              <a:rPr lang="cy-GB" dirty="0">
                <a:solidFill>
                  <a:schemeClr val="tx1"/>
                </a:solidFill>
                <a:latin typeface="Arial" panose="020B0604020202020204" pitchFamily="34" charset="0"/>
                <a:cs typeface="Arial" panose="020B0604020202020204" pitchFamily="34" charset="0"/>
              </a:rPr>
              <a:t>‘Rôl Addysg Awyr Agored’</a:t>
            </a:r>
          </a:p>
          <a:p>
            <a:pPr indent="0" algn="ctr">
              <a:buFont typeface="Arial" panose="020B0604020202020204" pitchFamily="34" charset="0"/>
              <a:buNone/>
            </a:pPr>
            <a:endParaRPr lang="cy-GB"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1700 o eiriau</a:t>
            </a:r>
            <a:r>
              <a:rPr lang="en-GB" dirty="0">
                <a:solidFill>
                  <a:schemeClr val="tx1"/>
                </a:solidFill>
                <a:latin typeface="Arial" panose="020B0604020202020204" pitchFamily="34" charset="0"/>
                <a:cs typeface="Arial" panose="020B0604020202020204" pitchFamily="34" charset="0"/>
              </a:rPr>
              <a:t>)</a:t>
            </a:r>
          </a:p>
          <a:p>
            <a:pPr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0" name="Rectangle: Folded Corner 9">
            <a:extLst>
              <a:ext uri="{FF2B5EF4-FFF2-40B4-BE49-F238E27FC236}">
                <a16:creationId xmlns:a16="http://schemas.microsoft.com/office/drawing/2014/main" id="{B56BBDB8-CB26-BFD6-1CE5-79039C247807}"/>
              </a:ext>
            </a:extLst>
          </p:cNvPr>
          <p:cNvSpPr/>
          <p:nvPr/>
        </p:nvSpPr>
        <p:spPr>
          <a:xfrm>
            <a:off x="122464" y="2449285"/>
            <a:ext cx="2923060" cy="3510644"/>
          </a:xfrm>
          <a:prstGeom prst="foldedCorner">
            <a:avLst/>
          </a:prstGeom>
          <a:solidFill>
            <a:schemeClr val="accent2">
              <a:lumMod val="40000"/>
              <a:lumOff val="60000"/>
            </a:schemeClr>
          </a:solidFill>
          <a:ln>
            <a:solidFill>
              <a:schemeClr val="accent2">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endParaRPr lang="en-GB" sz="1800" b="1" u="sng" dirty="0">
              <a:solidFill>
                <a:schemeClr val="tx1"/>
              </a:solidFill>
              <a:latin typeface="Arial" panose="020B0604020202020204" pitchFamily="34" charset="0"/>
              <a:cs typeface="Arial" panose="020B0604020202020204" pitchFamily="34" charset="0"/>
            </a:endParaRPr>
          </a:p>
          <a:p>
            <a:pPr algn="ctr"/>
            <a:r>
              <a:rPr lang="en-GB" b="1" u="sng" dirty="0" err="1">
                <a:solidFill>
                  <a:schemeClr val="tx1"/>
                </a:solidFill>
                <a:latin typeface="Arial" panose="020B0604020202020204" pitchFamily="34" charset="0"/>
                <a:cs typeface="Arial" panose="020B0604020202020204" pitchFamily="34" charset="0"/>
              </a:rPr>
              <a:t>Traethawd</a:t>
            </a:r>
            <a:endParaRPr lang="en-GB" sz="1800" b="1" u="sng" dirty="0">
              <a:solidFill>
                <a:schemeClr val="tx1"/>
              </a:solidFill>
              <a:latin typeface="Arial" panose="020B0604020202020204" pitchFamily="34" charset="0"/>
              <a:cs typeface="Arial" panose="020B0604020202020204" pitchFamily="34" charset="0"/>
            </a:endParaRPr>
          </a:p>
          <a:p>
            <a:pPr algn="ct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Cymharwch a chyferbynnu'r cwmpas darpariaeth awyr agored a'r dull o ymdrin â’r ddarpariaeth mewn dau fath o leoliad e.e. blynyddoedd cynnar, cynradd, uwchradd, UCD, unedau ADY, ac ati’</a:t>
            </a:r>
          </a:p>
          <a:p>
            <a:pPr marL="0" indent="0" algn="ctr">
              <a:buFont typeface="Arial" panose="020B0604020202020204" pitchFamily="34" charset="0"/>
              <a:buNone/>
            </a:pPr>
            <a:endParaRPr lang="cy-GB" dirty="0">
              <a:solidFill>
                <a:schemeClr val="tx1"/>
              </a:solidFill>
              <a:latin typeface="Arial" panose="020B0604020202020204" pitchFamily="34" charset="0"/>
              <a:cs typeface="Arial" panose="020B0604020202020204" pitchFamily="34" charset="0"/>
            </a:endParaRPr>
          </a:p>
          <a:p>
            <a:pPr algn="r"/>
            <a:r>
              <a:rPr lang="en-GB" sz="1800" dirty="0">
                <a:solidFill>
                  <a:schemeClr val="tx1"/>
                </a:solidFill>
                <a:latin typeface="Arial" panose="020B0604020202020204" pitchFamily="34" charset="0"/>
                <a:cs typeface="Arial" panose="020B0604020202020204" pitchFamily="34" charset="0"/>
              </a:rPr>
              <a:t>(Tua1200 o </a:t>
            </a:r>
            <a:r>
              <a:rPr lang="en-GB" sz="1800" dirty="0" err="1">
                <a:solidFill>
                  <a:schemeClr val="tx1"/>
                </a:solidFill>
                <a:latin typeface="Arial" panose="020B0604020202020204" pitchFamily="34" charset="0"/>
                <a:cs typeface="Arial" panose="020B0604020202020204" pitchFamily="34" charset="0"/>
              </a:rPr>
              <a:t>eiriau</a:t>
            </a:r>
            <a:r>
              <a:rPr lang="en-GB" sz="1800" dirty="0">
                <a:solidFill>
                  <a:schemeClr val="tx1"/>
                </a:solidFill>
                <a:latin typeface="Arial" panose="020B0604020202020204" pitchFamily="34" charset="0"/>
                <a:cs typeface="Arial" panose="020B0604020202020204" pitchFamily="34" charset="0"/>
              </a:rPr>
              <a:t>)</a:t>
            </a:r>
          </a:p>
          <a:p>
            <a:pPr marL="0"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1" name="Rectangle: Folded Corner 10">
            <a:extLst>
              <a:ext uri="{FF2B5EF4-FFF2-40B4-BE49-F238E27FC236}">
                <a16:creationId xmlns:a16="http://schemas.microsoft.com/office/drawing/2014/main" id="{0C67A242-17E3-3660-7362-6C11926666B9}"/>
              </a:ext>
            </a:extLst>
          </p:cNvPr>
          <p:cNvSpPr/>
          <p:nvPr/>
        </p:nvSpPr>
        <p:spPr>
          <a:xfrm>
            <a:off x="3135465" y="2449285"/>
            <a:ext cx="2923060" cy="3510644"/>
          </a:xfrm>
          <a:prstGeom prst="foldedCorner">
            <a:avLst/>
          </a:prstGeom>
          <a:solidFill>
            <a:schemeClr val="accent4">
              <a:lumMod val="40000"/>
              <a:lumOff val="60000"/>
            </a:schemeClr>
          </a:solidFill>
          <a:ln>
            <a:solidFill>
              <a:schemeClr val="accent4">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algn="ctr"/>
            <a:r>
              <a:rPr lang="cy-GB" b="1" u="sng" dirty="0">
                <a:solidFill>
                  <a:schemeClr val="tx1"/>
                </a:solidFill>
                <a:latin typeface="Arial" panose="020B0604020202020204" pitchFamily="34" charset="0"/>
                <a:cs typeface="Arial" panose="020B0604020202020204" pitchFamily="34" charset="0"/>
              </a:rPr>
              <a:t>Taflen</a:t>
            </a:r>
          </a:p>
          <a:p>
            <a:pPr algn="ct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500 o eiriau</a:t>
            </a:r>
            <a:r>
              <a:rPr lang="en-GB" dirty="0">
                <a:solidFill>
                  <a:schemeClr val="tx1"/>
                </a:solidFill>
                <a:latin typeface="Arial" panose="020B0604020202020204" pitchFamily="34" charset="0"/>
                <a:cs typeface="Arial" panose="020B0604020202020204" pitchFamily="34" charset="0"/>
              </a:rPr>
              <a:t>)</a:t>
            </a: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endParaRPr lang="en-US" b="1" dirty="0">
              <a:solidFill>
                <a:schemeClr val="tx1"/>
              </a:solidFill>
              <a:latin typeface="Arial" panose="020B0604020202020204" pitchFamily="34" charset="0"/>
              <a:cs typeface="Arial" panose="020B0604020202020204" pitchFamily="34" charset="0"/>
            </a:endParaRPr>
          </a:p>
        </p:txBody>
      </p:sp>
      <p:sp>
        <p:nvSpPr>
          <p:cNvPr id="12" name="Rectangle: Folded Corner 11">
            <a:extLst>
              <a:ext uri="{FF2B5EF4-FFF2-40B4-BE49-F238E27FC236}">
                <a16:creationId xmlns:a16="http://schemas.microsoft.com/office/drawing/2014/main" id="{219F3BF7-272C-B4E5-644D-7AF5BCC390DD}"/>
              </a:ext>
            </a:extLst>
          </p:cNvPr>
          <p:cNvSpPr/>
          <p:nvPr/>
        </p:nvSpPr>
        <p:spPr>
          <a:xfrm>
            <a:off x="6148465" y="2449285"/>
            <a:ext cx="2923060" cy="3510644"/>
          </a:xfrm>
          <a:prstGeom prst="foldedCorner">
            <a:avLst/>
          </a:prstGeom>
          <a:solidFill>
            <a:schemeClr val="accent6">
              <a:lumMod val="40000"/>
              <a:lumOff val="60000"/>
            </a:schemeClr>
          </a:solidFill>
          <a:ln>
            <a:solidFill>
              <a:schemeClr val="accent6">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err="1">
                <a:solidFill>
                  <a:schemeClr val="tx1"/>
                </a:solidFill>
                <a:latin typeface="Arial" panose="020B0604020202020204" pitchFamily="34" charset="0"/>
                <a:cs typeface="Arial" panose="020B0604020202020204" pitchFamily="34" charset="0"/>
              </a:rPr>
              <a:t>Asesiad</a:t>
            </a:r>
            <a:r>
              <a:rPr lang="en-GB" b="1" u="sng" dirty="0">
                <a:solidFill>
                  <a:schemeClr val="tx1"/>
                </a:solidFill>
                <a:latin typeface="Arial" panose="020B0604020202020204" pitchFamily="34" charset="0"/>
                <a:cs typeface="Arial" panose="020B0604020202020204" pitchFamily="34" charset="0"/>
              </a:rPr>
              <a:t> Budd </a:t>
            </a:r>
            <a:r>
              <a:rPr lang="en-GB" b="1" u="sng" dirty="0" err="1">
                <a:solidFill>
                  <a:schemeClr val="tx1"/>
                </a:solidFill>
                <a:latin typeface="Arial" panose="020B0604020202020204" pitchFamily="34" charset="0"/>
                <a:cs typeface="Arial" panose="020B0604020202020204" pitchFamily="34" charset="0"/>
              </a:rPr>
              <a:t>Risg</a:t>
            </a: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sz="1800" b="1" dirty="0"/>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600 o eiriau</a:t>
            </a:r>
            <a:r>
              <a:rPr lang="en-GB" dirty="0">
                <a:solidFill>
                  <a:schemeClr val="tx1"/>
                </a:solidFill>
                <a:latin typeface="Arial" panose="020B0604020202020204" pitchFamily="34" charset="0"/>
                <a:cs typeface="Arial" panose="020B0604020202020204" pitchFamily="34" charset="0"/>
              </a:rPr>
              <a:t>)</a:t>
            </a:r>
          </a:p>
          <a:p>
            <a:pPr algn="ctr"/>
            <a:endParaRPr lang="en-US" b="1" u="sng" dirty="0">
              <a:solidFill>
                <a:schemeClr val="tx1"/>
              </a:solidFill>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62BAA2F8-C494-4247-20DB-F90F31F77E88}"/>
              </a:ext>
            </a:extLst>
          </p:cNvPr>
          <p:cNvPicPr>
            <a:picLocks noChangeAspect="1"/>
          </p:cNvPicPr>
          <p:nvPr/>
        </p:nvPicPr>
        <p:blipFill rotWithShape="1">
          <a:blip r:embed="rId2"/>
          <a:srcRect l="14175" t="22727" r="12491" b="31111"/>
          <a:stretch/>
        </p:blipFill>
        <p:spPr>
          <a:xfrm>
            <a:off x="6245322" y="3429000"/>
            <a:ext cx="2729346" cy="1145373"/>
          </a:xfrm>
          <a:prstGeom prst="rect">
            <a:avLst/>
          </a:prstGeom>
        </p:spPr>
      </p:pic>
      <p:pic>
        <p:nvPicPr>
          <p:cNvPr id="23" name="Picture 22">
            <a:extLst>
              <a:ext uri="{FF2B5EF4-FFF2-40B4-BE49-F238E27FC236}">
                <a16:creationId xmlns:a16="http://schemas.microsoft.com/office/drawing/2014/main" id="{664D8C27-1AF9-5A3A-6F65-FFA6EAC39C03}"/>
              </a:ext>
            </a:extLst>
          </p:cNvPr>
          <p:cNvPicPr>
            <a:picLocks noChangeAspect="1"/>
          </p:cNvPicPr>
          <p:nvPr/>
        </p:nvPicPr>
        <p:blipFill rotWithShape="1">
          <a:blip r:embed="rId3"/>
          <a:srcRect l="40842" t="13095" r="22016" b="8485"/>
          <a:stretch/>
        </p:blipFill>
        <p:spPr>
          <a:xfrm>
            <a:off x="3778013" y="2914104"/>
            <a:ext cx="1545325" cy="2175164"/>
          </a:xfrm>
          <a:prstGeom prst="rect">
            <a:avLst/>
          </a:prstGeom>
        </p:spPr>
      </p:pic>
    </p:spTree>
    <p:extLst>
      <p:ext uri="{BB962C8B-B14F-4D97-AF65-F5344CB8AC3E}">
        <p14:creationId xmlns:p14="http://schemas.microsoft.com/office/powerpoint/2010/main" val="3031887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285304" y="696686"/>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b="1" dirty="0">
                <a:solidFill>
                  <a:srgbClr val="0070C0"/>
                </a:solidFill>
                <a:latin typeface="Arial" panose="020B0604020202020204" pitchFamily="34" charset="0"/>
                <a:cs typeface="Arial" panose="020B0604020202020204" pitchFamily="34" charset="0"/>
              </a:rPr>
              <a:t>Rhan 1 – Traethawd</a:t>
            </a:r>
          </a:p>
          <a:p>
            <a:pPr marL="0" indent="0">
              <a:buNone/>
            </a:pPr>
            <a:r>
              <a:rPr lang="cy-GB" sz="1800" dirty="0">
                <a:solidFill>
                  <a:srgbClr val="0070C0"/>
                </a:solidFill>
                <a:latin typeface="Arial" panose="020B0604020202020204" pitchFamily="34" charset="0"/>
                <a:cs typeface="Arial" panose="020B0604020202020204" pitchFamily="34" charset="0"/>
              </a:rPr>
              <a:t>Dechreuwch drwy grynhoi pwysigrwydd addysg awyr agored, gan ddod â theorïau a pholisi addysgol perthnasol i mewn. Cyfeirnodau!</a:t>
            </a:r>
          </a:p>
          <a:p>
            <a:r>
              <a:rPr lang="cy-GB" sz="1800" dirty="0">
                <a:solidFill>
                  <a:srgbClr val="0070C0"/>
                </a:solidFill>
                <a:latin typeface="Arial" panose="020B0604020202020204" pitchFamily="34" charset="0"/>
                <a:cs typeface="Arial" panose="020B0604020202020204" pitchFamily="34" charset="0"/>
              </a:rPr>
              <a:t>Cyflwynwch y lleoliadau y byddwch yn eu trafod - rhowch gyd-destun e.e. pa grŵp oedran, eich profiad yn y lleoliadau ac unrhyw wybodaeth berthnasol arall. </a:t>
            </a:r>
          </a:p>
          <a:p>
            <a:endParaRPr lang="cy-GB" sz="1800" dirty="0">
              <a:solidFill>
                <a:srgbClr val="0070C0"/>
              </a:solidFill>
              <a:latin typeface="Arial" panose="020B0604020202020204" pitchFamily="34" charset="0"/>
              <a:cs typeface="Arial" panose="020B0604020202020204" pitchFamily="34" charset="0"/>
            </a:endParaRPr>
          </a:p>
          <a:p>
            <a:r>
              <a:rPr lang="cy-GB" sz="1800" dirty="0">
                <a:solidFill>
                  <a:srgbClr val="0070C0"/>
                </a:solidFill>
                <a:latin typeface="Arial" panose="020B0604020202020204" pitchFamily="34" charset="0"/>
                <a:cs typeface="Arial" panose="020B0604020202020204" pitchFamily="34" charset="0"/>
              </a:rPr>
              <a:t>Wrth gymharu a chyferbynnu, adfyfyriwch yn feirniadol ar y canlynol:</a:t>
            </a:r>
          </a:p>
          <a:p>
            <a:pPr marL="342900" indent="-342900">
              <a:buAutoNum type="arabicPeriod"/>
            </a:pPr>
            <a:r>
              <a:rPr lang="cy-GB" sz="1800" dirty="0">
                <a:solidFill>
                  <a:srgbClr val="0070C0"/>
                </a:solidFill>
                <a:latin typeface="Arial" panose="020B0604020202020204" pitchFamily="34" charset="0"/>
                <a:cs typeface="Arial" panose="020B0604020202020204" pitchFamily="34" charset="0"/>
              </a:rPr>
              <a:t>manteision addysg awyr agored i ddysgwyr yn lleoliad 1</a:t>
            </a:r>
          </a:p>
          <a:p>
            <a:pPr marL="342900" indent="-342900">
              <a:buAutoNum type="arabicPeriod"/>
            </a:pPr>
            <a:r>
              <a:rPr lang="cy-GB" sz="1800" dirty="0">
                <a:solidFill>
                  <a:srgbClr val="0070C0"/>
                </a:solidFill>
                <a:latin typeface="Arial" panose="020B0604020202020204" pitchFamily="34" charset="0"/>
                <a:cs typeface="Arial" panose="020B0604020202020204" pitchFamily="34" charset="0"/>
              </a:rPr>
              <a:t>yr heriau i ddarpariaeth awyr agored sy'n benodol i leoliad 1</a:t>
            </a:r>
          </a:p>
          <a:p>
            <a:pPr marL="342900" indent="-342900">
              <a:buAutoNum type="arabicPeriod"/>
            </a:pPr>
            <a:endParaRPr lang="cy-GB" sz="1800" dirty="0">
              <a:solidFill>
                <a:srgbClr val="0070C0"/>
              </a:solidFill>
              <a:latin typeface="Arial" panose="020B0604020202020204" pitchFamily="34" charset="0"/>
              <a:cs typeface="Arial" panose="020B0604020202020204" pitchFamily="34" charset="0"/>
            </a:endParaRPr>
          </a:p>
          <a:p>
            <a:pPr marL="342900" indent="-342900">
              <a:buAutoNum type="arabicPeriod"/>
            </a:pPr>
            <a:r>
              <a:rPr lang="cy-GB" sz="1800" dirty="0">
                <a:solidFill>
                  <a:srgbClr val="0070C0"/>
                </a:solidFill>
                <a:latin typeface="Arial" panose="020B0604020202020204" pitchFamily="34" charset="0"/>
                <a:cs typeface="Arial" panose="020B0604020202020204" pitchFamily="34" charset="0"/>
              </a:rPr>
              <a:t>y manteision i ddarpariaeth awyr agored sy'n benodol i leoliad 2</a:t>
            </a:r>
          </a:p>
          <a:p>
            <a:pPr marL="342900" indent="-342900">
              <a:buAutoNum type="arabicPeriod"/>
            </a:pPr>
            <a:r>
              <a:rPr lang="cy-GB" sz="1800" dirty="0">
                <a:solidFill>
                  <a:srgbClr val="0070C0"/>
                </a:solidFill>
                <a:latin typeface="Arial" panose="020B0604020202020204" pitchFamily="34" charset="0"/>
                <a:cs typeface="Arial" panose="020B0604020202020204" pitchFamily="34" charset="0"/>
              </a:rPr>
              <a:t>heriau addysg awyr agored i ddysgwyr yn lleoliad2</a:t>
            </a:r>
          </a:p>
          <a:p>
            <a:pPr marL="0" indent="0">
              <a:buNone/>
            </a:pPr>
            <a:endParaRPr lang="cy-GB" sz="1800" dirty="0">
              <a:solidFill>
                <a:srgbClr val="0070C0"/>
              </a:solidFill>
              <a:latin typeface="Arial" panose="020B0604020202020204" pitchFamily="34" charset="0"/>
              <a:cs typeface="Arial" panose="020B0604020202020204" pitchFamily="34" charset="0"/>
            </a:endParaRPr>
          </a:p>
          <a:p>
            <a:r>
              <a:rPr lang="cy-GB" sz="1800" dirty="0">
                <a:solidFill>
                  <a:srgbClr val="0070C0"/>
                </a:solidFill>
                <a:latin typeface="Arial" panose="020B0604020202020204" pitchFamily="34" charset="0"/>
                <a:cs typeface="Arial" panose="020B0604020202020204" pitchFamily="34" charset="0"/>
              </a:rPr>
              <a:t>I gloi, tynnwch ynghyd yr heriau a'r buddion allweddol. Nodwch bwysigrwydd addysg awyr agored o ran bod dysgwyr yn cael cyfleoedd i ymgysylltu â'r amgylchedd naturiol, cyfleoedd dysgu yn yr awyr agored a chefnogi eu hiechyd corfforol/meddyliol. </a:t>
            </a:r>
            <a:endParaRPr lang="cy-GB" sz="1800" dirty="0">
              <a:solidFill>
                <a:srgbClr val="0070C0"/>
              </a:solidFill>
            </a:endParaRPr>
          </a:p>
          <a:p>
            <a:endParaRPr lang="en-GB" sz="2400" i="1" dirty="0">
              <a:solidFill>
                <a:schemeClr val="accent1"/>
              </a:solidFill>
            </a:endParaRPr>
          </a:p>
        </p:txBody>
      </p:sp>
      <p:sp>
        <p:nvSpPr>
          <p:cNvPr id="3" name="Title 1"/>
          <p:cNvSpPr txBox="1">
            <a:spLocks/>
          </p:cNvSpPr>
          <p:nvPr/>
        </p:nvSpPr>
        <p:spPr>
          <a:xfrm>
            <a:off x="838200" y="37465"/>
            <a:ext cx="10515600" cy="659221"/>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600" b="1" dirty="0">
                <a:latin typeface="Arial" panose="020B0604020202020204" pitchFamily="34" charset="0"/>
                <a:cs typeface="Arial" panose="020B0604020202020204" pitchFamily="34" charset="0"/>
              </a:rPr>
              <a:t>Portffolio</a:t>
            </a:r>
            <a:r>
              <a:rPr lang="en-GB" sz="3600" b="1" dirty="0">
                <a:latin typeface="Arial" panose="020B0604020202020204" pitchFamily="34" charset="0"/>
                <a:cs typeface="Arial" panose="020B0604020202020204" pitchFamily="34" charset="0"/>
              </a:rPr>
              <a:t>      </a:t>
            </a:r>
            <a:r>
              <a:rPr lang="en-GB" sz="3600" b="1" dirty="0">
                <a:solidFill>
                  <a:srgbClr val="0070C0"/>
                </a:solidFill>
                <a:latin typeface="Arial" panose="020B0604020202020204" pitchFamily="34" charset="0"/>
                <a:cs typeface="Arial" panose="020B0604020202020204" pitchFamily="34" charset="0"/>
              </a:rPr>
              <a:t>Portfolio</a:t>
            </a:r>
          </a:p>
        </p:txBody>
      </p:sp>
    </p:spTree>
    <p:extLst>
      <p:ext uri="{BB962C8B-B14F-4D97-AF65-F5344CB8AC3E}">
        <p14:creationId xmlns:p14="http://schemas.microsoft.com/office/powerpoint/2010/main" val="635963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F22B3-CF99-1EE3-0DF1-5C82E80F5D8D}"/>
              </a:ext>
            </a:extLst>
          </p:cNvPr>
          <p:cNvSpPr>
            <a:spLocks noGrp="1"/>
          </p:cNvSpPr>
          <p:nvPr>
            <p:ph type="title"/>
          </p:nvPr>
        </p:nvSpPr>
        <p:spPr/>
        <p:txBody>
          <a:bodyPr/>
          <a:lstStyle/>
          <a:p>
            <a:r>
              <a:rPr lang="cy-GB" dirty="0">
                <a:solidFill>
                  <a:srgbClr val="0070C0"/>
                </a:solidFill>
              </a:rPr>
              <a:t>Rhestr gyfeiriadau</a:t>
            </a:r>
          </a:p>
        </p:txBody>
      </p:sp>
      <p:sp>
        <p:nvSpPr>
          <p:cNvPr id="3" name="Content Placeholder 2">
            <a:extLst>
              <a:ext uri="{FF2B5EF4-FFF2-40B4-BE49-F238E27FC236}">
                <a16:creationId xmlns:a16="http://schemas.microsoft.com/office/drawing/2014/main" id="{3DDB192F-1D5F-0B2D-61DB-DA4471662F37}"/>
              </a:ext>
            </a:extLst>
          </p:cNvPr>
          <p:cNvSpPr>
            <a:spLocks noGrp="1"/>
          </p:cNvSpPr>
          <p:nvPr>
            <p:ph idx="1"/>
          </p:nvPr>
        </p:nvSpPr>
        <p:spPr/>
        <p:txBody>
          <a:bodyPr>
            <a:normAutofit fontScale="85000" lnSpcReduction="20000"/>
          </a:bodyPr>
          <a:lstStyle/>
          <a:p>
            <a:pPr marL="0" indent="0">
              <a:buNone/>
            </a:pPr>
            <a:r>
              <a:rPr lang="en-GB" sz="1600" dirty="0">
                <a:solidFill>
                  <a:srgbClr val="0070C0"/>
                </a:solidFill>
              </a:rPr>
              <a:t>Children’s Commissioner for Wales (2016) </a:t>
            </a:r>
            <a:r>
              <a:rPr lang="en-GB" sz="1600" i="1" dirty="0">
                <a:solidFill>
                  <a:srgbClr val="0070C0"/>
                </a:solidFill>
              </a:rPr>
              <a:t>The Right to Learn. </a:t>
            </a:r>
            <a:r>
              <a:rPr lang="en-GB" sz="1600" dirty="0">
                <a:solidFill>
                  <a:srgbClr val="0070C0"/>
                </a:solidFill>
              </a:rPr>
              <a:t>Available at </a:t>
            </a:r>
            <a:r>
              <a:rPr lang="en-GB" sz="1600" dirty="0">
                <a:solidFill>
                  <a:srgbClr val="0070C0"/>
                </a:solidFill>
                <a:hlinkClick r:id="rId2"/>
              </a:rPr>
              <a:t>https://www.childcomwales.org.uk/wp-content/uploads/2016/04/Right_to_learn_eng-F.pdf#:~:text=Pupil%20referral%20units%20are%20maintained%20by%20Local%20Education,on%20Inclusion%20and%20Pupil%20Support%20issues%20in%2020062</a:t>
            </a:r>
            <a:r>
              <a:rPr lang="en-GB" sz="1600" dirty="0">
                <a:solidFill>
                  <a:srgbClr val="0070C0"/>
                </a:solidFill>
              </a:rPr>
              <a:t>. (Accessed 18.08.2023)</a:t>
            </a:r>
          </a:p>
          <a:p>
            <a:pPr marL="0" indent="0">
              <a:buNone/>
            </a:pPr>
            <a:r>
              <a:rPr lang="en-GB" sz="1600" dirty="0">
                <a:solidFill>
                  <a:srgbClr val="0070C0"/>
                </a:solidFill>
              </a:rPr>
              <a:t>Estyn (2016) </a:t>
            </a:r>
            <a:r>
              <a:rPr lang="en-GB" sz="1600" i="1" dirty="0">
                <a:solidFill>
                  <a:srgbClr val="0070C0"/>
                </a:solidFill>
              </a:rPr>
              <a:t>A Report on Bryn y </a:t>
            </a:r>
            <a:r>
              <a:rPr lang="en-GB" sz="1600" i="1" dirty="0" err="1">
                <a:solidFill>
                  <a:srgbClr val="0070C0"/>
                </a:solidFill>
              </a:rPr>
              <a:t>Deryn</a:t>
            </a:r>
            <a:r>
              <a:rPr lang="en-GB" sz="1600" i="1" dirty="0">
                <a:solidFill>
                  <a:srgbClr val="0070C0"/>
                </a:solidFill>
              </a:rPr>
              <a:t> Pupil Referral Unit. </a:t>
            </a:r>
            <a:r>
              <a:rPr lang="en-GB" sz="1600" dirty="0">
                <a:solidFill>
                  <a:srgbClr val="0070C0"/>
                </a:solidFill>
              </a:rPr>
              <a:t>Available at </a:t>
            </a:r>
            <a:r>
              <a:rPr lang="en-GB" sz="1600" dirty="0">
                <a:solidFill>
                  <a:srgbClr val="0070C0"/>
                </a:solidFill>
                <a:hlinkClick r:id="rId3"/>
              </a:rPr>
              <a:t>https://www.estyn.gov.wales/system/files/2020-08/Bryn%2520y%2520Deryn%2520Pupil%2520Referral%2520Unit.pdf</a:t>
            </a:r>
            <a:r>
              <a:rPr lang="en-GB" sz="1600" dirty="0">
                <a:solidFill>
                  <a:srgbClr val="0070C0"/>
                </a:solidFill>
              </a:rPr>
              <a:t> (Accessed 18.08.2023)</a:t>
            </a:r>
          </a:p>
          <a:p>
            <a:pPr marL="0" indent="0">
              <a:buNone/>
            </a:pPr>
            <a:r>
              <a:rPr lang="en-GB" sz="1600" dirty="0">
                <a:solidFill>
                  <a:srgbClr val="0070C0"/>
                </a:solidFill>
              </a:rPr>
              <a:t>Estyn (2019) </a:t>
            </a:r>
            <a:r>
              <a:rPr lang="en-GB" sz="1600" i="1" dirty="0">
                <a:solidFill>
                  <a:srgbClr val="0070C0"/>
                </a:solidFill>
              </a:rPr>
              <a:t>Effective Practice Case Study. </a:t>
            </a:r>
            <a:r>
              <a:rPr lang="en-GB" sz="1600" dirty="0">
                <a:solidFill>
                  <a:srgbClr val="0070C0"/>
                </a:solidFill>
              </a:rPr>
              <a:t>Available at </a:t>
            </a:r>
            <a:r>
              <a:rPr lang="en-GB" sz="1600" dirty="0">
                <a:solidFill>
                  <a:srgbClr val="0070C0"/>
                </a:solidFill>
                <a:hlinkClick r:id="rId4">
                  <a:extLst>
                    <a:ext uri="{A12FA001-AC4F-418D-AE19-62706E023703}">
                      <ahyp:hlinkClr xmlns:ahyp="http://schemas.microsoft.com/office/drawing/2018/hyperlinkcolor" val="tx"/>
                    </a:ext>
                  </a:extLst>
                </a:hlinkClick>
              </a:rPr>
              <a:t>https://www.estyn.gov.wales/effective-practice/using-outdoors-develop-pupils-skills</a:t>
            </a:r>
            <a:r>
              <a:rPr lang="en-GB" sz="1600" dirty="0">
                <a:solidFill>
                  <a:srgbClr val="0070C0"/>
                </a:solidFill>
              </a:rPr>
              <a:t> (Accessed 18.08.2023)</a:t>
            </a:r>
          </a:p>
          <a:p>
            <a:pPr marL="0" indent="0">
              <a:buNone/>
            </a:pPr>
            <a:r>
              <a:rPr lang="en-GB" sz="1600" dirty="0">
                <a:solidFill>
                  <a:srgbClr val="0070C0"/>
                </a:solidFill>
              </a:rPr>
              <a:t>Learning Through Landscapes (2023) </a:t>
            </a:r>
            <a:r>
              <a:rPr lang="en-GB" sz="1600" i="1" dirty="0">
                <a:solidFill>
                  <a:srgbClr val="0070C0"/>
                </a:solidFill>
              </a:rPr>
              <a:t>Secondary Guidance. </a:t>
            </a:r>
            <a:r>
              <a:rPr lang="en-GB" sz="1600" dirty="0">
                <a:solidFill>
                  <a:srgbClr val="0070C0"/>
                </a:solidFill>
              </a:rPr>
              <a:t>Available at </a:t>
            </a:r>
            <a:r>
              <a:rPr lang="en-GB" sz="1600" dirty="0">
                <a:solidFill>
                  <a:srgbClr val="0070C0"/>
                </a:solidFill>
                <a:hlinkClick r:id="rId5"/>
              </a:rPr>
              <a:t>https://ltl.org.uk/secondary/</a:t>
            </a:r>
            <a:r>
              <a:rPr lang="en-GB" sz="1600" dirty="0">
                <a:solidFill>
                  <a:srgbClr val="0070C0"/>
                </a:solidFill>
              </a:rPr>
              <a:t> (Accessed 18.08.2023)</a:t>
            </a:r>
          </a:p>
          <a:p>
            <a:pPr marL="0" indent="0">
              <a:buNone/>
            </a:pPr>
            <a:r>
              <a:rPr lang="en-GB" sz="1600" dirty="0">
                <a:solidFill>
                  <a:srgbClr val="0070C0"/>
                </a:solidFill>
                <a:cs typeface="Arial" panose="020B0604020202020204" pitchFamily="34" charset="0"/>
              </a:rPr>
              <a:t>Learning Through Landscapes (2019) </a:t>
            </a:r>
            <a:r>
              <a:rPr lang="en-GB" sz="1600" i="1" dirty="0">
                <a:solidFill>
                  <a:srgbClr val="0070C0"/>
                </a:solidFill>
                <a:cs typeface="Arial" panose="020B0604020202020204" pitchFamily="34" charset="0"/>
              </a:rPr>
              <a:t>Grounds for Learning 11-18 Secondary Play (2014). </a:t>
            </a:r>
            <a:r>
              <a:rPr lang="en-GB" sz="1600" dirty="0">
                <a:solidFill>
                  <a:srgbClr val="0070C0"/>
                </a:solidFill>
                <a:cs typeface="Arial" panose="020B0604020202020204" pitchFamily="34" charset="0"/>
              </a:rPr>
              <a:t>Available at </a:t>
            </a:r>
            <a:r>
              <a:rPr lang="en-GB" sz="1600" dirty="0">
                <a:solidFill>
                  <a:srgbClr val="0070C0"/>
                </a:solidFill>
                <a:cs typeface="Arial" panose="020B0604020202020204" pitchFamily="34" charset="0"/>
                <a:hlinkClick r:id="rId6"/>
              </a:rPr>
              <a:t>https://ltl.org.uk/wp-content/uploads/woocommerce_uploads/2019/05/play-in-secondary-schools-ideas-and-inspiration.pdf</a:t>
            </a:r>
            <a:r>
              <a:rPr lang="en-GB" sz="1600" dirty="0">
                <a:solidFill>
                  <a:srgbClr val="0070C0"/>
                </a:solidFill>
                <a:cs typeface="Arial" panose="020B0604020202020204" pitchFamily="34" charset="0"/>
              </a:rPr>
              <a:t> (Accessed 18.08.2023)</a:t>
            </a:r>
          </a:p>
          <a:p>
            <a:pPr marL="0" indent="0">
              <a:buNone/>
            </a:pPr>
            <a:r>
              <a:rPr lang="en-GB" sz="1600" dirty="0">
                <a:solidFill>
                  <a:srgbClr val="0070C0"/>
                </a:solidFill>
                <a:cs typeface="Arial" panose="020B0604020202020204" pitchFamily="34" charset="0"/>
              </a:rPr>
              <a:t>Ofsted (2011) </a:t>
            </a:r>
            <a:r>
              <a:rPr lang="en-GB" sz="1600" i="1" dirty="0">
                <a:solidFill>
                  <a:srgbClr val="0070C0"/>
                </a:solidFill>
                <a:cs typeface="Arial" panose="020B0604020202020204" pitchFamily="34" charset="0"/>
              </a:rPr>
              <a:t>Alternative Provision. </a:t>
            </a:r>
            <a:r>
              <a:rPr lang="en-GB" sz="1600" dirty="0">
                <a:solidFill>
                  <a:srgbClr val="0070C0"/>
                </a:solidFill>
                <a:cs typeface="Arial" panose="020B0604020202020204" pitchFamily="34" charset="0"/>
              </a:rPr>
              <a:t>Available at </a:t>
            </a:r>
            <a:r>
              <a:rPr lang="en-GB" sz="1600" dirty="0">
                <a:solidFill>
                  <a:srgbClr val="0070C0"/>
                </a:solidFill>
                <a:cs typeface="Arial" panose="020B0604020202020204" pitchFamily="34" charset="0"/>
                <a:hlinkClick r:id="rId7"/>
              </a:rPr>
              <a:t>https://assets.publishing.service.gov.uk/government/uploads/system/uploads/attachment_data/file/413554/Alternative_provision.pdf</a:t>
            </a:r>
            <a:r>
              <a:rPr lang="en-GB" sz="1600" dirty="0">
                <a:solidFill>
                  <a:srgbClr val="0070C0"/>
                </a:solidFill>
                <a:cs typeface="Arial" panose="020B0604020202020204" pitchFamily="34" charset="0"/>
              </a:rPr>
              <a:t> (Accessed 18.08.2023)</a:t>
            </a:r>
          </a:p>
          <a:p>
            <a:pPr marL="0" indent="0">
              <a:buNone/>
            </a:pPr>
            <a:r>
              <a:rPr lang="en-GB" sz="1600" dirty="0">
                <a:solidFill>
                  <a:srgbClr val="0070C0"/>
                </a:solidFill>
                <a:cs typeface="Arial" panose="020B0604020202020204" pitchFamily="34" charset="0"/>
              </a:rPr>
              <a:t>Welsh Assembly Government/Learning Through Landscapes Cymru (2008) </a:t>
            </a:r>
            <a:r>
              <a:rPr lang="en-GB" sz="1600" i="1" dirty="0">
                <a:solidFill>
                  <a:srgbClr val="0070C0"/>
                </a:solidFill>
                <a:cs typeface="Arial" panose="020B0604020202020204" pitchFamily="34" charset="0"/>
              </a:rPr>
              <a:t>First Steps Outdoors. </a:t>
            </a:r>
            <a:r>
              <a:rPr lang="en-GB" sz="1600" dirty="0">
                <a:solidFill>
                  <a:srgbClr val="0070C0"/>
                </a:solidFill>
                <a:cs typeface="Arial" panose="020B0604020202020204" pitchFamily="34" charset="0"/>
              </a:rPr>
              <a:t>Available at  https://hwb.gov.wales/api/storage/79a90e4b-0385-4cc8-be9b-2b20be3a85d0/first-steps-outdoors.pdf#:~:text=This%20guide%2C%20First%20steps%20outdoors%2Cprepared%20for%20the%20Welsh,play%20and%20learning%20opportunities%20within%20the%20Foundation%20Phase.  (Accessed 18.08.2023)</a:t>
            </a:r>
          </a:p>
          <a:p>
            <a:pPr marL="0" indent="0">
              <a:buNone/>
            </a:pPr>
            <a:r>
              <a:rPr lang="en-GB" sz="1600" dirty="0">
                <a:solidFill>
                  <a:srgbClr val="0070C0"/>
                </a:solidFill>
                <a:cs typeface="Arial" panose="020B0604020202020204" pitchFamily="34" charset="0"/>
              </a:rPr>
              <a:t>Welsh Assembly Government (2009) </a:t>
            </a:r>
            <a:r>
              <a:rPr lang="en-GB" sz="1600" i="1" dirty="0">
                <a:solidFill>
                  <a:srgbClr val="0070C0"/>
                </a:solidFill>
                <a:cs typeface="Arial" panose="020B0604020202020204" pitchFamily="34" charset="0"/>
              </a:rPr>
              <a:t>Foundation Phase Outdoor Learning Handbook. </a:t>
            </a:r>
            <a:r>
              <a:rPr lang="en-GB" sz="1600" dirty="0">
                <a:solidFill>
                  <a:srgbClr val="0070C0"/>
                </a:solidFill>
                <a:cs typeface="Arial" panose="020B0604020202020204" pitchFamily="34" charset="0"/>
              </a:rPr>
              <a:t>Available at </a:t>
            </a:r>
            <a:r>
              <a:rPr lang="en-GB" sz="1600" dirty="0">
                <a:solidFill>
                  <a:srgbClr val="0070C0"/>
                </a:solidFill>
                <a:cs typeface="Arial" panose="020B0604020202020204" pitchFamily="34" charset="0"/>
                <a:hlinkClick r:id="rId8"/>
              </a:rPr>
              <a:t>https://hwb.gov.wales/storage/fcb8539c-9be7-4883-8542-35d7b54b56f2/foundation-phase-outdoor-learning-handbook.pdf#:~:text=Outdoor%20learning%20is%20not%20just%20taking%20indoor%20activities,than%20a%20bank%20of%20lesson%20plans%20or%20resources</a:t>
            </a:r>
            <a:r>
              <a:rPr lang="en-GB" sz="1600" dirty="0">
                <a:solidFill>
                  <a:srgbClr val="0070C0"/>
                </a:solidFill>
                <a:cs typeface="Arial" panose="020B0604020202020204" pitchFamily="34" charset="0"/>
              </a:rPr>
              <a:t>. (Accessed 17.08.2023)</a:t>
            </a:r>
          </a:p>
          <a:p>
            <a:pPr marL="0" indent="0">
              <a:buNone/>
            </a:pPr>
            <a:endParaRPr lang="en-GB" sz="1600" i="1" dirty="0"/>
          </a:p>
        </p:txBody>
      </p:sp>
    </p:spTree>
    <p:extLst>
      <p:ext uri="{BB962C8B-B14F-4D97-AF65-F5344CB8AC3E}">
        <p14:creationId xmlns:p14="http://schemas.microsoft.com/office/powerpoint/2010/main" val="3496337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Props1.xml><?xml version="1.0" encoding="utf-8"?>
<ds:datastoreItem xmlns:ds="http://schemas.openxmlformats.org/officeDocument/2006/customXml" ds:itemID="{A1D628F8-B739-42AF-89D4-E9882489F839}">
  <ds:schemaRefs>
    <ds:schemaRef ds:uri="http://schemas.microsoft.com/sharepoint/v3/contenttype/forms"/>
  </ds:schemaRefs>
</ds:datastoreItem>
</file>

<file path=customXml/itemProps2.xml><?xml version="1.0" encoding="utf-8"?>
<ds:datastoreItem xmlns:ds="http://schemas.openxmlformats.org/officeDocument/2006/customXml" ds:itemID="{2F651CF4-3BDF-4F3F-8FD2-FA1AC7B91C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64F3D1-C4BF-4879-885D-E0077A74BCDD}">
  <ds:schemaRefs>
    <ds:schemaRef ds:uri="http://purl.org/dc/elements/1.1/"/>
    <ds:schemaRef ds:uri="http://schemas.microsoft.com/office/2006/documentManagement/types"/>
    <ds:schemaRef ds:uri="26599eb2-cc7f-47dc-99f1-d58e85d089ed"/>
    <ds:schemaRef ds:uri="http://purl.org/dc/dcmitype/"/>
    <ds:schemaRef ds:uri="http://schemas.microsoft.com/office/2006/metadata/properties"/>
    <ds:schemaRef ds:uri="http://schemas.microsoft.com/office/infopath/2007/PartnerControls"/>
    <ds:schemaRef ds:uri="http://schemas.openxmlformats.org/package/2006/metadata/core-properties"/>
    <ds:schemaRef ds:uri="95d0673b-7393-4c63-90d0-f8e29adc0326"/>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2545</Words>
  <Application>Microsoft Office PowerPoint</Application>
  <PresentationFormat>Widescreen</PresentationFormat>
  <Paragraphs>212</Paragraphs>
  <Slides>20</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Myriad Pro</vt:lpstr>
      <vt:lpstr>Arial</vt:lpstr>
      <vt:lpstr>Calibri</vt:lpstr>
      <vt:lpstr>Calibri Light</vt:lpstr>
      <vt:lpstr>PT Sans</vt:lpstr>
      <vt:lpstr>Roboto</vt:lpstr>
      <vt:lpstr>Office Theme</vt:lpstr>
      <vt:lpstr>20140311PresentationUWTSDTemplate</vt:lpstr>
      <vt:lpstr>ECIE6001C  Symud i ffwrdd o'r ystafell ddosbarth draddodiadol: Addysg a Dysgu yn yr Awyr Agored </vt:lpstr>
      <vt:lpstr>PowerPoint Presentation</vt:lpstr>
      <vt:lpstr>PowerPoint Presentation</vt:lpstr>
      <vt:lpstr>PowerPoint Presentation</vt:lpstr>
      <vt:lpstr>PowerPoint Presentation</vt:lpstr>
      <vt:lpstr>Amserlen</vt:lpstr>
      <vt:lpstr> Cwmpas darpariaeth awyr agored a'r dull o ymdrin â’r ddarpariaeth mewn gwahanol leoliadau </vt:lpstr>
      <vt:lpstr>Defnyddio darpariaeth awyr agored yn effeithiol yn y Blynyddoedd Cynnar</vt:lpstr>
      <vt:lpstr>Arfer gorau Astudiaeth Achos: Meithrinfa</vt:lpstr>
      <vt:lpstr>Defnyddio darpariaeth awyr agored yn effeithiol ar draws y Cyfnod Sylfaen</vt:lpstr>
      <vt:lpstr>Estyn: Arfer Gorau Cyfnod Sylfaen   Astudiaeth Achos</vt:lpstr>
      <vt:lpstr>Defnyddio darpariaeth awyr agored yn effeithiol yn yr ysgol uwchradd</vt:lpstr>
      <vt:lpstr>Astudiaeth Achos Arfer Gorau: Ysgol Uwchradd</vt:lpstr>
      <vt:lpstr>Defnyddio darpariaeth awyr agored yn effeithiol mewn UCD</vt:lpstr>
      <vt:lpstr>Defnyddio darpariaeth awyr agored yn effeithiol mewn UCD</vt:lpstr>
      <vt:lpstr>Rhai heriau i ddefnyddio darpariaeth awyr agored mewn lleoliadau Blynyddoedd Cynnar, Cyfnod Sylfaen, Ysgolion Uwchradd, UCD, lleoliadau ADY</vt:lpstr>
      <vt:lpstr>Rhai heriau ychwanegol i ddefnyddio darpariaeth awyr agored mewn lleoliad UCD neu ADY</vt:lpstr>
      <vt:lpstr>PowerPoint Presentation</vt:lpstr>
      <vt:lpstr>PowerPoint Presentation</vt:lpstr>
      <vt:lpstr>Rhestr gyfeiriadau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Sue Ainsworth</cp:lastModifiedBy>
  <cp:revision>38</cp:revision>
  <dcterms:created xsi:type="dcterms:W3CDTF">2022-03-02T09:43:12Z</dcterms:created>
  <dcterms:modified xsi:type="dcterms:W3CDTF">2025-08-24T15:40:14Z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