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notesMasterIdLst>
    <p:notesMasterId r:id="rId18"/>
  </p:notesMasterIdLst>
  <p:handoutMasterIdLst>
    <p:handoutMasterId r:id="rId19"/>
  </p:handoutMasterIdLst>
  <p:sldIdLst>
    <p:sldId id="256" r:id="rId2"/>
    <p:sldId id="261" r:id="rId3"/>
    <p:sldId id="258" r:id="rId4"/>
    <p:sldId id="263" r:id="rId5"/>
    <p:sldId id="259" r:id="rId6"/>
    <p:sldId id="264" r:id="rId7"/>
    <p:sldId id="265" r:id="rId8"/>
    <p:sldId id="266" r:id="rId9"/>
    <p:sldId id="273" r:id="rId10"/>
    <p:sldId id="269" r:id="rId11"/>
    <p:sldId id="271" r:id="rId12"/>
    <p:sldId id="272" r:id="rId13"/>
    <p:sldId id="274" r:id="rId14"/>
    <p:sldId id="275" r:id="rId15"/>
    <p:sldId id="276" r:id="rId16"/>
    <p:sldId id="260" r:id="rId17"/>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15" autoAdjust="0"/>
    <p:restoredTop sz="94474" autoAdjust="0"/>
  </p:normalViewPr>
  <p:slideViewPr>
    <p:cSldViewPr snapToGrid="0">
      <p:cViewPr varScale="1">
        <p:scale>
          <a:sx n="71" d="100"/>
          <a:sy n="71" d="100"/>
        </p:scale>
        <p:origin x="576" y="6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6" d="100"/>
          <a:sy n="86" d="100"/>
        </p:scale>
        <p:origin x="311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5AA53B-3EEE-4DE4-BB81-9044890C2946}" type="doc">
      <dgm:prSet loTypeId="urn:microsoft.com/office/officeart/2008/layout/VerticalCurvedList" loCatId="list" qsTypeId="urn:microsoft.com/office/officeart/2005/8/quickstyle/simple4" qsCatId="simple" csTypeId="urn:microsoft.com/office/officeart/2005/8/colors/accent2_2" csCatId="accent2" phldr="1"/>
      <dgm:spPr/>
      <dgm:t>
        <a:bodyPr rtlCol="0"/>
        <a:lstStyle/>
        <a:p>
          <a:pPr rtl="0"/>
          <a:endParaRPr lang="en-US"/>
        </a:p>
      </dgm:t>
    </dgm:pt>
    <dgm:pt modelId="{6750AC01-D39D-4F3A-9DC8-2A211EE986A2}">
      <dgm:prSet phldrT="[Text]" custT="1"/>
      <dgm:spPr/>
      <dgm:t>
        <a:bodyPr rtlCol="0"/>
        <a:lstStyle/>
        <a:p>
          <a:pPr rtl="0">
            <a:lnSpc>
              <a:spcPct val="150000"/>
            </a:lnSpc>
          </a:pPr>
          <a:r>
            <a:rPr lang="en-US" sz="1100" b="1" noProof="0" dirty="0">
              <a:solidFill>
                <a:schemeClr val="tx1"/>
              </a:solidFill>
              <a:latin typeface="Arial" panose="020B0604020202020204" pitchFamily="34" charset="0"/>
              <a:cs typeface="Arial" panose="020B0604020202020204" pitchFamily="34" charset="0"/>
            </a:rPr>
            <a:t>iPhone as an electronic gadget  industry using STP</a:t>
          </a:r>
          <a:endParaRPr lang="en-GB" sz="1100" b="1" noProof="0" dirty="0">
            <a:solidFill>
              <a:schemeClr val="tx1"/>
            </a:solidFill>
            <a:latin typeface="Arial" panose="020B0604020202020204" pitchFamily="34" charset="0"/>
            <a:cs typeface="Arial" panose="020B0604020202020204" pitchFamily="34" charset="0"/>
          </a:endParaRPr>
        </a:p>
        <a:p>
          <a:pPr rtl="0">
            <a:lnSpc>
              <a:spcPct val="150000"/>
            </a:lnSpc>
          </a:pPr>
          <a:endParaRPr lang="en-GB" sz="1300" noProof="0" dirty="0"/>
        </a:p>
      </dgm:t>
    </dgm:pt>
    <dgm:pt modelId="{720680DC-AAA4-4434-A582-60EBCC5BA355}" type="parTrans" cxnId="{0B5DAE5F-BCDC-4BF7-A6E7-CF856886A64D}">
      <dgm:prSet/>
      <dgm:spPr/>
      <dgm:t>
        <a:bodyPr rtlCol="0"/>
        <a:lstStyle/>
        <a:p>
          <a:pPr rtl="0"/>
          <a:endParaRPr lang="en-GB" noProof="0" dirty="0"/>
        </a:p>
      </dgm:t>
    </dgm:pt>
    <dgm:pt modelId="{CA077D98-8478-47EA-B6A9-99ACE60C64D4}" type="sibTrans" cxnId="{0B5DAE5F-BCDC-4BF7-A6E7-CF856886A64D}">
      <dgm:prSet/>
      <dgm:spPr/>
      <dgm:t>
        <a:bodyPr rtlCol="0"/>
        <a:lstStyle/>
        <a:p>
          <a:pPr rtl="0"/>
          <a:endParaRPr lang="en-GB" noProof="0" dirty="0"/>
        </a:p>
      </dgm:t>
    </dgm:pt>
    <dgm:pt modelId="{BD3E73C2-57D5-487F-ACDB-534DC8A015C2}">
      <dgm:prSet custT="1"/>
      <dgm:spPr/>
      <dgm:t>
        <a:bodyPr/>
        <a:lstStyle/>
        <a:p>
          <a:pPr rtl="0">
            <a:lnSpc>
              <a:spcPct val="150000"/>
            </a:lnSpc>
          </a:pPr>
          <a:r>
            <a:rPr lang="en-US" sz="1100" b="1" noProof="0" dirty="0">
              <a:solidFill>
                <a:schemeClr val="tx1"/>
              </a:solidFill>
              <a:latin typeface="Arial" panose="020B0604020202020204" pitchFamily="34" charset="0"/>
              <a:cs typeface="Arial" panose="020B0604020202020204" pitchFamily="34" charset="0"/>
            </a:rPr>
            <a:t>Coca cola and Pepsi as companies for soft drinks using STP </a:t>
          </a:r>
          <a:endParaRPr lang="en-GB" sz="1100" b="1" noProof="0" dirty="0">
            <a:solidFill>
              <a:schemeClr val="tx1"/>
            </a:solidFill>
            <a:latin typeface="Arial" panose="020B0604020202020204" pitchFamily="34" charset="0"/>
            <a:cs typeface="Arial" panose="020B0604020202020204" pitchFamily="34" charset="0"/>
          </a:endParaRPr>
        </a:p>
      </dgm:t>
    </dgm:pt>
    <dgm:pt modelId="{3446D8F5-610D-47EB-AF47-8D520C6B7154}" type="parTrans" cxnId="{AFE0FE13-6DB5-490C-9E49-7D5DE6D0CFBC}">
      <dgm:prSet/>
      <dgm:spPr/>
      <dgm:t>
        <a:bodyPr/>
        <a:lstStyle/>
        <a:p>
          <a:endParaRPr lang="en-GB"/>
        </a:p>
      </dgm:t>
    </dgm:pt>
    <dgm:pt modelId="{706CD534-D3EF-4BA7-9BD2-235331D26D69}" type="sibTrans" cxnId="{AFE0FE13-6DB5-490C-9E49-7D5DE6D0CFBC}">
      <dgm:prSet/>
      <dgm:spPr/>
      <dgm:t>
        <a:bodyPr/>
        <a:lstStyle/>
        <a:p>
          <a:endParaRPr lang="en-GB"/>
        </a:p>
      </dgm:t>
    </dgm:pt>
    <dgm:pt modelId="{7A744745-F494-40FB-8925-9528828E883B}">
      <dgm:prSet custT="1"/>
      <dgm:spPr/>
      <dgm:t>
        <a:bodyPr/>
        <a:lstStyle/>
        <a:p>
          <a:pPr rtl="0">
            <a:lnSpc>
              <a:spcPct val="150000"/>
            </a:lnSpc>
          </a:pPr>
          <a:r>
            <a:rPr lang="en-US" sz="1100" b="1" noProof="0" dirty="0">
              <a:solidFill>
                <a:schemeClr val="tx1"/>
              </a:solidFill>
              <a:latin typeface="Arial" panose="020B0604020202020204" pitchFamily="34" charset="0"/>
              <a:cs typeface="Arial" panose="020B0604020202020204" pitchFamily="34" charset="0"/>
            </a:rPr>
            <a:t>McDonald’s as a food brand using STP and they target high-income group in urban areas</a:t>
          </a:r>
          <a:endParaRPr lang="en-GB" sz="1100" b="1" noProof="0" dirty="0">
            <a:solidFill>
              <a:schemeClr val="tx1"/>
            </a:solidFill>
            <a:latin typeface="Arial" panose="020B0604020202020204" pitchFamily="34" charset="0"/>
            <a:cs typeface="Arial" panose="020B0604020202020204" pitchFamily="34" charset="0"/>
          </a:endParaRPr>
        </a:p>
      </dgm:t>
    </dgm:pt>
    <dgm:pt modelId="{47A6F4AE-861D-481D-82CA-38C7A933B1CD}" type="parTrans" cxnId="{E0738112-37DF-4F21-A775-EE8F6A3E70D3}">
      <dgm:prSet/>
      <dgm:spPr/>
      <dgm:t>
        <a:bodyPr/>
        <a:lstStyle/>
        <a:p>
          <a:endParaRPr lang="en-GB"/>
        </a:p>
      </dgm:t>
    </dgm:pt>
    <dgm:pt modelId="{BCF2DA10-A1C9-44F7-8375-2511F9FEFC2B}" type="sibTrans" cxnId="{E0738112-37DF-4F21-A775-EE8F6A3E70D3}">
      <dgm:prSet/>
      <dgm:spPr/>
      <dgm:t>
        <a:bodyPr/>
        <a:lstStyle/>
        <a:p>
          <a:endParaRPr lang="en-GB"/>
        </a:p>
      </dgm:t>
    </dgm:pt>
    <dgm:pt modelId="{57806726-6E60-4ACC-9C1C-7DF9CC365A10}" type="pres">
      <dgm:prSet presAssocID="{7E5AA53B-3EEE-4DE4-BB81-9044890C2946}" presName="Name0" presStyleCnt="0">
        <dgm:presLayoutVars>
          <dgm:chMax val="7"/>
          <dgm:chPref val="7"/>
          <dgm:dir/>
        </dgm:presLayoutVars>
      </dgm:prSet>
      <dgm:spPr/>
    </dgm:pt>
    <dgm:pt modelId="{90561C55-3C6E-4D53-85E1-2C50BCDDA392}" type="pres">
      <dgm:prSet presAssocID="{7E5AA53B-3EEE-4DE4-BB81-9044890C2946}" presName="Name1" presStyleCnt="0"/>
      <dgm:spPr/>
    </dgm:pt>
    <dgm:pt modelId="{B6CD42EC-5AD4-4004-AE5B-47EDA668DAA8}" type="pres">
      <dgm:prSet presAssocID="{7E5AA53B-3EEE-4DE4-BB81-9044890C2946}" presName="cycle" presStyleCnt="0"/>
      <dgm:spPr/>
    </dgm:pt>
    <dgm:pt modelId="{963B8EE3-40CC-4A0A-B420-D0BF920973CE}" type="pres">
      <dgm:prSet presAssocID="{7E5AA53B-3EEE-4DE4-BB81-9044890C2946}" presName="srcNode" presStyleLbl="node1" presStyleIdx="0" presStyleCnt="3"/>
      <dgm:spPr/>
    </dgm:pt>
    <dgm:pt modelId="{D79B43FC-100B-4A0D-A4D5-0D2D04B99064}" type="pres">
      <dgm:prSet presAssocID="{7E5AA53B-3EEE-4DE4-BB81-9044890C2946}" presName="conn" presStyleLbl="parChTrans1D2" presStyleIdx="0" presStyleCnt="1"/>
      <dgm:spPr/>
    </dgm:pt>
    <dgm:pt modelId="{3CAD8DA1-8D53-445C-ACE8-D8449E4F0F55}" type="pres">
      <dgm:prSet presAssocID="{7E5AA53B-3EEE-4DE4-BB81-9044890C2946}" presName="extraNode" presStyleLbl="node1" presStyleIdx="0" presStyleCnt="3"/>
      <dgm:spPr/>
    </dgm:pt>
    <dgm:pt modelId="{429CABD1-4116-474B-81BF-735E2CA9DD00}" type="pres">
      <dgm:prSet presAssocID="{7E5AA53B-3EEE-4DE4-BB81-9044890C2946}" presName="dstNode" presStyleLbl="node1" presStyleIdx="0" presStyleCnt="3"/>
      <dgm:spPr/>
    </dgm:pt>
    <dgm:pt modelId="{58319267-C71E-43C9-94E1-827D0616C7A7}" type="pres">
      <dgm:prSet presAssocID="{6750AC01-D39D-4F3A-9DC8-2A211EE986A2}" presName="text_1" presStyleLbl="node1" presStyleIdx="0" presStyleCnt="3">
        <dgm:presLayoutVars>
          <dgm:bulletEnabled val="1"/>
        </dgm:presLayoutVars>
      </dgm:prSet>
      <dgm:spPr/>
    </dgm:pt>
    <dgm:pt modelId="{79F9B8A9-2412-4B74-84A9-69422DB81CDC}" type="pres">
      <dgm:prSet presAssocID="{6750AC01-D39D-4F3A-9DC8-2A211EE986A2}" presName="accent_1" presStyleCnt="0"/>
      <dgm:spPr/>
    </dgm:pt>
    <dgm:pt modelId="{07CB3071-D555-47DA-A36A-69EB91531FD8}" type="pres">
      <dgm:prSet presAssocID="{6750AC01-D39D-4F3A-9DC8-2A211EE986A2}" presName="accentRepeatNode" presStyleLbl="solidFgAcc1" presStyleIdx="0" presStyleCnt="3"/>
      <dgm:spPr/>
    </dgm:pt>
    <dgm:pt modelId="{A41BAFA0-5260-43C2-B92C-57EA5B79EF20}" type="pres">
      <dgm:prSet presAssocID="{BD3E73C2-57D5-487F-ACDB-534DC8A015C2}" presName="text_2" presStyleLbl="node1" presStyleIdx="1" presStyleCnt="3">
        <dgm:presLayoutVars>
          <dgm:bulletEnabled val="1"/>
        </dgm:presLayoutVars>
      </dgm:prSet>
      <dgm:spPr/>
    </dgm:pt>
    <dgm:pt modelId="{74CB0671-4D5F-4F0A-B690-806A39813560}" type="pres">
      <dgm:prSet presAssocID="{BD3E73C2-57D5-487F-ACDB-534DC8A015C2}" presName="accent_2" presStyleCnt="0"/>
      <dgm:spPr/>
    </dgm:pt>
    <dgm:pt modelId="{41177CA5-274A-4C54-B467-4CFD610308D3}" type="pres">
      <dgm:prSet presAssocID="{BD3E73C2-57D5-487F-ACDB-534DC8A015C2}" presName="accentRepeatNode" presStyleLbl="solidFgAcc1" presStyleIdx="1" presStyleCnt="3"/>
      <dgm:spPr/>
    </dgm:pt>
    <dgm:pt modelId="{CA7862BC-9B6C-40AC-A600-398DD94A4562}" type="pres">
      <dgm:prSet presAssocID="{7A744745-F494-40FB-8925-9528828E883B}" presName="text_3" presStyleLbl="node1" presStyleIdx="2" presStyleCnt="3">
        <dgm:presLayoutVars>
          <dgm:bulletEnabled val="1"/>
        </dgm:presLayoutVars>
      </dgm:prSet>
      <dgm:spPr/>
    </dgm:pt>
    <dgm:pt modelId="{C75383F3-52BF-41E3-A518-E374CFE2B102}" type="pres">
      <dgm:prSet presAssocID="{7A744745-F494-40FB-8925-9528828E883B}" presName="accent_3" presStyleCnt="0"/>
      <dgm:spPr/>
    </dgm:pt>
    <dgm:pt modelId="{80AA4C4A-F248-47D1-9A0B-4585F8E827E4}" type="pres">
      <dgm:prSet presAssocID="{7A744745-F494-40FB-8925-9528828E883B}" presName="accentRepeatNode" presStyleLbl="solidFgAcc1" presStyleIdx="2" presStyleCnt="3"/>
      <dgm:spPr/>
    </dgm:pt>
  </dgm:ptLst>
  <dgm:cxnLst>
    <dgm:cxn modelId="{A11E3B12-1828-45A7-86C3-BB85832DF84D}" type="presOf" srcId="{CA077D98-8478-47EA-B6A9-99ACE60C64D4}" destId="{D79B43FC-100B-4A0D-A4D5-0D2D04B99064}" srcOrd="0" destOrd="0" presId="urn:microsoft.com/office/officeart/2008/layout/VerticalCurvedList"/>
    <dgm:cxn modelId="{E0738112-37DF-4F21-A775-EE8F6A3E70D3}" srcId="{7E5AA53B-3EEE-4DE4-BB81-9044890C2946}" destId="{7A744745-F494-40FB-8925-9528828E883B}" srcOrd="2" destOrd="0" parTransId="{47A6F4AE-861D-481D-82CA-38C7A933B1CD}" sibTransId="{BCF2DA10-A1C9-44F7-8375-2511F9FEFC2B}"/>
    <dgm:cxn modelId="{AFE0FE13-6DB5-490C-9E49-7D5DE6D0CFBC}" srcId="{7E5AA53B-3EEE-4DE4-BB81-9044890C2946}" destId="{BD3E73C2-57D5-487F-ACDB-534DC8A015C2}" srcOrd="1" destOrd="0" parTransId="{3446D8F5-610D-47EB-AF47-8D520C6B7154}" sibTransId="{706CD534-D3EF-4BA7-9BD2-235331D26D69}"/>
    <dgm:cxn modelId="{0B5DAE5F-BCDC-4BF7-A6E7-CF856886A64D}" srcId="{7E5AA53B-3EEE-4DE4-BB81-9044890C2946}" destId="{6750AC01-D39D-4F3A-9DC8-2A211EE986A2}" srcOrd="0" destOrd="0" parTransId="{720680DC-AAA4-4434-A582-60EBCC5BA355}" sibTransId="{CA077D98-8478-47EA-B6A9-99ACE60C64D4}"/>
    <dgm:cxn modelId="{29DA474E-5DFA-4C66-882F-319C49ABBB19}" type="presOf" srcId="{6750AC01-D39D-4F3A-9DC8-2A211EE986A2}" destId="{58319267-C71E-43C9-94E1-827D0616C7A7}" srcOrd="0" destOrd="0" presId="urn:microsoft.com/office/officeart/2008/layout/VerticalCurvedList"/>
    <dgm:cxn modelId="{4F65CC8F-B5A8-40BE-A32B-05862B543D6A}" type="presOf" srcId="{7E5AA53B-3EEE-4DE4-BB81-9044890C2946}" destId="{57806726-6E60-4ACC-9C1C-7DF9CC365A10}" srcOrd="0" destOrd="0" presId="urn:microsoft.com/office/officeart/2008/layout/VerticalCurvedList"/>
    <dgm:cxn modelId="{9C4AC19E-BC1F-4428-B2D2-BD64C51FB9E4}" type="presOf" srcId="{BD3E73C2-57D5-487F-ACDB-534DC8A015C2}" destId="{A41BAFA0-5260-43C2-B92C-57EA5B79EF20}" srcOrd="0" destOrd="0" presId="urn:microsoft.com/office/officeart/2008/layout/VerticalCurvedList"/>
    <dgm:cxn modelId="{F60474D9-9768-4E3A-84AE-91CB9BA97BE6}" type="presOf" srcId="{7A744745-F494-40FB-8925-9528828E883B}" destId="{CA7862BC-9B6C-40AC-A600-398DD94A4562}" srcOrd="0" destOrd="0" presId="urn:microsoft.com/office/officeart/2008/layout/VerticalCurvedList"/>
    <dgm:cxn modelId="{4E25B52E-70EF-4A0F-B410-0B49263AF380}" type="presParOf" srcId="{57806726-6E60-4ACC-9C1C-7DF9CC365A10}" destId="{90561C55-3C6E-4D53-85E1-2C50BCDDA392}" srcOrd="0" destOrd="0" presId="urn:microsoft.com/office/officeart/2008/layout/VerticalCurvedList"/>
    <dgm:cxn modelId="{2B3DD9E4-EC9C-4B92-B380-F89BF82E7CF3}" type="presParOf" srcId="{90561C55-3C6E-4D53-85E1-2C50BCDDA392}" destId="{B6CD42EC-5AD4-4004-AE5B-47EDA668DAA8}" srcOrd="0" destOrd="0" presId="urn:microsoft.com/office/officeart/2008/layout/VerticalCurvedList"/>
    <dgm:cxn modelId="{EA357085-80A4-4D1D-9BD2-56B1E9A721FB}" type="presParOf" srcId="{B6CD42EC-5AD4-4004-AE5B-47EDA668DAA8}" destId="{963B8EE3-40CC-4A0A-B420-D0BF920973CE}" srcOrd="0" destOrd="0" presId="urn:microsoft.com/office/officeart/2008/layout/VerticalCurvedList"/>
    <dgm:cxn modelId="{F175C6D0-411C-40FD-A19B-860D49F42061}" type="presParOf" srcId="{B6CD42EC-5AD4-4004-AE5B-47EDA668DAA8}" destId="{D79B43FC-100B-4A0D-A4D5-0D2D04B99064}" srcOrd="1" destOrd="0" presId="urn:microsoft.com/office/officeart/2008/layout/VerticalCurvedList"/>
    <dgm:cxn modelId="{794BB944-68C0-47A5-9792-652802EB36AC}" type="presParOf" srcId="{B6CD42EC-5AD4-4004-AE5B-47EDA668DAA8}" destId="{3CAD8DA1-8D53-445C-ACE8-D8449E4F0F55}" srcOrd="2" destOrd="0" presId="urn:microsoft.com/office/officeart/2008/layout/VerticalCurvedList"/>
    <dgm:cxn modelId="{B8CC75C4-3D1A-49E7-80D2-915668C1368C}" type="presParOf" srcId="{B6CD42EC-5AD4-4004-AE5B-47EDA668DAA8}" destId="{429CABD1-4116-474B-81BF-735E2CA9DD00}" srcOrd="3" destOrd="0" presId="urn:microsoft.com/office/officeart/2008/layout/VerticalCurvedList"/>
    <dgm:cxn modelId="{28110BB8-F33F-498C-9A75-98364B05EFA5}" type="presParOf" srcId="{90561C55-3C6E-4D53-85E1-2C50BCDDA392}" destId="{58319267-C71E-43C9-94E1-827D0616C7A7}" srcOrd="1" destOrd="0" presId="urn:microsoft.com/office/officeart/2008/layout/VerticalCurvedList"/>
    <dgm:cxn modelId="{3866F6C9-5521-48F2-B6C3-40C9896E1605}" type="presParOf" srcId="{90561C55-3C6E-4D53-85E1-2C50BCDDA392}" destId="{79F9B8A9-2412-4B74-84A9-69422DB81CDC}" srcOrd="2" destOrd="0" presId="urn:microsoft.com/office/officeart/2008/layout/VerticalCurvedList"/>
    <dgm:cxn modelId="{D2205A4F-BB7A-4399-BC2F-78E18EC6EAFE}" type="presParOf" srcId="{79F9B8A9-2412-4B74-84A9-69422DB81CDC}" destId="{07CB3071-D555-47DA-A36A-69EB91531FD8}" srcOrd="0" destOrd="0" presId="urn:microsoft.com/office/officeart/2008/layout/VerticalCurvedList"/>
    <dgm:cxn modelId="{78D71714-12B8-4CB0-8BFD-B2F4A443F5B1}" type="presParOf" srcId="{90561C55-3C6E-4D53-85E1-2C50BCDDA392}" destId="{A41BAFA0-5260-43C2-B92C-57EA5B79EF20}" srcOrd="3" destOrd="0" presId="urn:microsoft.com/office/officeart/2008/layout/VerticalCurvedList"/>
    <dgm:cxn modelId="{8BCB606D-6FBF-4784-989A-4DC9E2F71D57}" type="presParOf" srcId="{90561C55-3C6E-4D53-85E1-2C50BCDDA392}" destId="{74CB0671-4D5F-4F0A-B690-806A39813560}" srcOrd="4" destOrd="0" presId="urn:microsoft.com/office/officeart/2008/layout/VerticalCurvedList"/>
    <dgm:cxn modelId="{21EF4D2C-AC93-43C6-81EC-CC8BC0ADC567}" type="presParOf" srcId="{74CB0671-4D5F-4F0A-B690-806A39813560}" destId="{41177CA5-274A-4C54-B467-4CFD610308D3}" srcOrd="0" destOrd="0" presId="urn:microsoft.com/office/officeart/2008/layout/VerticalCurvedList"/>
    <dgm:cxn modelId="{73B44C8E-B10E-4AA6-B8FA-8FAFC448AC49}" type="presParOf" srcId="{90561C55-3C6E-4D53-85E1-2C50BCDDA392}" destId="{CA7862BC-9B6C-40AC-A600-398DD94A4562}" srcOrd="5" destOrd="0" presId="urn:microsoft.com/office/officeart/2008/layout/VerticalCurvedList"/>
    <dgm:cxn modelId="{B2D45A4D-388F-479C-9BA5-A0C70C7642BE}" type="presParOf" srcId="{90561C55-3C6E-4D53-85E1-2C50BCDDA392}" destId="{C75383F3-52BF-41E3-A518-E374CFE2B102}" srcOrd="6" destOrd="0" presId="urn:microsoft.com/office/officeart/2008/layout/VerticalCurvedList"/>
    <dgm:cxn modelId="{1F805023-8473-44B6-9ED0-7732BE7688EB}" type="presParOf" srcId="{C75383F3-52BF-41E3-A518-E374CFE2B102}" destId="{80AA4C4A-F248-47D1-9A0B-4585F8E827E4}"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663FB9-9A70-4D86-9A9E-2DC586CF67A4}" type="doc">
      <dgm:prSet loTypeId="urn:microsoft.com/office/officeart/2005/8/layout/lProcess2" loCatId="list" qsTypeId="urn:microsoft.com/office/officeart/2005/8/quickstyle/simple2" qsCatId="simple" csTypeId="urn:microsoft.com/office/officeart/2005/8/colors/accent1_2" csCatId="accent1" phldr="1"/>
      <dgm:spPr/>
    </dgm:pt>
    <dgm:pt modelId="{3DE2D1C2-465F-4041-93FF-2CFBA62194C0}">
      <dgm:prSet phldrT="[Text]"/>
      <dgm:spPr/>
      <dgm:t>
        <a:bodyPr/>
        <a:lstStyle/>
        <a:p>
          <a:r>
            <a:rPr lang="en-GB" dirty="0"/>
            <a:t>Cost of Leadership</a:t>
          </a:r>
        </a:p>
      </dgm:t>
    </dgm:pt>
    <dgm:pt modelId="{508D02D9-A49E-4C8E-8C15-3EE80293648C}" type="parTrans" cxnId="{BA282EE2-38C7-4976-9A05-B2402AC36CDF}">
      <dgm:prSet/>
      <dgm:spPr/>
      <dgm:t>
        <a:bodyPr/>
        <a:lstStyle/>
        <a:p>
          <a:endParaRPr lang="en-GB"/>
        </a:p>
      </dgm:t>
    </dgm:pt>
    <dgm:pt modelId="{46FB661A-414A-481E-88EF-8EA2CE6BABAF}" type="sibTrans" cxnId="{BA282EE2-38C7-4976-9A05-B2402AC36CDF}">
      <dgm:prSet/>
      <dgm:spPr/>
      <dgm:t>
        <a:bodyPr/>
        <a:lstStyle/>
        <a:p>
          <a:endParaRPr lang="en-GB"/>
        </a:p>
      </dgm:t>
    </dgm:pt>
    <dgm:pt modelId="{B48884C8-7480-4C8E-9F9C-6872D9F786EF}">
      <dgm:prSet phldrT="[Text]"/>
      <dgm:spPr/>
      <dgm:t>
        <a:bodyPr/>
        <a:lstStyle/>
        <a:p>
          <a:r>
            <a:rPr lang="en-GB" dirty="0"/>
            <a:t>Differentiation</a:t>
          </a:r>
        </a:p>
      </dgm:t>
    </dgm:pt>
    <dgm:pt modelId="{BE5B051A-64E3-4EE7-B6C5-7977FABEFF7F}" type="parTrans" cxnId="{D3045FF7-9E39-46B3-9989-44C8F41557DC}">
      <dgm:prSet/>
      <dgm:spPr/>
      <dgm:t>
        <a:bodyPr/>
        <a:lstStyle/>
        <a:p>
          <a:endParaRPr lang="en-GB"/>
        </a:p>
      </dgm:t>
    </dgm:pt>
    <dgm:pt modelId="{B096F767-A128-4E3C-A1D0-D8D27D96F5BB}" type="sibTrans" cxnId="{D3045FF7-9E39-46B3-9989-44C8F41557DC}">
      <dgm:prSet/>
      <dgm:spPr/>
      <dgm:t>
        <a:bodyPr/>
        <a:lstStyle/>
        <a:p>
          <a:endParaRPr lang="en-GB"/>
        </a:p>
      </dgm:t>
    </dgm:pt>
    <dgm:pt modelId="{9E3E4B2A-2273-4788-A5DD-067941CA66FC}">
      <dgm:prSet phldrT="[Text]"/>
      <dgm:spPr/>
      <dgm:t>
        <a:bodyPr/>
        <a:lstStyle/>
        <a:p>
          <a:r>
            <a:rPr lang="en-GB" dirty="0"/>
            <a:t>Focus</a:t>
          </a:r>
        </a:p>
      </dgm:t>
    </dgm:pt>
    <dgm:pt modelId="{24477B4F-2542-4D85-B98F-27729048ADE5}" type="parTrans" cxnId="{8187531D-805F-4A18-A223-F2C9F6EE68EF}">
      <dgm:prSet/>
      <dgm:spPr/>
      <dgm:t>
        <a:bodyPr/>
        <a:lstStyle/>
        <a:p>
          <a:endParaRPr lang="en-GB"/>
        </a:p>
      </dgm:t>
    </dgm:pt>
    <dgm:pt modelId="{B8240917-BDAC-4A60-BC40-7F091CA601AC}" type="sibTrans" cxnId="{8187531D-805F-4A18-A223-F2C9F6EE68EF}">
      <dgm:prSet/>
      <dgm:spPr/>
      <dgm:t>
        <a:bodyPr/>
        <a:lstStyle/>
        <a:p>
          <a:endParaRPr lang="en-GB"/>
        </a:p>
      </dgm:t>
    </dgm:pt>
    <dgm:pt modelId="{AB254462-4365-478C-A8EC-12B347D60C91}" type="pres">
      <dgm:prSet presAssocID="{C6663FB9-9A70-4D86-9A9E-2DC586CF67A4}" presName="theList" presStyleCnt="0">
        <dgm:presLayoutVars>
          <dgm:dir/>
          <dgm:animLvl val="lvl"/>
          <dgm:resizeHandles val="exact"/>
        </dgm:presLayoutVars>
      </dgm:prSet>
      <dgm:spPr/>
    </dgm:pt>
    <dgm:pt modelId="{BE6AC328-B522-434A-8432-5615DB4EAC31}" type="pres">
      <dgm:prSet presAssocID="{3DE2D1C2-465F-4041-93FF-2CFBA62194C0}" presName="compNode" presStyleCnt="0"/>
      <dgm:spPr/>
    </dgm:pt>
    <dgm:pt modelId="{F3310D4B-D5A9-4BA0-8CF5-37EB9F534806}" type="pres">
      <dgm:prSet presAssocID="{3DE2D1C2-465F-4041-93FF-2CFBA62194C0}" presName="aNode" presStyleLbl="bgShp" presStyleIdx="0" presStyleCnt="3"/>
      <dgm:spPr/>
    </dgm:pt>
    <dgm:pt modelId="{D7BAB630-7B2D-4B1E-8B9A-FE002128C1EB}" type="pres">
      <dgm:prSet presAssocID="{3DE2D1C2-465F-4041-93FF-2CFBA62194C0}" presName="textNode" presStyleLbl="bgShp" presStyleIdx="0" presStyleCnt="3"/>
      <dgm:spPr/>
    </dgm:pt>
    <dgm:pt modelId="{D917A1E0-45C9-4B09-A777-DBEF90143D94}" type="pres">
      <dgm:prSet presAssocID="{3DE2D1C2-465F-4041-93FF-2CFBA62194C0}" presName="compChildNode" presStyleCnt="0"/>
      <dgm:spPr/>
    </dgm:pt>
    <dgm:pt modelId="{5D1A1512-F7AF-4635-8679-B673BA9E5758}" type="pres">
      <dgm:prSet presAssocID="{3DE2D1C2-465F-4041-93FF-2CFBA62194C0}" presName="theInnerList" presStyleCnt="0"/>
      <dgm:spPr/>
    </dgm:pt>
    <dgm:pt modelId="{F8AC23E0-F833-4CB2-AF60-539A52F7DD98}" type="pres">
      <dgm:prSet presAssocID="{3DE2D1C2-465F-4041-93FF-2CFBA62194C0}" presName="aSpace" presStyleCnt="0"/>
      <dgm:spPr/>
    </dgm:pt>
    <dgm:pt modelId="{9FD9FB27-2C0F-4A0C-B7E3-5BA576318AE9}" type="pres">
      <dgm:prSet presAssocID="{B48884C8-7480-4C8E-9F9C-6872D9F786EF}" presName="compNode" presStyleCnt="0"/>
      <dgm:spPr/>
    </dgm:pt>
    <dgm:pt modelId="{779603EF-5A39-45FF-A304-11E24A249CF8}" type="pres">
      <dgm:prSet presAssocID="{B48884C8-7480-4C8E-9F9C-6872D9F786EF}" presName="aNode" presStyleLbl="bgShp" presStyleIdx="1" presStyleCnt="3"/>
      <dgm:spPr/>
    </dgm:pt>
    <dgm:pt modelId="{370D7FB0-E1BB-44B4-9C09-581237F67B9D}" type="pres">
      <dgm:prSet presAssocID="{B48884C8-7480-4C8E-9F9C-6872D9F786EF}" presName="textNode" presStyleLbl="bgShp" presStyleIdx="1" presStyleCnt="3"/>
      <dgm:spPr/>
    </dgm:pt>
    <dgm:pt modelId="{2F9A4541-4954-4531-8CAD-C76646828311}" type="pres">
      <dgm:prSet presAssocID="{B48884C8-7480-4C8E-9F9C-6872D9F786EF}" presName="compChildNode" presStyleCnt="0"/>
      <dgm:spPr/>
    </dgm:pt>
    <dgm:pt modelId="{2EA5939F-EAE5-435A-8DA7-9D2D8705325A}" type="pres">
      <dgm:prSet presAssocID="{B48884C8-7480-4C8E-9F9C-6872D9F786EF}" presName="theInnerList" presStyleCnt="0"/>
      <dgm:spPr/>
    </dgm:pt>
    <dgm:pt modelId="{16B2FF50-C1D1-4BE0-95EC-E893A331A4FB}" type="pres">
      <dgm:prSet presAssocID="{B48884C8-7480-4C8E-9F9C-6872D9F786EF}" presName="aSpace" presStyleCnt="0"/>
      <dgm:spPr/>
    </dgm:pt>
    <dgm:pt modelId="{BD0549F4-D6C3-4138-B40E-C5CE874875BD}" type="pres">
      <dgm:prSet presAssocID="{9E3E4B2A-2273-4788-A5DD-067941CA66FC}" presName="compNode" presStyleCnt="0"/>
      <dgm:spPr/>
    </dgm:pt>
    <dgm:pt modelId="{691B19BE-789C-4351-AB03-43075B1E41BC}" type="pres">
      <dgm:prSet presAssocID="{9E3E4B2A-2273-4788-A5DD-067941CA66FC}" presName="aNode" presStyleLbl="bgShp" presStyleIdx="2" presStyleCnt="3"/>
      <dgm:spPr/>
    </dgm:pt>
    <dgm:pt modelId="{EE05A208-AE7F-4DDD-85DF-FE16AE760B75}" type="pres">
      <dgm:prSet presAssocID="{9E3E4B2A-2273-4788-A5DD-067941CA66FC}" presName="textNode" presStyleLbl="bgShp" presStyleIdx="2" presStyleCnt="3"/>
      <dgm:spPr/>
    </dgm:pt>
    <dgm:pt modelId="{52F9D8E4-D4B0-42B7-A47B-7ED949983FF2}" type="pres">
      <dgm:prSet presAssocID="{9E3E4B2A-2273-4788-A5DD-067941CA66FC}" presName="compChildNode" presStyleCnt="0"/>
      <dgm:spPr/>
    </dgm:pt>
    <dgm:pt modelId="{C7AAE11D-3B4C-4F9A-86E1-FC93825CBD30}" type="pres">
      <dgm:prSet presAssocID="{9E3E4B2A-2273-4788-A5DD-067941CA66FC}" presName="theInnerList" presStyleCnt="0"/>
      <dgm:spPr/>
    </dgm:pt>
  </dgm:ptLst>
  <dgm:cxnLst>
    <dgm:cxn modelId="{5512C216-0702-498A-B757-2D96488835DB}" type="presOf" srcId="{3DE2D1C2-465F-4041-93FF-2CFBA62194C0}" destId="{D7BAB630-7B2D-4B1E-8B9A-FE002128C1EB}" srcOrd="1" destOrd="0" presId="urn:microsoft.com/office/officeart/2005/8/layout/lProcess2"/>
    <dgm:cxn modelId="{8187531D-805F-4A18-A223-F2C9F6EE68EF}" srcId="{C6663FB9-9A70-4D86-9A9E-2DC586CF67A4}" destId="{9E3E4B2A-2273-4788-A5DD-067941CA66FC}" srcOrd="2" destOrd="0" parTransId="{24477B4F-2542-4D85-B98F-27729048ADE5}" sibTransId="{B8240917-BDAC-4A60-BC40-7F091CA601AC}"/>
    <dgm:cxn modelId="{C1F66320-535B-4D72-84C4-012DF3ADD21E}" type="presOf" srcId="{C6663FB9-9A70-4D86-9A9E-2DC586CF67A4}" destId="{AB254462-4365-478C-A8EC-12B347D60C91}" srcOrd="0" destOrd="0" presId="urn:microsoft.com/office/officeart/2005/8/layout/lProcess2"/>
    <dgm:cxn modelId="{6907A334-9E70-4030-B749-B9409547B649}" type="presOf" srcId="{B48884C8-7480-4C8E-9F9C-6872D9F786EF}" destId="{370D7FB0-E1BB-44B4-9C09-581237F67B9D}" srcOrd="1" destOrd="0" presId="urn:microsoft.com/office/officeart/2005/8/layout/lProcess2"/>
    <dgm:cxn modelId="{E9F18067-74BB-4A61-B43D-202DE8386953}" type="presOf" srcId="{9E3E4B2A-2273-4788-A5DD-067941CA66FC}" destId="{691B19BE-789C-4351-AB03-43075B1E41BC}" srcOrd="0" destOrd="0" presId="urn:microsoft.com/office/officeart/2005/8/layout/lProcess2"/>
    <dgm:cxn modelId="{F75EE375-3493-4A11-938D-908C4C573F89}" type="presOf" srcId="{3DE2D1C2-465F-4041-93FF-2CFBA62194C0}" destId="{F3310D4B-D5A9-4BA0-8CF5-37EB9F534806}" srcOrd="0" destOrd="0" presId="urn:microsoft.com/office/officeart/2005/8/layout/lProcess2"/>
    <dgm:cxn modelId="{8EF4EF7A-533D-48BC-94AF-CB7BFC9C1D55}" type="presOf" srcId="{9E3E4B2A-2273-4788-A5DD-067941CA66FC}" destId="{EE05A208-AE7F-4DDD-85DF-FE16AE760B75}" srcOrd="1" destOrd="0" presId="urn:microsoft.com/office/officeart/2005/8/layout/lProcess2"/>
    <dgm:cxn modelId="{7BA1C18D-602D-44EA-BEEA-EAE63326CB3F}" type="presOf" srcId="{B48884C8-7480-4C8E-9F9C-6872D9F786EF}" destId="{779603EF-5A39-45FF-A304-11E24A249CF8}" srcOrd="0" destOrd="0" presId="urn:microsoft.com/office/officeart/2005/8/layout/lProcess2"/>
    <dgm:cxn modelId="{BA282EE2-38C7-4976-9A05-B2402AC36CDF}" srcId="{C6663FB9-9A70-4D86-9A9E-2DC586CF67A4}" destId="{3DE2D1C2-465F-4041-93FF-2CFBA62194C0}" srcOrd="0" destOrd="0" parTransId="{508D02D9-A49E-4C8E-8C15-3EE80293648C}" sibTransId="{46FB661A-414A-481E-88EF-8EA2CE6BABAF}"/>
    <dgm:cxn modelId="{D3045FF7-9E39-46B3-9989-44C8F41557DC}" srcId="{C6663FB9-9A70-4D86-9A9E-2DC586CF67A4}" destId="{B48884C8-7480-4C8E-9F9C-6872D9F786EF}" srcOrd="1" destOrd="0" parTransId="{BE5B051A-64E3-4EE7-B6C5-7977FABEFF7F}" sibTransId="{B096F767-A128-4E3C-A1D0-D8D27D96F5BB}"/>
    <dgm:cxn modelId="{E36482B6-6F52-4B3D-9E31-F5F1E45B0710}" type="presParOf" srcId="{AB254462-4365-478C-A8EC-12B347D60C91}" destId="{BE6AC328-B522-434A-8432-5615DB4EAC31}" srcOrd="0" destOrd="0" presId="urn:microsoft.com/office/officeart/2005/8/layout/lProcess2"/>
    <dgm:cxn modelId="{5CDC34EC-50F7-4FBA-AA2F-85FC23EDAF25}" type="presParOf" srcId="{BE6AC328-B522-434A-8432-5615DB4EAC31}" destId="{F3310D4B-D5A9-4BA0-8CF5-37EB9F534806}" srcOrd="0" destOrd="0" presId="urn:microsoft.com/office/officeart/2005/8/layout/lProcess2"/>
    <dgm:cxn modelId="{5E4ECEAC-4987-4D0F-80DD-06ACC8A00DEC}" type="presParOf" srcId="{BE6AC328-B522-434A-8432-5615DB4EAC31}" destId="{D7BAB630-7B2D-4B1E-8B9A-FE002128C1EB}" srcOrd="1" destOrd="0" presId="urn:microsoft.com/office/officeart/2005/8/layout/lProcess2"/>
    <dgm:cxn modelId="{A12062B8-5E86-4E75-8842-F7BEC610C49A}" type="presParOf" srcId="{BE6AC328-B522-434A-8432-5615DB4EAC31}" destId="{D917A1E0-45C9-4B09-A777-DBEF90143D94}" srcOrd="2" destOrd="0" presId="urn:microsoft.com/office/officeart/2005/8/layout/lProcess2"/>
    <dgm:cxn modelId="{DAF4E133-5D6F-401A-875A-E0268A12C9A0}" type="presParOf" srcId="{D917A1E0-45C9-4B09-A777-DBEF90143D94}" destId="{5D1A1512-F7AF-4635-8679-B673BA9E5758}" srcOrd="0" destOrd="0" presId="urn:microsoft.com/office/officeart/2005/8/layout/lProcess2"/>
    <dgm:cxn modelId="{A4F4D23F-1EB3-4440-BA8E-8162B69EBDD3}" type="presParOf" srcId="{AB254462-4365-478C-A8EC-12B347D60C91}" destId="{F8AC23E0-F833-4CB2-AF60-539A52F7DD98}" srcOrd="1" destOrd="0" presId="urn:microsoft.com/office/officeart/2005/8/layout/lProcess2"/>
    <dgm:cxn modelId="{54E34B90-0E25-48EB-9A97-C9F347D48483}" type="presParOf" srcId="{AB254462-4365-478C-A8EC-12B347D60C91}" destId="{9FD9FB27-2C0F-4A0C-B7E3-5BA576318AE9}" srcOrd="2" destOrd="0" presId="urn:microsoft.com/office/officeart/2005/8/layout/lProcess2"/>
    <dgm:cxn modelId="{4DF9C9FC-8446-4A81-B571-A79EDA719004}" type="presParOf" srcId="{9FD9FB27-2C0F-4A0C-B7E3-5BA576318AE9}" destId="{779603EF-5A39-45FF-A304-11E24A249CF8}" srcOrd="0" destOrd="0" presId="urn:microsoft.com/office/officeart/2005/8/layout/lProcess2"/>
    <dgm:cxn modelId="{BA1BA4E3-03B6-434C-A038-457EEF300866}" type="presParOf" srcId="{9FD9FB27-2C0F-4A0C-B7E3-5BA576318AE9}" destId="{370D7FB0-E1BB-44B4-9C09-581237F67B9D}" srcOrd="1" destOrd="0" presId="urn:microsoft.com/office/officeart/2005/8/layout/lProcess2"/>
    <dgm:cxn modelId="{C91C24FE-EA7F-4129-8A21-049CCD78AF59}" type="presParOf" srcId="{9FD9FB27-2C0F-4A0C-B7E3-5BA576318AE9}" destId="{2F9A4541-4954-4531-8CAD-C76646828311}" srcOrd="2" destOrd="0" presId="urn:microsoft.com/office/officeart/2005/8/layout/lProcess2"/>
    <dgm:cxn modelId="{E8068DED-9489-4F1B-B2A2-7A30E59907DB}" type="presParOf" srcId="{2F9A4541-4954-4531-8CAD-C76646828311}" destId="{2EA5939F-EAE5-435A-8DA7-9D2D8705325A}" srcOrd="0" destOrd="0" presId="urn:microsoft.com/office/officeart/2005/8/layout/lProcess2"/>
    <dgm:cxn modelId="{3645D4EA-7EB1-4094-9C9D-530936563292}" type="presParOf" srcId="{AB254462-4365-478C-A8EC-12B347D60C91}" destId="{16B2FF50-C1D1-4BE0-95EC-E893A331A4FB}" srcOrd="3" destOrd="0" presId="urn:microsoft.com/office/officeart/2005/8/layout/lProcess2"/>
    <dgm:cxn modelId="{97FF60E5-A576-40C6-B11D-6AF69BE1793C}" type="presParOf" srcId="{AB254462-4365-478C-A8EC-12B347D60C91}" destId="{BD0549F4-D6C3-4138-B40E-C5CE874875BD}" srcOrd="4" destOrd="0" presId="urn:microsoft.com/office/officeart/2005/8/layout/lProcess2"/>
    <dgm:cxn modelId="{83C85374-C4FF-4327-9854-A80FC5B04895}" type="presParOf" srcId="{BD0549F4-D6C3-4138-B40E-C5CE874875BD}" destId="{691B19BE-789C-4351-AB03-43075B1E41BC}" srcOrd="0" destOrd="0" presId="urn:microsoft.com/office/officeart/2005/8/layout/lProcess2"/>
    <dgm:cxn modelId="{58A81160-BCFC-4056-944C-C3EB83DD184B}" type="presParOf" srcId="{BD0549F4-D6C3-4138-B40E-C5CE874875BD}" destId="{EE05A208-AE7F-4DDD-85DF-FE16AE760B75}" srcOrd="1" destOrd="0" presId="urn:microsoft.com/office/officeart/2005/8/layout/lProcess2"/>
    <dgm:cxn modelId="{11366F07-F462-439E-8D0F-05D3B61EF09C}" type="presParOf" srcId="{BD0549F4-D6C3-4138-B40E-C5CE874875BD}" destId="{52F9D8E4-D4B0-42B7-A47B-7ED949983FF2}" srcOrd="2" destOrd="0" presId="urn:microsoft.com/office/officeart/2005/8/layout/lProcess2"/>
    <dgm:cxn modelId="{B0F8115F-424C-4B00-A06B-96885159BC53}" type="presParOf" srcId="{52F9D8E4-D4B0-42B7-A47B-7ED949983FF2}" destId="{C7AAE11D-3B4C-4F9A-86E1-FC93825CBD30}"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B43FC-100B-4A0D-A4D5-0D2D04B99064}">
      <dsp:nvSpPr>
        <dsp:cNvPr id="0" name=""/>
        <dsp:cNvSpPr/>
      </dsp:nvSpPr>
      <dsp:spPr>
        <a:xfrm>
          <a:off x="-4841592" y="-741997"/>
          <a:ext cx="5766539" cy="5766539"/>
        </a:xfrm>
        <a:prstGeom prst="blockArc">
          <a:avLst>
            <a:gd name="adj1" fmla="val 18900000"/>
            <a:gd name="adj2" fmla="val 2700000"/>
            <a:gd name="adj3" fmla="val 375"/>
          </a:avLst>
        </a:prstGeom>
        <a:noFill/>
        <a:ln w="12700" cap="rnd" cmpd="sng" algn="ctr">
          <a:solidFill>
            <a:schemeClr val="accent2">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8319267-C71E-43C9-94E1-827D0616C7A7}">
      <dsp:nvSpPr>
        <dsp:cNvPr id="0" name=""/>
        <dsp:cNvSpPr/>
      </dsp:nvSpPr>
      <dsp:spPr>
        <a:xfrm>
          <a:off x="594877" y="428254"/>
          <a:ext cx="6200731" cy="856508"/>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79854" tIns="27940" rIns="27940" bIns="27940" numCol="1" spcCol="1270" rtlCol="0" anchor="ctr" anchorCtr="0">
          <a:noAutofit/>
        </a:bodyPr>
        <a:lstStyle/>
        <a:p>
          <a:pPr marL="0" lvl="0" indent="0" algn="l" defTabSz="488950" rtl="0">
            <a:lnSpc>
              <a:spcPct val="150000"/>
            </a:lnSpc>
            <a:spcBef>
              <a:spcPct val="0"/>
            </a:spcBef>
            <a:spcAft>
              <a:spcPct val="35000"/>
            </a:spcAft>
            <a:buNone/>
          </a:pPr>
          <a:r>
            <a:rPr lang="en-US" sz="1100" b="1" kern="1200" noProof="0" dirty="0">
              <a:solidFill>
                <a:schemeClr val="tx1"/>
              </a:solidFill>
              <a:latin typeface="Arial" panose="020B0604020202020204" pitchFamily="34" charset="0"/>
              <a:cs typeface="Arial" panose="020B0604020202020204" pitchFamily="34" charset="0"/>
            </a:rPr>
            <a:t>iPhone as an electronic gadget  industry using STP</a:t>
          </a:r>
          <a:endParaRPr lang="en-GB" sz="1100" b="1" kern="1200" noProof="0" dirty="0">
            <a:solidFill>
              <a:schemeClr val="tx1"/>
            </a:solidFill>
            <a:latin typeface="Arial" panose="020B0604020202020204" pitchFamily="34" charset="0"/>
            <a:cs typeface="Arial" panose="020B0604020202020204" pitchFamily="34" charset="0"/>
          </a:endParaRPr>
        </a:p>
        <a:p>
          <a:pPr marL="0" lvl="0" indent="0" algn="l" defTabSz="488950" rtl="0">
            <a:lnSpc>
              <a:spcPct val="150000"/>
            </a:lnSpc>
            <a:spcBef>
              <a:spcPct val="0"/>
            </a:spcBef>
            <a:spcAft>
              <a:spcPct val="35000"/>
            </a:spcAft>
            <a:buNone/>
          </a:pPr>
          <a:endParaRPr lang="en-GB" sz="1300" kern="1200" noProof="0" dirty="0"/>
        </a:p>
      </dsp:txBody>
      <dsp:txXfrm>
        <a:off x="594877" y="428254"/>
        <a:ext cx="6200731" cy="856508"/>
      </dsp:txXfrm>
    </dsp:sp>
    <dsp:sp modelId="{07CB3071-D555-47DA-A36A-69EB91531FD8}">
      <dsp:nvSpPr>
        <dsp:cNvPr id="0" name=""/>
        <dsp:cNvSpPr/>
      </dsp:nvSpPr>
      <dsp:spPr>
        <a:xfrm>
          <a:off x="59559" y="321190"/>
          <a:ext cx="1070636" cy="1070636"/>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A41BAFA0-5260-43C2-B92C-57EA5B79EF20}">
      <dsp:nvSpPr>
        <dsp:cNvPr id="0" name=""/>
        <dsp:cNvSpPr/>
      </dsp:nvSpPr>
      <dsp:spPr>
        <a:xfrm>
          <a:off x="906218" y="1713017"/>
          <a:ext cx="5889390" cy="856508"/>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79854" tIns="27940" rIns="27940" bIns="27940" numCol="1" spcCol="1270" anchor="ctr" anchorCtr="0">
          <a:noAutofit/>
        </a:bodyPr>
        <a:lstStyle/>
        <a:p>
          <a:pPr marL="0" lvl="0" indent="0" algn="l" defTabSz="488950" rtl="0">
            <a:lnSpc>
              <a:spcPct val="150000"/>
            </a:lnSpc>
            <a:spcBef>
              <a:spcPct val="0"/>
            </a:spcBef>
            <a:spcAft>
              <a:spcPct val="35000"/>
            </a:spcAft>
            <a:buNone/>
          </a:pPr>
          <a:r>
            <a:rPr lang="en-US" sz="1100" b="1" kern="1200" noProof="0" dirty="0">
              <a:solidFill>
                <a:schemeClr val="tx1"/>
              </a:solidFill>
              <a:latin typeface="Arial" panose="020B0604020202020204" pitchFamily="34" charset="0"/>
              <a:cs typeface="Arial" panose="020B0604020202020204" pitchFamily="34" charset="0"/>
            </a:rPr>
            <a:t>Coca cola and Pepsi as companies for soft drinks using STP </a:t>
          </a:r>
          <a:endParaRPr lang="en-GB" sz="1100" b="1" kern="1200" noProof="0" dirty="0">
            <a:solidFill>
              <a:schemeClr val="tx1"/>
            </a:solidFill>
            <a:latin typeface="Arial" panose="020B0604020202020204" pitchFamily="34" charset="0"/>
            <a:cs typeface="Arial" panose="020B0604020202020204" pitchFamily="34" charset="0"/>
          </a:endParaRPr>
        </a:p>
      </dsp:txBody>
      <dsp:txXfrm>
        <a:off x="906218" y="1713017"/>
        <a:ext cx="5889390" cy="856508"/>
      </dsp:txXfrm>
    </dsp:sp>
    <dsp:sp modelId="{41177CA5-274A-4C54-B467-4CFD610308D3}">
      <dsp:nvSpPr>
        <dsp:cNvPr id="0" name=""/>
        <dsp:cNvSpPr/>
      </dsp:nvSpPr>
      <dsp:spPr>
        <a:xfrm>
          <a:off x="370900" y="1605954"/>
          <a:ext cx="1070636" cy="1070636"/>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A7862BC-9B6C-40AC-A600-398DD94A4562}">
      <dsp:nvSpPr>
        <dsp:cNvPr id="0" name=""/>
        <dsp:cNvSpPr/>
      </dsp:nvSpPr>
      <dsp:spPr>
        <a:xfrm>
          <a:off x="594877" y="2997780"/>
          <a:ext cx="6200731" cy="856508"/>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79854" tIns="27940" rIns="27940" bIns="27940" numCol="1" spcCol="1270" anchor="ctr" anchorCtr="0">
          <a:noAutofit/>
        </a:bodyPr>
        <a:lstStyle/>
        <a:p>
          <a:pPr marL="0" lvl="0" indent="0" algn="l" defTabSz="488950" rtl="0">
            <a:lnSpc>
              <a:spcPct val="150000"/>
            </a:lnSpc>
            <a:spcBef>
              <a:spcPct val="0"/>
            </a:spcBef>
            <a:spcAft>
              <a:spcPct val="35000"/>
            </a:spcAft>
            <a:buNone/>
          </a:pPr>
          <a:r>
            <a:rPr lang="en-US" sz="1100" b="1" kern="1200" noProof="0" dirty="0">
              <a:solidFill>
                <a:schemeClr val="tx1"/>
              </a:solidFill>
              <a:latin typeface="Arial" panose="020B0604020202020204" pitchFamily="34" charset="0"/>
              <a:cs typeface="Arial" panose="020B0604020202020204" pitchFamily="34" charset="0"/>
            </a:rPr>
            <a:t>McDonald’s as a food brand using STP and they target high-income group in urban areas</a:t>
          </a:r>
          <a:endParaRPr lang="en-GB" sz="1100" b="1" kern="1200" noProof="0" dirty="0">
            <a:solidFill>
              <a:schemeClr val="tx1"/>
            </a:solidFill>
            <a:latin typeface="Arial" panose="020B0604020202020204" pitchFamily="34" charset="0"/>
            <a:cs typeface="Arial" panose="020B0604020202020204" pitchFamily="34" charset="0"/>
          </a:endParaRPr>
        </a:p>
      </dsp:txBody>
      <dsp:txXfrm>
        <a:off x="594877" y="2997780"/>
        <a:ext cx="6200731" cy="856508"/>
      </dsp:txXfrm>
    </dsp:sp>
    <dsp:sp modelId="{80AA4C4A-F248-47D1-9A0B-4585F8E827E4}">
      <dsp:nvSpPr>
        <dsp:cNvPr id="0" name=""/>
        <dsp:cNvSpPr/>
      </dsp:nvSpPr>
      <dsp:spPr>
        <a:xfrm>
          <a:off x="59559" y="2890717"/>
          <a:ext cx="1070636" cy="1070636"/>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310D4B-D5A9-4BA0-8CF5-37EB9F534806}">
      <dsp:nvSpPr>
        <dsp:cNvPr id="0" name=""/>
        <dsp:cNvSpPr/>
      </dsp:nvSpPr>
      <dsp:spPr>
        <a:xfrm>
          <a:off x="641" y="0"/>
          <a:ext cx="1668735" cy="36441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Cost of Leadership</a:t>
          </a:r>
        </a:p>
      </dsp:txBody>
      <dsp:txXfrm>
        <a:off x="641" y="0"/>
        <a:ext cx="1668735" cy="1093245"/>
      </dsp:txXfrm>
    </dsp:sp>
    <dsp:sp modelId="{779603EF-5A39-45FF-A304-11E24A249CF8}">
      <dsp:nvSpPr>
        <dsp:cNvPr id="0" name=""/>
        <dsp:cNvSpPr/>
      </dsp:nvSpPr>
      <dsp:spPr>
        <a:xfrm>
          <a:off x="1794532" y="0"/>
          <a:ext cx="1668735" cy="36441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Differentiation</a:t>
          </a:r>
        </a:p>
      </dsp:txBody>
      <dsp:txXfrm>
        <a:off x="1794532" y="0"/>
        <a:ext cx="1668735" cy="1093245"/>
      </dsp:txXfrm>
    </dsp:sp>
    <dsp:sp modelId="{691B19BE-789C-4351-AB03-43075B1E41BC}">
      <dsp:nvSpPr>
        <dsp:cNvPr id="0" name=""/>
        <dsp:cNvSpPr/>
      </dsp:nvSpPr>
      <dsp:spPr>
        <a:xfrm>
          <a:off x="3588422" y="0"/>
          <a:ext cx="1668735" cy="36441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Focus</a:t>
          </a:r>
        </a:p>
      </dsp:txBody>
      <dsp:txXfrm>
        <a:off x="3588422" y="0"/>
        <a:ext cx="1668735" cy="1093245"/>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F81CEA5-62FD-4C83-BDE3-91DFB9827D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3FA1CBFD-6AD0-48C4-B91B-58830F6F4C3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ADBC529-8773-4D02-8CFA-ADB515C5CBA3}" type="datetime1">
              <a:rPr lang="en-GB" smtClean="0"/>
              <a:t>20/03/2023</a:t>
            </a:fld>
            <a:endParaRPr lang="en-GB" dirty="0"/>
          </a:p>
        </p:txBody>
      </p:sp>
      <p:sp>
        <p:nvSpPr>
          <p:cNvPr id="4" name="Footer Placeholder 3">
            <a:extLst>
              <a:ext uri="{FF2B5EF4-FFF2-40B4-BE49-F238E27FC236}">
                <a16:creationId xmlns:a16="http://schemas.microsoft.com/office/drawing/2014/main" id="{A9E55D22-46A3-4B8C-AD40-252FE7896C3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8E70DCEF-9071-4B17-801B-37B4465C8E1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D90168E-626C-4E60-93C0-A00D25609468}" type="slidenum">
              <a:rPr lang="en-GB" smtClean="0"/>
              <a:t>‹#›</a:t>
            </a:fld>
            <a:endParaRPr lang="en-GB" dirty="0"/>
          </a:p>
        </p:txBody>
      </p:sp>
    </p:spTree>
    <p:extLst>
      <p:ext uri="{BB962C8B-B14F-4D97-AF65-F5344CB8AC3E}">
        <p14:creationId xmlns:p14="http://schemas.microsoft.com/office/powerpoint/2010/main" val="374934770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4777525A-FAFB-4452-AC36-0F7189B7A6A9}" type="datetime1">
              <a:rPr lang="en-GB" noProof="0" smtClean="0"/>
              <a:t>20/03/2023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B3AB32-59DF-41F1-9618-EDFBF5049629}" type="slidenum">
              <a:rPr lang="en-GB" noProof="0" smtClean="0"/>
              <a:t>‹#›</a:t>
            </a:fld>
            <a:endParaRPr lang="en-GB" noProof="0" dirty="0"/>
          </a:p>
        </p:txBody>
      </p:sp>
    </p:spTree>
    <p:extLst>
      <p:ext uri="{BB962C8B-B14F-4D97-AF65-F5344CB8AC3E}">
        <p14:creationId xmlns:p14="http://schemas.microsoft.com/office/powerpoint/2010/main" val="36618056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C6B3AB32-59DF-41F1-9618-EDFBF5049629}" type="slidenum">
              <a:rPr lang="en-GB" smtClean="0"/>
              <a:t>1</a:t>
            </a:fld>
            <a:endParaRPr lang="en-GB" dirty="0"/>
          </a:p>
        </p:txBody>
      </p:sp>
    </p:spTree>
    <p:extLst>
      <p:ext uri="{BB962C8B-B14F-4D97-AF65-F5344CB8AC3E}">
        <p14:creationId xmlns:p14="http://schemas.microsoft.com/office/powerpoint/2010/main" val="1390047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lnSpc>
                <a:spcPct val="150000"/>
              </a:lnSpc>
            </a:pPr>
            <a:r>
              <a:rPr lang="en-US" sz="1100" dirty="0">
                <a:latin typeface="Arial" panose="020B0604020202020204" pitchFamily="34" charset="0"/>
                <a:cs typeface="Arial" panose="020B0604020202020204" pitchFamily="34" charset="0"/>
              </a:rPr>
              <a:t>The whole project is a discussion of Marketing Theory. Marketing Theory is a factor that gives an organization a deeper understanding of its requirements, motivation, and objective. Here the work has been done majorly based on three marketing theories. Those are STP, which describes segmentation, promotion, and positioning, Porter's Generic Competitive Strategy, and Service Quality Gap models. </a:t>
            </a:r>
          </a:p>
          <a:p>
            <a:pPr rtl="0"/>
            <a:endParaRPr lang="en-GB" dirty="0"/>
          </a:p>
        </p:txBody>
      </p:sp>
      <p:sp>
        <p:nvSpPr>
          <p:cNvPr id="4" name="Slide Number Placeholder 3"/>
          <p:cNvSpPr>
            <a:spLocks noGrp="1"/>
          </p:cNvSpPr>
          <p:nvPr>
            <p:ph type="sldNum" sz="quarter" idx="5"/>
          </p:nvPr>
        </p:nvSpPr>
        <p:spPr/>
        <p:txBody>
          <a:bodyPr rtlCol="0"/>
          <a:lstStyle/>
          <a:p>
            <a:pPr rtl="0"/>
            <a:fld id="{C6B3AB32-59DF-41F1-9618-EDFBF5049629}" type="slidenum">
              <a:rPr lang="en-GB" smtClean="0"/>
              <a:t>2</a:t>
            </a:fld>
            <a:endParaRPr lang="en-GB" dirty="0"/>
          </a:p>
        </p:txBody>
      </p:sp>
    </p:spTree>
    <p:extLst>
      <p:ext uri="{BB962C8B-B14F-4D97-AF65-F5344CB8AC3E}">
        <p14:creationId xmlns:p14="http://schemas.microsoft.com/office/powerpoint/2010/main" val="4319275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noProof="0" dirty="0">
                <a:latin typeface="Arial" panose="020B0604020202020204" pitchFamily="34" charset="0"/>
                <a:cs typeface="Arial" panose="020B0604020202020204" pitchFamily="34" charset="0"/>
              </a:rPr>
              <a:t>STP marketing model helps in redefining to whom the products must market and the process. It makes marketing communications more concentrated, relevant and customized for the customers. The STP  helps in brand messaging, marketing mix, market research, and innovation of products. The STP model consists of seven significant steps defining the market, creating an audience segment, constructing segment profiles, evaluating the commercial drive of each piece, selecting the target audience, developing a positioning plan, and choosing a specific marketing mix. </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smtClean="0"/>
              <a:t>3</a:t>
            </a:fld>
            <a:endParaRPr lang="en-GB" dirty="0"/>
          </a:p>
        </p:txBody>
      </p:sp>
    </p:spTree>
    <p:extLst>
      <p:ext uri="{BB962C8B-B14F-4D97-AF65-F5344CB8AC3E}">
        <p14:creationId xmlns:p14="http://schemas.microsoft.com/office/powerpoint/2010/main" val="2130551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Marketing mix is a term used to describe the combination of strategies and tactics used by a business to promote its products or services. It is also known as the 4PS</a:t>
            </a:r>
          </a:p>
          <a:p>
            <a:r>
              <a:rPr lang="en-GB" dirty="0"/>
              <a:t>Product: this involves the design, features, and packaging of a product or service. Price: This is to sett an appropriate price point for the product or service. Promotion: This involves the use of advertising, public relations, social media, and other forms of marketing to reach customers. Place: This involves identifying where and how the product or service will be sold.</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4</a:t>
            </a:fld>
            <a:endParaRPr lang="en-GB" noProof="0" dirty="0"/>
          </a:p>
        </p:txBody>
      </p:sp>
    </p:spTree>
    <p:extLst>
      <p:ext uri="{BB962C8B-B14F-4D97-AF65-F5344CB8AC3E}">
        <p14:creationId xmlns:p14="http://schemas.microsoft.com/office/powerpoint/2010/main" val="1613755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lnSpc>
                <a:spcPct val="150000"/>
              </a:lnSpc>
            </a:pPr>
            <a:r>
              <a:rPr lang="en-US" sz="1100" dirty="0">
                <a:latin typeface="Arial" panose="020B0604020202020204" pitchFamily="34" charset="0"/>
                <a:cs typeface="Arial" panose="020B0604020202020204" pitchFamily="34" charset="0"/>
              </a:rPr>
              <a:t>Apple uses STP by providing the best user experience with its unique design and positioning itself with innovative products. Coca-Cola and Pepsi are great examples of STP marketing. These two companies were competitors of each other to become most popular in the market. To position correctly for targeting Coca-Cola had to replace their coke with a new variant and started marketing with the advertisement by hiring Madonna and Michael Jackson. On the other hand, Pepsi sustained in the market with the old coke preference to attract loyal customers who liked the old version of coke. McDonald’s targets with the unique strategy of including different types of food in the menu depending on different demographics. </a:t>
            </a:r>
          </a:p>
          <a:p>
            <a:pPr rtl="0"/>
            <a:endParaRPr lang="en-GB" dirty="0"/>
          </a:p>
        </p:txBody>
      </p:sp>
      <p:sp>
        <p:nvSpPr>
          <p:cNvPr id="4" name="Slide Number Placeholder 3"/>
          <p:cNvSpPr>
            <a:spLocks noGrp="1"/>
          </p:cNvSpPr>
          <p:nvPr>
            <p:ph type="sldNum" sz="quarter" idx="5"/>
          </p:nvPr>
        </p:nvSpPr>
        <p:spPr/>
        <p:txBody>
          <a:bodyPr rtlCol="0"/>
          <a:lstStyle/>
          <a:p>
            <a:pPr rtl="0"/>
            <a:fld id="{C6B3AB32-59DF-41F1-9618-EDFBF5049629}" type="slidenum">
              <a:rPr lang="en-GB" smtClean="0"/>
              <a:t>5</a:t>
            </a:fld>
            <a:endParaRPr lang="en-GB" dirty="0"/>
          </a:p>
        </p:txBody>
      </p:sp>
    </p:spTree>
    <p:extLst>
      <p:ext uri="{BB962C8B-B14F-4D97-AF65-F5344CB8AC3E}">
        <p14:creationId xmlns:p14="http://schemas.microsoft.com/office/powerpoint/2010/main" val="3505115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STP is a great marketing model used by top popular brands, yet it has some disadvantages also. The process of STP can be quite a time taken. STP needs extensive data analysis and lots of market research; hence it needs time. STP marketing model requires expertise in market research and marketing ability to carry out the process effectively. The STP process needs a significant investment in data analysis and market research for business development, which can be expensive. </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6</a:t>
            </a:fld>
            <a:endParaRPr lang="en-GB" noProof="0" dirty="0"/>
          </a:p>
        </p:txBody>
      </p:sp>
    </p:spTree>
    <p:extLst>
      <p:ext uri="{BB962C8B-B14F-4D97-AF65-F5344CB8AC3E}">
        <p14:creationId xmlns:p14="http://schemas.microsoft.com/office/powerpoint/2010/main" val="23966887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Porter’s Generic Competitive Advantage is a business strategy focusing on creating a competitive advantage in a company’s operations, products, services, and market presence. It is based on the concept of competitive advantage, which is the ability of a company to outperform its competitors in the market. Porter’s strategy involves creating a unique identity that sets a company apart from its competitors, creating value-adding activities and processes, and leveraging existing resources to create a competitive advantage. Despite this broad market, companies sell their product or services at a very minimum price to the customer. Therefore, they also decrease their selling price for the customers. As a result, this increases the value of leadership.</a:t>
            </a:r>
          </a:p>
          <a:p>
            <a:r>
              <a:rPr lang="en-US" dirty="0"/>
              <a:t>On the other hand, in differentiation, they keep their service or product unique to the other competitors in the market. After that, the third part is cost focus. In this part, they choose a niche market and offer a service or product at the lowest cost. After that, the fourth part is differentiation in focus, where the focus stays on character rather than price.</a:t>
            </a:r>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7</a:t>
            </a:fld>
            <a:endParaRPr lang="en-GB" noProof="0" dirty="0"/>
          </a:p>
        </p:txBody>
      </p:sp>
    </p:spTree>
    <p:extLst>
      <p:ext uri="{BB962C8B-B14F-4D97-AF65-F5344CB8AC3E}">
        <p14:creationId xmlns:p14="http://schemas.microsoft.com/office/powerpoint/2010/main" val="100019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dirty="0">
                <a:latin typeface="Arial" panose="020B0604020202020204" pitchFamily="34" charset="0"/>
                <a:cs typeface="Arial" panose="020B0604020202020204" pitchFamily="34" charset="0"/>
              </a:rPr>
              <a:t>An </a:t>
            </a:r>
            <a:r>
              <a:rPr lang="en-GB" sz="1100" noProof="0" dirty="0">
                <a:latin typeface="Arial" panose="020B0604020202020204" pitchFamily="34" charset="0"/>
                <a:cs typeface="Arial" panose="020B0604020202020204" pitchFamily="34" charset="0"/>
              </a:rPr>
              <a:t>example</a:t>
            </a:r>
            <a:r>
              <a:rPr lang="en-US" sz="1100" dirty="0">
                <a:latin typeface="Arial" panose="020B0604020202020204" pitchFamily="34" charset="0"/>
                <a:cs typeface="Arial" panose="020B0604020202020204" pitchFamily="34" charset="0"/>
              </a:rPr>
              <a:t> of cost leadership is Southwest Airlines. Another example of cost leadership is Walmart. The other example of cost leadership is Tesco. </a:t>
            </a:r>
            <a:r>
              <a:rPr lang="en-GB" sz="1100" noProof="0" dirty="0">
                <a:latin typeface="Arial" panose="020B0604020202020204" pitchFamily="34" charset="0"/>
                <a:cs typeface="Arial" panose="020B0604020202020204" pitchFamily="34" charset="0"/>
              </a:rPr>
              <a:t>Examples</a:t>
            </a:r>
            <a:r>
              <a:rPr lang="en-US" sz="1100" dirty="0">
                <a:latin typeface="Arial" panose="020B0604020202020204" pitchFamily="34" charset="0"/>
                <a:cs typeface="Arial" panose="020B0604020202020204" pitchFamily="34" charset="0"/>
              </a:rPr>
              <a:t> of differentiation are Apple, LEGO, Harley-Davidson, and Starbucks. The first example of cost focus is Claire’s and Home Depot. An example of </a:t>
            </a:r>
            <a:r>
              <a:rPr lang="en-GB" sz="1100" noProof="0" dirty="0">
                <a:latin typeface="Arial" panose="020B0604020202020204" pitchFamily="34" charset="0"/>
                <a:cs typeface="Arial" panose="020B0604020202020204" pitchFamily="34" charset="0"/>
              </a:rPr>
              <a:t>differentiation</a:t>
            </a:r>
            <a:r>
              <a:rPr lang="en-US" sz="1100" dirty="0">
                <a:latin typeface="Arial" panose="020B0604020202020204" pitchFamily="34" charset="0"/>
                <a:cs typeface="Arial" panose="020B0604020202020204" pitchFamily="34" charset="0"/>
              </a:rPr>
              <a:t> focus is Rolls Royce. Another example of differentiation focus is Omega.</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8</a:t>
            </a:fld>
            <a:endParaRPr lang="en-GB" noProof="0" dirty="0"/>
          </a:p>
        </p:txBody>
      </p:sp>
    </p:spTree>
    <p:extLst>
      <p:ext uri="{BB962C8B-B14F-4D97-AF65-F5344CB8AC3E}">
        <p14:creationId xmlns:p14="http://schemas.microsoft.com/office/powerpoint/2010/main" val="2642512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dirty="0">
                <a:latin typeface="Arial" panose="020B0604020202020204" pitchFamily="34" charset="0"/>
                <a:cs typeface="Arial" panose="020B0604020202020204" pitchFamily="34" charset="0"/>
              </a:rPr>
              <a:t>The one disadvantage of Porter's Generic Competitive Strategy. The selection process of strategy is callous (Donnellanm and Rutledge, 2019). And it applies to the company. The other limitation is that one method is forever. The other disadvantage of Porter's Generic Competitive Strategy is the cost of the product is different. Choosing one strategy for a small company is always a very tough challenge. So, the differentiation and cost leadership strategy would be contradictory.</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9</a:t>
            </a:fld>
            <a:endParaRPr lang="en-GB" noProof="0" dirty="0"/>
          </a:p>
        </p:txBody>
      </p:sp>
    </p:spTree>
    <p:extLst>
      <p:ext uri="{BB962C8B-B14F-4D97-AF65-F5344CB8AC3E}">
        <p14:creationId xmlns:p14="http://schemas.microsoft.com/office/powerpoint/2010/main" val="37307406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noProof="0" dirty="0">
                <a:latin typeface="Arial" panose="020B0604020202020204" pitchFamily="34" charset="0"/>
                <a:cs typeface="Arial" panose="020B0604020202020204" pitchFamily="34" charset="0"/>
              </a:rPr>
              <a:t>The service quality Gap model defines a framework that can help to have an understanding of customer satisfaction. The model displays five significant gaps related to the satisfaction that an organisation must learn while meeting customer expectations—the satisfaction factor functions on customer perceptions and expectations that decide the satisfaction or dissatisfaction level. The gaps are knowledge, policy, delivery, communication, and customer gaps, which need to be reduced for better marketing management of the organization's business. </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10</a:t>
            </a:fld>
            <a:endParaRPr lang="en-GB" noProof="0" dirty="0"/>
          </a:p>
        </p:txBody>
      </p:sp>
    </p:spTree>
    <p:extLst>
      <p:ext uri="{BB962C8B-B14F-4D97-AF65-F5344CB8AC3E}">
        <p14:creationId xmlns:p14="http://schemas.microsoft.com/office/powerpoint/2010/main" val="34372807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better understand the service quality, we need to understand the importance of people, processes and physical evidence or three additional Ps of the marketing mix within the organization. The people element of the marketing mix refers to the staff, customers and other stakeholders involved in the service delivery process. The capabilities and attitudes of the people mainly involved determine the quality of customer service. For example, customer service staff should be adequately trained, knowledgeable and motivated to deliver quality service. Additionally, customers should be fully informed about what to expect from the service they are receiving. The processing element refers to the processes and systems involved in service delivery. Good service processes should be designed in a way that minimizes errors and maximizes the satisfaction of customers. This includes having clear policies and procedures, customer feedback systems and quality assurance measures. Finally, the physical evidence element refers to the tangible aspects of the service experience. This includes the physical environment.</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11</a:t>
            </a:fld>
            <a:endParaRPr lang="en-GB" noProof="0" dirty="0"/>
          </a:p>
        </p:txBody>
      </p:sp>
    </p:spTree>
    <p:extLst>
      <p:ext uri="{BB962C8B-B14F-4D97-AF65-F5344CB8AC3E}">
        <p14:creationId xmlns:p14="http://schemas.microsoft.com/office/powerpoint/2010/main" val="22374193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noProof="0" dirty="0">
                <a:latin typeface="Arial" panose="020B0604020202020204" pitchFamily="34" charset="0"/>
                <a:cs typeface="Arial" panose="020B0604020202020204" pitchFamily="34" charset="0"/>
              </a:rPr>
              <a:t>Amazon is an excellent example of using the gap model and reducing the gap related to the delivery experience with faster delivery than before, acquiring more hubs for stocking products and creating a better user experience with the grand design of the application. Hygge Home Retail sells online goods. Read the customer's review that includes high shipping charges before having more products for gardens. </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12</a:t>
            </a:fld>
            <a:endParaRPr lang="en-GB" noProof="0" dirty="0"/>
          </a:p>
        </p:txBody>
      </p:sp>
    </p:spTree>
    <p:extLst>
      <p:ext uri="{BB962C8B-B14F-4D97-AF65-F5344CB8AC3E}">
        <p14:creationId xmlns:p14="http://schemas.microsoft.com/office/powerpoint/2010/main" val="41269502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noProof="0" dirty="0">
                <a:latin typeface="Arial" panose="020B0604020202020204" pitchFamily="34" charset="0"/>
                <a:cs typeface="Arial" panose="020B0604020202020204" pitchFamily="34" charset="0"/>
              </a:rPr>
              <a:t>All the strategies are very effective, and the world’s most famous companies apply these to develop marketing strategies. Although they also have limitations, their importance does not end because of that. </a:t>
            </a:r>
          </a:p>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13</a:t>
            </a:fld>
            <a:endParaRPr lang="en-GB" noProof="0" dirty="0"/>
          </a:p>
        </p:txBody>
      </p:sp>
    </p:spTree>
    <p:extLst>
      <p:ext uri="{BB962C8B-B14F-4D97-AF65-F5344CB8AC3E}">
        <p14:creationId xmlns:p14="http://schemas.microsoft.com/office/powerpoint/2010/main" val="24016583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C6B3AB32-59DF-41F1-9618-EDFBF5049629}" type="slidenum">
              <a:rPr lang="en-GB" smtClean="0"/>
              <a:t>16</a:t>
            </a:fld>
            <a:endParaRPr lang="en-GB" dirty="0"/>
          </a:p>
        </p:txBody>
      </p:sp>
    </p:spTree>
    <p:extLst>
      <p:ext uri="{BB962C8B-B14F-4D97-AF65-F5344CB8AC3E}">
        <p14:creationId xmlns:p14="http://schemas.microsoft.com/office/powerpoint/2010/main" val="1046714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rtlCol="0" anchor="b">
            <a:normAutofit/>
          </a:bodyPr>
          <a:lstStyle>
            <a:lvl1pPr>
              <a:defRPr sz="3600">
                <a:solidFill>
                  <a:schemeClr val="accent1"/>
                </a:solidFill>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581194" y="2495445"/>
            <a:ext cx="10993546" cy="590321"/>
          </a:xfrm>
        </p:spPr>
        <p:txBody>
          <a:bodyPr rtlCol="0"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a:off x="7605951" y="5956137"/>
            <a:ext cx="2844800" cy="365125"/>
          </a:xfrm>
        </p:spPr>
        <p:txBody>
          <a:bodyPr rtlCol="0"/>
          <a:lstStyle>
            <a:lvl1pPr>
              <a:defRPr>
                <a:solidFill>
                  <a:schemeClr val="accent1">
                    <a:lumMod val="75000"/>
                    <a:lumOff val="25000"/>
                  </a:schemeClr>
                </a:solidFill>
              </a:defRPr>
            </a:lvl1pPr>
          </a:lstStyle>
          <a:p>
            <a:pPr rtl="0"/>
            <a:fld id="{303A4E85-D1CF-4174-8E96-0E716FE67106}" type="datetime1">
              <a:rPr lang="en-GB" noProof="0" smtClean="0"/>
              <a:t>20/03/2023</a:t>
            </a:fld>
            <a:endParaRPr lang="en-GB" noProof="0" dirty="0"/>
          </a:p>
        </p:txBody>
      </p:sp>
      <p:sp>
        <p:nvSpPr>
          <p:cNvPr id="5" name="Footer Placeholder 4"/>
          <p:cNvSpPr>
            <a:spLocks noGrp="1"/>
          </p:cNvSpPr>
          <p:nvPr>
            <p:ph type="ftr" sz="quarter" idx="11"/>
          </p:nvPr>
        </p:nvSpPr>
        <p:spPr>
          <a:xfrm>
            <a:off x="581192" y="5951811"/>
            <a:ext cx="6917210" cy="365125"/>
          </a:xfrm>
        </p:spPr>
        <p:txBody>
          <a:bodyPr rtlCol="0"/>
          <a:lstStyle>
            <a:lvl1pPr>
              <a:defRPr>
                <a:solidFill>
                  <a:schemeClr val="accent1">
                    <a:lumMod val="75000"/>
                    <a:lumOff val="25000"/>
                  </a:schemeClr>
                </a:solidFill>
              </a:defRPr>
            </a:lvl1pPr>
          </a:lstStyle>
          <a:p>
            <a:pPr rtl="0"/>
            <a:endParaRPr lang="en-GB" noProof="0" dirty="0"/>
          </a:p>
        </p:txBody>
      </p:sp>
      <p:sp>
        <p:nvSpPr>
          <p:cNvPr id="6" name="Slide Number Placeholder 5"/>
          <p:cNvSpPr>
            <a:spLocks noGrp="1"/>
          </p:cNvSpPr>
          <p:nvPr>
            <p:ph type="sldNum" sz="quarter" idx="12"/>
          </p:nvPr>
        </p:nvSpPr>
        <p:spPr>
          <a:xfrm>
            <a:off x="10558300" y="5956137"/>
            <a:ext cx="1016440" cy="365125"/>
          </a:xfrm>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2103018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rtlCol="0"/>
          <a:lstStyle/>
          <a:p>
            <a:pPr rtl="0"/>
            <a:r>
              <a:rPr lang="en-US" noProof="0"/>
              <a:t>Click to edit Master title style</a:t>
            </a:r>
            <a:endParaRPr lang="en-GB" noProof="0"/>
          </a:p>
        </p:txBody>
      </p:sp>
      <p:sp>
        <p:nvSpPr>
          <p:cNvPr id="3" name="Content Placeholder 2"/>
          <p:cNvSpPr>
            <a:spLocks noGrp="1"/>
          </p:cNvSpPr>
          <p:nvPr>
            <p:ph idx="1" hasCustomPrompt="1"/>
          </p:nvPr>
        </p:nvSpPr>
        <p:spPr>
          <a:xfrm>
            <a:off x="581192" y="2180496"/>
            <a:ext cx="11029615" cy="3678303"/>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3DCA11A-9768-448A-88A0-EBE3646E26CE}" type="datetime1">
              <a:rPr lang="en-GB" noProof="0" smtClean="0"/>
              <a:t>20/03/2023</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a:xfrm>
            <a:off x="10558300" y="5956137"/>
            <a:ext cx="1052508" cy="365125"/>
          </a:xfrm>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2739981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rtlCol="0" anchor="b">
            <a:normAutofit/>
          </a:bodyPr>
          <a:lstStyle>
            <a:lvl1pPr algn="l">
              <a:defRPr sz="3600" b="0" cap="all">
                <a:solidFill>
                  <a:schemeClr val="accent1"/>
                </a:solidFill>
              </a:defRPr>
            </a:lvl1pPr>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581192" y="4541417"/>
            <a:ext cx="11029615" cy="600556"/>
          </a:xfrm>
        </p:spPr>
        <p:txBody>
          <a:bodyPr rtlCol="0"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lvl1pPr>
              <a:defRPr>
                <a:solidFill>
                  <a:schemeClr val="accent1">
                    <a:lumMod val="75000"/>
                    <a:lumOff val="25000"/>
                  </a:schemeClr>
                </a:solidFill>
              </a:defRPr>
            </a:lvl1pPr>
          </a:lstStyle>
          <a:p>
            <a:pPr rtl="0"/>
            <a:fld id="{1FEDAE78-A3F9-426C-8A41-9692E3443471}" type="datetime1">
              <a:rPr lang="en-GB" noProof="0" smtClean="0"/>
              <a:t>20/03/2023</a:t>
            </a:fld>
            <a:endParaRPr lang="en-GB" noProof="0" dirty="0"/>
          </a:p>
        </p:txBody>
      </p:sp>
      <p:sp>
        <p:nvSpPr>
          <p:cNvPr id="5" name="Footer Placeholder 4"/>
          <p:cNvSpPr>
            <a:spLocks noGrp="1"/>
          </p:cNvSpPr>
          <p:nvPr>
            <p:ph type="ftr" sz="quarter" idx="11"/>
          </p:nvPr>
        </p:nvSpPr>
        <p:spPr/>
        <p:txBody>
          <a:bodyPr rtlCol="0"/>
          <a:lstStyle>
            <a:lvl1pPr>
              <a:defRPr>
                <a:solidFill>
                  <a:schemeClr val="accent1">
                    <a:lumMod val="75000"/>
                    <a:lumOff val="25000"/>
                  </a:schemeClr>
                </a:solidFill>
              </a:defRPr>
            </a:lvl1pPr>
          </a:lstStyle>
          <a:p>
            <a:pPr rtl="0"/>
            <a:endParaRPr lang="en-GB" noProof="0" dirty="0"/>
          </a:p>
        </p:txBody>
      </p:sp>
      <p:sp>
        <p:nvSpPr>
          <p:cNvPr id="6" name="Slide Number Placeholder 5"/>
          <p:cNvSpPr>
            <a:spLocks noGrp="1"/>
          </p:cNvSpPr>
          <p:nvPr>
            <p:ph type="sldNum" sz="quarter" idx="12"/>
          </p:nvPr>
        </p:nvSpPr>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3909290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Content Placeholder 2"/>
          <p:cNvSpPr>
            <a:spLocks noGrp="1"/>
          </p:cNvSpPr>
          <p:nvPr>
            <p:ph sz="half" idx="1" hasCustomPrompt="1"/>
          </p:nvPr>
        </p:nvSpPr>
        <p:spPr>
          <a:xfrm>
            <a:off x="581193" y="2228003"/>
            <a:ext cx="5422390" cy="3633047"/>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188417" y="2228003"/>
            <a:ext cx="5422392" cy="3633047"/>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E17F9CBD-9AAB-4D08-A1FC-12CB5054CF84}" type="datetime1">
              <a:rPr lang="en-GB" noProof="0" smtClean="0"/>
              <a:t>20/03/2023</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368716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887219" y="2250892"/>
            <a:ext cx="5087075" cy="536005"/>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581194" y="2926052"/>
            <a:ext cx="5393100" cy="2934999"/>
          </a:xfrm>
        </p:spPr>
        <p:txBody>
          <a:bodyPr rtlCol="0" anchor="t">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523735" y="2250892"/>
            <a:ext cx="5087073" cy="553373"/>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217709" y="2926052"/>
            <a:ext cx="5393100" cy="2934999"/>
          </a:xfrm>
        </p:spPr>
        <p:txBody>
          <a:bodyPr rtlCol="0" anchor="t">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A9E97160-1FA1-4003-9894-A2FDBE217EB3}" type="datetime1">
              <a:rPr lang="en-GB" noProof="0" smtClean="0"/>
              <a:t>20/03/2023</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1428574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rtlCol="0"/>
          <a:lstStyle/>
          <a:p>
            <a:pPr rtl="0"/>
            <a:fld id="{25F76C7B-B428-4E1D-8DC1-C83A59B39C9C}" type="datetime1">
              <a:rPr lang="en-GB" noProof="0" smtClean="0"/>
              <a:t>20/03/2023</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164318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89227842-69A9-4D57-8696-571A640FF47C}" type="datetime1">
              <a:rPr lang="en-GB" noProof="0" smtClean="0"/>
              <a:t>20/03/2023</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3412690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rtlCol="0" anchor="ctr"/>
          <a:lstStyle>
            <a:lvl1pPr algn="l">
              <a:defRPr sz="2000" b="0">
                <a:solidFill>
                  <a:schemeClr val="accent1">
                    <a:lumMod val="75000"/>
                    <a:lumOff val="25000"/>
                  </a:schemeClr>
                </a:solidFill>
              </a:defRPr>
            </a:lvl1pPr>
          </a:lstStyle>
          <a:p>
            <a:pPr rtl="0"/>
            <a:r>
              <a:rPr lang="en-US" noProof="0"/>
              <a:t>Click to edit Master title style</a:t>
            </a:r>
            <a:endParaRPr lang="en-GB" noProof="0"/>
          </a:p>
        </p:txBody>
      </p:sp>
      <p:sp>
        <p:nvSpPr>
          <p:cNvPr id="3" name="Content Placeholder 2"/>
          <p:cNvSpPr>
            <a:spLocks noGrp="1"/>
          </p:cNvSpPr>
          <p:nvPr>
            <p:ph idx="1" hasCustomPrompt="1"/>
          </p:nvPr>
        </p:nvSpPr>
        <p:spPr>
          <a:xfrm>
            <a:off x="447816" y="601200"/>
            <a:ext cx="11292840" cy="4204800"/>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5740823" y="5262296"/>
            <a:ext cx="5869987" cy="689515"/>
          </a:xfrm>
        </p:spPr>
        <p:txBody>
          <a:bodyPr rtlCol="0"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lvl1pPr>
              <a:defRPr>
                <a:solidFill>
                  <a:schemeClr val="accent1">
                    <a:lumMod val="75000"/>
                    <a:lumOff val="25000"/>
                  </a:schemeClr>
                </a:solidFill>
              </a:defRPr>
            </a:lvl1pPr>
          </a:lstStyle>
          <a:p>
            <a:pPr rtl="0"/>
            <a:fld id="{B6D4024D-709A-489C-A1E0-404FC4EC40E9}" type="datetime1">
              <a:rPr lang="en-GB" noProof="0" smtClean="0"/>
              <a:t>20/03/2023</a:t>
            </a:fld>
            <a:endParaRPr lang="en-GB" noProof="0" dirty="0"/>
          </a:p>
        </p:txBody>
      </p:sp>
      <p:sp>
        <p:nvSpPr>
          <p:cNvPr id="6" name="Footer Placeholder 5"/>
          <p:cNvSpPr>
            <a:spLocks noGrp="1"/>
          </p:cNvSpPr>
          <p:nvPr>
            <p:ph type="ftr" sz="quarter" idx="11"/>
          </p:nvPr>
        </p:nvSpPr>
        <p:spPr/>
        <p:txBody>
          <a:bodyPr rtlCol="0"/>
          <a:lstStyle>
            <a:lvl1pPr>
              <a:defRPr>
                <a:solidFill>
                  <a:schemeClr val="accent1">
                    <a:lumMod val="75000"/>
                    <a:lumOff val="25000"/>
                  </a:schemeClr>
                </a:solidFill>
              </a:defRPr>
            </a:lvl1pPr>
          </a:lstStyle>
          <a:p>
            <a:pPr rtl="0"/>
            <a:endParaRPr lang="en-GB" noProof="0" dirty="0"/>
          </a:p>
        </p:txBody>
      </p:sp>
      <p:sp>
        <p:nvSpPr>
          <p:cNvPr id="7" name="Slide Number Placeholder 6"/>
          <p:cNvSpPr>
            <a:spLocks noGrp="1"/>
          </p:cNvSpPr>
          <p:nvPr>
            <p:ph type="sldNum" sz="quarter" idx="12"/>
          </p:nvPr>
        </p:nvSpPr>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2923296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rtlCol="0" anchor="b">
            <a:normAutofit/>
          </a:bodyPr>
          <a:lstStyle>
            <a:lvl1pPr algn="l">
              <a:defRPr sz="2400" b="0">
                <a:solidFill>
                  <a:schemeClr val="accent1"/>
                </a:solidFill>
              </a:defRPr>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447817" y="599725"/>
            <a:ext cx="11290859" cy="3557252"/>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dirty="0"/>
              <a:t>Click icon to add picture</a:t>
            </a:r>
            <a:endParaRPr lang="en-GB" noProof="0" dirty="0"/>
          </a:p>
        </p:txBody>
      </p:sp>
      <p:sp>
        <p:nvSpPr>
          <p:cNvPr id="4" name="Text Placeholder 3"/>
          <p:cNvSpPr>
            <a:spLocks noGrp="1"/>
          </p:cNvSpPr>
          <p:nvPr>
            <p:ph type="body" sz="half" idx="2" hasCustomPrompt="1"/>
          </p:nvPr>
        </p:nvSpPr>
        <p:spPr>
          <a:xfrm>
            <a:off x="581192" y="5260127"/>
            <a:ext cx="11029617" cy="598671"/>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5FFEA7D9-67F6-4FDA-9663-2C4F43E353A1}" type="datetime1">
              <a:rPr lang="en-GB" noProof="0" smtClean="0"/>
              <a:t>20/03/2023</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1280803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hasCustomPrompt="1"/>
          </p:nvPr>
        </p:nvSpPr>
        <p:spPr/>
        <p:txBody>
          <a:bodyPr vert="eaVert" rtlCol="0" anchor="t"/>
          <a:lstStyle>
            <a:lvl1pPr algn="l">
              <a:defRPr/>
            </a:lvl1pPr>
            <a:lvl2pPr algn="l">
              <a:defRPr/>
            </a:lvl2pPr>
            <a:lvl3pPr algn="l">
              <a:defRPr/>
            </a:lvl3pPr>
            <a:lvl4pPr algn="l">
              <a:defRPr/>
            </a:lvl4pPr>
            <a:lvl5pPr algn="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EBFDA4C-4741-4614-8CF1-6BBCA681C2EE}" type="datetime1">
              <a:rPr lang="en-GB" noProof="0" smtClean="0"/>
              <a:t>20/03/2023</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3454701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hasCustomPrompt="1"/>
          </p:nvPr>
        </p:nvSpPr>
        <p:spPr>
          <a:xfrm>
            <a:off x="774923" y="675726"/>
            <a:ext cx="7896279" cy="5183073"/>
          </a:xfrm>
        </p:spPr>
        <p:txBody>
          <a:bodyPr vert="eaVert"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8993673" y="5956137"/>
            <a:ext cx="1328141" cy="365125"/>
          </a:xfrm>
        </p:spPr>
        <p:txBody>
          <a:bodyPr rtlCol="0"/>
          <a:lstStyle>
            <a:lvl1pPr>
              <a:defRPr>
                <a:solidFill>
                  <a:schemeClr val="accent1">
                    <a:lumMod val="75000"/>
                    <a:lumOff val="25000"/>
                  </a:schemeClr>
                </a:solidFill>
              </a:defRPr>
            </a:lvl1pPr>
          </a:lstStyle>
          <a:p>
            <a:pPr rtl="0"/>
            <a:fld id="{0663A167-FB84-446A-9868-9338781AA304}" type="datetime1">
              <a:rPr lang="en-GB" noProof="0" smtClean="0"/>
              <a:t>20/03/2023</a:t>
            </a:fld>
            <a:endParaRPr lang="en-GB" noProof="0" dirty="0"/>
          </a:p>
        </p:txBody>
      </p:sp>
      <p:sp>
        <p:nvSpPr>
          <p:cNvPr id="5" name="Footer Placeholder 4"/>
          <p:cNvSpPr>
            <a:spLocks noGrp="1"/>
          </p:cNvSpPr>
          <p:nvPr>
            <p:ph type="ftr" sz="quarter" idx="11"/>
          </p:nvPr>
        </p:nvSpPr>
        <p:spPr>
          <a:xfrm>
            <a:off x="774923" y="5951811"/>
            <a:ext cx="7896279" cy="365125"/>
          </a:xfrm>
        </p:spPr>
        <p:txBody>
          <a:bodyPr rtlCol="0"/>
          <a:lstStyle/>
          <a:p>
            <a:pPr rtl="0"/>
            <a:endParaRPr lang="en-GB" noProof="0" dirty="0"/>
          </a:p>
        </p:txBody>
      </p:sp>
      <p:sp>
        <p:nvSpPr>
          <p:cNvPr id="6" name="Slide Number Placeholder 5"/>
          <p:cNvSpPr>
            <a:spLocks noGrp="1"/>
          </p:cNvSpPr>
          <p:nvPr>
            <p:ph type="sldNum" sz="quarter" idx="12"/>
          </p:nvPr>
        </p:nvSpPr>
        <p:spPr>
          <a:xfrm>
            <a:off x="10446615" y="5956137"/>
            <a:ext cx="1164195" cy="365125"/>
          </a:xfrm>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dirty="0"/>
          </a:p>
        </p:txBody>
      </p:sp>
    </p:spTree>
    <p:extLst>
      <p:ext uri="{BB962C8B-B14F-4D97-AF65-F5344CB8AC3E}">
        <p14:creationId xmlns:p14="http://schemas.microsoft.com/office/powerpoint/2010/main" val="4291526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pPr rtl="0"/>
            <a:fld id="{4B4B326D-8F15-4B53-B18E-44A3026066F3}" type="datetime1">
              <a:rPr lang="en-GB" noProof="0" smtClean="0"/>
              <a:t>20/03/2023</a:t>
            </a:fld>
            <a:endParaRPr lang="en-GB" noProof="0"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pPr rtl="0"/>
            <a:endParaRPr lang="en-GB" noProof="0"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pPr rtl="0"/>
            <a:fld id="{D57F1E4F-1CFF-5643-939E-217C01CDF565}" type="slidenum">
              <a:rPr lang="en-GB" noProof="0" smtClean="0"/>
              <a:pPr/>
              <a:t>‹#›</a:t>
            </a:fld>
            <a:endParaRPr lang="en-GB" noProof="0"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28555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www.nuffieldtrust.org.uk/files/2019-03/heaj6708-workforce-full-report-web.pdf" TargetMode="External"/><Relationship Id="rId2" Type="http://schemas.openxmlformats.org/officeDocument/2006/relationships/hyperlink" Target="https://elischolar.library.yale.edu/cgi/viewcontent.cgi?article=1204&amp;context=cowles-discussion-paper-series"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www.researchgate.net/profile/John-Donnellan-2/publication/333976962_A_case_for_resource-based_view_and_competitive_advantage_in_banking/links/5d128311458515c11cf8891d/A-case-for-resource-based-view-and-competitive-advantage-in-banking.pdf" TargetMode="External"/><Relationship Id="rId2" Type="http://schemas.openxmlformats.org/officeDocument/2006/relationships/hyperlink" Target="https://pdfs.semanticscholar.org/3910/7bea553f53f78718700a2138ac759a486e68.pdf"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93D4EDA-58E0-40CC-B3CA-14CDEB349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7" name="Picture 6" descr="Digital Connections">
            <a:extLst>
              <a:ext uri="{FF2B5EF4-FFF2-40B4-BE49-F238E27FC236}">
                <a16:creationId xmlns:a16="http://schemas.microsoft.com/office/drawing/2014/main" id="{3840F91C-EDD0-4D4E-A4AB-E6C77856C88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3265" t="9091" r="3502" b="-1"/>
          <a:stretch/>
        </p:blipFill>
        <p:spPr>
          <a:xfrm>
            <a:off x="20" y="-142865"/>
            <a:ext cx="12191980" cy="6857990"/>
          </a:xfrm>
          <a:prstGeom prst="rect">
            <a:avLst/>
          </a:prstGeom>
        </p:spPr>
      </p:pic>
      <p:grpSp>
        <p:nvGrpSpPr>
          <p:cNvPr id="17" name="Group 16">
            <a:extLst>
              <a:ext uri="{FF2B5EF4-FFF2-40B4-BE49-F238E27FC236}">
                <a16:creationId xmlns:a16="http://schemas.microsoft.com/office/drawing/2014/main" id="{AA9EB0BC-A85E-4C26-B355-5DFCEF6CCB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8" name="Rectangle 17">
              <a:extLst>
                <a:ext uri="{FF2B5EF4-FFF2-40B4-BE49-F238E27FC236}">
                  <a16:creationId xmlns:a16="http://schemas.microsoft.com/office/drawing/2014/main" id="{3643E56B-BD42-413D-B17D-7958270F5DE4}"/>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96C04F74-9467-4FA5-95DC-8D481A29740E}"/>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D73DE1C3-5C37-42E9-A3F0-256F1938327C}"/>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4A2E7EC3-E07C-46CE-9B25-41865A506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2C5318-1A1E-49D0-B2E2-A4B0FA9E8A40}"/>
              </a:ext>
            </a:extLst>
          </p:cNvPr>
          <p:cNvSpPr>
            <a:spLocks noGrp="1"/>
          </p:cNvSpPr>
          <p:nvPr>
            <p:ph type="ctrTitle"/>
          </p:nvPr>
        </p:nvSpPr>
        <p:spPr>
          <a:xfrm>
            <a:off x="581191" y="4572000"/>
            <a:ext cx="10993549" cy="895244"/>
          </a:xfrm>
        </p:spPr>
        <p:txBody>
          <a:bodyPr rtlCol="0">
            <a:noAutofit/>
          </a:bodyPr>
          <a:lstStyle/>
          <a:p>
            <a:pPr algn="ctr" rtl="0"/>
            <a:r>
              <a:rPr lang="en-GB" sz="4400" dirty="0">
                <a:solidFill>
                  <a:schemeClr val="bg1"/>
                </a:solidFill>
                <a:latin typeface="Arial" panose="020B0604020202020204" pitchFamily="34" charset="0"/>
                <a:cs typeface="Arial" panose="020B0604020202020204" pitchFamily="34" charset="0"/>
              </a:rPr>
              <a:t>MARKETING MANAGEMENT</a:t>
            </a:r>
          </a:p>
        </p:txBody>
      </p:sp>
      <p:sp>
        <p:nvSpPr>
          <p:cNvPr id="3" name="Subtitle 2">
            <a:extLst>
              <a:ext uri="{FF2B5EF4-FFF2-40B4-BE49-F238E27FC236}">
                <a16:creationId xmlns:a16="http://schemas.microsoft.com/office/drawing/2014/main" id="{48B6CF59-4E5B-494D-A2F7-97ADD01E6497}"/>
              </a:ext>
            </a:extLst>
          </p:cNvPr>
          <p:cNvSpPr>
            <a:spLocks noGrp="1"/>
          </p:cNvSpPr>
          <p:nvPr>
            <p:ph type="subTitle" idx="1"/>
          </p:nvPr>
        </p:nvSpPr>
        <p:spPr>
          <a:xfrm>
            <a:off x="581194" y="5467246"/>
            <a:ext cx="10993546" cy="484822"/>
          </a:xfrm>
        </p:spPr>
        <p:txBody>
          <a:bodyPr rtlCol="0">
            <a:normAutofit fontScale="92500" lnSpcReduction="20000"/>
          </a:bodyPr>
          <a:lstStyle/>
          <a:p>
            <a:pPr algn="ctr" rtl="0">
              <a:lnSpc>
                <a:spcPct val="150000"/>
              </a:lnSpc>
            </a:pPr>
            <a:r>
              <a:rPr lang="en-GB" sz="2400" b="1" dirty="0">
                <a:solidFill>
                  <a:srgbClr val="7CEBFF"/>
                </a:solidFill>
                <a:latin typeface="Arial" panose="020B0604020202020204" pitchFamily="34" charset="0"/>
                <a:cs typeface="Arial" panose="020B0604020202020204" pitchFamily="34" charset="0"/>
              </a:rPr>
              <a:t>W E L C O M E</a:t>
            </a:r>
          </a:p>
        </p:txBody>
      </p:sp>
      <p:sp>
        <p:nvSpPr>
          <p:cNvPr id="4" name="TextBox 3">
            <a:extLst>
              <a:ext uri="{FF2B5EF4-FFF2-40B4-BE49-F238E27FC236}">
                <a16:creationId xmlns:a16="http://schemas.microsoft.com/office/drawing/2014/main" id="{5CD57126-FFD3-8261-0840-A12B84C25F8A}"/>
              </a:ext>
            </a:extLst>
          </p:cNvPr>
          <p:cNvSpPr txBox="1"/>
          <p:nvPr/>
        </p:nvSpPr>
        <p:spPr>
          <a:xfrm>
            <a:off x="6972300" y="1011025"/>
            <a:ext cx="4773167" cy="1477328"/>
          </a:xfrm>
          <a:prstGeom prst="rect">
            <a:avLst/>
          </a:prstGeom>
          <a:noFill/>
        </p:spPr>
        <p:txBody>
          <a:bodyPr wrap="square" rtlCol="0">
            <a:spAutoFit/>
          </a:bodyPr>
          <a:lstStyle/>
          <a:p>
            <a:pPr algn="ctr"/>
            <a:r>
              <a:rPr lang="en-GB" b="1" dirty="0">
                <a:solidFill>
                  <a:schemeClr val="bg1"/>
                </a:solidFill>
                <a:latin typeface="Arial" panose="020B0604020202020204" pitchFamily="34" charset="0"/>
                <a:cs typeface="Arial" panose="020B0604020202020204" pitchFamily="34" charset="0"/>
              </a:rPr>
              <a:t>Programme: MBA – Master of Business Administration</a:t>
            </a:r>
          </a:p>
          <a:p>
            <a:pPr algn="ctr"/>
            <a:r>
              <a:rPr lang="en-GB" b="1" dirty="0">
                <a:solidFill>
                  <a:schemeClr val="bg1"/>
                </a:solidFill>
                <a:latin typeface="Arial" panose="020B0604020202020204" pitchFamily="34" charset="0"/>
                <a:cs typeface="Arial" panose="020B0604020202020204" pitchFamily="34" charset="0"/>
              </a:rPr>
              <a:t>Module: Marketing Management</a:t>
            </a:r>
          </a:p>
          <a:p>
            <a:pPr algn="ctr"/>
            <a:r>
              <a:rPr lang="en-GB" b="1" dirty="0">
                <a:solidFill>
                  <a:schemeClr val="bg1"/>
                </a:solidFill>
                <a:latin typeface="Arial" panose="020B0604020202020204" pitchFamily="34" charset="0"/>
                <a:cs typeface="Arial" panose="020B0604020202020204" pitchFamily="34" charset="0"/>
              </a:rPr>
              <a:t>Module Code: LCMB7001</a:t>
            </a:r>
          </a:p>
          <a:p>
            <a:pPr algn="ctr"/>
            <a:r>
              <a:rPr lang="en-GB" b="1" dirty="0">
                <a:solidFill>
                  <a:schemeClr val="bg1"/>
                </a:solidFill>
                <a:latin typeface="Arial" panose="020B0604020202020204" pitchFamily="34" charset="0"/>
                <a:cs typeface="Arial" panose="020B0604020202020204" pitchFamily="34" charset="0"/>
              </a:rPr>
              <a:t>Lecturer: Efua Adams</a:t>
            </a:r>
          </a:p>
        </p:txBody>
      </p:sp>
      <p:sp>
        <p:nvSpPr>
          <p:cNvPr id="5" name="TextBox 4">
            <a:extLst>
              <a:ext uri="{FF2B5EF4-FFF2-40B4-BE49-F238E27FC236}">
                <a16:creationId xmlns:a16="http://schemas.microsoft.com/office/drawing/2014/main" id="{06F1B5E0-DCC6-614D-B2D9-E7C8DCD76B2F}"/>
              </a:ext>
            </a:extLst>
          </p:cNvPr>
          <p:cNvSpPr txBox="1"/>
          <p:nvPr/>
        </p:nvSpPr>
        <p:spPr>
          <a:xfrm>
            <a:off x="581191" y="905932"/>
            <a:ext cx="3940009" cy="1200329"/>
          </a:xfrm>
          <a:prstGeom prst="rect">
            <a:avLst/>
          </a:prstGeom>
          <a:noFill/>
        </p:spPr>
        <p:txBody>
          <a:bodyPr wrap="square" rtlCol="0">
            <a:spAutoFit/>
          </a:bodyPr>
          <a:lstStyle/>
          <a:p>
            <a:pPr algn="ctr"/>
            <a:r>
              <a:rPr lang="en-GB" b="1" dirty="0">
                <a:solidFill>
                  <a:schemeClr val="bg1"/>
                </a:solidFill>
                <a:latin typeface="Arial" panose="020B0604020202020204" pitchFamily="34" charset="0"/>
                <a:cs typeface="Arial" panose="020B0604020202020204" pitchFamily="34" charset="0"/>
              </a:rPr>
              <a:t>Student Name: </a:t>
            </a:r>
          </a:p>
          <a:p>
            <a:pPr algn="ctr"/>
            <a:r>
              <a:rPr lang="en-GB" b="1" dirty="0">
                <a:solidFill>
                  <a:schemeClr val="bg1"/>
                </a:solidFill>
                <a:latin typeface="Arial" panose="020B0604020202020204" pitchFamily="34" charset="0"/>
                <a:cs typeface="Arial" panose="020B0604020202020204" pitchFamily="34" charset="0"/>
              </a:rPr>
              <a:t>Stilyana Mincheva</a:t>
            </a:r>
          </a:p>
          <a:p>
            <a:pPr algn="ctr"/>
            <a:r>
              <a:rPr lang="en-GB" b="1" dirty="0">
                <a:solidFill>
                  <a:schemeClr val="bg1"/>
                </a:solidFill>
                <a:latin typeface="Arial" panose="020B0604020202020204" pitchFamily="34" charset="0"/>
                <a:cs typeface="Arial" panose="020B0604020202020204" pitchFamily="34" charset="0"/>
              </a:rPr>
              <a:t>Student ID: </a:t>
            </a:r>
          </a:p>
          <a:p>
            <a:pPr algn="ctr"/>
            <a:r>
              <a:rPr lang="en-GB" b="1" dirty="0">
                <a:solidFill>
                  <a:schemeClr val="bg1"/>
                </a:solidFill>
                <a:latin typeface="Arial" panose="020B0604020202020204" pitchFamily="34" charset="0"/>
                <a:cs typeface="Arial" panose="020B0604020202020204" pitchFamily="34" charset="0"/>
              </a:rPr>
              <a:t>1816276</a:t>
            </a:r>
          </a:p>
        </p:txBody>
      </p:sp>
    </p:spTree>
    <p:extLst>
      <p:ext uri="{BB962C8B-B14F-4D97-AF65-F5344CB8AC3E}">
        <p14:creationId xmlns:p14="http://schemas.microsoft.com/office/powerpoint/2010/main" val="1487700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FDA9692-ECDC-4B59-86B2-8C90FDE1A0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0" y="536712"/>
            <a:ext cx="12192000" cy="632128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1" name="Rectangle 30">
            <a:extLst>
              <a:ext uri="{FF2B5EF4-FFF2-40B4-BE49-F238E27FC236}">
                <a16:creationId xmlns:a16="http://schemas.microsoft.com/office/drawing/2014/main" id="{12C05506-42A1-49C0-9D87-081CCD902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B040558-A365-4CCE-92FA-5A48CD98F9C9}"/>
              </a:ext>
            </a:extLst>
          </p:cNvPr>
          <p:cNvSpPr>
            <a:spLocks noGrp="1"/>
          </p:cNvSpPr>
          <p:nvPr>
            <p:ph type="title"/>
          </p:nvPr>
        </p:nvSpPr>
        <p:spPr>
          <a:xfrm>
            <a:off x="581192" y="5264487"/>
            <a:ext cx="11029616" cy="718870"/>
          </a:xfrm>
        </p:spPr>
        <p:txBody>
          <a:bodyPr rtlCol="0">
            <a:normAutofit/>
          </a:bodyPr>
          <a:lstStyle/>
          <a:p>
            <a:pPr rtl="0">
              <a:lnSpc>
                <a:spcPct val="150000"/>
              </a:lnSpc>
            </a:pPr>
            <a:r>
              <a:rPr lang="en-GB" b="1" cap="none" dirty="0">
                <a:solidFill>
                  <a:srgbClr val="FFFEFF"/>
                </a:solidFill>
                <a:latin typeface="Arial" panose="020B0604020202020204" pitchFamily="34" charset="0"/>
                <a:cs typeface="Arial" panose="020B0604020202020204" pitchFamily="34" charset="0"/>
              </a:rPr>
              <a:t>Introduction</a:t>
            </a:r>
            <a:endParaRPr lang="en-GB" b="1" dirty="0">
              <a:solidFill>
                <a:srgbClr val="FFFEFF"/>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5B70878-8A41-D78E-CA27-DF31C2C890B4}"/>
              </a:ext>
            </a:extLst>
          </p:cNvPr>
          <p:cNvSpPr txBox="1"/>
          <p:nvPr/>
        </p:nvSpPr>
        <p:spPr>
          <a:xfrm>
            <a:off x="581192" y="1625600"/>
            <a:ext cx="4700257" cy="2346220"/>
          </a:xfrm>
          <a:prstGeom prst="rect">
            <a:avLst/>
          </a:prstGeom>
          <a:noFill/>
        </p:spPr>
        <p:txBody>
          <a:bodyPr wrap="square" rtlCol="0">
            <a:spAutoFit/>
          </a:bodyPr>
          <a:lstStyle/>
          <a:p>
            <a:pPr marL="171450" indent="-171450">
              <a:lnSpc>
                <a:spcPct val="150000"/>
              </a:lnSpc>
              <a:buFont typeface="Wingdings" panose="05000000000000000000" pitchFamily="2" charset="2"/>
              <a:buChar char="§"/>
            </a:pPr>
            <a:r>
              <a:rPr lang="en-US" sz="1100" b="1" dirty="0">
                <a:latin typeface="Arial" panose="020B0604020202020204" pitchFamily="34" charset="0"/>
                <a:cs typeface="Arial" panose="020B0604020202020204" pitchFamily="34" charset="0"/>
              </a:rPr>
              <a:t>About Marketing Theory</a:t>
            </a:r>
          </a:p>
          <a:p>
            <a:pPr marL="171450" indent="-171450">
              <a:lnSpc>
                <a:spcPct val="150000"/>
              </a:lnSpc>
              <a:buFont typeface="Wingdings" panose="05000000000000000000" pitchFamily="2" charset="2"/>
              <a:buChar char="§"/>
            </a:pPr>
            <a:endParaRPr lang="en-US"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US" sz="1100" b="1" dirty="0">
                <a:latin typeface="Arial" panose="020B0604020202020204" pitchFamily="34" charset="0"/>
                <a:cs typeface="Arial" panose="020B0604020202020204" pitchFamily="34" charset="0"/>
              </a:rPr>
              <a:t>Describes specifically three theories </a:t>
            </a:r>
          </a:p>
          <a:p>
            <a:pPr marL="171450" indent="-171450">
              <a:lnSpc>
                <a:spcPct val="150000"/>
              </a:lnSpc>
              <a:buFont typeface="Wingdings" panose="05000000000000000000" pitchFamily="2" charset="2"/>
              <a:buChar char="§"/>
            </a:pPr>
            <a:endParaRPr lang="en-US"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US" sz="1100" b="1" dirty="0">
                <a:latin typeface="Arial" panose="020B0604020202020204" pitchFamily="34" charset="0"/>
                <a:cs typeface="Arial" panose="020B0604020202020204" pitchFamily="34" charset="0"/>
              </a:rPr>
              <a:t>Application of STP (segmentation, promotion, and positioning)</a:t>
            </a:r>
          </a:p>
          <a:p>
            <a:pPr marL="171450" indent="-171450">
              <a:lnSpc>
                <a:spcPct val="150000"/>
              </a:lnSpc>
              <a:buFont typeface="Wingdings" panose="05000000000000000000" pitchFamily="2" charset="2"/>
              <a:buChar char="§"/>
            </a:pPr>
            <a:endParaRPr lang="en-US"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US" sz="1100" b="1" dirty="0">
                <a:latin typeface="Arial" panose="020B0604020202020204" pitchFamily="34" charset="0"/>
                <a:cs typeface="Arial" panose="020B0604020202020204" pitchFamily="34" charset="0"/>
              </a:rPr>
              <a:t> Porter’s Generic Competitive Strategy</a:t>
            </a:r>
          </a:p>
          <a:p>
            <a:pPr marL="171450" indent="-171450">
              <a:lnSpc>
                <a:spcPct val="150000"/>
              </a:lnSpc>
              <a:buFont typeface="Wingdings" panose="05000000000000000000" pitchFamily="2" charset="2"/>
              <a:buChar char="§"/>
            </a:pPr>
            <a:endParaRPr lang="en-US"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US" sz="1100" b="1" dirty="0">
                <a:latin typeface="Arial" panose="020B0604020202020204" pitchFamily="34" charset="0"/>
                <a:cs typeface="Arial" panose="020B0604020202020204" pitchFamily="34" charset="0"/>
              </a:rPr>
              <a:t>Service Quality Gap model will be discussed </a:t>
            </a:r>
          </a:p>
        </p:txBody>
      </p:sp>
      <p:pic>
        <p:nvPicPr>
          <p:cNvPr id="10" name="Picture 9" descr="A picture containing indoor, painted">
            <a:extLst>
              <a:ext uri="{FF2B5EF4-FFF2-40B4-BE49-F238E27FC236}">
                <a16:creationId xmlns:a16="http://schemas.microsoft.com/office/drawing/2014/main" id="{3ACF0A79-68A8-F48F-BD79-9732A2C41BBC}"/>
              </a:ext>
            </a:extLst>
          </p:cNvPr>
          <p:cNvPicPr>
            <a:picLocks noChangeAspect="1"/>
          </p:cNvPicPr>
          <p:nvPr/>
        </p:nvPicPr>
        <p:blipFill>
          <a:blip r:embed="rId3"/>
          <a:stretch>
            <a:fillRect/>
          </a:stretch>
        </p:blipFill>
        <p:spPr>
          <a:xfrm>
            <a:off x="5886449" y="1274308"/>
            <a:ext cx="5700551" cy="3240542"/>
          </a:xfrm>
          <a:prstGeom prst="rect">
            <a:avLst/>
          </a:prstGeom>
        </p:spPr>
      </p:pic>
    </p:spTree>
    <p:extLst>
      <p:ext uri="{BB962C8B-B14F-4D97-AF65-F5344CB8AC3E}">
        <p14:creationId xmlns:p14="http://schemas.microsoft.com/office/powerpoint/2010/main" val="1703342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p:txBody>
          <a:bodyPr rtlCol="0"/>
          <a:lstStyle/>
          <a:p>
            <a:pPr rtl="0">
              <a:lnSpc>
                <a:spcPct val="150000"/>
              </a:lnSpc>
            </a:pPr>
            <a:r>
              <a:rPr lang="en-US" b="1" dirty="0">
                <a:latin typeface="Arial" panose="020B0604020202020204" pitchFamily="34" charset="0"/>
                <a:cs typeface="Arial" panose="020B0604020202020204" pitchFamily="34" charset="0"/>
              </a:rPr>
              <a:t>STP - </a:t>
            </a:r>
            <a:r>
              <a:rPr lang="en-US" b="1" cap="none" dirty="0">
                <a:latin typeface="Arial" panose="020B0604020202020204" pitchFamily="34" charset="0"/>
                <a:cs typeface="Arial" panose="020B0604020202020204" pitchFamily="34" charset="0"/>
              </a:rPr>
              <a:t>Segmentation</a:t>
            </a:r>
            <a:r>
              <a:rPr lang="en-US" b="1" dirty="0">
                <a:latin typeface="Arial" panose="020B0604020202020204" pitchFamily="34" charset="0"/>
                <a:cs typeface="Arial" panose="020B0604020202020204" pitchFamily="34" charset="0"/>
              </a:rPr>
              <a:t>, </a:t>
            </a:r>
            <a:r>
              <a:rPr lang="en-US" b="1" cap="none" dirty="0">
                <a:latin typeface="Arial" panose="020B0604020202020204" pitchFamily="34" charset="0"/>
                <a:cs typeface="Arial" panose="020B0604020202020204" pitchFamily="34" charset="0"/>
              </a:rPr>
              <a:t>Promotion</a:t>
            </a:r>
            <a:r>
              <a:rPr lang="en-US" b="1" dirty="0">
                <a:latin typeface="Arial" panose="020B0604020202020204" pitchFamily="34" charset="0"/>
                <a:cs typeface="Arial" panose="020B0604020202020204" pitchFamily="34" charset="0"/>
              </a:rPr>
              <a:t>, </a:t>
            </a:r>
            <a:r>
              <a:rPr lang="en-US" b="1" cap="none" dirty="0">
                <a:latin typeface="Arial" panose="020B0604020202020204" pitchFamily="34" charset="0"/>
                <a:cs typeface="Arial" panose="020B0604020202020204" pitchFamily="34" charset="0"/>
              </a:rPr>
              <a:t>and Positioning</a:t>
            </a:r>
            <a:endParaRPr lang="en-GB" b="1" dirty="0">
              <a:latin typeface="Arial" panose="020B0604020202020204" pitchFamily="34" charset="0"/>
              <a:cs typeface="Arial" panose="020B0604020202020204" pitchFamily="34" charset="0"/>
            </a:endParaRPr>
          </a:p>
        </p:txBody>
      </p:sp>
      <p:pic>
        <p:nvPicPr>
          <p:cNvPr id="25" name="Content Placeholder 24" descr="Graphical user interface&#10;&#10;Description automatically generated">
            <a:extLst>
              <a:ext uri="{FF2B5EF4-FFF2-40B4-BE49-F238E27FC236}">
                <a16:creationId xmlns:a16="http://schemas.microsoft.com/office/drawing/2014/main" id="{726B375E-698C-88AE-C706-B1963FCEBC7B}"/>
              </a:ext>
            </a:extLst>
          </p:cNvPr>
          <p:cNvPicPr>
            <a:picLocks noGrp="1" noChangeAspect="1"/>
          </p:cNvPicPr>
          <p:nvPr>
            <p:ph sz="half" idx="1"/>
          </p:nvPr>
        </p:nvPicPr>
        <p:blipFill>
          <a:blip r:embed="rId3"/>
          <a:stretch>
            <a:fillRect/>
          </a:stretch>
        </p:blipFill>
        <p:spPr>
          <a:xfrm>
            <a:off x="581025" y="2616150"/>
            <a:ext cx="5422900" cy="3512192"/>
          </a:xfrm>
        </p:spPr>
      </p:pic>
      <p:sp>
        <p:nvSpPr>
          <p:cNvPr id="28" name="TextBox 27">
            <a:extLst>
              <a:ext uri="{FF2B5EF4-FFF2-40B4-BE49-F238E27FC236}">
                <a16:creationId xmlns:a16="http://schemas.microsoft.com/office/drawing/2014/main" id="{80CF2261-DF4C-D3B0-CD4B-22877D2BADFB}"/>
              </a:ext>
            </a:extLst>
          </p:cNvPr>
          <p:cNvSpPr txBox="1"/>
          <p:nvPr/>
        </p:nvSpPr>
        <p:spPr>
          <a:xfrm>
            <a:off x="6804212" y="3711388"/>
            <a:ext cx="4693024" cy="1584473"/>
          </a:xfrm>
          <a:prstGeom prst="rect">
            <a:avLst/>
          </a:prstGeom>
          <a:noFill/>
        </p:spPr>
        <p:txBody>
          <a:bodyPr wrap="square" rtlCol="0">
            <a:spAutoFit/>
          </a:bodyPr>
          <a:lstStyle/>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STP analyses to market products to whom and how</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Steps of creating a firm marketing strategy using STP (Ding et al., 2019)</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a:lnSpc>
                <a:spcPct val="150000"/>
              </a:lnSpc>
            </a:pPr>
            <a:endParaRPr lang="en-GB" sz="1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7607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DAE578B6-8FEE-C0D5-595F-06FE7D5D8B42}"/>
              </a:ext>
            </a:extLst>
          </p:cNvPr>
          <p:cNvPicPr>
            <a:picLocks noChangeAspect="1"/>
          </p:cNvPicPr>
          <p:nvPr/>
        </p:nvPicPr>
        <p:blipFill>
          <a:blip r:embed="rId3"/>
          <a:stretch>
            <a:fillRect/>
          </a:stretch>
        </p:blipFill>
        <p:spPr>
          <a:xfrm>
            <a:off x="2716306" y="687092"/>
            <a:ext cx="6312131" cy="4527846"/>
          </a:xfrm>
          <a:prstGeom prst="rect">
            <a:avLst/>
          </a:prstGeom>
        </p:spPr>
      </p:pic>
      <p:sp>
        <p:nvSpPr>
          <p:cNvPr id="6" name="TextBox 5">
            <a:extLst>
              <a:ext uri="{FF2B5EF4-FFF2-40B4-BE49-F238E27FC236}">
                <a16:creationId xmlns:a16="http://schemas.microsoft.com/office/drawing/2014/main" id="{2CEAA873-F91F-37D2-B80E-47C0F6F67F41}"/>
              </a:ext>
            </a:extLst>
          </p:cNvPr>
          <p:cNvSpPr txBox="1"/>
          <p:nvPr/>
        </p:nvSpPr>
        <p:spPr>
          <a:xfrm>
            <a:off x="563900" y="5909298"/>
            <a:ext cx="11064200" cy="658835"/>
          </a:xfrm>
          <a:prstGeom prst="rect">
            <a:avLst/>
          </a:prstGeom>
          <a:solidFill>
            <a:schemeClr val="accent1">
              <a:lumMod val="75000"/>
            </a:schemeClr>
          </a:solidFill>
        </p:spPr>
        <p:txBody>
          <a:bodyPr wrap="square" rtlCol="0">
            <a:spAutoFit/>
          </a:bodyPr>
          <a:lstStyle/>
          <a:p>
            <a:pPr>
              <a:lnSpc>
                <a:spcPct val="150000"/>
              </a:lnSpc>
            </a:pPr>
            <a:r>
              <a:rPr lang="en-GB" sz="2800" b="1" dirty="0">
                <a:solidFill>
                  <a:schemeClr val="bg1"/>
                </a:solidFill>
                <a:latin typeface="Arial" panose="020B0604020202020204" pitchFamily="34" charset="0"/>
                <a:cs typeface="Arial" panose="020B0604020202020204" pitchFamily="34" charset="0"/>
              </a:rPr>
              <a:t>Marketing Mix</a:t>
            </a:r>
          </a:p>
        </p:txBody>
      </p:sp>
    </p:spTree>
    <p:extLst>
      <p:ext uri="{BB962C8B-B14F-4D97-AF65-F5344CB8AC3E}">
        <p14:creationId xmlns:p14="http://schemas.microsoft.com/office/powerpoint/2010/main" val="646287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AE9D071-98CF-435C-BD2B-976514544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8" name="Content Placeholder 4" descr="Digital Numbers">
            <a:extLst>
              <a:ext uri="{FF2B5EF4-FFF2-40B4-BE49-F238E27FC236}">
                <a16:creationId xmlns:a16="http://schemas.microsoft.com/office/drawing/2014/main" id="{EA70616B-E344-4856-8DF9-707C2623661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0681" r="9091" b="12711"/>
          <a:stretch/>
        </p:blipFill>
        <p:spPr>
          <a:xfrm>
            <a:off x="20" y="-142865"/>
            <a:ext cx="12191980" cy="6857990"/>
          </a:xfrm>
          <a:prstGeom prst="rect">
            <a:avLst/>
          </a:prstGeom>
        </p:spPr>
      </p:pic>
      <p:grpSp>
        <p:nvGrpSpPr>
          <p:cNvPr id="15" name="Group 14">
            <a:extLst>
              <a:ext uri="{FF2B5EF4-FFF2-40B4-BE49-F238E27FC236}">
                <a16:creationId xmlns:a16="http://schemas.microsoft.com/office/drawing/2014/main" id="{D619FC33-16ED-4246-9596-BEFEB55E4C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7" y="457200"/>
            <a:ext cx="7507083" cy="5935132"/>
            <a:chOff x="438067" y="457200"/>
            <a:chExt cx="7507083" cy="5935132"/>
          </a:xfrm>
        </p:grpSpPr>
        <p:sp>
          <p:nvSpPr>
            <p:cNvPr id="16" name="Rectangle 15">
              <a:extLst>
                <a:ext uri="{FF2B5EF4-FFF2-40B4-BE49-F238E27FC236}">
                  <a16:creationId xmlns:a16="http://schemas.microsoft.com/office/drawing/2014/main" id="{2EEA80E1-F99F-4009-837F-2F72F8A5D5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38067" y="618067"/>
              <a:ext cx="7503665"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0230AF9A-4641-4BD8-9F95-9607CD3040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8703D4EC-9389-41B6-B88B-B6FDC8CD33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F2616EE-270D-4F4C-BA1F-2708D387B800}"/>
              </a:ext>
            </a:extLst>
          </p:cNvPr>
          <p:cNvSpPr>
            <a:spLocks noGrp="1"/>
          </p:cNvSpPr>
          <p:nvPr>
            <p:ph type="title"/>
          </p:nvPr>
        </p:nvSpPr>
        <p:spPr>
          <a:xfrm>
            <a:off x="534588" y="717042"/>
            <a:ext cx="7213600" cy="798034"/>
          </a:xfrm>
        </p:spPr>
        <p:txBody>
          <a:bodyPr rtlCol="0" anchor="ctr">
            <a:normAutofit/>
          </a:bodyPr>
          <a:lstStyle/>
          <a:p>
            <a:pPr algn="ctr" rtl="0">
              <a:lnSpc>
                <a:spcPct val="150000"/>
              </a:lnSpc>
            </a:pPr>
            <a:r>
              <a:rPr lang="en-GB" b="1" cap="none" dirty="0">
                <a:latin typeface="Arial" panose="020B0604020202020204" pitchFamily="34" charset="0"/>
                <a:cs typeface="Arial" panose="020B0604020202020204" pitchFamily="34" charset="0"/>
              </a:rPr>
              <a:t>Examples of STP</a:t>
            </a:r>
          </a:p>
        </p:txBody>
      </p:sp>
      <p:graphicFrame>
        <p:nvGraphicFramePr>
          <p:cNvPr id="6" name="Content Placeholder 5" descr="SmartArt">
            <a:extLst>
              <a:ext uri="{FF2B5EF4-FFF2-40B4-BE49-F238E27FC236}">
                <a16:creationId xmlns:a16="http://schemas.microsoft.com/office/drawing/2014/main" id="{BF629521-FFD2-45DA-9D1D-A5F09BD5A2D9}"/>
              </a:ext>
            </a:extLst>
          </p:cNvPr>
          <p:cNvGraphicFramePr>
            <a:graphicFrameLocks noGrp="1"/>
          </p:cNvGraphicFramePr>
          <p:nvPr>
            <p:ph idx="1"/>
            <p:extLst>
              <p:ext uri="{D42A27DB-BD31-4B8C-83A1-F6EECF244321}">
                <p14:modId xmlns:p14="http://schemas.microsoft.com/office/powerpoint/2010/main" val="847393777"/>
              </p:ext>
            </p:extLst>
          </p:nvPr>
        </p:nvGraphicFramePr>
        <p:xfrm>
          <a:off x="719571" y="1957389"/>
          <a:ext cx="6854248" cy="42825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09322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C4A590-BE23-FD41-C145-19542381401D}"/>
              </a:ext>
            </a:extLst>
          </p:cNvPr>
          <p:cNvSpPr txBox="1"/>
          <p:nvPr/>
        </p:nvSpPr>
        <p:spPr>
          <a:xfrm>
            <a:off x="900953" y="5540188"/>
            <a:ext cx="9412941" cy="658835"/>
          </a:xfrm>
          <a:prstGeom prst="rect">
            <a:avLst/>
          </a:prstGeom>
          <a:noFill/>
        </p:spPr>
        <p:txBody>
          <a:bodyPr wrap="square" rtlCol="0">
            <a:spAutoFit/>
          </a:bodyPr>
          <a:lstStyle/>
          <a:p>
            <a:pPr>
              <a:lnSpc>
                <a:spcPct val="150000"/>
              </a:lnSpc>
            </a:pPr>
            <a:r>
              <a:rPr lang="en-GB" sz="2800" b="1" dirty="0">
                <a:solidFill>
                  <a:schemeClr val="bg1"/>
                </a:solidFill>
                <a:latin typeface="Arial" panose="020B0604020202020204" pitchFamily="34" charset="0"/>
                <a:cs typeface="Arial" panose="020B0604020202020204" pitchFamily="34" charset="0"/>
              </a:rPr>
              <a:t>Limitations  of STP</a:t>
            </a:r>
          </a:p>
        </p:txBody>
      </p:sp>
      <p:sp>
        <p:nvSpPr>
          <p:cNvPr id="5" name="TextBox 4">
            <a:extLst>
              <a:ext uri="{FF2B5EF4-FFF2-40B4-BE49-F238E27FC236}">
                <a16:creationId xmlns:a16="http://schemas.microsoft.com/office/drawing/2014/main" id="{02E71A74-E708-48FF-BC66-5D1FD72CF742}"/>
              </a:ext>
            </a:extLst>
          </p:cNvPr>
          <p:cNvSpPr txBox="1"/>
          <p:nvPr/>
        </p:nvSpPr>
        <p:spPr>
          <a:xfrm>
            <a:off x="6096000" y="1844527"/>
            <a:ext cx="5316632" cy="1584473"/>
          </a:xfrm>
          <a:prstGeom prst="rect">
            <a:avLst/>
          </a:prstGeom>
          <a:noFill/>
        </p:spPr>
        <p:txBody>
          <a:bodyPr wrap="square" rtlCol="0">
            <a:spAutoFit/>
          </a:bodyPr>
          <a:lstStyle/>
          <a:p>
            <a:pPr marL="171450" indent="-171450">
              <a:lnSpc>
                <a:spcPct val="150000"/>
              </a:lnSpc>
              <a:buFont typeface="Wingdings" panose="05000000000000000000" pitchFamily="2" charset="2"/>
              <a:buChar char="§"/>
            </a:pPr>
            <a:r>
              <a:rPr lang="en-US" sz="1100" b="1" dirty="0">
                <a:latin typeface="Arial" panose="020B0604020202020204" pitchFamily="34" charset="0"/>
                <a:cs typeface="Arial" panose="020B0604020202020204" pitchFamily="34" charset="0"/>
              </a:rPr>
              <a:t>Where they are not working</a:t>
            </a:r>
          </a:p>
          <a:p>
            <a:pPr>
              <a:lnSpc>
                <a:spcPct val="150000"/>
              </a:lnSpc>
            </a:pPr>
            <a:endParaRPr lang="en-US"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US" sz="1100" b="1" dirty="0">
                <a:latin typeface="Arial" panose="020B0604020202020204" pitchFamily="34" charset="0"/>
                <a:cs typeface="Arial" panose="020B0604020202020204" pitchFamily="34" charset="0"/>
              </a:rPr>
              <a:t>Weakness of the </a:t>
            </a:r>
            <a:r>
              <a:rPr lang="en-GB" sz="1100" b="1" dirty="0">
                <a:latin typeface="Arial" panose="020B0604020202020204" pitchFamily="34" charset="0"/>
                <a:cs typeface="Arial" panose="020B0604020202020204" pitchFamily="34" charset="0"/>
              </a:rPr>
              <a:t>STP</a:t>
            </a:r>
            <a:r>
              <a:rPr lang="en-US" sz="1100" b="1" dirty="0">
                <a:latin typeface="Arial" panose="020B0604020202020204" pitchFamily="34" charset="0"/>
                <a:cs typeface="Arial" panose="020B0604020202020204" pitchFamily="34" charset="0"/>
              </a:rPr>
              <a:t> theory is seen in the psychographic choosing (</a:t>
            </a:r>
            <a:r>
              <a:rPr lang="en-GB" sz="1100" b="1" dirty="0">
                <a:latin typeface="Arial" panose="020B0604020202020204" pitchFamily="34" charset="0"/>
                <a:cs typeface="Arial" panose="020B0604020202020204" pitchFamily="34" charset="0"/>
              </a:rPr>
              <a:t>Ampountolas</a:t>
            </a:r>
            <a:r>
              <a:rPr lang="en-US" sz="1100" b="1" dirty="0">
                <a:latin typeface="Arial" panose="020B0604020202020204" pitchFamily="34" charset="0"/>
                <a:cs typeface="Arial" panose="020B0604020202020204" pitchFamily="34" charset="0"/>
              </a:rPr>
              <a:t>, 2019)</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US" sz="1100" b="1" dirty="0">
                <a:latin typeface="Arial" panose="020B0604020202020204" pitchFamily="34" charset="0"/>
                <a:cs typeface="Arial" panose="020B0604020202020204" pitchFamily="34" charset="0"/>
              </a:rPr>
              <a:t>Time-consuming, expertise, expense</a:t>
            </a:r>
          </a:p>
        </p:txBody>
      </p:sp>
      <p:pic>
        <p:nvPicPr>
          <p:cNvPr id="7" name="Picture 6" descr="A picture containing diagram">
            <a:extLst>
              <a:ext uri="{FF2B5EF4-FFF2-40B4-BE49-F238E27FC236}">
                <a16:creationId xmlns:a16="http://schemas.microsoft.com/office/drawing/2014/main" id="{CEB2C7C2-161D-6112-C031-4B6C65077C6E}"/>
              </a:ext>
            </a:extLst>
          </p:cNvPr>
          <p:cNvPicPr>
            <a:picLocks noChangeAspect="1"/>
          </p:cNvPicPr>
          <p:nvPr/>
        </p:nvPicPr>
        <p:blipFill>
          <a:blip r:embed="rId3"/>
          <a:stretch>
            <a:fillRect/>
          </a:stretch>
        </p:blipFill>
        <p:spPr>
          <a:xfrm>
            <a:off x="403972" y="1329756"/>
            <a:ext cx="5495444" cy="3322926"/>
          </a:xfrm>
          <a:prstGeom prst="rect">
            <a:avLst/>
          </a:prstGeom>
        </p:spPr>
      </p:pic>
    </p:spTree>
    <p:extLst>
      <p:ext uri="{BB962C8B-B14F-4D97-AF65-F5344CB8AC3E}">
        <p14:creationId xmlns:p14="http://schemas.microsoft.com/office/powerpoint/2010/main" val="1669558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F036-E5BA-1323-F8A2-C061DFE45625}"/>
              </a:ext>
            </a:extLst>
          </p:cNvPr>
          <p:cNvSpPr>
            <a:spLocks noGrp="1"/>
          </p:cNvSpPr>
          <p:nvPr>
            <p:ph type="title"/>
          </p:nvPr>
        </p:nvSpPr>
        <p:spPr/>
        <p:txBody>
          <a:bodyPr/>
          <a:lstStyle/>
          <a:p>
            <a:pPr>
              <a:lnSpc>
                <a:spcPct val="150000"/>
              </a:lnSpc>
            </a:pPr>
            <a:r>
              <a:rPr lang="en-GB" b="1" cap="none" dirty="0">
                <a:latin typeface="Arial" panose="020B0604020202020204" pitchFamily="34" charset="0"/>
                <a:cs typeface="Arial" panose="020B0604020202020204" pitchFamily="34" charset="0"/>
              </a:rPr>
              <a:t>Porter's Generic Competitive Strategy</a:t>
            </a:r>
          </a:p>
        </p:txBody>
      </p:sp>
      <p:sp>
        <p:nvSpPr>
          <p:cNvPr id="3" name="TextBox 2">
            <a:extLst>
              <a:ext uri="{FF2B5EF4-FFF2-40B4-BE49-F238E27FC236}">
                <a16:creationId xmlns:a16="http://schemas.microsoft.com/office/drawing/2014/main" id="{2A3D143A-5E2B-7137-3CB4-192E7EB0FB18}"/>
              </a:ext>
            </a:extLst>
          </p:cNvPr>
          <p:cNvSpPr txBox="1"/>
          <p:nvPr/>
        </p:nvSpPr>
        <p:spPr>
          <a:xfrm>
            <a:off x="262218" y="2979362"/>
            <a:ext cx="5490882" cy="1982530"/>
          </a:xfrm>
          <a:prstGeom prst="rect">
            <a:avLst/>
          </a:prstGeom>
          <a:noFill/>
        </p:spPr>
        <p:txBody>
          <a:bodyPr wrap="square" rtlCol="0">
            <a:spAutoFit/>
          </a:bodyPr>
          <a:lstStyle/>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Leadership decreases the selling cost</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In differentiation offering service is unique (Ali and Anwar, 2021)</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In cost focus, they choose a niche market.</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In differentiation focus, they choose a unique product (Musyoka et al., 2022</a:t>
            </a:r>
            <a:r>
              <a:rPr lang="en-US" dirty="0"/>
              <a:t>)</a:t>
            </a:r>
          </a:p>
        </p:txBody>
      </p:sp>
      <p:pic>
        <p:nvPicPr>
          <p:cNvPr id="5" name="Picture 4" descr="Treemap chart">
            <a:extLst>
              <a:ext uri="{FF2B5EF4-FFF2-40B4-BE49-F238E27FC236}">
                <a16:creationId xmlns:a16="http://schemas.microsoft.com/office/drawing/2014/main" id="{3EB86CE2-D0C0-BE6D-0EE2-F26207BA8FF5}"/>
              </a:ext>
            </a:extLst>
          </p:cNvPr>
          <p:cNvPicPr>
            <a:picLocks noChangeAspect="1"/>
          </p:cNvPicPr>
          <p:nvPr/>
        </p:nvPicPr>
        <p:blipFill>
          <a:blip r:embed="rId3"/>
          <a:stretch>
            <a:fillRect/>
          </a:stretch>
        </p:blipFill>
        <p:spPr>
          <a:xfrm>
            <a:off x="5632075" y="2622176"/>
            <a:ext cx="5954807" cy="3347118"/>
          </a:xfrm>
          <a:prstGeom prst="rect">
            <a:avLst/>
          </a:prstGeom>
        </p:spPr>
      </p:pic>
    </p:spTree>
    <p:extLst>
      <p:ext uri="{BB962C8B-B14F-4D97-AF65-F5344CB8AC3E}">
        <p14:creationId xmlns:p14="http://schemas.microsoft.com/office/powerpoint/2010/main" val="83026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8C804CC-0694-06FD-67E7-61BA8F371E5B}"/>
              </a:ext>
            </a:extLst>
          </p:cNvPr>
          <p:cNvSpPr txBox="1"/>
          <p:nvPr/>
        </p:nvSpPr>
        <p:spPr>
          <a:xfrm>
            <a:off x="985838" y="5543550"/>
            <a:ext cx="8879354" cy="658835"/>
          </a:xfrm>
          <a:prstGeom prst="rect">
            <a:avLst/>
          </a:prstGeom>
          <a:noFill/>
        </p:spPr>
        <p:txBody>
          <a:bodyPr wrap="none" rtlCol="0">
            <a:spAutoFit/>
          </a:bodyPr>
          <a:lstStyle/>
          <a:p>
            <a:pPr>
              <a:lnSpc>
                <a:spcPct val="150000"/>
              </a:lnSpc>
            </a:pPr>
            <a:r>
              <a:rPr lang="en-GB" sz="2800" b="1" dirty="0">
                <a:solidFill>
                  <a:schemeClr val="bg1"/>
                </a:solidFill>
                <a:latin typeface="Arial" panose="020B0604020202020204" pitchFamily="34" charset="0"/>
                <a:cs typeface="Arial" panose="020B0604020202020204" pitchFamily="34" charset="0"/>
              </a:rPr>
              <a:t>Examples</a:t>
            </a:r>
            <a:r>
              <a:rPr lang="en-US" sz="2800" b="1" dirty="0">
                <a:solidFill>
                  <a:schemeClr val="bg1"/>
                </a:solidFill>
                <a:latin typeface="Arial" panose="020B0604020202020204" pitchFamily="34" charset="0"/>
                <a:cs typeface="Arial" panose="020B0604020202020204" pitchFamily="34" charset="0"/>
              </a:rPr>
              <a:t> of Porter's Generic Competitive Strategy</a:t>
            </a:r>
            <a:endParaRPr lang="en-GB" sz="2800" b="1" dirty="0">
              <a:solidFill>
                <a:schemeClr val="bg1"/>
              </a:solidFill>
              <a:latin typeface="Arial" panose="020B0604020202020204" pitchFamily="34" charset="0"/>
              <a:cs typeface="Arial" panose="020B0604020202020204" pitchFamily="34" charset="0"/>
            </a:endParaRPr>
          </a:p>
        </p:txBody>
      </p:sp>
      <p:pic>
        <p:nvPicPr>
          <p:cNvPr id="8" name="Picture 7" descr="A picture containing timeline&#10;&#10;Description automatically generated">
            <a:extLst>
              <a:ext uri="{FF2B5EF4-FFF2-40B4-BE49-F238E27FC236}">
                <a16:creationId xmlns:a16="http://schemas.microsoft.com/office/drawing/2014/main" id="{6D9D1D85-1B37-3552-B1F5-0A6768F3997C}"/>
              </a:ext>
            </a:extLst>
          </p:cNvPr>
          <p:cNvPicPr>
            <a:picLocks noChangeAspect="1"/>
          </p:cNvPicPr>
          <p:nvPr/>
        </p:nvPicPr>
        <p:blipFill>
          <a:blip r:embed="rId3"/>
          <a:stretch>
            <a:fillRect/>
          </a:stretch>
        </p:blipFill>
        <p:spPr>
          <a:xfrm>
            <a:off x="622005" y="990600"/>
            <a:ext cx="4102395" cy="3429000"/>
          </a:xfrm>
          <a:prstGeom prst="rect">
            <a:avLst/>
          </a:prstGeom>
        </p:spPr>
      </p:pic>
      <p:sp>
        <p:nvSpPr>
          <p:cNvPr id="9" name="TextBox 8">
            <a:extLst>
              <a:ext uri="{FF2B5EF4-FFF2-40B4-BE49-F238E27FC236}">
                <a16:creationId xmlns:a16="http://schemas.microsoft.com/office/drawing/2014/main" id="{FC8F67C8-06E6-A50C-AC95-63D7ACDA0F6B}"/>
              </a:ext>
            </a:extLst>
          </p:cNvPr>
          <p:cNvSpPr txBox="1"/>
          <p:nvPr/>
        </p:nvSpPr>
        <p:spPr>
          <a:xfrm>
            <a:off x="5557838" y="1249680"/>
            <a:ext cx="6012157" cy="1838388"/>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Examples of cost leadership are Southwest airlines and Wal-Mart.</a:t>
            </a:r>
          </a:p>
          <a:p>
            <a:pPr marL="171450" indent="-171450">
              <a:lnSpc>
                <a:spcPct val="150000"/>
              </a:lnSpc>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Examples of differentiation are Apple, LEGO, Harley-Davidson, and Starbucks.</a:t>
            </a:r>
          </a:p>
          <a:p>
            <a:pPr marL="171450" indent="-171450">
              <a:lnSpc>
                <a:spcPct val="150000"/>
              </a:lnSpc>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Example of cost focus is Claires and Home Depot (Adams and Williams, 2019).</a:t>
            </a:r>
          </a:p>
          <a:p>
            <a:pPr marL="171450" indent="-171450">
              <a:lnSpc>
                <a:spcPct val="150000"/>
              </a:lnSpc>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Examples of differentiation focus are Rolls Royce, Omega.</a:t>
            </a:r>
          </a:p>
        </p:txBody>
      </p:sp>
    </p:spTree>
    <p:extLst>
      <p:ext uri="{BB962C8B-B14F-4D97-AF65-F5344CB8AC3E}">
        <p14:creationId xmlns:p14="http://schemas.microsoft.com/office/powerpoint/2010/main" val="494526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DD4B5-1881-C839-2B2B-B9E6C1C0EAEA}"/>
              </a:ext>
            </a:extLst>
          </p:cNvPr>
          <p:cNvSpPr>
            <a:spLocks noGrp="1"/>
          </p:cNvSpPr>
          <p:nvPr>
            <p:ph type="title"/>
          </p:nvPr>
        </p:nvSpPr>
        <p:spPr/>
        <p:txBody>
          <a:bodyPr/>
          <a:lstStyle/>
          <a:p>
            <a:pPr>
              <a:lnSpc>
                <a:spcPct val="150000"/>
              </a:lnSpc>
            </a:pPr>
            <a:r>
              <a:rPr lang="en-US" b="1" cap="none" dirty="0">
                <a:latin typeface="Arial" panose="020B0604020202020204" pitchFamily="34" charset="0"/>
                <a:cs typeface="Arial" panose="020B0604020202020204" pitchFamily="34" charset="0"/>
              </a:rPr>
              <a:t>Limitations of Porter's Generic Competitive Strategy</a:t>
            </a:r>
            <a:endParaRPr lang="en-GB" b="1" cap="none"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A4694AB-3BF5-A85A-D543-BF4619774E3A}"/>
              </a:ext>
            </a:extLst>
          </p:cNvPr>
          <p:cNvSpPr txBox="1"/>
          <p:nvPr/>
        </p:nvSpPr>
        <p:spPr>
          <a:xfrm>
            <a:off x="575894" y="2501153"/>
            <a:ext cx="4520541" cy="1330557"/>
          </a:xfrm>
          <a:prstGeom prst="rect">
            <a:avLst/>
          </a:prstGeom>
          <a:noFill/>
        </p:spPr>
        <p:txBody>
          <a:bodyPr wrap="square" rtlCol="0">
            <a:spAutoFit/>
          </a:bodyPr>
          <a:lstStyle/>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Keep one strategy regularly</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There are very few options in the industry or market</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The price of the product is different (Ali and Anwar, 2021)</a:t>
            </a:r>
          </a:p>
        </p:txBody>
      </p:sp>
      <p:graphicFrame>
        <p:nvGraphicFramePr>
          <p:cNvPr id="9" name="Diagram 8">
            <a:extLst>
              <a:ext uri="{FF2B5EF4-FFF2-40B4-BE49-F238E27FC236}">
                <a16:creationId xmlns:a16="http://schemas.microsoft.com/office/drawing/2014/main" id="{42549A56-FA0D-87EA-318C-BB8B7AF93E93}"/>
              </a:ext>
            </a:extLst>
          </p:cNvPr>
          <p:cNvGraphicFramePr/>
          <p:nvPr>
            <p:extLst>
              <p:ext uri="{D42A27DB-BD31-4B8C-83A1-F6EECF244321}">
                <p14:modId xmlns:p14="http://schemas.microsoft.com/office/powerpoint/2010/main" val="2012866413"/>
              </p:ext>
            </p:extLst>
          </p:nvPr>
        </p:nvGraphicFramePr>
        <p:xfrm>
          <a:off x="6090702" y="2501153"/>
          <a:ext cx="5257800" cy="36441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3396CA13-D24A-8994-0925-BB52D6FE2CCD}"/>
              </a:ext>
            </a:extLst>
          </p:cNvPr>
          <p:cNvSpPr txBox="1"/>
          <p:nvPr/>
        </p:nvSpPr>
        <p:spPr>
          <a:xfrm>
            <a:off x="6146662" y="3725416"/>
            <a:ext cx="1622614" cy="430887"/>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Superior profit through lower costs</a:t>
            </a:r>
          </a:p>
        </p:txBody>
      </p:sp>
      <p:sp>
        <p:nvSpPr>
          <p:cNvPr id="11" name="TextBox 10">
            <a:extLst>
              <a:ext uri="{FF2B5EF4-FFF2-40B4-BE49-F238E27FC236}">
                <a16:creationId xmlns:a16="http://schemas.microsoft.com/office/drawing/2014/main" id="{DDC48522-F685-2F6F-227D-38A773FDEAE8}"/>
              </a:ext>
            </a:extLst>
          </p:cNvPr>
          <p:cNvSpPr txBox="1"/>
          <p:nvPr/>
        </p:nvSpPr>
        <p:spPr>
          <a:xfrm>
            <a:off x="7937430" y="3725416"/>
            <a:ext cx="1500096" cy="938719"/>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Creating product or service that is perceived as being unique ‘through the industry’</a:t>
            </a:r>
          </a:p>
        </p:txBody>
      </p:sp>
      <p:sp>
        <p:nvSpPr>
          <p:cNvPr id="12" name="TextBox 11">
            <a:extLst>
              <a:ext uri="{FF2B5EF4-FFF2-40B4-BE49-F238E27FC236}">
                <a16:creationId xmlns:a16="http://schemas.microsoft.com/office/drawing/2014/main" id="{C7C04D8F-4CE9-ECAB-C076-E50EC448C3DC}"/>
              </a:ext>
            </a:extLst>
          </p:cNvPr>
          <p:cNvSpPr txBox="1"/>
          <p:nvPr/>
        </p:nvSpPr>
        <p:spPr>
          <a:xfrm>
            <a:off x="9936561" y="3725416"/>
            <a:ext cx="1344706" cy="600164"/>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Concentrating on a limited part of the market</a:t>
            </a:r>
          </a:p>
        </p:txBody>
      </p:sp>
    </p:spTree>
    <p:extLst>
      <p:ext uri="{BB962C8B-B14F-4D97-AF65-F5344CB8AC3E}">
        <p14:creationId xmlns:p14="http://schemas.microsoft.com/office/powerpoint/2010/main" val="4078994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19FFC-C47E-B51B-C96C-47517D7D0CC6}"/>
              </a:ext>
            </a:extLst>
          </p:cNvPr>
          <p:cNvSpPr>
            <a:spLocks noGrp="1"/>
          </p:cNvSpPr>
          <p:nvPr>
            <p:ph type="title"/>
          </p:nvPr>
        </p:nvSpPr>
        <p:spPr/>
        <p:txBody>
          <a:bodyPr/>
          <a:lstStyle/>
          <a:p>
            <a:pPr>
              <a:lnSpc>
                <a:spcPct val="150000"/>
              </a:lnSpc>
            </a:pPr>
            <a:r>
              <a:rPr lang="en-GB" b="1" cap="none" dirty="0">
                <a:latin typeface="Arial" panose="020B0604020202020204" pitchFamily="34" charset="0"/>
                <a:cs typeface="Arial" panose="020B0604020202020204" pitchFamily="34" charset="0"/>
              </a:rPr>
              <a:t>Service Quality Gap Model</a:t>
            </a:r>
          </a:p>
        </p:txBody>
      </p:sp>
      <p:pic>
        <p:nvPicPr>
          <p:cNvPr id="4" name="Picture 3" descr="Diagram">
            <a:extLst>
              <a:ext uri="{FF2B5EF4-FFF2-40B4-BE49-F238E27FC236}">
                <a16:creationId xmlns:a16="http://schemas.microsoft.com/office/drawing/2014/main" id="{4299EEDA-8B93-433E-BE83-FCAF93D21327}"/>
              </a:ext>
            </a:extLst>
          </p:cNvPr>
          <p:cNvPicPr>
            <a:picLocks noChangeAspect="1"/>
          </p:cNvPicPr>
          <p:nvPr/>
        </p:nvPicPr>
        <p:blipFill>
          <a:blip r:embed="rId3"/>
          <a:stretch>
            <a:fillRect/>
          </a:stretch>
        </p:blipFill>
        <p:spPr>
          <a:xfrm>
            <a:off x="575894" y="2029406"/>
            <a:ext cx="5756696" cy="4714293"/>
          </a:xfrm>
          <a:prstGeom prst="rect">
            <a:avLst/>
          </a:prstGeom>
        </p:spPr>
      </p:pic>
      <p:sp>
        <p:nvSpPr>
          <p:cNvPr id="5" name="TextBox 4">
            <a:extLst>
              <a:ext uri="{FF2B5EF4-FFF2-40B4-BE49-F238E27FC236}">
                <a16:creationId xmlns:a16="http://schemas.microsoft.com/office/drawing/2014/main" id="{0929F4E7-61E4-432D-A3A7-61A0E437D59E}"/>
              </a:ext>
            </a:extLst>
          </p:cNvPr>
          <p:cNvSpPr txBox="1"/>
          <p:nvPr/>
        </p:nvSpPr>
        <p:spPr>
          <a:xfrm>
            <a:off x="7386638" y="2871788"/>
            <a:ext cx="4090285" cy="1838388"/>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About the Service Quality Gap model</a:t>
            </a:r>
          </a:p>
          <a:p>
            <a:pPr>
              <a:lnSpc>
                <a:spcPct val="150000"/>
              </a:lnSpc>
            </a:pPr>
            <a:endParaRPr lang="en-GB" sz="1100" b="1"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Number of Gaps and about those gaps (Beech et al., 2019)</a:t>
            </a:r>
          </a:p>
          <a:p>
            <a:pPr marL="171450" indent="-171450">
              <a:lnSpc>
                <a:spcPct val="150000"/>
              </a:lnSpc>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Application of the Service Quality Gap model to identify the gaps</a:t>
            </a:r>
          </a:p>
        </p:txBody>
      </p:sp>
    </p:spTree>
    <p:extLst>
      <p:ext uri="{BB962C8B-B14F-4D97-AF65-F5344CB8AC3E}">
        <p14:creationId xmlns:p14="http://schemas.microsoft.com/office/powerpoint/2010/main" val="679922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
            <a:extLst>
              <a:ext uri="{FF2B5EF4-FFF2-40B4-BE49-F238E27FC236}">
                <a16:creationId xmlns:a16="http://schemas.microsoft.com/office/drawing/2014/main" id="{D735DA92-C754-E1F8-B514-AF522BCB9A3C}"/>
              </a:ext>
            </a:extLst>
          </p:cNvPr>
          <p:cNvPicPr>
            <a:picLocks noChangeAspect="1"/>
          </p:cNvPicPr>
          <p:nvPr/>
        </p:nvPicPr>
        <p:blipFill>
          <a:blip r:embed="rId3"/>
          <a:stretch>
            <a:fillRect/>
          </a:stretch>
        </p:blipFill>
        <p:spPr>
          <a:xfrm>
            <a:off x="3511550" y="646430"/>
            <a:ext cx="4864100" cy="4254500"/>
          </a:xfrm>
          <a:prstGeom prst="rect">
            <a:avLst/>
          </a:prstGeom>
        </p:spPr>
      </p:pic>
      <p:sp>
        <p:nvSpPr>
          <p:cNvPr id="6" name="TextBox 5">
            <a:extLst>
              <a:ext uri="{FF2B5EF4-FFF2-40B4-BE49-F238E27FC236}">
                <a16:creationId xmlns:a16="http://schemas.microsoft.com/office/drawing/2014/main" id="{8C8D00BF-31C0-386F-2426-8C7CC121E04C}"/>
              </a:ext>
            </a:extLst>
          </p:cNvPr>
          <p:cNvSpPr txBox="1"/>
          <p:nvPr/>
        </p:nvSpPr>
        <p:spPr>
          <a:xfrm>
            <a:off x="1000125" y="5557838"/>
            <a:ext cx="7586663" cy="658835"/>
          </a:xfrm>
          <a:prstGeom prst="rect">
            <a:avLst/>
          </a:prstGeom>
          <a:noFill/>
        </p:spPr>
        <p:txBody>
          <a:bodyPr wrap="square" rtlCol="0">
            <a:spAutoFit/>
          </a:bodyPr>
          <a:lstStyle/>
          <a:p>
            <a:pPr>
              <a:lnSpc>
                <a:spcPct val="150000"/>
              </a:lnSpc>
            </a:pPr>
            <a:r>
              <a:rPr lang="en-GB" sz="2800" b="1" dirty="0">
                <a:solidFill>
                  <a:schemeClr val="bg1"/>
                </a:solidFill>
                <a:latin typeface="Arial" panose="020B0604020202020204" pitchFamily="34" charset="0"/>
                <a:cs typeface="Arial" panose="020B0604020202020204" pitchFamily="34" charset="0"/>
              </a:rPr>
              <a:t>The Extended Marketing Mix</a:t>
            </a:r>
          </a:p>
        </p:txBody>
      </p:sp>
    </p:spTree>
    <p:extLst>
      <p:ext uri="{BB962C8B-B14F-4D97-AF65-F5344CB8AC3E}">
        <p14:creationId xmlns:p14="http://schemas.microsoft.com/office/powerpoint/2010/main" val="1458416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F14A6-56E5-6EA0-D502-359196F8A051}"/>
              </a:ext>
            </a:extLst>
          </p:cNvPr>
          <p:cNvSpPr>
            <a:spLocks noGrp="1"/>
          </p:cNvSpPr>
          <p:nvPr>
            <p:ph type="title"/>
          </p:nvPr>
        </p:nvSpPr>
        <p:spPr/>
        <p:txBody>
          <a:bodyPr>
            <a:normAutofit/>
          </a:bodyPr>
          <a:lstStyle/>
          <a:p>
            <a:r>
              <a:rPr lang="en-US" b="1" cap="none" dirty="0">
                <a:latin typeface="Arial" panose="020B0604020202020204" pitchFamily="34" charset="0"/>
                <a:cs typeface="Arial" panose="020B0604020202020204" pitchFamily="34" charset="0"/>
              </a:rPr>
              <a:t>Examples of Service Quality Gap Model</a:t>
            </a:r>
            <a:endParaRPr lang="en-GB" b="1" cap="none"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2CBD295-7033-0C1E-121D-2D1A65823D27}"/>
              </a:ext>
            </a:extLst>
          </p:cNvPr>
          <p:cNvSpPr txBox="1"/>
          <p:nvPr/>
        </p:nvSpPr>
        <p:spPr>
          <a:xfrm>
            <a:off x="828675" y="2714625"/>
            <a:ext cx="3843338" cy="2346220"/>
          </a:xfrm>
          <a:prstGeom prst="rect">
            <a:avLst/>
          </a:prstGeom>
          <a:noFill/>
        </p:spPr>
        <p:txBody>
          <a:bodyPr wrap="square" rtlCol="0">
            <a:spAutoFit/>
          </a:bodyPr>
          <a:lstStyle/>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Examples of the company where the gap model theory is good (Bocken et al., 2019)</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Amazon can be analysed by comparing past and current performance to identify the gaps</a:t>
            </a:r>
          </a:p>
          <a:p>
            <a:pPr marL="171450" indent="-171450">
              <a:lnSpc>
                <a:spcPct val="150000"/>
              </a:lnSpc>
              <a:buFont typeface="Wingdings" panose="05000000000000000000" pitchFamily="2" charset="2"/>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GB" sz="1100" b="1" dirty="0">
                <a:latin typeface="Arial" panose="020B0604020202020204" pitchFamily="34" charset="0"/>
                <a:cs typeface="Arial" panose="020B0604020202020204" pitchFamily="34" charset="0"/>
              </a:rPr>
              <a:t>Hygge Home Retail service is an example where the gap model can be implemented for better customer review</a:t>
            </a:r>
          </a:p>
        </p:txBody>
      </p:sp>
      <p:pic>
        <p:nvPicPr>
          <p:cNvPr id="5" name="Picture 4" descr="Chart, line chart&#10;&#10;Description automatically generated">
            <a:extLst>
              <a:ext uri="{FF2B5EF4-FFF2-40B4-BE49-F238E27FC236}">
                <a16:creationId xmlns:a16="http://schemas.microsoft.com/office/drawing/2014/main" id="{EA3EA654-4AE2-4AD6-DDB1-4EBC88E2D014}"/>
              </a:ext>
            </a:extLst>
          </p:cNvPr>
          <p:cNvPicPr>
            <a:picLocks noChangeAspect="1"/>
          </p:cNvPicPr>
          <p:nvPr/>
        </p:nvPicPr>
        <p:blipFill>
          <a:blip r:embed="rId3"/>
          <a:stretch>
            <a:fillRect/>
          </a:stretch>
        </p:blipFill>
        <p:spPr>
          <a:xfrm>
            <a:off x="5389941" y="2112368"/>
            <a:ext cx="5973384" cy="4410352"/>
          </a:xfrm>
          <a:prstGeom prst="rect">
            <a:avLst/>
          </a:prstGeom>
        </p:spPr>
      </p:pic>
    </p:spTree>
    <p:extLst>
      <p:ext uri="{BB962C8B-B14F-4D97-AF65-F5344CB8AC3E}">
        <p14:creationId xmlns:p14="http://schemas.microsoft.com/office/powerpoint/2010/main" val="807523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AD5FE8C-DDCC-9E93-5C6A-D6788A7C56B9}"/>
              </a:ext>
            </a:extLst>
          </p:cNvPr>
          <p:cNvSpPr txBox="1"/>
          <p:nvPr/>
        </p:nvSpPr>
        <p:spPr>
          <a:xfrm>
            <a:off x="1171575" y="5500688"/>
            <a:ext cx="7629525" cy="523220"/>
          </a:xfrm>
          <a:prstGeom prst="rect">
            <a:avLst/>
          </a:prstGeom>
          <a:noFill/>
        </p:spPr>
        <p:txBody>
          <a:bodyPr wrap="square" rtlCol="0">
            <a:spAutoFit/>
          </a:bodyPr>
          <a:lstStyle/>
          <a:p>
            <a:r>
              <a:rPr lang="en-GB" sz="2800" b="1" dirty="0">
                <a:solidFill>
                  <a:schemeClr val="bg1"/>
                </a:solidFill>
                <a:latin typeface="Arial" panose="020B0604020202020204" pitchFamily="34" charset="0"/>
                <a:cs typeface="Arial" panose="020B0604020202020204" pitchFamily="34" charset="0"/>
              </a:rPr>
              <a:t>Conclusion</a:t>
            </a:r>
            <a:r>
              <a:rPr lang="en-GB" dirty="0"/>
              <a:t> </a:t>
            </a:r>
          </a:p>
        </p:txBody>
      </p:sp>
      <p:pic>
        <p:nvPicPr>
          <p:cNvPr id="6" name="Picture 5" descr="Background pattern&#10;&#10;Description automatically generated">
            <a:extLst>
              <a:ext uri="{FF2B5EF4-FFF2-40B4-BE49-F238E27FC236}">
                <a16:creationId xmlns:a16="http://schemas.microsoft.com/office/drawing/2014/main" id="{EBFAA9CF-43FB-8201-490D-9980BC4088A7}"/>
              </a:ext>
            </a:extLst>
          </p:cNvPr>
          <p:cNvPicPr>
            <a:picLocks noChangeAspect="1"/>
          </p:cNvPicPr>
          <p:nvPr/>
        </p:nvPicPr>
        <p:blipFill>
          <a:blip r:embed="rId3"/>
          <a:stretch>
            <a:fillRect/>
          </a:stretch>
        </p:blipFill>
        <p:spPr>
          <a:xfrm>
            <a:off x="597287" y="1310640"/>
            <a:ext cx="4782434" cy="3365060"/>
          </a:xfrm>
          <a:prstGeom prst="rect">
            <a:avLst/>
          </a:prstGeom>
        </p:spPr>
      </p:pic>
      <p:sp>
        <p:nvSpPr>
          <p:cNvPr id="7" name="TextBox 6">
            <a:extLst>
              <a:ext uri="{FF2B5EF4-FFF2-40B4-BE49-F238E27FC236}">
                <a16:creationId xmlns:a16="http://schemas.microsoft.com/office/drawing/2014/main" id="{D892E87D-5A81-13B3-E35F-ABFC94A4867B}"/>
              </a:ext>
            </a:extLst>
          </p:cNvPr>
          <p:cNvSpPr txBox="1"/>
          <p:nvPr/>
        </p:nvSpPr>
        <p:spPr>
          <a:xfrm>
            <a:off x="7147560" y="2392446"/>
            <a:ext cx="4236720" cy="822726"/>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The strategies are very effective</a:t>
            </a:r>
          </a:p>
          <a:p>
            <a:pPr marL="171450" indent="-171450">
              <a:lnSpc>
                <a:spcPct val="150000"/>
              </a:lnSpc>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Limitation does not lower the importance</a:t>
            </a:r>
          </a:p>
        </p:txBody>
      </p:sp>
    </p:spTree>
    <p:extLst>
      <p:ext uri="{BB962C8B-B14F-4D97-AF65-F5344CB8AC3E}">
        <p14:creationId xmlns:p14="http://schemas.microsoft.com/office/powerpoint/2010/main" val="1550455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531C6-D4B0-45C5-11D8-E8E8E56350F0}"/>
              </a:ext>
            </a:extLst>
          </p:cNvPr>
          <p:cNvSpPr>
            <a:spLocks noGrp="1"/>
          </p:cNvSpPr>
          <p:nvPr>
            <p:ph type="title"/>
          </p:nvPr>
        </p:nvSpPr>
        <p:spPr/>
        <p:txBody>
          <a:bodyPr/>
          <a:lstStyle/>
          <a:p>
            <a:pPr>
              <a:lnSpc>
                <a:spcPct val="150000"/>
              </a:lnSpc>
            </a:pPr>
            <a:r>
              <a:rPr lang="en-GB" b="1" cap="none" dirty="0">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3F685B9A-119E-0319-E770-7453D0D390F7}"/>
              </a:ext>
            </a:extLst>
          </p:cNvPr>
          <p:cNvSpPr txBox="1"/>
          <p:nvPr/>
        </p:nvSpPr>
        <p:spPr>
          <a:xfrm>
            <a:off x="495561" y="2312894"/>
            <a:ext cx="11190282" cy="4285212"/>
          </a:xfrm>
          <a:prstGeom prst="rect">
            <a:avLst/>
          </a:prstGeom>
          <a:noFill/>
        </p:spPr>
        <p:txBody>
          <a:bodyPr wrap="square" rtlCol="0">
            <a:spAutoFit/>
          </a:bodyPr>
          <a:lstStyle/>
          <a:p>
            <a:pPr>
              <a:lnSpc>
                <a:spcPct val="150000"/>
              </a:lnSpc>
            </a:pPr>
            <a:r>
              <a:rPr lang="en-GB" sz="1100" b="1" dirty="0">
                <a:latin typeface="Arial" panose="020B0604020202020204" pitchFamily="34" charset="0"/>
                <a:cs typeface="Arial" panose="020B0604020202020204" pitchFamily="34" charset="0"/>
              </a:rPr>
              <a:t>Adams, B. and Williams, K.R. (2019) Zone pricing in retail oligopoly. </a:t>
            </a:r>
            <a:r>
              <a:rPr lang="en-GB" sz="1100" b="1" i="1" dirty="0">
                <a:latin typeface="Arial" panose="020B0604020202020204" pitchFamily="34" charset="0"/>
                <a:cs typeface="Arial" panose="020B0604020202020204" pitchFamily="34" charset="0"/>
              </a:rPr>
              <a:t>American Economic Journal: Microeconomics</a:t>
            </a:r>
            <a:r>
              <a:rPr lang="en-GB" sz="1100" b="1" dirty="0">
                <a:latin typeface="Arial" panose="020B0604020202020204" pitchFamily="34" charset="0"/>
                <a:cs typeface="Arial" panose="020B0604020202020204" pitchFamily="34" charset="0"/>
              </a:rPr>
              <a:t>, 11(1), pp.124-56.Available at: </a:t>
            </a:r>
            <a:r>
              <a:rPr lang="en-GB" sz="1100" b="1" dirty="0">
                <a:latin typeface="Arial" panose="020B0604020202020204" pitchFamily="34" charset="0"/>
                <a:cs typeface="Arial" panose="020B0604020202020204" pitchFamily="34" charset="0"/>
                <a:hlinkClick r:id="rId2"/>
              </a:rPr>
              <a:t>https://elischolar.library.yale.edu/cgi/viewcontent.cgi?article=1204&amp;context=cowles-discussion-paper-series</a:t>
            </a:r>
            <a:r>
              <a:rPr lang="en-GB" sz="1100" b="1" dirty="0">
                <a:latin typeface="Arial" panose="020B0604020202020204" pitchFamily="34" charset="0"/>
                <a:cs typeface="Arial" panose="020B0604020202020204" pitchFamily="34" charset="0"/>
              </a:rPr>
              <a:t> (Accessed: 17 March 2023)</a:t>
            </a:r>
          </a:p>
          <a:p>
            <a:pPr>
              <a:lnSpc>
                <a:spcPct val="150000"/>
              </a:lnSpc>
            </a:pPr>
            <a:endParaRPr lang="en-GB" sz="1100" b="1"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Ali, B.J. and Anwar, G. (2021) Porter’s Generic Competitive Strategies and its influence on the Competitive Advantage. Ali, BJ, &amp; Anwar, G. (2021). Porter’s Generic Competitive Strategies and its influence on the Competitive Advantage. </a:t>
            </a:r>
            <a:r>
              <a:rPr lang="en-GB" sz="1100" b="1" i="1" dirty="0">
                <a:latin typeface="Arial" panose="020B0604020202020204" pitchFamily="34" charset="0"/>
                <a:cs typeface="Arial" panose="020B0604020202020204" pitchFamily="34" charset="0"/>
              </a:rPr>
              <a:t>International Journal of Advanced Engineering, Management and Science</a:t>
            </a:r>
            <a:r>
              <a:rPr lang="en-GB" sz="1100" b="1" dirty="0">
                <a:latin typeface="Arial" panose="020B0604020202020204" pitchFamily="34" charset="0"/>
                <a:cs typeface="Arial" panose="020B0604020202020204" pitchFamily="34" charset="0"/>
              </a:rPr>
              <a:t>, 7(6), pp.42-51. Available at: https://papers.ssrn.com/sol3/papers.cfm?abstract_id=3863595 (Accessed: 17 March 2023)</a:t>
            </a:r>
          </a:p>
          <a:p>
            <a:pPr>
              <a:lnSpc>
                <a:spcPct val="150000"/>
              </a:lnSpc>
            </a:pPr>
            <a:endParaRPr lang="en-GB" sz="1100" b="1"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Ampountolas, A., Shaw, G. and James, S. (2019) The role of social media as a distribution channel for promoting pricing strategies. </a:t>
            </a:r>
            <a:r>
              <a:rPr lang="en-GB" sz="1100" b="1" i="1" dirty="0">
                <a:latin typeface="Arial" panose="020B0604020202020204" pitchFamily="34" charset="0"/>
                <a:cs typeface="Arial" panose="020B0604020202020204" pitchFamily="34" charset="0"/>
              </a:rPr>
              <a:t>Journal of Hospitality and Tourism Insights</a:t>
            </a:r>
            <a:r>
              <a:rPr lang="en-GB" sz="1100" b="1" dirty="0">
                <a:latin typeface="Arial" panose="020B0604020202020204" pitchFamily="34" charset="0"/>
                <a:cs typeface="Arial" panose="020B0604020202020204" pitchFamily="34" charset="0"/>
              </a:rPr>
              <a:t>, 2(1), pp.75-91. Available at: https://www.emerald.com/insight/content/doi/10.1108/JHTI-07-2018-0040/full/html (Accessed: 18 March 2023)</a:t>
            </a:r>
          </a:p>
          <a:p>
            <a:pPr>
              <a:lnSpc>
                <a:spcPct val="150000"/>
              </a:lnSpc>
            </a:pPr>
            <a:endParaRPr lang="en-GB" sz="1100" b="1"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Beech, J. et </a:t>
            </a:r>
            <a:r>
              <a:rPr lang="en-GB" sz="1100" b="1" i="1" dirty="0">
                <a:latin typeface="Arial" panose="020B0604020202020204" pitchFamily="34" charset="0"/>
                <a:cs typeface="Arial" panose="020B0604020202020204" pitchFamily="34" charset="0"/>
              </a:rPr>
              <a:t>al</a:t>
            </a:r>
            <a:r>
              <a:rPr lang="en-GB" sz="1100" b="1" dirty="0">
                <a:latin typeface="Arial" panose="020B0604020202020204" pitchFamily="34" charset="0"/>
                <a:cs typeface="Arial" panose="020B0604020202020204" pitchFamily="34" charset="0"/>
              </a:rPr>
              <a:t>. (2019) Closing the gap. Key Areas for Action on the Health and Care Workforce. Available at: </a:t>
            </a:r>
            <a:r>
              <a:rPr lang="en-GB" sz="1100" b="1" dirty="0">
                <a:latin typeface="Arial" panose="020B0604020202020204" pitchFamily="34" charset="0"/>
                <a:cs typeface="Arial" panose="020B0604020202020204" pitchFamily="34" charset="0"/>
                <a:hlinkClick r:id="rId3"/>
              </a:rPr>
              <a:t>http</a:t>
            </a:r>
            <a:r>
              <a:rPr lang="en-GB" dirty="0">
                <a:hlinkClick r:id="rId3"/>
              </a:rPr>
              <a:t>://</a:t>
            </a:r>
            <a:r>
              <a:rPr lang="en-GB" sz="1100" b="1" dirty="0">
                <a:latin typeface="Arial" panose="020B0604020202020204" pitchFamily="34" charset="0"/>
                <a:cs typeface="Arial" panose="020B0604020202020204" pitchFamily="34" charset="0"/>
                <a:hlinkClick r:id="rId3"/>
              </a:rPr>
              <a:t>www.nuffieldtrust.org.uk/files/2019-03/heaj6708-workforce-full-report-web.pdf</a:t>
            </a:r>
            <a:r>
              <a:rPr lang="en-GB" sz="1100" b="1" dirty="0">
                <a:latin typeface="Arial" panose="020B0604020202020204" pitchFamily="34" charset="0"/>
                <a:cs typeface="Arial" panose="020B0604020202020204" pitchFamily="34" charset="0"/>
              </a:rPr>
              <a:t> (Accessed: 18 March 2023)</a:t>
            </a:r>
          </a:p>
          <a:p>
            <a:pPr>
              <a:lnSpc>
                <a:spcPct val="150000"/>
              </a:lnSpc>
            </a:pPr>
            <a:endParaRPr lang="en-GB" sz="1100" b="1"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Bocken, N., Strupeit, L., Whalen, K. and Nußholz, J. (2019) A review and evaluation of circular business model innovation tools. </a:t>
            </a:r>
            <a:r>
              <a:rPr lang="en-GB" sz="1100" b="1" i="1" dirty="0">
                <a:latin typeface="Arial" panose="020B0604020202020204" pitchFamily="34" charset="0"/>
                <a:cs typeface="Arial" panose="020B0604020202020204" pitchFamily="34" charset="0"/>
              </a:rPr>
              <a:t>Sustainability,</a:t>
            </a:r>
            <a:r>
              <a:rPr lang="en-GB" sz="1100" b="1" dirty="0">
                <a:latin typeface="Arial" panose="020B0604020202020204" pitchFamily="34" charset="0"/>
                <a:cs typeface="Arial" panose="020B0604020202020204" pitchFamily="34" charset="0"/>
              </a:rPr>
              <a:t> 11(8), p.2210.Available at: https://www.mdpi.com/2071-1050/11/8/2210/pdf (Accessed: 18 March 2023)</a:t>
            </a:r>
          </a:p>
          <a:p>
            <a:pPr>
              <a:lnSpc>
                <a:spcPct val="150000"/>
              </a:lnSpc>
            </a:pPr>
            <a:endParaRPr lang="en-GB" sz="1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9255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9FC6C1-CC59-0EB5-81E4-0205346EA049}"/>
              </a:ext>
            </a:extLst>
          </p:cNvPr>
          <p:cNvSpPr txBox="1"/>
          <p:nvPr/>
        </p:nvSpPr>
        <p:spPr>
          <a:xfrm>
            <a:off x="784412" y="1411942"/>
            <a:ext cx="10623176" cy="5139292"/>
          </a:xfrm>
          <a:prstGeom prst="rect">
            <a:avLst/>
          </a:prstGeom>
          <a:noFill/>
        </p:spPr>
        <p:txBody>
          <a:bodyPr wrap="square" rtlCol="0">
            <a:spAutoFit/>
          </a:bodyPr>
          <a:lstStyle/>
          <a:p>
            <a:pPr>
              <a:lnSpc>
                <a:spcPct val="150000"/>
              </a:lnSpc>
            </a:pPr>
            <a:r>
              <a:rPr lang="en-GB" sz="1100" b="1" dirty="0">
                <a:latin typeface="Arial" panose="020B0604020202020204" pitchFamily="34" charset="0"/>
                <a:cs typeface="Arial" panose="020B0604020202020204" pitchFamily="34" charset="0"/>
              </a:rPr>
              <a:t>Chen, D. et </a:t>
            </a:r>
            <a:r>
              <a:rPr lang="en-GB" sz="1100" b="1" i="1" dirty="0">
                <a:latin typeface="Arial" panose="020B0604020202020204" pitchFamily="34" charset="0"/>
                <a:cs typeface="Arial" panose="020B0604020202020204" pitchFamily="34" charset="0"/>
              </a:rPr>
              <a:t>al</a:t>
            </a:r>
            <a:r>
              <a:rPr lang="en-GB" sz="1100" b="1" dirty="0">
                <a:latin typeface="Arial" panose="020B0604020202020204" pitchFamily="34" charset="0"/>
                <a:cs typeface="Arial" panose="020B0604020202020204" pitchFamily="34" charset="0"/>
              </a:rPr>
              <a:t>. (2021) Mapping gaseous amines, ammonia, and their particulate counterparts in marine atmospheres of China’s marginal seas: Part 1–Differentiating marine emission from continental transport. </a:t>
            </a:r>
            <a:r>
              <a:rPr lang="en-GB" sz="1100" b="1" i="1" dirty="0">
                <a:latin typeface="Arial" panose="020B0604020202020204" pitchFamily="34" charset="0"/>
                <a:cs typeface="Arial" panose="020B0604020202020204" pitchFamily="34" charset="0"/>
              </a:rPr>
              <a:t>Atmospheric Chemistry and Physics Discussion</a:t>
            </a:r>
            <a:r>
              <a:rPr lang="en-GB" sz="1100" b="1" dirty="0">
                <a:latin typeface="Arial" panose="020B0604020202020204" pitchFamily="34" charset="0"/>
                <a:cs typeface="Arial" panose="020B0604020202020204" pitchFamily="34" charset="0"/>
              </a:rPr>
              <a:t>,  pp.1-26. Available at: </a:t>
            </a:r>
            <a:r>
              <a:rPr lang="en-GB" sz="1100" b="1" dirty="0">
                <a:latin typeface="Arial" panose="020B0604020202020204" pitchFamily="34" charset="0"/>
                <a:cs typeface="Arial" panose="020B0604020202020204" pitchFamily="34" charset="0"/>
                <a:hlinkClick r:id="rId2"/>
              </a:rPr>
              <a:t>https://pdfs.semanticscholar.org/3910/7bea553f53f78718700a2138ac759a486e68.pdf</a:t>
            </a:r>
            <a:r>
              <a:rPr lang="en-GB" sz="1100" b="1" dirty="0">
                <a:latin typeface="Arial" panose="020B0604020202020204" pitchFamily="34" charset="0"/>
                <a:cs typeface="Arial" panose="020B0604020202020204" pitchFamily="34" charset="0"/>
              </a:rPr>
              <a:t> (Accessed: 18 March 2023)</a:t>
            </a:r>
          </a:p>
          <a:p>
            <a:pPr>
              <a:lnSpc>
                <a:spcPct val="150000"/>
              </a:lnSpc>
            </a:pPr>
            <a:endParaRPr lang="en-GB" sz="1100" b="1"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 Ding, H. et </a:t>
            </a:r>
            <a:r>
              <a:rPr lang="en-GB" sz="1100" b="1" i="1" dirty="0">
                <a:latin typeface="Arial" panose="020B0604020202020204" pitchFamily="34" charset="0"/>
                <a:cs typeface="Arial" panose="020B0604020202020204" pitchFamily="34" charset="0"/>
              </a:rPr>
              <a:t>al</a:t>
            </a:r>
            <a:r>
              <a:rPr lang="en-GB" sz="1100" b="1" dirty="0">
                <a:latin typeface="Arial" panose="020B0604020202020204" pitchFamily="34" charset="0"/>
                <a:cs typeface="Arial" panose="020B0604020202020204" pitchFamily="34" charset="0"/>
              </a:rPr>
              <a:t>. (2019) Semantic correlation promoted shape-variant context for segmentation. </a:t>
            </a:r>
            <a:r>
              <a:rPr lang="en-GB" sz="1100" b="1" i="1" dirty="0">
                <a:latin typeface="Arial" panose="020B0604020202020204" pitchFamily="34" charset="0"/>
                <a:cs typeface="Arial" panose="020B0604020202020204" pitchFamily="34" charset="0"/>
              </a:rPr>
              <a:t>In Proceedings of the IEEE/CVF Conference on Computer Vision and Pattern Recognition ,</a:t>
            </a:r>
            <a:r>
              <a:rPr lang="en-GB" sz="1100" b="1" dirty="0">
                <a:latin typeface="Arial" panose="020B0604020202020204" pitchFamily="34" charset="0"/>
                <a:cs typeface="Arial" panose="020B0604020202020204" pitchFamily="34" charset="0"/>
              </a:rPr>
              <a:t>pp. 8885-8894 .Available at: http://openaccess.thecvf.com/content_CVPR_2019/papers/Ding_Semantic_Correlation_Promoted_Shape-Variant_Context_for_Segmentation_CVPR_2019_paper.pdf  (Accessed: 18 March 2023)</a:t>
            </a:r>
          </a:p>
          <a:p>
            <a:pPr>
              <a:lnSpc>
                <a:spcPct val="150000"/>
              </a:lnSpc>
            </a:pPr>
            <a:r>
              <a:rPr lang="en-GB" sz="1100" b="1" dirty="0">
                <a:latin typeface="Arial" panose="020B0604020202020204" pitchFamily="34" charset="0"/>
                <a:cs typeface="Arial" panose="020B0604020202020204" pitchFamily="34" charset="0"/>
              </a:rPr>
              <a:t>Donnellan, J. and Rutledge, W.L. (2019) A case for resource‐based view and competitive advantage in banking. </a:t>
            </a:r>
            <a:r>
              <a:rPr lang="en-GB" sz="1100" b="1" i="1" dirty="0">
                <a:latin typeface="Arial" panose="020B0604020202020204" pitchFamily="34" charset="0"/>
                <a:cs typeface="Arial" panose="020B0604020202020204" pitchFamily="34" charset="0"/>
              </a:rPr>
              <a:t>Managerial and Decision Economics</a:t>
            </a:r>
            <a:r>
              <a:rPr lang="en-GB" sz="1100" b="1" dirty="0">
                <a:latin typeface="Arial" panose="020B0604020202020204" pitchFamily="34" charset="0"/>
                <a:cs typeface="Arial" panose="020B0604020202020204" pitchFamily="34" charset="0"/>
              </a:rPr>
              <a:t>, 40(6), pp.728-737. Available at:  </a:t>
            </a:r>
            <a:r>
              <a:rPr lang="en-GB" sz="1100" b="1" dirty="0">
                <a:latin typeface="Arial" panose="020B0604020202020204" pitchFamily="34" charset="0"/>
                <a:cs typeface="Arial" panose="020B0604020202020204" pitchFamily="34" charset="0"/>
                <a:hlinkClick r:id="rId3"/>
              </a:rPr>
              <a:t>https://www.researchgate.net/profile/John-Donnellan-2/publication/333976962_A_case_for_resource-based_view_and_competitive_advantage_in_banking/links/5d128311458515c11cf8891d/A-case-for-resource-based-view-and-competitive-advantage-in-banking.pdf</a:t>
            </a:r>
            <a:r>
              <a:rPr lang="en-GB" sz="1100" b="1" dirty="0">
                <a:latin typeface="Arial" panose="020B0604020202020204" pitchFamily="34" charset="0"/>
                <a:cs typeface="Arial" panose="020B0604020202020204" pitchFamily="34" charset="0"/>
              </a:rPr>
              <a:t> (Accessed: 17 March 2023)</a:t>
            </a:r>
          </a:p>
          <a:p>
            <a:pPr>
              <a:lnSpc>
                <a:spcPct val="150000"/>
              </a:lnSpc>
            </a:pPr>
            <a:endParaRPr lang="en-GB" sz="1100" b="1"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Huang, M.H. and Rust, R.T., 2021. A strategic framework for artificial intelligence in marketing</a:t>
            </a:r>
            <a:r>
              <a:rPr lang="en-GB" sz="1100" b="1" i="1" dirty="0">
                <a:latin typeface="Arial" panose="020B0604020202020204" pitchFamily="34" charset="0"/>
                <a:cs typeface="Arial" panose="020B0604020202020204" pitchFamily="34" charset="0"/>
              </a:rPr>
              <a:t>. Journal of the Academy of Marketing Science</a:t>
            </a:r>
            <a:r>
              <a:rPr lang="en-GB" sz="1100" b="1" dirty="0">
                <a:latin typeface="Arial" panose="020B0604020202020204" pitchFamily="34" charset="0"/>
                <a:cs typeface="Arial" panose="020B0604020202020204" pitchFamily="34" charset="0"/>
              </a:rPr>
              <a:t>, 49, pp.30-50. Available at: https://link.springer.com/article/10.1007/s11747-020-00749-9 (Accessed: 15 March 2023)</a:t>
            </a:r>
          </a:p>
          <a:p>
            <a:pPr>
              <a:lnSpc>
                <a:spcPct val="150000"/>
              </a:lnSpc>
            </a:pPr>
            <a:endParaRPr lang="en-GB" sz="1100" b="1"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Musyoka, M., Arasa, R. and Ombuki, C. (2022) Porter’s Generic Competitive Strategies, Alliance Partnerships and Firm Performance of Mobile Telephone Network Service Providers in Kenya. </a:t>
            </a:r>
            <a:r>
              <a:rPr lang="en-GB" sz="1100" b="1" i="1" dirty="0">
                <a:latin typeface="Arial" panose="020B0604020202020204" pitchFamily="34" charset="0"/>
                <a:cs typeface="Arial" panose="020B0604020202020204" pitchFamily="34" charset="0"/>
              </a:rPr>
              <a:t>European Journal of Business and Strategic Management</a:t>
            </a:r>
            <a:r>
              <a:rPr lang="en-GB" sz="1100" b="1" dirty="0">
                <a:latin typeface="Arial" panose="020B0604020202020204" pitchFamily="34" charset="0"/>
                <a:cs typeface="Arial" panose="020B0604020202020204" pitchFamily="34" charset="0"/>
              </a:rPr>
              <a:t>, 7(2), pp.86-86. Available at: https://www.iprjb.org/journals/index.php/EJBSM/article/download/1681/1741 (Accessed: 15 March2023)</a:t>
            </a:r>
          </a:p>
          <a:p>
            <a:pPr>
              <a:lnSpc>
                <a:spcPct val="150000"/>
              </a:lnSpc>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07366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9F11E2-8BA5-4C5C-AE7C-361E5EA01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Rectangle 11">
            <a:extLst>
              <a:ext uri="{FF2B5EF4-FFF2-40B4-BE49-F238E27FC236}">
                <a16:creationId xmlns:a16="http://schemas.microsoft.com/office/drawing/2014/main" id="{7C00E1DA-EC7C-40FC-95E3-11FDCD2E4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4" name="Group 13">
            <a:extLst>
              <a:ext uri="{FF2B5EF4-FFF2-40B4-BE49-F238E27FC236}">
                <a16:creationId xmlns:a16="http://schemas.microsoft.com/office/drawing/2014/main" id="{9A421166-2996-41A7-B094-AE5316F347D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5" name="Rectangle 14">
              <a:extLst>
                <a:ext uri="{FF2B5EF4-FFF2-40B4-BE49-F238E27FC236}">
                  <a16:creationId xmlns:a16="http://schemas.microsoft.com/office/drawing/2014/main" id="{FDBB1B92-A3EB-43E4-8FAB-D20E8ED14C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3F3972F4-FE7E-48EA-AAD8-9BE5750A66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221614E5-870B-4D5E-A43B-8FF7E53234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F87E73C-2B1A-4602-BFBE-CFE1E55D9B38}"/>
              </a:ext>
            </a:extLst>
          </p:cNvPr>
          <p:cNvSpPr>
            <a:spLocks noGrp="1" noRot="1" noMove="1" noResize="1" noEditPoints="1" noAdjustHandles="1" noChangeArrowheads="1" noChangeShapeType="1"/>
          </p:cNvSpPr>
          <p:nvPr>
            <p:ph type="ctrTitle"/>
          </p:nvPr>
        </p:nvSpPr>
        <p:spPr>
          <a:xfrm>
            <a:off x="8296275" y="1419226"/>
            <a:ext cx="3081576" cy="1746762"/>
          </a:xfrm>
        </p:spPr>
        <p:txBody>
          <a:bodyPr rtlCol="0">
            <a:normAutofit/>
          </a:bodyPr>
          <a:lstStyle/>
          <a:p>
            <a:pPr algn="ctr" rtl="0"/>
            <a:r>
              <a:rPr lang="en-GB" dirty="0">
                <a:solidFill>
                  <a:srgbClr val="FFFFFF"/>
                </a:solidFill>
              </a:rPr>
              <a:t>Thank You</a:t>
            </a:r>
          </a:p>
        </p:txBody>
      </p:sp>
      <p:sp>
        <p:nvSpPr>
          <p:cNvPr id="3" name="Subtitle 2">
            <a:extLst>
              <a:ext uri="{FF2B5EF4-FFF2-40B4-BE49-F238E27FC236}">
                <a16:creationId xmlns:a16="http://schemas.microsoft.com/office/drawing/2014/main" id="{A9CB511D-EA45-4336-847C-1252667143B5}"/>
              </a:ext>
            </a:extLst>
          </p:cNvPr>
          <p:cNvSpPr>
            <a:spLocks noGrp="1"/>
          </p:cNvSpPr>
          <p:nvPr>
            <p:ph type="subTitle" idx="1"/>
          </p:nvPr>
        </p:nvSpPr>
        <p:spPr>
          <a:xfrm>
            <a:off x="8296275" y="3505095"/>
            <a:ext cx="3081576" cy="2629006"/>
          </a:xfrm>
        </p:spPr>
        <p:txBody>
          <a:bodyPr rtlCol="0">
            <a:normAutofit/>
          </a:bodyPr>
          <a:lstStyle/>
          <a:p>
            <a:pPr algn="ctr" rtl="0"/>
            <a:r>
              <a:rPr lang="en-GB" b="1" dirty="0">
                <a:solidFill>
                  <a:schemeClr val="bg2"/>
                </a:solidFill>
                <a:latin typeface="Arial" panose="020B0604020202020204" pitchFamily="34" charset="0"/>
                <a:cs typeface="Arial" panose="020B0604020202020204" pitchFamily="34" charset="0"/>
              </a:rPr>
              <a:t>Any Questions, please?</a:t>
            </a:r>
          </a:p>
          <a:p>
            <a:pPr rtl="0"/>
            <a:endParaRPr lang="en-GB" dirty="0">
              <a:solidFill>
                <a:schemeClr val="bg2"/>
              </a:solidFill>
            </a:endParaRPr>
          </a:p>
          <a:p>
            <a:pPr rtl="0"/>
            <a:endParaRPr lang="en-GB" dirty="0">
              <a:solidFill>
                <a:schemeClr val="bg2"/>
              </a:solidFill>
            </a:endParaRPr>
          </a:p>
        </p:txBody>
      </p:sp>
      <p:pic>
        <p:nvPicPr>
          <p:cNvPr id="5" name="Picture 4" descr="Digital Numbers">
            <a:extLst>
              <a:ext uri="{FF2B5EF4-FFF2-40B4-BE49-F238E27FC236}">
                <a16:creationId xmlns:a16="http://schemas.microsoft.com/office/drawing/2014/main" id="{A21EA617-6D48-425F-97A8-7FEC82C8F40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189" r="9642" b="1"/>
          <a:stretch/>
        </p:blipFill>
        <p:spPr>
          <a:xfrm>
            <a:off x="446534" y="723899"/>
            <a:ext cx="7498616" cy="5676901"/>
          </a:xfrm>
          <a:prstGeom prst="rect">
            <a:avLst/>
          </a:prstGeom>
        </p:spPr>
      </p:pic>
    </p:spTree>
    <p:extLst>
      <p:ext uri="{BB962C8B-B14F-4D97-AF65-F5344CB8AC3E}">
        <p14:creationId xmlns:p14="http://schemas.microsoft.com/office/powerpoint/2010/main" val="350134742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61209668_TF56390039_Win32" id="{9B435FBB-37EF-4CC2-A2AA-2D5176A76904}" vid="{B037E65D-0BE2-4226-856A-90D3BD06C5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Tech design</Template>
  <TotalTime>1739</TotalTime>
  <Words>2395</Words>
  <Application>Microsoft Office PowerPoint</Application>
  <PresentationFormat>Widescreen</PresentationFormat>
  <Paragraphs>128</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Gill Sans MT</vt:lpstr>
      <vt:lpstr>Wingdings</vt:lpstr>
      <vt:lpstr>Wingdings 2</vt:lpstr>
      <vt:lpstr>Dividend</vt:lpstr>
      <vt:lpstr>MARKETING MANAGEMENT</vt:lpstr>
      <vt:lpstr>Introduction</vt:lpstr>
      <vt:lpstr>STP - Segmentation, Promotion, and Positioning</vt:lpstr>
      <vt:lpstr>PowerPoint Presentation</vt:lpstr>
      <vt:lpstr>Examples of STP</vt:lpstr>
      <vt:lpstr>PowerPoint Presentation</vt:lpstr>
      <vt:lpstr>Porter's Generic Competitive Strategy</vt:lpstr>
      <vt:lpstr>PowerPoint Presentation</vt:lpstr>
      <vt:lpstr>Limitations of Porter's Generic Competitive Strategy</vt:lpstr>
      <vt:lpstr>Service Quality Gap Model</vt:lpstr>
      <vt:lpstr>PowerPoint Presentation</vt:lpstr>
      <vt:lpstr>Examples of Service Quality Gap Model</vt:lpstr>
      <vt:lpstr>PowerPoint Presentation</vt:lpstr>
      <vt:lpstr>References</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dc:title>
  <dc:creator>Stilyana-Filipova Mincheva</dc:creator>
  <cp:lastModifiedBy>Stilyana-Filipova Mincheva</cp:lastModifiedBy>
  <cp:revision>7</cp:revision>
  <dcterms:created xsi:type="dcterms:W3CDTF">2023-03-18T22:49:33Z</dcterms:created>
  <dcterms:modified xsi:type="dcterms:W3CDTF">2023-03-20T11:28:51Z</dcterms:modified>
</cp:coreProperties>
</file>