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DF7B13C-909B-417C-8230-CEF2C21AF1BB}"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4065232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DF7B13C-909B-417C-8230-CEF2C21AF1BB}"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228972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F7B13C-909B-417C-8230-CEF2C21AF1BB}"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2098806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DF7B13C-909B-417C-8230-CEF2C21AF1BB}"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2121866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DF7B13C-909B-417C-8230-CEF2C21AF1BB}"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216236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DF7B13C-909B-417C-8230-CEF2C21AF1BB}" type="datetimeFigureOut">
              <a:rPr lang="en-GB" smtClean="0"/>
              <a:t>07/11/2016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2706186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B13C-909B-417C-8230-CEF2C21AF1BB}" type="datetimeFigureOut">
              <a:rPr lang="en-GB" smtClean="0"/>
              <a:t>07/11/2016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12664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B13C-909B-417C-8230-CEF2C21AF1BB}"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1149667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B13C-909B-417C-8230-CEF2C21AF1BB}"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3910738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DF7B13C-909B-417C-8230-CEF2C21AF1BB}"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189150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DF7B13C-909B-417C-8230-CEF2C21AF1BB}"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2FD513-545C-425E-8F2E-9CB381C880E0}" type="slidenum">
              <a:rPr lang="en-GB" smtClean="0"/>
              <a:t>‹#›</a:t>
            </a:fld>
            <a:endParaRPr lang="en-GB"/>
          </a:p>
        </p:txBody>
      </p:sp>
    </p:spTree>
    <p:extLst>
      <p:ext uri="{BB962C8B-B14F-4D97-AF65-F5344CB8AC3E}">
        <p14:creationId xmlns:p14="http://schemas.microsoft.com/office/powerpoint/2010/main" val="3564171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B13C-909B-417C-8230-CEF2C21AF1BB}" type="datetimeFigureOut">
              <a:rPr lang="en-GB" smtClean="0"/>
              <a:t>07/11/2016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2FD513-545C-425E-8F2E-9CB381C880E0}" type="slidenum">
              <a:rPr lang="en-GB" smtClean="0"/>
              <a:t>‹#›</a:t>
            </a:fld>
            <a:endParaRPr lang="en-GB"/>
          </a:p>
        </p:txBody>
      </p:sp>
    </p:spTree>
    <p:extLst>
      <p:ext uri="{BB962C8B-B14F-4D97-AF65-F5344CB8AC3E}">
        <p14:creationId xmlns:p14="http://schemas.microsoft.com/office/powerpoint/2010/main" val="14259460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OpenGl</a:t>
            </a:r>
            <a:r>
              <a:rPr lang="en-GB" dirty="0"/>
              <a:t> </a:t>
            </a:r>
            <a:r>
              <a:rPr lang="en-GB" dirty="0" smtClean="0"/>
              <a:t>console project</a:t>
            </a:r>
            <a:br>
              <a:rPr lang="en-GB" dirty="0" smtClean="0"/>
            </a:br>
            <a:endParaRPr lang="en-GB" dirty="0"/>
          </a:p>
        </p:txBody>
      </p:sp>
      <p:sp>
        <p:nvSpPr>
          <p:cNvPr id="3" name="Subtitle 2"/>
          <p:cNvSpPr>
            <a:spLocks noGrp="1"/>
          </p:cNvSpPr>
          <p:nvPr>
            <p:ph type="subTitle" idx="1"/>
          </p:nvPr>
        </p:nvSpPr>
        <p:spPr/>
        <p:txBody>
          <a:bodyPr/>
          <a:lstStyle/>
          <a:p>
            <a:r>
              <a:rPr lang="en-GB" dirty="0" smtClean="0"/>
              <a:t>Where to put .lib, .h and .</a:t>
            </a:r>
            <a:r>
              <a:rPr lang="en-GB" dirty="0" err="1" smtClean="0"/>
              <a:t>ddl</a:t>
            </a:r>
            <a:r>
              <a:rPr lang="en-GB" dirty="0" smtClean="0"/>
              <a:t> files and how to get VS to find them.</a:t>
            </a:r>
            <a:endParaRPr lang="en-GB" dirty="0"/>
          </a:p>
        </p:txBody>
      </p:sp>
    </p:spTree>
    <p:extLst>
      <p:ext uri="{BB962C8B-B14F-4D97-AF65-F5344CB8AC3E}">
        <p14:creationId xmlns:p14="http://schemas.microsoft.com/office/powerpoint/2010/main" val="865204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36912"/>
            <a:ext cx="8229600" cy="1296144"/>
          </a:xfrm>
        </p:spPr>
        <p:txBody>
          <a:bodyPr>
            <a:normAutofit/>
          </a:bodyPr>
          <a:lstStyle/>
          <a:p>
            <a:pPr algn="l"/>
            <a:r>
              <a:rPr lang="en-GB" sz="2400" dirty="0" smtClean="0"/>
              <a:t>Dynamic link libraries (.</a:t>
            </a:r>
            <a:r>
              <a:rPr lang="en-GB" sz="2400" dirty="0" err="1" smtClean="0"/>
              <a:t>dll</a:t>
            </a:r>
            <a:r>
              <a:rPr lang="en-GB" sz="2400" dirty="0" smtClean="0"/>
              <a:t> files) need to be in the same place as your .exe.  Here I placed glew32.dll and SDL2.dll in the Debug folder of my VS </a:t>
            </a:r>
            <a:r>
              <a:rPr lang="en-GB" sz="2400" b="1" u="sng" dirty="0" smtClean="0"/>
              <a:t>solution</a:t>
            </a:r>
            <a:r>
              <a:rPr lang="en-GB" sz="2400" dirty="0"/>
              <a:t>.</a:t>
            </a:r>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85633" y="4005064"/>
            <a:ext cx="1209675" cy="1352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2797" y="4005064"/>
            <a:ext cx="1323975"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ight Arrow 6"/>
          <p:cNvSpPr/>
          <p:nvPr/>
        </p:nvSpPr>
        <p:spPr>
          <a:xfrm>
            <a:off x="2339752" y="4293096"/>
            <a:ext cx="489204" cy="1440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83568" y="332656"/>
            <a:ext cx="7776863" cy="830997"/>
          </a:xfrm>
          <a:prstGeom prst="rect">
            <a:avLst/>
          </a:prstGeom>
          <a:noFill/>
        </p:spPr>
        <p:txBody>
          <a:bodyPr wrap="square" rtlCol="0">
            <a:spAutoFit/>
          </a:bodyPr>
          <a:lstStyle/>
          <a:p>
            <a:r>
              <a:rPr lang="en-GB" sz="2400" dirty="0" smtClean="0"/>
              <a:t>In your VS project folder create an include folder for your header (*.h) files  and a lib folder for your  library (*.lib) files</a:t>
            </a:r>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746" y="1276206"/>
            <a:ext cx="1695450" cy="121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4106772" y="3698448"/>
            <a:ext cx="4797512" cy="2031325"/>
          </a:xfrm>
          <a:prstGeom prst="rect">
            <a:avLst/>
          </a:prstGeom>
          <a:noFill/>
        </p:spPr>
        <p:txBody>
          <a:bodyPr wrap="square" rtlCol="0">
            <a:spAutoFit/>
          </a:bodyPr>
          <a:lstStyle/>
          <a:p>
            <a:r>
              <a:rPr lang="en-GB" dirty="0" smtClean="0">
                <a:solidFill>
                  <a:srgbClr val="FF0000"/>
                </a:solidFill>
              </a:rPr>
              <a:t>Warning: Be aware that Visual Studio will place the .exe in different folders depending up how you have configured Visual Studio, i.e.</a:t>
            </a:r>
          </a:p>
          <a:p>
            <a:r>
              <a:rPr lang="en-GB" dirty="0" smtClean="0">
                <a:solidFill>
                  <a:srgbClr val="FF0000"/>
                </a:solidFill>
              </a:rPr>
              <a:t>The folder will be called either “Debug” or “Release” . Additionally, if you target a 64bit platform then your .exe will be placed in folders ..\X64\Debug or ..\X64\Release. </a:t>
            </a:r>
            <a:endParaRPr lang="en-GB" dirty="0">
              <a:solidFill>
                <a:srgbClr val="FF0000"/>
              </a:solidFill>
            </a:endParaRPr>
          </a:p>
        </p:txBody>
      </p:sp>
    </p:spTree>
    <p:extLst>
      <p:ext uri="{BB962C8B-B14F-4D97-AF65-F5344CB8AC3E}">
        <p14:creationId xmlns:p14="http://schemas.microsoft.com/office/powerpoint/2010/main" val="847281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620688"/>
            <a:ext cx="6840760" cy="2246769"/>
          </a:xfrm>
          <a:prstGeom prst="rect">
            <a:avLst/>
          </a:prstGeom>
          <a:noFill/>
        </p:spPr>
        <p:txBody>
          <a:bodyPr wrap="square" rtlCol="0">
            <a:spAutoFit/>
          </a:bodyPr>
          <a:lstStyle/>
          <a:p>
            <a:r>
              <a:rPr lang="en-GB" sz="2800" dirty="0" smtClean="0"/>
              <a:t>You might want to have sub-folders  to organise your header files for each library you use.  Here I’m placing </a:t>
            </a:r>
            <a:r>
              <a:rPr lang="en-GB" sz="2800" dirty="0" err="1"/>
              <a:t>g</a:t>
            </a:r>
            <a:r>
              <a:rPr lang="en-GB" sz="2800" dirty="0" err="1" smtClean="0"/>
              <a:t>lew</a:t>
            </a:r>
            <a:r>
              <a:rPr lang="en-GB" sz="2800" dirty="0" smtClean="0"/>
              <a:t> header files in the GL folder, </a:t>
            </a:r>
            <a:r>
              <a:rPr lang="en-GB" sz="2800" dirty="0" err="1" smtClean="0"/>
              <a:t>glm</a:t>
            </a:r>
            <a:r>
              <a:rPr lang="en-GB" sz="2800" dirty="0" smtClean="0"/>
              <a:t> header files in the </a:t>
            </a:r>
            <a:r>
              <a:rPr lang="en-GB" sz="2800" dirty="0" err="1" smtClean="0"/>
              <a:t>glm</a:t>
            </a:r>
            <a:r>
              <a:rPr lang="en-GB" sz="2800" dirty="0" smtClean="0"/>
              <a:t> folder and </a:t>
            </a:r>
            <a:r>
              <a:rPr lang="en-GB" sz="2800" dirty="0" err="1" smtClean="0"/>
              <a:t>sdl</a:t>
            </a:r>
            <a:r>
              <a:rPr lang="en-GB" sz="2800" dirty="0" smtClean="0"/>
              <a:t> header files in the SDL2 folder.</a:t>
            </a:r>
            <a:endParaRPr lang="en-GB" sz="28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3140968"/>
            <a:ext cx="2016224" cy="2310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282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404664"/>
            <a:ext cx="7488832" cy="923330"/>
          </a:xfrm>
          <a:prstGeom prst="rect">
            <a:avLst/>
          </a:prstGeom>
          <a:noFill/>
        </p:spPr>
        <p:txBody>
          <a:bodyPr wrap="square" rtlCol="0">
            <a:spAutoFit/>
          </a:bodyPr>
          <a:lstStyle/>
          <a:p>
            <a:r>
              <a:rPr lang="en-GB" dirty="0" smtClean="0"/>
              <a:t>Once you’ve created an empty VS C++ console project you will need to tell VS where to find important files needed to build your project. </a:t>
            </a:r>
          </a:p>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124744"/>
            <a:ext cx="6696744" cy="50297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102524" y="962964"/>
            <a:ext cx="1872208" cy="5909310"/>
          </a:xfrm>
          <a:prstGeom prst="rect">
            <a:avLst/>
          </a:prstGeom>
          <a:noFill/>
        </p:spPr>
        <p:txBody>
          <a:bodyPr wrap="square" rtlCol="0">
            <a:spAutoFit/>
          </a:bodyPr>
          <a:lstStyle/>
          <a:p>
            <a:r>
              <a:rPr lang="en-GB" dirty="0" smtClean="0"/>
              <a:t>First:</a:t>
            </a:r>
          </a:p>
          <a:p>
            <a:r>
              <a:rPr lang="en-GB" dirty="0" smtClean="0"/>
              <a:t>In VS solution explorer right-click on your project; select Properties from the list; from the Properties window click to expand Configuration Properties&gt;C/C++&gt;General then click on the  Additional Include Directories drop down list button and select Edit. Type   .\include here and click OK.</a:t>
            </a:r>
            <a:endParaRPr lang="en-GB" dirty="0"/>
          </a:p>
        </p:txBody>
      </p:sp>
    </p:spTree>
    <p:extLst>
      <p:ext uri="{BB962C8B-B14F-4D97-AF65-F5344CB8AC3E}">
        <p14:creationId xmlns:p14="http://schemas.microsoft.com/office/powerpoint/2010/main" val="560942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1628800"/>
            <a:ext cx="5695925" cy="45957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102524" y="993040"/>
            <a:ext cx="1872208" cy="5632311"/>
          </a:xfrm>
          <a:prstGeom prst="rect">
            <a:avLst/>
          </a:prstGeom>
          <a:noFill/>
        </p:spPr>
        <p:txBody>
          <a:bodyPr wrap="square" rtlCol="0">
            <a:spAutoFit/>
          </a:bodyPr>
          <a:lstStyle/>
          <a:p>
            <a:r>
              <a:rPr lang="en-GB" dirty="0" smtClean="0"/>
              <a:t>Next:</a:t>
            </a:r>
          </a:p>
          <a:p>
            <a:r>
              <a:rPr lang="en-GB" dirty="0" smtClean="0"/>
              <a:t>In VS solution explorer right-click on your project; select Properties from the list; from the Properties window click to expand Configuration Properties&gt;Linker&gt;General then click on the  Additional Library Directories drop down list button and select Edit. Type   .\lib here and click OK.</a:t>
            </a:r>
            <a:endParaRPr lang="en-GB" dirty="0"/>
          </a:p>
        </p:txBody>
      </p:sp>
    </p:spTree>
    <p:extLst>
      <p:ext uri="{BB962C8B-B14F-4D97-AF65-F5344CB8AC3E}">
        <p14:creationId xmlns:p14="http://schemas.microsoft.com/office/powerpoint/2010/main" val="3147136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032076" y="276225"/>
            <a:ext cx="1872208" cy="6463308"/>
          </a:xfrm>
          <a:prstGeom prst="rect">
            <a:avLst/>
          </a:prstGeom>
          <a:noFill/>
        </p:spPr>
        <p:txBody>
          <a:bodyPr wrap="square" rtlCol="0">
            <a:spAutoFit/>
          </a:bodyPr>
          <a:lstStyle/>
          <a:p>
            <a:r>
              <a:rPr lang="en-GB" dirty="0" smtClean="0"/>
              <a:t>Finally:</a:t>
            </a:r>
          </a:p>
          <a:p>
            <a:r>
              <a:rPr lang="en-GB" dirty="0" smtClean="0"/>
              <a:t>In VS solution explorer right-click on your project; select Properties from the list; from the Properties window click to expand Configuration Properties&gt;Linker&gt;Input then click on the  Additional Dependencies drop down list button and select Edit.  You will need to explicitly type  every  .lib library used in your project here, then click OK.</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271463"/>
            <a:ext cx="6557972" cy="4957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445224"/>
            <a:ext cx="5400600" cy="1200329"/>
          </a:xfrm>
          <a:prstGeom prst="rect">
            <a:avLst/>
          </a:prstGeom>
          <a:noFill/>
        </p:spPr>
        <p:txBody>
          <a:bodyPr wrap="square" rtlCol="0">
            <a:spAutoFit/>
          </a:bodyPr>
          <a:lstStyle/>
          <a:p>
            <a:r>
              <a:rPr lang="en-GB" dirty="0" smtClean="0">
                <a:solidFill>
                  <a:srgbClr val="FF0000"/>
                </a:solidFill>
              </a:rPr>
              <a:t>Note that these changes apply only to the active (Debug) configuration example shown here.  You will need to repeat this for your release version too and for each platform you target!</a:t>
            </a:r>
            <a:endParaRPr lang="en-GB" dirty="0">
              <a:solidFill>
                <a:srgbClr val="FF0000"/>
              </a:solidFill>
            </a:endParaRPr>
          </a:p>
        </p:txBody>
      </p:sp>
    </p:spTree>
    <p:extLst>
      <p:ext uri="{BB962C8B-B14F-4D97-AF65-F5344CB8AC3E}">
        <p14:creationId xmlns:p14="http://schemas.microsoft.com/office/powerpoint/2010/main" val="748901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49582" y="764704"/>
            <a:ext cx="6984776" cy="3970318"/>
          </a:xfrm>
          <a:prstGeom prst="rect">
            <a:avLst/>
          </a:prstGeom>
          <a:noFill/>
        </p:spPr>
        <p:txBody>
          <a:bodyPr wrap="square" rtlCol="0">
            <a:spAutoFit/>
          </a:bodyPr>
          <a:lstStyle/>
          <a:p>
            <a:r>
              <a:rPr lang="en-GB" dirty="0" smtClean="0"/>
              <a:t>Once you’ve done this Apply these </a:t>
            </a:r>
            <a:r>
              <a:rPr lang="en-GB" dirty="0" smtClean="0"/>
              <a:t>settings </a:t>
            </a:r>
            <a:r>
              <a:rPr lang="en-GB" dirty="0" smtClean="0"/>
              <a:t>and return to your code window. </a:t>
            </a:r>
          </a:p>
          <a:p>
            <a:r>
              <a:rPr lang="en-GB" dirty="0" smtClean="0"/>
              <a:t>Create a simple test program and include the appropriate include files.  If you’ve set things up correctly then your code should build and run successfully. </a:t>
            </a:r>
            <a:r>
              <a:rPr lang="en-GB" dirty="0" err="1" smtClean="0"/>
              <a:t>eg</a:t>
            </a:r>
            <a:r>
              <a:rPr lang="en-GB" dirty="0" smtClean="0"/>
              <a:t>:-</a:t>
            </a:r>
          </a:p>
          <a:p>
            <a:endParaRPr lang="en-GB" dirty="0"/>
          </a:p>
          <a:p>
            <a:r>
              <a:rPr lang="en-GB" dirty="0">
                <a:latin typeface="Calibri" panose="020F0502020204030204" pitchFamily="34" charset="0"/>
                <a:cs typeface="Arial" panose="020B0604020202020204" pitchFamily="34" charset="0"/>
              </a:rPr>
              <a:t>#include &lt;</a:t>
            </a:r>
            <a:r>
              <a:rPr lang="en-GB" dirty="0" err="1">
                <a:latin typeface="Calibri" panose="020F0502020204030204" pitchFamily="34" charset="0"/>
                <a:cs typeface="Arial" panose="020B0604020202020204" pitchFamily="34" charset="0"/>
              </a:rPr>
              <a:t>iostream</a:t>
            </a:r>
            <a:r>
              <a:rPr lang="en-GB" dirty="0">
                <a:latin typeface="Calibri" panose="020F0502020204030204" pitchFamily="34" charset="0"/>
                <a:cs typeface="Arial" panose="020B0604020202020204" pitchFamily="34" charset="0"/>
              </a:rPr>
              <a:t>&gt;</a:t>
            </a:r>
          </a:p>
          <a:p>
            <a:endParaRPr lang="en-GB" dirty="0">
              <a:latin typeface="Calibri" panose="020F0502020204030204" pitchFamily="34" charset="0"/>
              <a:cs typeface="Arial" panose="020B0604020202020204" pitchFamily="34" charset="0"/>
            </a:endParaRPr>
          </a:p>
          <a:p>
            <a:r>
              <a:rPr lang="en-GB" dirty="0" err="1">
                <a:latin typeface="Calibri" panose="020F0502020204030204" pitchFamily="34" charset="0"/>
                <a:cs typeface="Arial" panose="020B0604020202020204" pitchFamily="34" charset="0"/>
              </a:rPr>
              <a:t>int</a:t>
            </a:r>
            <a:r>
              <a:rPr lang="en-GB" dirty="0">
                <a:latin typeface="Calibri" panose="020F0502020204030204" pitchFamily="34" charset="0"/>
                <a:cs typeface="Arial" panose="020B0604020202020204" pitchFamily="34" charset="0"/>
              </a:rPr>
              <a:t> main(void){</a:t>
            </a:r>
          </a:p>
          <a:p>
            <a:r>
              <a:rPr lang="en-GB" dirty="0" err="1">
                <a:latin typeface="Calibri" panose="020F0502020204030204" pitchFamily="34" charset="0"/>
                <a:cs typeface="Arial" panose="020B0604020202020204" pitchFamily="34" charset="0"/>
              </a:rPr>
              <a:t>std</a:t>
            </a:r>
            <a:r>
              <a:rPr lang="en-GB" dirty="0">
                <a:latin typeface="Calibri" panose="020F0502020204030204" pitchFamily="34" charset="0"/>
                <a:cs typeface="Arial" panose="020B0604020202020204" pitchFamily="34" charset="0"/>
              </a:rPr>
              <a:t>::</a:t>
            </a:r>
            <a:r>
              <a:rPr lang="en-GB" dirty="0" err="1">
                <a:latin typeface="Calibri" panose="020F0502020204030204" pitchFamily="34" charset="0"/>
                <a:cs typeface="Arial" panose="020B0604020202020204" pitchFamily="34" charset="0"/>
              </a:rPr>
              <a:t>cout</a:t>
            </a:r>
            <a:r>
              <a:rPr lang="en-GB" dirty="0">
                <a:latin typeface="Calibri" panose="020F0502020204030204" pitchFamily="34" charset="0"/>
                <a:cs typeface="Arial" panose="020B0604020202020204" pitchFamily="34" charset="0"/>
              </a:rPr>
              <a:t> &lt;&lt; "hello world"&lt;&lt;</a:t>
            </a:r>
            <a:r>
              <a:rPr lang="en-GB" dirty="0" err="1">
                <a:latin typeface="Calibri" panose="020F0502020204030204" pitchFamily="34" charset="0"/>
                <a:cs typeface="Arial" panose="020B0604020202020204" pitchFamily="34" charset="0"/>
              </a:rPr>
              <a:t>std</a:t>
            </a:r>
            <a:r>
              <a:rPr lang="en-GB" dirty="0">
                <a:latin typeface="Calibri" panose="020F0502020204030204" pitchFamily="34" charset="0"/>
                <a:cs typeface="Arial" panose="020B0604020202020204" pitchFamily="34" charset="0"/>
              </a:rPr>
              <a:t>::</a:t>
            </a:r>
            <a:r>
              <a:rPr lang="en-GB" dirty="0" err="1">
                <a:latin typeface="Calibri" panose="020F0502020204030204" pitchFamily="34" charset="0"/>
                <a:cs typeface="Arial" panose="020B0604020202020204" pitchFamily="34" charset="0"/>
              </a:rPr>
              <a:t>endl</a:t>
            </a:r>
            <a:r>
              <a:rPr lang="en-GB" dirty="0">
                <a:latin typeface="Calibri" panose="020F0502020204030204" pitchFamily="34" charset="0"/>
                <a:cs typeface="Arial" panose="020B0604020202020204" pitchFamily="34" charset="0"/>
              </a:rPr>
              <a:t>;</a:t>
            </a:r>
          </a:p>
          <a:p>
            <a:r>
              <a:rPr lang="en-GB" dirty="0">
                <a:latin typeface="Calibri" panose="020F0502020204030204" pitchFamily="34" charset="0"/>
                <a:cs typeface="Arial" panose="020B0604020202020204" pitchFamily="34" charset="0"/>
              </a:rPr>
              <a:t>return 0;</a:t>
            </a:r>
          </a:p>
          <a:p>
            <a:r>
              <a:rPr lang="en-GB" dirty="0">
                <a:latin typeface="Calibri" panose="020F0502020204030204" pitchFamily="34" charset="0"/>
                <a:cs typeface="Arial" panose="020B0604020202020204" pitchFamily="34" charset="0"/>
              </a:rPr>
              <a:t>}</a:t>
            </a:r>
            <a:endParaRPr lang="en-GB" dirty="0" smtClean="0">
              <a:latin typeface="Calibri" panose="020F050202020403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222846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88640"/>
            <a:ext cx="7488832" cy="1200329"/>
          </a:xfrm>
          <a:prstGeom prst="rect">
            <a:avLst/>
          </a:prstGeom>
          <a:noFill/>
        </p:spPr>
        <p:txBody>
          <a:bodyPr wrap="square" rtlCol="0">
            <a:spAutoFit/>
          </a:bodyPr>
          <a:lstStyle/>
          <a:p>
            <a:r>
              <a:rPr lang="en-GB" dirty="0" smtClean="0"/>
              <a:t>We’re in a position now to build a simple program that opens a window using the SDL2 development library. We’ll create a display class that uses SDL2 to handle creating the window, updating and user input.  Then we’ll make use of it in our main program.</a:t>
            </a:r>
            <a:endParaRPr lang="en-GB" dirty="0"/>
          </a:p>
        </p:txBody>
      </p:sp>
      <p:sp>
        <p:nvSpPr>
          <p:cNvPr id="4" name="TextBox 3"/>
          <p:cNvSpPr txBox="1"/>
          <p:nvPr/>
        </p:nvSpPr>
        <p:spPr>
          <a:xfrm>
            <a:off x="71500" y="5626114"/>
            <a:ext cx="1944216" cy="646331"/>
          </a:xfrm>
          <a:prstGeom prst="rect">
            <a:avLst/>
          </a:prstGeom>
          <a:noFill/>
        </p:spPr>
        <p:txBody>
          <a:bodyPr wrap="square" rtlCol="0">
            <a:spAutoFit/>
          </a:bodyPr>
          <a:lstStyle/>
          <a:p>
            <a:r>
              <a:rPr lang="en-GB" dirty="0" smtClean="0">
                <a:solidFill>
                  <a:srgbClr val="FF0000"/>
                </a:solidFill>
              </a:rPr>
              <a:t>Code Continued on next slide.</a:t>
            </a:r>
            <a:endParaRPr lang="en-GB" dirty="0">
              <a:solidFill>
                <a:srgbClr val="FF0000"/>
              </a:solidFill>
            </a:endParaRPr>
          </a:p>
        </p:txBody>
      </p:sp>
      <p:sp>
        <p:nvSpPr>
          <p:cNvPr id="5" name="Rectangle 4"/>
          <p:cNvSpPr/>
          <p:nvPr/>
        </p:nvSpPr>
        <p:spPr>
          <a:xfrm>
            <a:off x="1714259" y="1412207"/>
            <a:ext cx="7337437" cy="5262979"/>
          </a:xfrm>
          <a:prstGeom prst="rect">
            <a:avLst/>
          </a:prstGeom>
        </p:spPr>
        <p:txBody>
          <a:bodyPr wrap="square">
            <a:spAutoFit/>
          </a:bodyPr>
          <a:lstStyle/>
          <a:p>
            <a:r>
              <a:rPr lang="en-GB" sz="1400" dirty="0"/>
              <a:t>#include "</a:t>
            </a:r>
            <a:r>
              <a:rPr lang="en-GB" sz="1400" dirty="0" err="1"/>
              <a:t>display.h</a:t>
            </a:r>
            <a:r>
              <a:rPr lang="en-GB" sz="1400" dirty="0"/>
              <a:t>"</a:t>
            </a:r>
          </a:p>
          <a:p>
            <a:r>
              <a:rPr lang="en-GB" sz="1400" dirty="0"/>
              <a:t>#include &lt;GL/</a:t>
            </a:r>
            <a:r>
              <a:rPr lang="en-GB" sz="1400" dirty="0" err="1"/>
              <a:t>glew.h</a:t>
            </a:r>
            <a:r>
              <a:rPr lang="en-GB" sz="1400" dirty="0"/>
              <a:t>&gt;</a:t>
            </a:r>
          </a:p>
          <a:p>
            <a:r>
              <a:rPr lang="en-GB" sz="1400" dirty="0"/>
              <a:t>#include &lt;string&gt;</a:t>
            </a:r>
          </a:p>
          <a:p>
            <a:r>
              <a:rPr lang="en-GB" sz="1400" dirty="0"/>
              <a:t>#include &lt;</a:t>
            </a:r>
            <a:r>
              <a:rPr lang="en-GB" sz="1400" dirty="0" err="1"/>
              <a:t>iostream</a:t>
            </a:r>
            <a:r>
              <a:rPr lang="en-GB" sz="1400" dirty="0"/>
              <a:t>&gt;</a:t>
            </a:r>
          </a:p>
          <a:p>
            <a:r>
              <a:rPr lang="en-GB" sz="1400" dirty="0"/>
              <a:t>using namespace </a:t>
            </a:r>
            <a:r>
              <a:rPr lang="en-GB" sz="1400" dirty="0" err="1"/>
              <a:t>std</a:t>
            </a:r>
            <a:r>
              <a:rPr lang="en-GB" sz="1400" dirty="0" smtClean="0"/>
              <a:t>;</a:t>
            </a:r>
            <a:endParaRPr lang="en-GB" sz="1400" dirty="0"/>
          </a:p>
          <a:p>
            <a:r>
              <a:rPr lang="en-GB" sz="1400" dirty="0"/>
              <a:t>Display::Display(</a:t>
            </a:r>
            <a:r>
              <a:rPr lang="en-GB" sz="1400" dirty="0" err="1"/>
              <a:t>int</a:t>
            </a:r>
            <a:r>
              <a:rPr lang="en-GB" sz="1400" dirty="0"/>
              <a:t> width, </a:t>
            </a:r>
            <a:r>
              <a:rPr lang="en-GB" sz="1400" dirty="0" err="1"/>
              <a:t>int</a:t>
            </a:r>
            <a:r>
              <a:rPr lang="en-GB" sz="1400" dirty="0"/>
              <a:t> height, char* title)</a:t>
            </a:r>
          </a:p>
          <a:p>
            <a:r>
              <a:rPr lang="en-GB" sz="1400" dirty="0"/>
              <a:t>{</a:t>
            </a:r>
          </a:p>
          <a:p>
            <a:r>
              <a:rPr lang="en-GB" sz="1400" dirty="0" smtClean="0"/>
              <a:t>   </a:t>
            </a:r>
            <a:r>
              <a:rPr lang="en-GB" sz="1400" dirty="0" err="1" smtClean="0"/>
              <a:t>SDL_Init</a:t>
            </a:r>
            <a:r>
              <a:rPr lang="en-GB" sz="1400" dirty="0" smtClean="0"/>
              <a:t>(SDL_INIT_EVERYTHING</a:t>
            </a:r>
            <a:r>
              <a:rPr lang="en-GB" sz="1400" dirty="0"/>
              <a:t>);//uses </a:t>
            </a:r>
            <a:r>
              <a:rPr lang="en-GB" sz="1400" dirty="0" smtClean="0"/>
              <a:t>SDL2 </a:t>
            </a:r>
            <a:endParaRPr lang="en-GB" sz="1400" dirty="0"/>
          </a:p>
          <a:p>
            <a:r>
              <a:rPr lang="en-GB" sz="1400" dirty="0" smtClean="0"/>
              <a:t>   //</a:t>
            </a:r>
            <a:r>
              <a:rPr lang="en-GB" sz="1400" dirty="0" err="1"/>
              <a:t>std</a:t>
            </a:r>
            <a:r>
              <a:rPr lang="en-GB" sz="1400" dirty="0"/>
              <a:t>::</a:t>
            </a:r>
            <a:r>
              <a:rPr lang="en-GB" sz="1400" dirty="0" err="1"/>
              <a:t>cout</a:t>
            </a:r>
            <a:r>
              <a:rPr lang="en-GB" sz="1400" dirty="0"/>
              <a:t> &lt;&lt; "hello world" &lt;&lt; </a:t>
            </a:r>
            <a:r>
              <a:rPr lang="en-GB" sz="1400" dirty="0" err="1"/>
              <a:t>std</a:t>
            </a:r>
            <a:r>
              <a:rPr lang="en-GB" sz="1400" dirty="0"/>
              <a:t>::</a:t>
            </a:r>
            <a:r>
              <a:rPr lang="en-GB" sz="1400" dirty="0" err="1"/>
              <a:t>endl</a:t>
            </a:r>
            <a:r>
              <a:rPr lang="en-GB" sz="1400" dirty="0" smtClean="0"/>
              <a:t>;</a:t>
            </a:r>
            <a:endParaRPr lang="en-GB" sz="1400" dirty="0"/>
          </a:p>
          <a:p>
            <a:r>
              <a:rPr lang="en-GB" sz="1400" dirty="0" smtClean="0"/>
              <a:t>   </a:t>
            </a:r>
            <a:r>
              <a:rPr lang="en-GB" sz="1400" dirty="0" err="1" smtClean="0"/>
              <a:t>SDL_GL_SetAttribute</a:t>
            </a:r>
            <a:r>
              <a:rPr lang="en-GB" sz="1400" dirty="0" smtClean="0"/>
              <a:t>(SDL_GL_RED_SIZE</a:t>
            </a:r>
            <a:r>
              <a:rPr lang="en-GB" sz="1400" dirty="0"/>
              <a:t>, 8);</a:t>
            </a:r>
          </a:p>
          <a:p>
            <a:r>
              <a:rPr lang="en-GB" sz="1400" dirty="0" smtClean="0"/>
              <a:t>   </a:t>
            </a:r>
            <a:r>
              <a:rPr lang="en-GB" sz="1400" dirty="0" err="1" smtClean="0"/>
              <a:t>SDL_GL_SetAttribute</a:t>
            </a:r>
            <a:r>
              <a:rPr lang="en-GB" sz="1400" dirty="0" smtClean="0"/>
              <a:t>(SDL_GL_GREEN_SIZE</a:t>
            </a:r>
            <a:r>
              <a:rPr lang="en-GB" sz="1400" dirty="0"/>
              <a:t>, 8);</a:t>
            </a:r>
          </a:p>
          <a:p>
            <a:r>
              <a:rPr lang="en-GB" sz="1400" dirty="0" smtClean="0"/>
              <a:t>   </a:t>
            </a:r>
            <a:r>
              <a:rPr lang="en-GB" sz="1400" dirty="0" err="1" smtClean="0"/>
              <a:t>SDL_GL_SetAttribute</a:t>
            </a:r>
            <a:r>
              <a:rPr lang="en-GB" sz="1400" dirty="0" smtClean="0"/>
              <a:t>(SDL_GL_BLUE_SIZE</a:t>
            </a:r>
            <a:r>
              <a:rPr lang="en-GB" sz="1400" dirty="0"/>
              <a:t>, 8);</a:t>
            </a:r>
          </a:p>
          <a:p>
            <a:r>
              <a:rPr lang="en-GB" sz="1400" dirty="0" smtClean="0"/>
              <a:t>   </a:t>
            </a:r>
            <a:r>
              <a:rPr lang="en-GB" sz="1400" dirty="0" err="1" smtClean="0"/>
              <a:t>SDL_GL_SetAttribute</a:t>
            </a:r>
            <a:r>
              <a:rPr lang="en-GB" sz="1400" dirty="0" smtClean="0"/>
              <a:t>(SDL_GL_ALPHA_SIZE</a:t>
            </a:r>
            <a:r>
              <a:rPr lang="en-GB" sz="1400" dirty="0"/>
              <a:t>, 8);</a:t>
            </a:r>
          </a:p>
          <a:p>
            <a:r>
              <a:rPr lang="en-GB" sz="1400" dirty="0" smtClean="0"/>
              <a:t>   </a:t>
            </a:r>
            <a:r>
              <a:rPr lang="en-GB" sz="1400" dirty="0" err="1" smtClean="0"/>
              <a:t>SDL_GL_SetAttribute</a:t>
            </a:r>
            <a:r>
              <a:rPr lang="en-GB" sz="1400" dirty="0" smtClean="0"/>
              <a:t>(SDL_GL_BUFFER_SIZE</a:t>
            </a:r>
            <a:r>
              <a:rPr lang="en-GB" sz="1400" dirty="0"/>
              <a:t>, 32);    //THESE SIZES ARE AT LEAST THESE VALUES.</a:t>
            </a:r>
          </a:p>
          <a:p>
            <a:r>
              <a:rPr lang="en-GB" sz="1400" dirty="0" smtClean="0"/>
              <a:t>   </a:t>
            </a:r>
            <a:r>
              <a:rPr lang="en-GB" sz="1400" dirty="0" err="1" smtClean="0"/>
              <a:t>SDL_GL_SetAttribute</a:t>
            </a:r>
            <a:r>
              <a:rPr lang="en-GB" sz="1400" dirty="0" smtClean="0"/>
              <a:t>(SDL_GL_DOUBLEBUFFER</a:t>
            </a:r>
            <a:r>
              <a:rPr lang="en-GB" sz="1400" dirty="0"/>
              <a:t>, 1);    //1 turns double buffering on in SDL</a:t>
            </a:r>
            <a:r>
              <a:rPr lang="en-GB" sz="1400" dirty="0" smtClean="0"/>
              <a:t>.</a:t>
            </a:r>
            <a:endParaRPr lang="en-GB" sz="1400" dirty="0"/>
          </a:p>
          <a:p>
            <a:r>
              <a:rPr lang="en-GB" sz="1400" dirty="0" smtClean="0"/>
              <a:t>   window </a:t>
            </a:r>
            <a:r>
              <a:rPr lang="en-GB" sz="1400" dirty="0"/>
              <a:t>= </a:t>
            </a:r>
            <a:r>
              <a:rPr lang="en-GB" sz="1400" dirty="0" err="1"/>
              <a:t>SDL_CreateWindow</a:t>
            </a:r>
            <a:r>
              <a:rPr lang="en-GB" sz="1400" dirty="0"/>
              <a:t>(title, SDL_WINDOWPOS_CENTERED, </a:t>
            </a:r>
            <a:r>
              <a:rPr lang="en-GB" sz="1400" dirty="0" smtClean="0"/>
              <a:t>      SDL_WINDOWPOS_CENTERED</a:t>
            </a:r>
            <a:r>
              <a:rPr lang="en-GB" sz="1400" dirty="0"/>
              <a:t>, </a:t>
            </a:r>
            <a:r>
              <a:rPr lang="en-GB" sz="1400" dirty="0" smtClean="0"/>
              <a:t>width</a:t>
            </a:r>
            <a:r>
              <a:rPr lang="en-GB" sz="1400" dirty="0"/>
              <a:t>, height, SDL_WINDOW_OPENGL);</a:t>
            </a:r>
          </a:p>
          <a:p>
            <a:r>
              <a:rPr lang="en-GB" sz="1400" dirty="0" smtClean="0"/>
              <a:t>   </a:t>
            </a:r>
            <a:r>
              <a:rPr lang="en-GB" sz="1400" dirty="0" err="1" smtClean="0"/>
              <a:t>glContext</a:t>
            </a:r>
            <a:r>
              <a:rPr lang="en-GB" sz="1400" dirty="0" smtClean="0"/>
              <a:t> </a:t>
            </a:r>
            <a:r>
              <a:rPr lang="en-GB" sz="1400" dirty="0"/>
              <a:t>= </a:t>
            </a:r>
            <a:r>
              <a:rPr lang="en-GB" sz="1400" dirty="0" err="1"/>
              <a:t>SDL_GL_CreateContext</a:t>
            </a:r>
            <a:r>
              <a:rPr lang="en-GB" sz="1400" dirty="0"/>
              <a:t>(window); //create the </a:t>
            </a:r>
            <a:r>
              <a:rPr lang="en-GB" sz="1400" dirty="0" smtClean="0"/>
              <a:t>context</a:t>
            </a:r>
          </a:p>
          <a:p>
            <a:r>
              <a:rPr lang="en-GB" sz="1400" dirty="0" smtClean="0"/>
              <a:t>   </a:t>
            </a:r>
            <a:r>
              <a:rPr lang="en-GB" sz="1400" dirty="0" err="1" smtClean="0"/>
              <a:t>GLenum</a:t>
            </a:r>
            <a:r>
              <a:rPr lang="en-GB" sz="1400" dirty="0" smtClean="0"/>
              <a:t> </a:t>
            </a:r>
            <a:r>
              <a:rPr lang="en-GB" sz="1400" dirty="0"/>
              <a:t>status = </a:t>
            </a:r>
            <a:r>
              <a:rPr lang="en-GB" sz="1400" dirty="0" err="1"/>
              <a:t>glewInit</a:t>
            </a:r>
            <a:r>
              <a:rPr lang="en-GB" sz="1400" dirty="0"/>
              <a:t>(); //</a:t>
            </a:r>
            <a:r>
              <a:rPr lang="en-GB" sz="1400" dirty="0" err="1"/>
              <a:t>glew</a:t>
            </a:r>
            <a:r>
              <a:rPr lang="en-GB" sz="1400" dirty="0"/>
              <a:t> searches to find every single OGL function supported.</a:t>
            </a:r>
          </a:p>
          <a:p>
            <a:r>
              <a:rPr lang="en-GB" sz="1400" dirty="0" smtClean="0"/>
              <a:t>   if </a:t>
            </a:r>
            <a:r>
              <a:rPr lang="en-GB" sz="1400" dirty="0"/>
              <a:t>(status != GLEW_OK</a:t>
            </a:r>
            <a:r>
              <a:rPr lang="en-GB" sz="1400" dirty="0" smtClean="0"/>
              <a:t>){</a:t>
            </a:r>
            <a:endParaRPr lang="en-GB" sz="1400" dirty="0"/>
          </a:p>
          <a:p>
            <a:r>
              <a:rPr lang="en-GB" sz="1400" dirty="0" smtClean="0"/>
              <a:t>       </a:t>
            </a:r>
            <a:r>
              <a:rPr lang="en-GB" sz="1400" dirty="0" err="1" smtClean="0"/>
              <a:t>cerr</a:t>
            </a:r>
            <a:r>
              <a:rPr lang="en-GB" sz="1400" dirty="0" smtClean="0"/>
              <a:t> </a:t>
            </a:r>
            <a:r>
              <a:rPr lang="en-GB" sz="1400" dirty="0"/>
              <a:t>&lt;&lt; "</a:t>
            </a:r>
            <a:r>
              <a:rPr lang="en-GB" sz="1400" dirty="0" err="1"/>
              <a:t>Glew</a:t>
            </a:r>
            <a:r>
              <a:rPr lang="en-GB" sz="1400" dirty="0"/>
              <a:t> failed to initialize" &lt;&lt; </a:t>
            </a:r>
            <a:r>
              <a:rPr lang="en-GB" sz="1400" dirty="0" err="1"/>
              <a:t>endl</a:t>
            </a:r>
            <a:r>
              <a:rPr lang="en-GB" sz="1400" dirty="0"/>
              <a:t>;</a:t>
            </a:r>
          </a:p>
          <a:p>
            <a:r>
              <a:rPr lang="en-GB" sz="1400" dirty="0" smtClean="0"/>
              <a:t>   }</a:t>
            </a:r>
            <a:endParaRPr lang="en-GB" sz="1400" dirty="0"/>
          </a:p>
          <a:p>
            <a:r>
              <a:rPr lang="en-GB" sz="1400" dirty="0" smtClean="0"/>
              <a:t>   closed </a:t>
            </a:r>
            <a:r>
              <a:rPr lang="en-GB" sz="1400" dirty="0"/>
              <a:t>= false;</a:t>
            </a:r>
          </a:p>
          <a:p>
            <a:r>
              <a:rPr lang="en-GB" sz="1400" dirty="0" smtClean="0"/>
              <a:t>}</a:t>
            </a:r>
          </a:p>
        </p:txBody>
      </p:sp>
      <p:sp>
        <p:nvSpPr>
          <p:cNvPr id="6" name="TextBox 5"/>
          <p:cNvSpPr txBox="1"/>
          <p:nvPr/>
        </p:nvSpPr>
        <p:spPr>
          <a:xfrm>
            <a:off x="6027360" y="1388969"/>
            <a:ext cx="3024336" cy="2585323"/>
          </a:xfrm>
          <a:prstGeom prst="rect">
            <a:avLst/>
          </a:prstGeom>
          <a:noFill/>
        </p:spPr>
        <p:txBody>
          <a:bodyPr wrap="square" rtlCol="0">
            <a:spAutoFit/>
          </a:bodyPr>
          <a:lstStyle/>
          <a:p>
            <a:r>
              <a:rPr lang="en-GB" dirty="0" smtClean="0">
                <a:solidFill>
                  <a:srgbClr val="FF0000"/>
                </a:solidFill>
              </a:rPr>
              <a:t>GLEW is a helpful extension loading library that checks what OGL functions and extensions are available on your graphics card and allows you to call these functions easily from your code. Call </a:t>
            </a:r>
            <a:r>
              <a:rPr lang="en-GB" dirty="0" err="1" smtClean="0">
                <a:solidFill>
                  <a:srgbClr val="FF0000"/>
                </a:solidFill>
              </a:rPr>
              <a:t>glew</a:t>
            </a:r>
            <a:r>
              <a:rPr lang="en-GB" dirty="0" smtClean="0">
                <a:solidFill>
                  <a:srgbClr val="FF0000"/>
                </a:solidFill>
              </a:rPr>
              <a:t> after creating </a:t>
            </a:r>
            <a:r>
              <a:rPr lang="en-GB" dirty="0" err="1" smtClean="0">
                <a:solidFill>
                  <a:srgbClr val="FF0000"/>
                </a:solidFill>
              </a:rPr>
              <a:t>opengl</a:t>
            </a:r>
            <a:r>
              <a:rPr lang="en-GB" dirty="0" smtClean="0">
                <a:solidFill>
                  <a:srgbClr val="FF0000"/>
                </a:solidFill>
              </a:rPr>
              <a:t> context.</a:t>
            </a:r>
            <a:endParaRPr lang="en-GB" dirty="0">
              <a:solidFill>
                <a:srgbClr val="FF0000"/>
              </a:solidFill>
            </a:endParaRPr>
          </a:p>
        </p:txBody>
      </p:sp>
    </p:spTree>
    <p:extLst>
      <p:ext uri="{BB962C8B-B14F-4D97-AF65-F5344CB8AC3E}">
        <p14:creationId xmlns:p14="http://schemas.microsoft.com/office/powerpoint/2010/main" val="1982656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332656"/>
            <a:ext cx="6120680" cy="954107"/>
          </a:xfrm>
          <a:prstGeom prst="rect">
            <a:avLst/>
          </a:prstGeom>
        </p:spPr>
        <p:txBody>
          <a:bodyPr wrap="square">
            <a:spAutoFit/>
          </a:bodyPr>
          <a:lstStyle/>
          <a:p>
            <a:endParaRPr lang="en-GB" sz="1400" dirty="0"/>
          </a:p>
          <a:p>
            <a:endParaRPr lang="en-GB" sz="1400" dirty="0"/>
          </a:p>
          <a:p>
            <a:endParaRPr lang="en-GB" sz="1400" dirty="0"/>
          </a:p>
          <a:p>
            <a:endParaRPr lang="en-GB" sz="1400" dirty="0"/>
          </a:p>
        </p:txBody>
      </p:sp>
      <p:sp>
        <p:nvSpPr>
          <p:cNvPr id="7" name="Rectangle 6"/>
          <p:cNvSpPr/>
          <p:nvPr/>
        </p:nvSpPr>
        <p:spPr>
          <a:xfrm>
            <a:off x="179512" y="188640"/>
            <a:ext cx="8784976" cy="5909310"/>
          </a:xfrm>
          <a:prstGeom prst="rect">
            <a:avLst/>
          </a:prstGeom>
        </p:spPr>
        <p:txBody>
          <a:bodyPr wrap="square">
            <a:spAutoFit/>
          </a:bodyPr>
          <a:lstStyle/>
          <a:p>
            <a:r>
              <a:rPr lang="en-GB" sz="1400" dirty="0" smtClean="0"/>
              <a:t>Display</a:t>
            </a:r>
            <a:r>
              <a:rPr lang="en-GB" sz="1400" dirty="0"/>
              <a:t>::~Display()</a:t>
            </a:r>
          </a:p>
          <a:p>
            <a:r>
              <a:rPr lang="en-GB" sz="1400" dirty="0"/>
              <a:t>{</a:t>
            </a:r>
          </a:p>
          <a:p>
            <a:r>
              <a:rPr lang="en-GB" sz="1400" dirty="0" smtClean="0"/>
              <a:t>    </a:t>
            </a:r>
            <a:r>
              <a:rPr lang="en-GB" sz="1400" dirty="0" err="1" smtClean="0"/>
              <a:t>SDL_GL_DeleteContext</a:t>
            </a:r>
            <a:r>
              <a:rPr lang="en-GB" sz="1400" dirty="0" smtClean="0"/>
              <a:t>(</a:t>
            </a:r>
            <a:r>
              <a:rPr lang="en-GB" sz="1400" dirty="0" err="1" smtClean="0"/>
              <a:t>glContext</a:t>
            </a:r>
            <a:r>
              <a:rPr lang="en-GB" sz="1400" dirty="0"/>
              <a:t>);</a:t>
            </a:r>
          </a:p>
          <a:p>
            <a:r>
              <a:rPr lang="en-GB" sz="1400" dirty="0" smtClean="0"/>
              <a:t>    </a:t>
            </a:r>
            <a:r>
              <a:rPr lang="en-GB" sz="1400" dirty="0" err="1" smtClean="0"/>
              <a:t>SDL_DestroyWindow</a:t>
            </a:r>
            <a:r>
              <a:rPr lang="en-GB" sz="1400" dirty="0" smtClean="0"/>
              <a:t>(window</a:t>
            </a:r>
            <a:r>
              <a:rPr lang="en-GB" sz="1400" dirty="0"/>
              <a:t>);</a:t>
            </a:r>
          </a:p>
          <a:p>
            <a:r>
              <a:rPr lang="en-GB" sz="1400" dirty="0" smtClean="0"/>
              <a:t>    </a:t>
            </a:r>
            <a:r>
              <a:rPr lang="en-GB" sz="1400" dirty="0" err="1" smtClean="0"/>
              <a:t>SDL_Quit</a:t>
            </a:r>
            <a:r>
              <a:rPr lang="en-GB" sz="1400" dirty="0"/>
              <a:t>();</a:t>
            </a:r>
          </a:p>
          <a:p>
            <a:r>
              <a:rPr lang="da-DK" sz="1400" dirty="0" smtClean="0"/>
              <a:t>    //</a:t>
            </a:r>
            <a:r>
              <a:rPr lang="da-DK" sz="1400" dirty="0"/>
              <a:t>std::cout &lt;&lt; "bye bye" &lt;&lt; std::endl;</a:t>
            </a:r>
          </a:p>
          <a:p>
            <a:r>
              <a:rPr lang="en-GB" sz="1400" dirty="0" smtClean="0"/>
              <a:t>}</a:t>
            </a:r>
            <a:endParaRPr lang="en-GB" sz="1400" dirty="0"/>
          </a:p>
          <a:p>
            <a:r>
              <a:rPr lang="en-GB" sz="1400" dirty="0"/>
              <a:t>void Display::update()</a:t>
            </a:r>
          </a:p>
          <a:p>
            <a:r>
              <a:rPr lang="en-GB" sz="1400" dirty="0"/>
              <a:t>{</a:t>
            </a:r>
          </a:p>
          <a:p>
            <a:r>
              <a:rPr lang="en-GB" sz="1400" dirty="0" smtClean="0"/>
              <a:t>    </a:t>
            </a:r>
            <a:r>
              <a:rPr lang="en-GB" sz="1400" dirty="0" err="1" smtClean="0"/>
              <a:t>SDL_GL_SwapWindow</a:t>
            </a:r>
            <a:r>
              <a:rPr lang="en-GB" sz="1400" dirty="0" smtClean="0"/>
              <a:t>(window);</a:t>
            </a:r>
            <a:endParaRPr lang="en-GB" sz="1400" dirty="0"/>
          </a:p>
          <a:p>
            <a:r>
              <a:rPr lang="en-GB" sz="1400" dirty="0" smtClean="0"/>
              <a:t>    </a:t>
            </a:r>
            <a:r>
              <a:rPr lang="en-GB" sz="1400" dirty="0" err="1" smtClean="0"/>
              <a:t>SDL_Event</a:t>
            </a:r>
            <a:r>
              <a:rPr lang="en-GB" sz="1400" dirty="0" smtClean="0"/>
              <a:t> </a:t>
            </a:r>
            <a:r>
              <a:rPr lang="en-GB" sz="1400" dirty="0"/>
              <a:t>e;</a:t>
            </a:r>
          </a:p>
          <a:p>
            <a:r>
              <a:rPr lang="en-GB" sz="1400" dirty="0" smtClean="0"/>
              <a:t>    while </a:t>
            </a:r>
            <a:r>
              <a:rPr lang="en-GB" sz="1400" dirty="0"/>
              <a:t>(</a:t>
            </a:r>
            <a:r>
              <a:rPr lang="en-GB" sz="1400" dirty="0" err="1"/>
              <a:t>SDL_PollEvent</a:t>
            </a:r>
            <a:r>
              <a:rPr lang="en-GB" sz="1400" dirty="0"/>
              <a:t>(&amp;e)) //if an event occurs then process it and repeat </a:t>
            </a:r>
            <a:r>
              <a:rPr lang="en-GB" sz="1400" dirty="0" err="1"/>
              <a:t>til</a:t>
            </a:r>
            <a:r>
              <a:rPr lang="en-GB" sz="1400" dirty="0"/>
              <a:t> event queue is </a:t>
            </a:r>
            <a:r>
              <a:rPr lang="en-GB" sz="1400" dirty="0" smtClean="0"/>
              <a:t>empty </a:t>
            </a:r>
          </a:p>
          <a:p>
            <a:r>
              <a:rPr lang="en-GB" sz="1400" dirty="0" smtClean="0"/>
              <a:t>    {			//- </a:t>
            </a:r>
            <a:r>
              <a:rPr lang="en-GB" sz="1400" dirty="0"/>
              <a:t>catches SDL_QUIT if it is in the </a:t>
            </a:r>
            <a:r>
              <a:rPr lang="en-GB" sz="1400" dirty="0" smtClean="0"/>
              <a:t>queue</a:t>
            </a:r>
          </a:p>
          <a:p>
            <a:r>
              <a:rPr lang="en-GB" sz="1400" dirty="0" smtClean="0"/>
              <a:t>       </a:t>
            </a:r>
            <a:r>
              <a:rPr lang="en-GB" sz="1400" dirty="0" err="1" smtClean="0"/>
              <a:t>cout</a:t>
            </a:r>
            <a:r>
              <a:rPr lang="en-GB" sz="1400" dirty="0" smtClean="0"/>
              <a:t> </a:t>
            </a:r>
            <a:r>
              <a:rPr lang="en-GB" sz="1400" dirty="0"/>
              <a:t>&lt;&lt; "event number:" &lt;&lt; </a:t>
            </a:r>
            <a:r>
              <a:rPr lang="en-GB" sz="1400" dirty="0" err="1"/>
              <a:t>e.type</a:t>
            </a:r>
            <a:r>
              <a:rPr lang="en-GB" sz="1400" dirty="0"/>
              <a:t> &lt;&lt; </a:t>
            </a:r>
            <a:r>
              <a:rPr lang="en-GB" sz="1400" dirty="0" err="1"/>
              <a:t>endl</a:t>
            </a:r>
            <a:r>
              <a:rPr lang="en-GB" sz="1400" dirty="0"/>
              <a:t>;</a:t>
            </a:r>
          </a:p>
          <a:p>
            <a:r>
              <a:rPr lang="en-GB" sz="1400" dirty="0" smtClean="0"/>
              <a:t>       if </a:t>
            </a:r>
            <a:r>
              <a:rPr lang="en-GB" sz="1400" dirty="0"/>
              <a:t>(</a:t>
            </a:r>
            <a:r>
              <a:rPr lang="en-GB" sz="1400" dirty="0" err="1"/>
              <a:t>e.type</a:t>
            </a:r>
            <a:r>
              <a:rPr lang="en-GB" sz="1400" dirty="0"/>
              <a:t> == SDL_QUIT)</a:t>
            </a:r>
          </a:p>
          <a:p>
            <a:r>
              <a:rPr lang="en-GB" sz="1400" dirty="0" smtClean="0"/>
              <a:t>         closed </a:t>
            </a:r>
            <a:r>
              <a:rPr lang="en-GB" sz="1400" dirty="0"/>
              <a:t>= true;</a:t>
            </a:r>
          </a:p>
          <a:p>
            <a:r>
              <a:rPr lang="en-GB" sz="1400" dirty="0" smtClean="0"/>
              <a:t>    }</a:t>
            </a:r>
            <a:endParaRPr lang="en-GB" sz="1400" dirty="0"/>
          </a:p>
          <a:p>
            <a:r>
              <a:rPr lang="en-GB" sz="1400" dirty="0" smtClean="0"/>
              <a:t>}</a:t>
            </a:r>
            <a:endParaRPr lang="en-GB" sz="1400" dirty="0"/>
          </a:p>
          <a:p>
            <a:r>
              <a:rPr lang="en-GB" sz="1400" dirty="0"/>
              <a:t>bool Display::</a:t>
            </a:r>
            <a:r>
              <a:rPr lang="en-GB" sz="1400" dirty="0" err="1"/>
              <a:t>isClosed</a:t>
            </a:r>
            <a:r>
              <a:rPr lang="en-GB" sz="1400" dirty="0"/>
              <a:t>()</a:t>
            </a:r>
          </a:p>
          <a:p>
            <a:r>
              <a:rPr lang="en-GB" sz="1400" dirty="0"/>
              <a:t>{</a:t>
            </a:r>
          </a:p>
          <a:p>
            <a:r>
              <a:rPr lang="en-GB" sz="1400" dirty="0" smtClean="0"/>
              <a:t>    return </a:t>
            </a:r>
            <a:r>
              <a:rPr lang="en-GB" sz="1400" dirty="0"/>
              <a:t>closed;</a:t>
            </a:r>
          </a:p>
          <a:p>
            <a:r>
              <a:rPr lang="en-GB" sz="1400" dirty="0" smtClean="0"/>
              <a:t>}</a:t>
            </a:r>
            <a:endParaRPr lang="en-GB" sz="1400" dirty="0"/>
          </a:p>
          <a:p>
            <a:r>
              <a:rPr lang="en-GB" sz="1400" dirty="0"/>
              <a:t>void Display::clear(void)</a:t>
            </a:r>
          </a:p>
          <a:p>
            <a:r>
              <a:rPr lang="en-GB" sz="1400" dirty="0"/>
              <a:t>{</a:t>
            </a:r>
          </a:p>
          <a:p>
            <a:r>
              <a:rPr lang="en-GB" sz="1400" dirty="0" smtClean="0"/>
              <a:t>    </a:t>
            </a:r>
            <a:r>
              <a:rPr lang="en-GB" sz="1400" dirty="0" err="1" smtClean="0"/>
              <a:t>glClearColor</a:t>
            </a:r>
            <a:r>
              <a:rPr lang="en-GB" sz="1400" dirty="0" smtClean="0"/>
              <a:t>(0.0f</a:t>
            </a:r>
            <a:r>
              <a:rPr lang="en-GB" sz="1400" dirty="0"/>
              <a:t>, 0.15f, 0.3f, 1.0f);</a:t>
            </a:r>
          </a:p>
          <a:p>
            <a:r>
              <a:rPr lang="en-GB" sz="1400" dirty="0" smtClean="0"/>
              <a:t>    </a:t>
            </a:r>
            <a:r>
              <a:rPr lang="en-GB" sz="1400" dirty="0" err="1" smtClean="0"/>
              <a:t>glClear</a:t>
            </a:r>
            <a:r>
              <a:rPr lang="en-GB" sz="1400" dirty="0" smtClean="0"/>
              <a:t>(GL_COLOR_BUFFER_BIT</a:t>
            </a:r>
            <a:r>
              <a:rPr lang="en-GB" sz="1400" dirty="0"/>
              <a:t>);</a:t>
            </a:r>
          </a:p>
          <a:p>
            <a:r>
              <a:rPr lang="en-GB" sz="1400" dirty="0"/>
              <a:t>}</a:t>
            </a:r>
            <a:endParaRPr lang="en-GB" sz="1400" dirty="0"/>
          </a:p>
        </p:txBody>
      </p:sp>
      <p:sp>
        <p:nvSpPr>
          <p:cNvPr id="8" name="TextBox 7"/>
          <p:cNvSpPr txBox="1"/>
          <p:nvPr/>
        </p:nvSpPr>
        <p:spPr>
          <a:xfrm>
            <a:off x="5436096" y="4787355"/>
            <a:ext cx="2808312" cy="1200329"/>
          </a:xfrm>
          <a:prstGeom prst="rect">
            <a:avLst/>
          </a:prstGeom>
          <a:noFill/>
        </p:spPr>
        <p:txBody>
          <a:bodyPr wrap="square" rtlCol="0">
            <a:spAutoFit/>
          </a:bodyPr>
          <a:lstStyle/>
          <a:p>
            <a:r>
              <a:rPr lang="en-GB" dirty="0" smtClean="0">
                <a:solidFill>
                  <a:srgbClr val="FF0000"/>
                </a:solidFill>
              </a:rPr>
              <a:t>As we’ll be using </a:t>
            </a:r>
            <a:r>
              <a:rPr lang="en-GB" dirty="0" err="1" smtClean="0">
                <a:solidFill>
                  <a:srgbClr val="FF0000"/>
                </a:solidFill>
              </a:rPr>
              <a:t>openGL</a:t>
            </a:r>
            <a:r>
              <a:rPr lang="en-GB" dirty="0" smtClean="0">
                <a:solidFill>
                  <a:srgbClr val="FF0000"/>
                </a:solidFill>
              </a:rPr>
              <a:t> to draw we’ll do a couple of things here, i.e. specify and set the background colour.</a:t>
            </a:r>
            <a:endParaRPr lang="en-GB" dirty="0">
              <a:solidFill>
                <a:srgbClr val="FF0000"/>
              </a:solidFill>
            </a:endParaRPr>
          </a:p>
        </p:txBody>
      </p:sp>
      <p:sp>
        <p:nvSpPr>
          <p:cNvPr id="9" name="TextBox 8"/>
          <p:cNvSpPr txBox="1"/>
          <p:nvPr/>
        </p:nvSpPr>
        <p:spPr>
          <a:xfrm>
            <a:off x="6588224" y="1052736"/>
            <a:ext cx="2232248" cy="1477328"/>
          </a:xfrm>
          <a:prstGeom prst="rect">
            <a:avLst/>
          </a:prstGeom>
          <a:noFill/>
        </p:spPr>
        <p:txBody>
          <a:bodyPr wrap="square" rtlCol="0">
            <a:spAutoFit/>
          </a:bodyPr>
          <a:lstStyle/>
          <a:p>
            <a:r>
              <a:rPr lang="en-GB" dirty="0" smtClean="0">
                <a:solidFill>
                  <a:srgbClr val="FF0000"/>
                </a:solidFill>
              </a:rPr>
              <a:t>SDL will process events from its event queue.  Here we process all events in the queue</a:t>
            </a:r>
            <a:endParaRPr lang="en-GB" dirty="0">
              <a:solidFill>
                <a:srgbClr val="FF0000"/>
              </a:solidFill>
            </a:endParaRPr>
          </a:p>
        </p:txBody>
      </p:sp>
    </p:spTree>
    <p:extLst>
      <p:ext uri="{BB962C8B-B14F-4D97-AF65-F5344CB8AC3E}">
        <p14:creationId xmlns:p14="http://schemas.microsoft.com/office/powerpoint/2010/main" val="2225398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19" y="130714"/>
            <a:ext cx="3005663" cy="923330"/>
          </a:xfrm>
          <a:prstGeom prst="rect">
            <a:avLst/>
          </a:prstGeom>
          <a:noFill/>
        </p:spPr>
        <p:txBody>
          <a:bodyPr wrap="square" rtlCol="0">
            <a:spAutoFit/>
          </a:bodyPr>
          <a:lstStyle/>
          <a:p>
            <a:r>
              <a:rPr lang="en-GB" dirty="0" smtClean="0">
                <a:solidFill>
                  <a:srgbClr val="FF0000"/>
                </a:solidFill>
              </a:rPr>
              <a:t>The </a:t>
            </a:r>
            <a:r>
              <a:rPr lang="en-GB" dirty="0" err="1">
                <a:solidFill>
                  <a:srgbClr val="FF0000"/>
                </a:solidFill>
              </a:rPr>
              <a:t>d</a:t>
            </a:r>
            <a:r>
              <a:rPr lang="en-GB" dirty="0" err="1" smtClean="0">
                <a:solidFill>
                  <a:srgbClr val="FF0000"/>
                </a:solidFill>
              </a:rPr>
              <a:t>isplay.h</a:t>
            </a:r>
            <a:r>
              <a:rPr lang="en-GB" dirty="0" smtClean="0">
                <a:solidFill>
                  <a:srgbClr val="FF0000"/>
                </a:solidFill>
              </a:rPr>
              <a:t> file needs to be added to the project.  Here it is.</a:t>
            </a:r>
          </a:p>
        </p:txBody>
      </p:sp>
      <p:sp>
        <p:nvSpPr>
          <p:cNvPr id="4" name="Rectangle 3"/>
          <p:cNvSpPr/>
          <p:nvPr/>
        </p:nvSpPr>
        <p:spPr>
          <a:xfrm>
            <a:off x="1475656" y="1054044"/>
            <a:ext cx="5544616" cy="5047536"/>
          </a:xfrm>
          <a:prstGeom prst="rect">
            <a:avLst/>
          </a:prstGeom>
        </p:spPr>
        <p:txBody>
          <a:bodyPr wrap="square">
            <a:spAutoFit/>
          </a:bodyPr>
          <a:lstStyle/>
          <a:p>
            <a:r>
              <a:rPr lang="en-GB" sz="1400" dirty="0"/>
              <a:t>#</a:t>
            </a:r>
            <a:r>
              <a:rPr lang="en-GB" sz="1400" dirty="0" err="1"/>
              <a:t>ifndef</a:t>
            </a:r>
            <a:r>
              <a:rPr lang="en-GB" sz="1400" dirty="0"/>
              <a:t> DISPLAY_H</a:t>
            </a:r>
          </a:p>
          <a:p>
            <a:r>
              <a:rPr lang="en-GB" sz="1400" dirty="0"/>
              <a:t>#define DISPLAY_H</a:t>
            </a:r>
          </a:p>
          <a:p>
            <a:r>
              <a:rPr lang="en-GB" sz="1400" dirty="0"/>
              <a:t>#include &lt;sdl2/</a:t>
            </a:r>
            <a:r>
              <a:rPr lang="en-GB" sz="1400" dirty="0" err="1"/>
              <a:t>SDL.h</a:t>
            </a:r>
            <a:r>
              <a:rPr lang="en-GB" sz="1400" dirty="0"/>
              <a:t>&gt;</a:t>
            </a:r>
          </a:p>
          <a:p>
            <a:r>
              <a:rPr lang="en-GB" sz="1400" dirty="0"/>
              <a:t>#include &lt;GL/</a:t>
            </a:r>
            <a:r>
              <a:rPr lang="en-GB" sz="1400" dirty="0" err="1"/>
              <a:t>glew.h</a:t>
            </a:r>
            <a:r>
              <a:rPr lang="en-GB" sz="1400" dirty="0"/>
              <a:t>&gt;</a:t>
            </a:r>
          </a:p>
          <a:p>
            <a:r>
              <a:rPr lang="en-GB" sz="1400" dirty="0"/>
              <a:t>#include &lt;string&gt;</a:t>
            </a:r>
          </a:p>
          <a:p>
            <a:endParaRPr lang="en-GB" sz="1400" dirty="0"/>
          </a:p>
          <a:p>
            <a:r>
              <a:rPr lang="en-GB" sz="1400" dirty="0"/>
              <a:t>//uses SDL2 to create a window to display our OGL stuff</a:t>
            </a:r>
          </a:p>
          <a:p>
            <a:r>
              <a:rPr lang="en-GB" sz="1400" dirty="0"/>
              <a:t>class Display</a:t>
            </a:r>
          </a:p>
          <a:p>
            <a:r>
              <a:rPr lang="en-GB" sz="1400" dirty="0"/>
              <a:t>{</a:t>
            </a:r>
          </a:p>
          <a:p>
            <a:r>
              <a:rPr lang="en-GB" sz="1400" dirty="0" smtClean="0"/>
              <a:t>   public</a:t>
            </a:r>
            <a:r>
              <a:rPr lang="en-GB" sz="1400" dirty="0"/>
              <a:t>:</a:t>
            </a:r>
          </a:p>
          <a:p>
            <a:r>
              <a:rPr lang="en-GB" sz="1400" dirty="0" smtClean="0"/>
              <a:t>   Display(</a:t>
            </a:r>
            <a:r>
              <a:rPr lang="en-GB" sz="1400" dirty="0" err="1" smtClean="0"/>
              <a:t>int</a:t>
            </a:r>
            <a:r>
              <a:rPr lang="en-GB" sz="1400" dirty="0" smtClean="0"/>
              <a:t> </a:t>
            </a:r>
            <a:r>
              <a:rPr lang="en-GB" sz="1400" dirty="0"/>
              <a:t>width, </a:t>
            </a:r>
            <a:r>
              <a:rPr lang="en-GB" sz="1400" dirty="0" err="1"/>
              <a:t>int</a:t>
            </a:r>
            <a:r>
              <a:rPr lang="en-GB" sz="1400" dirty="0"/>
              <a:t> height, char * title);</a:t>
            </a:r>
          </a:p>
          <a:p>
            <a:r>
              <a:rPr lang="en-GB" sz="1400" dirty="0" smtClean="0"/>
              <a:t>   virtual </a:t>
            </a:r>
            <a:r>
              <a:rPr lang="en-GB" sz="1400" dirty="0"/>
              <a:t>~Display();</a:t>
            </a:r>
          </a:p>
          <a:p>
            <a:r>
              <a:rPr lang="en-GB" sz="1400" dirty="0" smtClean="0"/>
              <a:t>   void </a:t>
            </a:r>
            <a:r>
              <a:rPr lang="en-GB" sz="1400" dirty="0" err="1"/>
              <a:t>swapBuffers</a:t>
            </a:r>
            <a:r>
              <a:rPr lang="en-GB" sz="1400" dirty="0"/>
              <a:t>();</a:t>
            </a:r>
          </a:p>
          <a:p>
            <a:r>
              <a:rPr lang="en-GB" sz="1400" dirty="0" smtClean="0"/>
              <a:t>   bool </a:t>
            </a:r>
            <a:r>
              <a:rPr lang="en-GB" sz="1400" dirty="0" err="1"/>
              <a:t>isClosed</a:t>
            </a:r>
            <a:r>
              <a:rPr lang="en-GB" sz="1400" dirty="0"/>
              <a:t>();</a:t>
            </a:r>
          </a:p>
          <a:p>
            <a:r>
              <a:rPr lang="en-GB" sz="1400" dirty="0" smtClean="0"/>
              <a:t>   void </a:t>
            </a:r>
            <a:r>
              <a:rPr lang="en-GB" sz="1400" dirty="0"/>
              <a:t>update();</a:t>
            </a:r>
          </a:p>
          <a:p>
            <a:r>
              <a:rPr lang="en-GB" sz="1400" dirty="0" smtClean="0"/>
              <a:t>   void </a:t>
            </a:r>
            <a:r>
              <a:rPr lang="en-GB" sz="1400" dirty="0"/>
              <a:t>clear(void);</a:t>
            </a:r>
          </a:p>
          <a:p>
            <a:r>
              <a:rPr lang="en-GB" sz="1400" dirty="0" smtClean="0"/>
              <a:t>   private</a:t>
            </a:r>
            <a:r>
              <a:rPr lang="en-GB" sz="1400" dirty="0"/>
              <a:t>:</a:t>
            </a:r>
          </a:p>
          <a:p>
            <a:r>
              <a:rPr lang="en-GB" sz="1400" dirty="0" smtClean="0"/>
              <a:t>   bool </a:t>
            </a:r>
            <a:r>
              <a:rPr lang="en-GB" sz="1400" dirty="0"/>
              <a:t>closed;</a:t>
            </a:r>
          </a:p>
          <a:p>
            <a:r>
              <a:rPr lang="en-GB" sz="1400" dirty="0" smtClean="0"/>
              <a:t>   </a:t>
            </a:r>
            <a:r>
              <a:rPr lang="en-GB" sz="1400" dirty="0" err="1" smtClean="0"/>
              <a:t>SDL_Window</a:t>
            </a:r>
            <a:r>
              <a:rPr lang="en-GB" sz="1400" dirty="0"/>
              <a:t>* window;    //pointer to window</a:t>
            </a:r>
          </a:p>
          <a:p>
            <a:r>
              <a:rPr lang="en-GB" sz="1400" dirty="0" smtClean="0"/>
              <a:t>   </a:t>
            </a:r>
            <a:r>
              <a:rPr lang="en-GB" sz="1400" dirty="0" err="1" smtClean="0"/>
              <a:t>SDL_GLContext</a:t>
            </a:r>
            <a:r>
              <a:rPr lang="en-GB" sz="1400" dirty="0" smtClean="0"/>
              <a:t> </a:t>
            </a:r>
            <a:r>
              <a:rPr lang="en-GB" sz="1400" dirty="0" err="1"/>
              <a:t>glContext</a:t>
            </a:r>
            <a:r>
              <a:rPr lang="en-GB" sz="1400" dirty="0"/>
              <a:t>;   //context for drawing OGL to SDL window</a:t>
            </a:r>
          </a:p>
          <a:p>
            <a:r>
              <a:rPr lang="en-GB" sz="1400" dirty="0"/>
              <a:t>};</a:t>
            </a:r>
          </a:p>
          <a:p>
            <a:endParaRPr lang="en-GB" sz="1400" dirty="0"/>
          </a:p>
          <a:p>
            <a:r>
              <a:rPr lang="en-GB" sz="1400" dirty="0"/>
              <a:t>#</a:t>
            </a:r>
            <a:r>
              <a:rPr lang="en-GB" sz="1400" dirty="0" err="1"/>
              <a:t>endif</a:t>
            </a:r>
            <a:r>
              <a:rPr lang="en-GB" sz="1400" dirty="0"/>
              <a:t>  </a:t>
            </a:r>
            <a:r>
              <a:rPr lang="en-GB" sz="1400" dirty="0" smtClean="0"/>
              <a:t>//</a:t>
            </a:r>
            <a:endParaRPr lang="en-GB" sz="1400" dirty="0"/>
          </a:p>
        </p:txBody>
      </p:sp>
    </p:spTree>
    <p:extLst>
      <p:ext uri="{BB962C8B-B14F-4D97-AF65-F5344CB8AC3E}">
        <p14:creationId xmlns:p14="http://schemas.microsoft.com/office/powerpoint/2010/main" val="3640372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3568" y="332656"/>
            <a:ext cx="7920880" cy="646331"/>
          </a:xfrm>
          <a:prstGeom prst="rect">
            <a:avLst/>
          </a:prstGeom>
          <a:noFill/>
        </p:spPr>
        <p:txBody>
          <a:bodyPr wrap="square" rtlCol="0">
            <a:spAutoFit/>
          </a:bodyPr>
          <a:lstStyle/>
          <a:p>
            <a:r>
              <a:rPr lang="en-GB" dirty="0" smtClean="0"/>
              <a:t>The main program can now create a window and draw some objects.  The main() function is shown below:-</a:t>
            </a:r>
            <a:endParaRPr lang="en-GB" dirty="0"/>
          </a:p>
        </p:txBody>
      </p:sp>
      <p:sp>
        <p:nvSpPr>
          <p:cNvPr id="6" name="Rectangle 5"/>
          <p:cNvSpPr/>
          <p:nvPr/>
        </p:nvSpPr>
        <p:spPr>
          <a:xfrm>
            <a:off x="431540" y="1340768"/>
            <a:ext cx="12097344" cy="3754874"/>
          </a:xfrm>
          <a:prstGeom prst="rect">
            <a:avLst/>
          </a:prstGeom>
        </p:spPr>
        <p:txBody>
          <a:bodyPr wrap="square">
            <a:spAutoFit/>
          </a:bodyPr>
          <a:lstStyle/>
          <a:p>
            <a:r>
              <a:rPr lang="en-GB" sz="1400" dirty="0"/>
              <a:t>#include &lt;</a:t>
            </a:r>
            <a:r>
              <a:rPr lang="en-GB" sz="1400" dirty="0" err="1"/>
              <a:t>glm</a:t>
            </a:r>
            <a:r>
              <a:rPr lang="en-GB" sz="1400" dirty="0"/>
              <a:t>/glm.hpp&gt;</a:t>
            </a:r>
          </a:p>
          <a:p>
            <a:r>
              <a:rPr lang="en-GB" sz="1400" dirty="0"/>
              <a:t>#include "</a:t>
            </a:r>
            <a:r>
              <a:rPr lang="en-GB" sz="1400" dirty="0" err="1"/>
              <a:t>display.h</a:t>
            </a:r>
            <a:r>
              <a:rPr lang="en-GB" sz="1400" dirty="0"/>
              <a:t>"</a:t>
            </a:r>
          </a:p>
          <a:p>
            <a:r>
              <a:rPr lang="en-GB" sz="1400" dirty="0"/>
              <a:t>#include &lt;</a:t>
            </a:r>
            <a:r>
              <a:rPr lang="en-GB" sz="1400" dirty="0" err="1"/>
              <a:t>iostream</a:t>
            </a:r>
            <a:r>
              <a:rPr lang="en-GB" sz="1400" dirty="0"/>
              <a:t>&gt;</a:t>
            </a:r>
          </a:p>
          <a:p>
            <a:r>
              <a:rPr lang="en-GB" sz="1400" dirty="0" err="1"/>
              <a:t>typedef</a:t>
            </a:r>
            <a:r>
              <a:rPr lang="en-GB" sz="1400" dirty="0"/>
              <a:t> </a:t>
            </a:r>
            <a:r>
              <a:rPr lang="en-GB" sz="1400" dirty="0" err="1"/>
              <a:t>struct</a:t>
            </a:r>
            <a:r>
              <a:rPr lang="en-GB" sz="1400" dirty="0"/>
              <a:t> {</a:t>
            </a:r>
          </a:p>
          <a:p>
            <a:r>
              <a:rPr lang="en-GB" sz="1400" dirty="0" err="1"/>
              <a:t>glm</a:t>
            </a:r>
            <a:r>
              <a:rPr lang="en-GB" sz="1400" dirty="0"/>
              <a:t>::vec3 </a:t>
            </a:r>
            <a:r>
              <a:rPr lang="en-GB" sz="1400" dirty="0" err="1"/>
              <a:t>pos</a:t>
            </a:r>
            <a:r>
              <a:rPr lang="en-GB" sz="1400" dirty="0"/>
              <a:t>;</a:t>
            </a:r>
          </a:p>
          <a:p>
            <a:r>
              <a:rPr lang="en-GB" sz="1400" dirty="0"/>
              <a:t>}Vertex</a:t>
            </a:r>
            <a:r>
              <a:rPr lang="en-GB" sz="1400" dirty="0" smtClean="0"/>
              <a:t>;</a:t>
            </a:r>
            <a:endParaRPr lang="en-GB" sz="1400" dirty="0"/>
          </a:p>
          <a:p>
            <a:r>
              <a:rPr lang="en-GB" sz="1400" dirty="0" err="1"/>
              <a:t>int</a:t>
            </a:r>
            <a:r>
              <a:rPr lang="en-GB" sz="1400" dirty="0"/>
              <a:t> main(</a:t>
            </a:r>
            <a:r>
              <a:rPr lang="en-GB" sz="1400" dirty="0" err="1"/>
              <a:t>int</a:t>
            </a:r>
            <a:r>
              <a:rPr lang="en-GB" sz="1400" dirty="0"/>
              <a:t> </a:t>
            </a:r>
            <a:r>
              <a:rPr lang="en-GB" sz="1400" dirty="0" err="1"/>
              <a:t>argc</a:t>
            </a:r>
            <a:r>
              <a:rPr lang="en-GB" sz="1400" dirty="0"/>
              <a:t>, char *</a:t>
            </a:r>
            <a:r>
              <a:rPr lang="en-GB" sz="1400" dirty="0" err="1"/>
              <a:t>args</a:t>
            </a:r>
            <a:r>
              <a:rPr lang="en-GB" sz="1400" dirty="0"/>
              <a:t>[])</a:t>
            </a:r>
          </a:p>
          <a:p>
            <a:r>
              <a:rPr lang="en-GB" sz="1400" dirty="0" smtClean="0"/>
              <a:t>{</a:t>
            </a:r>
            <a:endParaRPr lang="en-GB" sz="1400" dirty="0"/>
          </a:p>
          <a:p>
            <a:r>
              <a:rPr lang="en-GB" sz="1400" dirty="0" smtClean="0"/>
              <a:t>   Display </a:t>
            </a:r>
            <a:r>
              <a:rPr lang="en-GB" sz="1400" dirty="0" err="1"/>
              <a:t>myDisplay</a:t>
            </a:r>
            <a:r>
              <a:rPr lang="en-GB" sz="1400" dirty="0"/>
              <a:t>(800, 800, "OGL Window");  //create and open a </a:t>
            </a:r>
            <a:r>
              <a:rPr lang="en-GB" sz="1400" dirty="0" smtClean="0"/>
              <a:t>window</a:t>
            </a:r>
            <a:endParaRPr lang="en-GB" sz="1400" dirty="0"/>
          </a:p>
          <a:p>
            <a:r>
              <a:rPr lang="en-GB" sz="1400" dirty="0" smtClean="0"/>
              <a:t>   //</a:t>
            </a:r>
            <a:r>
              <a:rPr lang="en-GB" sz="1400" dirty="0"/>
              <a:t>specify a list of vertices to draw - this will be loaded into our mesh </a:t>
            </a:r>
            <a:r>
              <a:rPr lang="en-GB" sz="1400" dirty="0" smtClean="0"/>
              <a:t>object</a:t>
            </a:r>
            <a:endParaRPr lang="en-GB" sz="1400" dirty="0"/>
          </a:p>
          <a:p>
            <a:r>
              <a:rPr lang="en-GB" sz="1400" dirty="0" smtClean="0"/>
              <a:t>   Vertex </a:t>
            </a:r>
            <a:r>
              <a:rPr lang="en-GB" sz="1400" dirty="0"/>
              <a:t>vertices[3];</a:t>
            </a:r>
          </a:p>
          <a:p>
            <a:r>
              <a:rPr lang="en-GB" sz="1400" dirty="0" smtClean="0"/>
              <a:t>   Vertex </a:t>
            </a:r>
            <a:r>
              <a:rPr lang="en-GB" sz="1400" dirty="0" err="1"/>
              <a:t>myV</a:t>
            </a:r>
            <a:r>
              <a:rPr lang="en-GB" sz="1400" dirty="0"/>
              <a:t>;</a:t>
            </a:r>
          </a:p>
          <a:p>
            <a:r>
              <a:rPr lang="en-GB" sz="1400" dirty="0" smtClean="0"/>
              <a:t>   //</a:t>
            </a:r>
            <a:r>
              <a:rPr lang="en-GB" sz="1400" dirty="0"/>
              <a:t>a triangle</a:t>
            </a:r>
          </a:p>
          <a:p>
            <a:r>
              <a:rPr lang="fr-FR" sz="1400" dirty="0" smtClean="0"/>
              <a:t>    </a:t>
            </a:r>
            <a:r>
              <a:rPr lang="fr-FR" sz="1400" dirty="0" err="1" smtClean="0"/>
              <a:t>vertices</a:t>
            </a:r>
            <a:r>
              <a:rPr lang="fr-FR" sz="1400" dirty="0" smtClean="0"/>
              <a:t>[0</a:t>
            </a:r>
            <a:r>
              <a:rPr lang="fr-FR" sz="1400" dirty="0"/>
              <a:t>].pos = </a:t>
            </a:r>
            <a:r>
              <a:rPr lang="fr-FR" sz="1400" dirty="0" err="1"/>
              <a:t>glm</a:t>
            </a:r>
            <a:r>
              <a:rPr lang="fr-FR" sz="1400" dirty="0"/>
              <a:t>::vec3(-0.5, -0.5, 0.0);</a:t>
            </a:r>
          </a:p>
          <a:p>
            <a:r>
              <a:rPr lang="fr-FR" sz="1400" dirty="0" smtClean="0"/>
              <a:t>    </a:t>
            </a:r>
            <a:r>
              <a:rPr lang="fr-FR" sz="1400" dirty="0" err="1" smtClean="0"/>
              <a:t>vertices</a:t>
            </a:r>
            <a:r>
              <a:rPr lang="fr-FR" sz="1400" dirty="0" smtClean="0"/>
              <a:t>[1</a:t>
            </a:r>
            <a:r>
              <a:rPr lang="fr-FR" sz="1400" dirty="0"/>
              <a:t>].pos = </a:t>
            </a:r>
            <a:r>
              <a:rPr lang="fr-FR" sz="1400" dirty="0" err="1"/>
              <a:t>glm</a:t>
            </a:r>
            <a:r>
              <a:rPr lang="fr-FR" sz="1400" dirty="0"/>
              <a:t>::vec3(0.0, 0.886 - 0.5, 0.0);</a:t>
            </a:r>
          </a:p>
          <a:p>
            <a:r>
              <a:rPr lang="fr-FR" sz="1400" dirty="0" smtClean="0"/>
              <a:t>    </a:t>
            </a:r>
            <a:r>
              <a:rPr lang="fr-FR" sz="1400" dirty="0" err="1" smtClean="0"/>
              <a:t>vertices</a:t>
            </a:r>
            <a:r>
              <a:rPr lang="fr-FR" sz="1400" dirty="0" smtClean="0"/>
              <a:t>[2</a:t>
            </a:r>
            <a:r>
              <a:rPr lang="fr-FR" sz="1400" dirty="0"/>
              <a:t>].pos = </a:t>
            </a:r>
            <a:r>
              <a:rPr lang="fr-FR" sz="1400" dirty="0" err="1"/>
              <a:t>glm</a:t>
            </a:r>
            <a:r>
              <a:rPr lang="fr-FR" sz="1400" dirty="0"/>
              <a:t>::vec3(0.5, -0.5, 0.0</a:t>
            </a:r>
            <a:r>
              <a:rPr lang="fr-FR" sz="1400" dirty="0" smtClean="0"/>
              <a:t>);</a:t>
            </a:r>
            <a:endParaRPr lang="en-GB" sz="1400" dirty="0"/>
          </a:p>
          <a:p>
            <a:r>
              <a:rPr lang="en-GB" sz="1400" dirty="0" smtClean="0"/>
              <a:t>    </a:t>
            </a:r>
          </a:p>
        </p:txBody>
      </p:sp>
      <p:sp>
        <p:nvSpPr>
          <p:cNvPr id="7" name="TextBox 6"/>
          <p:cNvSpPr txBox="1"/>
          <p:nvPr/>
        </p:nvSpPr>
        <p:spPr>
          <a:xfrm>
            <a:off x="5004048" y="4221088"/>
            <a:ext cx="3600400" cy="1754326"/>
          </a:xfrm>
          <a:prstGeom prst="rect">
            <a:avLst/>
          </a:prstGeom>
          <a:noFill/>
        </p:spPr>
        <p:txBody>
          <a:bodyPr wrap="square" rtlCol="0">
            <a:spAutoFit/>
          </a:bodyPr>
          <a:lstStyle/>
          <a:p>
            <a:r>
              <a:rPr lang="en-GB" dirty="0" smtClean="0">
                <a:solidFill>
                  <a:srgbClr val="FF0000"/>
                </a:solidFill>
              </a:rPr>
              <a:t>The space we are drawing on ranges from +1.0 to -1.0 in the x direction and also in the y direction.  This space is called clip space.  We’ll talk more of the z direction when we look at 3D spaces.</a:t>
            </a:r>
            <a:endParaRPr lang="en-GB" dirty="0">
              <a:solidFill>
                <a:srgbClr val="FF0000"/>
              </a:solidFill>
            </a:endParaRPr>
          </a:p>
        </p:txBody>
      </p:sp>
    </p:spTree>
    <p:extLst>
      <p:ext uri="{BB962C8B-B14F-4D97-AF65-F5344CB8AC3E}">
        <p14:creationId xmlns:p14="http://schemas.microsoft.com/office/powerpoint/2010/main" val="365831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51520" y="332656"/>
            <a:ext cx="8856984" cy="6340197"/>
          </a:xfrm>
          <a:prstGeom prst="rect">
            <a:avLst/>
          </a:prstGeom>
        </p:spPr>
        <p:txBody>
          <a:bodyPr wrap="square">
            <a:spAutoFit/>
          </a:bodyPr>
          <a:lstStyle/>
          <a:p>
            <a:r>
              <a:rPr lang="en-GB" sz="1400" dirty="0"/>
              <a:t>while (!</a:t>
            </a:r>
            <a:r>
              <a:rPr lang="en-GB" sz="1400" dirty="0" err="1"/>
              <a:t>myDisplay.isClosed</a:t>
            </a:r>
            <a:r>
              <a:rPr lang="en-GB" sz="1400" dirty="0"/>
              <a:t>())  // Application loop  - it's ok as a first </a:t>
            </a:r>
            <a:r>
              <a:rPr lang="en-GB" sz="1400" dirty="0" smtClean="0"/>
              <a:t>attempt but needs more work</a:t>
            </a:r>
            <a:endParaRPr lang="en-GB" sz="1400" dirty="0"/>
          </a:p>
          <a:p>
            <a:r>
              <a:rPr lang="en-GB" sz="1400" dirty="0"/>
              <a:t>    {</a:t>
            </a:r>
          </a:p>
          <a:p>
            <a:r>
              <a:rPr lang="en-GB" sz="1400" dirty="0"/>
              <a:t>        </a:t>
            </a:r>
            <a:r>
              <a:rPr lang="en-GB" sz="1400" dirty="0" err="1"/>
              <a:t>myDisplay.clear</a:t>
            </a:r>
            <a:r>
              <a:rPr lang="en-GB" sz="1400" dirty="0"/>
              <a:t>();// makes the point that the frame buffer is usually cleared before redrawing</a:t>
            </a:r>
          </a:p>
          <a:p>
            <a:r>
              <a:rPr lang="en-GB" sz="1400" dirty="0" smtClean="0"/>
              <a:t>        </a:t>
            </a:r>
            <a:r>
              <a:rPr lang="en-GB" sz="1400" dirty="0" err="1" smtClean="0"/>
              <a:t>glLoadIdentity</a:t>
            </a:r>
            <a:r>
              <a:rPr lang="en-GB" sz="1400" dirty="0" smtClean="0"/>
              <a:t>();</a:t>
            </a:r>
          </a:p>
          <a:p>
            <a:r>
              <a:rPr lang="en-GB" sz="1400" dirty="0"/>
              <a:t> </a:t>
            </a:r>
            <a:r>
              <a:rPr lang="en-GB" sz="1400" dirty="0" smtClean="0"/>
              <a:t>       </a:t>
            </a:r>
            <a:r>
              <a:rPr lang="en-GB" sz="1400" dirty="0" err="1" smtClean="0"/>
              <a:t>glBegin</a:t>
            </a:r>
            <a:r>
              <a:rPr lang="en-GB" sz="1400" dirty="0" smtClean="0"/>
              <a:t>(GL_TRIANGLES</a:t>
            </a:r>
            <a:r>
              <a:rPr lang="en-GB" sz="1400" dirty="0"/>
              <a:t>);</a:t>
            </a:r>
          </a:p>
          <a:p>
            <a:r>
              <a:rPr lang="en-GB" sz="1400" dirty="0" smtClean="0"/>
              <a:t>        glColor3f(1.0</a:t>
            </a:r>
            <a:r>
              <a:rPr lang="en-GB" sz="1400" dirty="0"/>
              <a:t>, 0.0, 0.0);</a:t>
            </a:r>
          </a:p>
          <a:p>
            <a:r>
              <a:rPr lang="fr-FR" sz="1400" dirty="0" smtClean="0"/>
              <a:t>        glVertex3f(</a:t>
            </a:r>
            <a:r>
              <a:rPr lang="fr-FR" sz="1400" dirty="0" err="1" smtClean="0"/>
              <a:t>vertices</a:t>
            </a:r>
            <a:r>
              <a:rPr lang="fr-FR" sz="1400" dirty="0" smtClean="0"/>
              <a:t>[0</a:t>
            </a:r>
            <a:r>
              <a:rPr lang="fr-FR" sz="1400" dirty="0"/>
              <a:t>].</a:t>
            </a:r>
            <a:r>
              <a:rPr lang="fr-FR" sz="1400" dirty="0" err="1"/>
              <a:t>pos.x</a:t>
            </a:r>
            <a:r>
              <a:rPr lang="fr-FR" sz="1400" dirty="0"/>
              <a:t>, </a:t>
            </a:r>
            <a:r>
              <a:rPr lang="fr-FR" sz="1400" dirty="0" err="1"/>
              <a:t>vertices</a:t>
            </a:r>
            <a:r>
              <a:rPr lang="fr-FR" sz="1400" dirty="0"/>
              <a:t>[0].</a:t>
            </a:r>
            <a:r>
              <a:rPr lang="fr-FR" sz="1400" dirty="0" err="1"/>
              <a:t>pos.y</a:t>
            </a:r>
            <a:r>
              <a:rPr lang="fr-FR" sz="1400" dirty="0"/>
              <a:t>, </a:t>
            </a:r>
            <a:r>
              <a:rPr lang="fr-FR" sz="1400" dirty="0" err="1"/>
              <a:t>vertices</a:t>
            </a:r>
            <a:r>
              <a:rPr lang="fr-FR" sz="1400" dirty="0"/>
              <a:t>[0].</a:t>
            </a:r>
            <a:r>
              <a:rPr lang="fr-FR" sz="1400" dirty="0" err="1"/>
              <a:t>pos.z</a:t>
            </a:r>
            <a:r>
              <a:rPr lang="fr-FR" sz="1400" dirty="0"/>
              <a:t>);</a:t>
            </a:r>
            <a:endParaRPr lang="en-GB" sz="1400" dirty="0"/>
          </a:p>
          <a:p>
            <a:r>
              <a:rPr lang="en-GB" sz="1400" dirty="0" smtClean="0"/>
              <a:t>        glColor3f(0.0</a:t>
            </a:r>
            <a:r>
              <a:rPr lang="en-GB" sz="1400" dirty="0"/>
              <a:t>, 1.0, 0.0);</a:t>
            </a:r>
          </a:p>
          <a:p>
            <a:r>
              <a:rPr lang="fr-FR" sz="1400" dirty="0" smtClean="0"/>
              <a:t>        glVertex3f(</a:t>
            </a:r>
            <a:r>
              <a:rPr lang="fr-FR" sz="1400" dirty="0" err="1" smtClean="0"/>
              <a:t>vertices</a:t>
            </a:r>
            <a:r>
              <a:rPr lang="fr-FR" sz="1400" dirty="0" smtClean="0"/>
              <a:t>[1</a:t>
            </a:r>
            <a:r>
              <a:rPr lang="fr-FR" sz="1400" dirty="0"/>
              <a:t>].</a:t>
            </a:r>
            <a:r>
              <a:rPr lang="fr-FR" sz="1400" dirty="0" err="1"/>
              <a:t>pos.x</a:t>
            </a:r>
            <a:r>
              <a:rPr lang="fr-FR" sz="1400" dirty="0"/>
              <a:t>, </a:t>
            </a:r>
            <a:r>
              <a:rPr lang="fr-FR" sz="1400" dirty="0" err="1"/>
              <a:t>vertices</a:t>
            </a:r>
            <a:r>
              <a:rPr lang="fr-FR" sz="1400" dirty="0"/>
              <a:t>[1].</a:t>
            </a:r>
            <a:r>
              <a:rPr lang="fr-FR" sz="1400" dirty="0" err="1"/>
              <a:t>pos.y</a:t>
            </a:r>
            <a:r>
              <a:rPr lang="fr-FR" sz="1400" dirty="0"/>
              <a:t>, </a:t>
            </a:r>
            <a:r>
              <a:rPr lang="fr-FR" sz="1400" dirty="0" err="1"/>
              <a:t>vertices</a:t>
            </a:r>
            <a:r>
              <a:rPr lang="fr-FR" sz="1400" dirty="0"/>
              <a:t>[1].</a:t>
            </a:r>
            <a:r>
              <a:rPr lang="fr-FR" sz="1400" dirty="0" err="1"/>
              <a:t>pos.z</a:t>
            </a:r>
            <a:r>
              <a:rPr lang="fr-FR" sz="1400" dirty="0"/>
              <a:t>);</a:t>
            </a:r>
            <a:endParaRPr lang="en-GB" sz="1400" dirty="0"/>
          </a:p>
          <a:p>
            <a:r>
              <a:rPr lang="en-GB" sz="1400" dirty="0" smtClean="0"/>
              <a:t>        g lColor3f(0.0</a:t>
            </a:r>
            <a:r>
              <a:rPr lang="en-GB" sz="1400" dirty="0"/>
              <a:t>, 0.0, 1.0);</a:t>
            </a:r>
          </a:p>
          <a:p>
            <a:r>
              <a:rPr lang="fr-FR" sz="1400" dirty="0" smtClean="0"/>
              <a:t>        glVertex3f(</a:t>
            </a:r>
            <a:r>
              <a:rPr lang="fr-FR" sz="1400" dirty="0" err="1" smtClean="0"/>
              <a:t>vertices</a:t>
            </a:r>
            <a:r>
              <a:rPr lang="fr-FR" sz="1400" dirty="0" smtClean="0"/>
              <a:t>[2</a:t>
            </a:r>
            <a:r>
              <a:rPr lang="fr-FR" sz="1400" dirty="0"/>
              <a:t>].</a:t>
            </a:r>
            <a:r>
              <a:rPr lang="fr-FR" sz="1400" dirty="0" err="1"/>
              <a:t>pos.x</a:t>
            </a:r>
            <a:r>
              <a:rPr lang="fr-FR" sz="1400" dirty="0"/>
              <a:t>, </a:t>
            </a:r>
            <a:r>
              <a:rPr lang="fr-FR" sz="1400" dirty="0" err="1"/>
              <a:t>vertices</a:t>
            </a:r>
            <a:r>
              <a:rPr lang="fr-FR" sz="1400" dirty="0"/>
              <a:t>[2].</a:t>
            </a:r>
            <a:r>
              <a:rPr lang="fr-FR" sz="1400" dirty="0" err="1"/>
              <a:t>pos.y</a:t>
            </a:r>
            <a:r>
              <a:rPr lang="fr-FR" sz="1400" dirty="0"/>
              <a:t>, </a:t>
            </a:r>
            <a:r>
              <a:rPr lang="fr-FR" sz="1400" dirty="0" err="1"/>
              <a:t>vertices</a:t>
            </a:r>
            <a:r>
              <a:rPr lang="fr-FR" sz="1400" dirty="0"/>
              <a:t>[2].</a:t>
            </a:r>
            <a:r>
              <a:rPr lang="fr-FR" sz="1400" dirty="0" err="1"/>
              <a:t>pos.z</a:t>
            </a:r>
            <a:r>
              <a:rPr lang="fr-FR" sz="1400" dirty="0"/>
              <a:t>);</a:t>
            </a:r>
            <a:endParaRPr lang="en-GB" sz="1400" dirty="0"/>
          </a:p>
          <a:p>
            <a:r>
              <a:rPr lang="en-GB" sz="1400" dirty="0" smtClean="0"/>
              <a:t>        </a:t>
            </a:r>
            <a:r>
              <a:rPr lang="en-GB" sz="1400" dirty="0" err="1" smtClean="0"/>
              <a:t>glEnd</a:t>
            </a:r>
            <a:r>
              <a:rPr lang="en-GB" sz="1400" dirty="0"/>
              <a:t>();</a:t>
            </a:r>
          </a:p>
          <a:p>
            <a:r>
              <a:rPr lang="en-GB" sz="1400" dirty="0" smtClean="0"/>
              <a:t>        </a:t>
            </a:r>
            <a:r>
              <a:rPr lang="en-GB" sz="1400" dirty="0" err="1" smtClean="0"/>
              <a:t>glScalef</a:t>
            </a:r>
            <a:r>
              <a:rPr lang="en-GB" sz="1400" dirty="0" smtClean="0"/>
              <a:t>(0.5f</a:t>
            </a:r>
            <a:r>
              <a:rPr lang="en-GB" sz="1400" dirty="0"/>
              <a:t>, 0.5f, 0.5f);</a:t>
            </a:r>
          </a:p>
          <a:p>
            <a:r>
              <a:rPr lang="en-GB" sz="1400" dirty="0" smtClean="0"/>
              <a:t>        </a:t>
            </a:r>
            <a:r>
              <a:rPr lang="en-GB" sz="1400" dirty="0" err="1" smtClean="0"/>
              <a:t>glRotatef</a:t>
            </a:r>
            <a:r>
              <a:rPr lang="en-GB" sz="1400" dirty="0" smtClean="0"/>
              <a:t>(90</a:t>
            </a:r>
            <a:r>
              <a:rPr lang="en-GB" sz="1400" dirty="0"/>
              <a:t>, 0, 0, 1);</a:t>
            </a:r>
          </a:p>
          <a:p>
            <a:r>
              <a:rPr lang="en-GB" sz="1400" dirty="0" smtClean="0"/>
              <a:t>        </a:t>
            </a:r>
            <a:r>
              <a:rPr lang="en-GB" sz="1400" dirty="0" err="1" smtClean="0"/>
              <a:t>glTranslatef</a:t>
            </a:r>
            <a:r>
              <a:rPr lang="en-GB" sz="1400" dirty="0" smtClean="0"/>
              <a:t>(0.5, 0, 0);</a:t>
            </a:r>
          </a:p>
          <a:p>
            <a:r>
              <a:rPr lang="en-GB" sz="1400" dirty="0" smtClean="0"/>
              <a:t>       </a:t>
            </a:r>
            <a:r>
              <a:rPr lang="en-GB" sz="1400" dirty="0" err="1" smtClean="0"/>
              <a:t>glBegin</a:t>
            </a:r>
            <a:r>
              <a:rPr lang="en-GB" sz="1400" dirty="0" smtClean="0"/>
              <a:t>(GL_TRIANGLES</a:t>
            </a:r>
            <a:r>
              <a:rPr lang="en-GB" sz="1400" dirty="0"/>
              <a:t>);</a:t>
            </a:r>
          </a:p>
          <a:p>
            <a:r>
              <a:rPr lang="en-GB" sz="1400" dirty="0" smtClean="0"/>
              <a:t>       glColor3f(1.0</a:t>
            </a:r>
            <a:r>
              <a:rPr lang="en-GB" sz="1400" dirty="0"/>
              <a:t>, 0.0, 0.0);</a:t>
            </a:r>
          </a:p>
          <a:p>
            <a:r>
              <a:rPr lang="fr-FR" sz="1400" dirty="0" smtClean="0"/>
              <a:t>       glVertex3f(</a:t>
            </a:r>
            <a:r>
              <a:rPr lang="fr-FR" sz="1400" dirty="0" err="1" smtClean="0"/>
              <a:t>vertices</a:t>
            </a:r>
            <a:r>
              <a:rPr lang="fr-FR" sz="1400" dirty="0" smtClean="0"/>
              <a:t>[0</a:t>
            </a:r>
            <a:r>
              <a:rPr lang="fr-FR" sz="1400" dirty="0"/>
              <a:t>].</a:t>
            </a:r>
            <a:r>
              <a:rPr lang="fr-FR" sz="1400" dirty="0" err="1"/>
              <a:t>pos.x</a:t>
            </a:r>
            <a:r>
              <a:rPr lang="fr-FR" sz="1400" dirty="0"/>
              <a:t>, </a:t>
            </a:r>
            <a:r>
              <a:rPr lang="fr-FR" sz="1400" dirty="0" err="1"/>
              <a:t>vertices</a:t>
            </a:r>
            <a:r>
              <a:rPr lang="fr-FR" sz="1400" dirty="0"/>
              <a:t>[0].</a:t>
            </a:r>
            <a:r>
              <a:rPr lang="fr-FR" sz="1400" dirty="0" err="1"/>
              <a:t>pos.y</a:t>
            </a:r>
            <a:r>
              <a:rPr lang="fr-FR" sz="1400" dirty="0"/>
              <a:t>, </a:t>
            </a:r>
            <a:r>
              <a:rPr lang="fr-FR" sz="1400" dirty="0" err="1"/>
              <a:t>vertices</a:t>
            </a:r>
            <a:r>
              <a:rPr lang="fr-FR" sz="1400" dirty="0"/>
              <a:t>[0].</a:t>
            </a:r>
            <a:r>
              <a:rPr lang="fr-FR" sz="1400" dirty="0" err="1"/>
              <a:t>pos.z</a:t>
            </a:r>
            <a:r>
              <a:rPr lang="fr-FR" sz="1400" dirty="0"/>
              <a:t>);</a:t>
            </a:r>
            <a:endParaRPr lang="en-GB" sz="1400" dirty="0"/>
          </a:p>
          <a:p>
            <a:r>
              <a:rPr lang="en-GB" sz="1400" dirty="0" smtClean="0"/>
              <a:t>       glColor3f(0.0</a:t>
            </a:r>
            <a:r>
              <a:rPr lang="en-GB" sz="1400" dirty="0"/>
              <a:t>, 1.0, 0.0);</a:t>
            </a:r>
          </a:p>
          <a:p>
            <a:r>
              <a:rPr lang="fr-FR" sz="1400" dirty="0" smtClean="0"/>
              <a:t>       glVertex3f(</a:t>
            </a:r>
            <a:r>
              <a:rPr lang="fr-FR" sz="1400" dirty="0" err="1" smtClean="0"/>
              <a:t>vertices</a:t>
            </a:r>
            <a:r>
              <a:rPr lang="fr-FR" sz="1400" dirty="0" smtClean="0"/>
              <a:t>[1</a:t>
            </a:r>
            <a:r>
              <a:rPr lang="fr-FR" sz="1400" dirty="0"/>
              <a:t>].</a:t>
            </a:r>
            <a:r>
              <a:rPr lang="fr-FR" sz="1400" dirty="0" err="1"/>
              <a:t>pos.x</a:t>
            </a:r>
            <a:r>
              <a:rPr lang="fr-FR" sz="1400" dirty="0"/>
              <a:t>, </a:t>
            </a:r>
            <a:r>
              <a:rPr lang="fr-FR" sz="1400" dirty="0" err="1"/>
              <a:t>vertices</a:t>
            </a:r>
            <a:r>
              <a:rPr lang="fr-FR" sz="1400" dirty="0"/>
              <a:t>[1].</a:t>
            </a:r>
            <a:r>
              <a:rPr lang="fr-FR" sz="1400" dirty="0" err="1"/>
              <a:t>pos.y</a:t>
            </a:r>
            <a:r>
              <a:rPr lang="fr-FR" sz="1400" dirty="0"/>
              <a:t>, </a:t>
            </a:r>
            <a:r>
              <a:rPr lang="fr-FR" sz="1400" dirty="0" err="1"/>
              <a:t>vertices</a:t>
            </a:r>
            <a:r>
              <a:rPr lang="fr-FR" sz="1400" dirty="0"/>
              <a:t>[1].</a:t>
            </a:r>
            <a:r>
              <a:rPr lang="fr-FR" sz="1400" dirty="0" err="1"/>
              <a:t>pos.z</a:t>
            </a:r>
            <a:r>
              <a:rPr lang="fr-FR" sz="1400" dirty="0"/>
              <a:t>);</a:t>
            </a:r>
            <a:endParaRPr lang="en-GB" sz="1400" dirty="0"/>
          </a:p>
          <a:p>
            <a:r>
              <a:rPr lang="en-GB" sz="1400" dirty="0" smtClean="0"/>
              <a:t>       glColor3f(0.0</a:t>
            </a:r>
            <a:r>
              <a:rPr lang="en-GB" sz="1400" dirty="0"/>
              <a:t>, 0.0, 1.0);</a:t>
            </a:r>
          </a:p>
          <a:p>
            <a:r>
              <a:rPr lang="fr-FR" sz="1400" dirty="0" smtClean="0"/>
              <a:t>       glVertex3f(</a:t>
            </a:r>
            <a:r>
              <a:rPr lang="fr-FR" sz="1400" dirty="0" err="1" smtClean="0"/>
              <a:t>vertices</a:t>
            </a:r>
            <a:r>
              <a:rPr lang="fr-FR" sz="1400" dirty="0" smtClean="0"/>
              <a:t>[2</a:t>
            </a:r>
            <a:r>
              <a:rPr lang="fr-FR" sz="1400" dirty="0"/>
              <a:t>].</a:t>
            </a:r>
            <a:r>
              <a:rPr lang="fr-FR" sz="1400" dirty="0" err="1"/>
              <a:t>pos.x</a:t>
            </a:r>
            <a:r>
              <a:rPr lang="fr-FR" sz="1400" dirty="0"/>
              <a:t>, </a:t>
            </a:r>
            <a:r>
              <a:rPr lang="fr-FR" sz="1400" dirty="0" err="1"/>
              <a:t>vertices</a:t>
            </a:r>
            <a:r>
              <a:rPr lang="fr-FR" sz="1400" dirty="0"/>
              <a:t>[2].</a:t>
            </a:r>
            <a:r>
              <a:rPr lang="fr-FR" sz="1400" dirty="0" err="1"/>
              <a:t>pos.y</a:t>
            </a:r>
            <a:r>
              <a:rPr lang="fr-FR" sz="1400" dirty="0"/>
              <a:t>, </a:t>
            </a:r>
            <a:r>
              <a:rPr lang="fr-FR" sz="1400" dirty="0" err="1"/>
              <a:t>vertices</a:t>
            </a:r>
            <a:r>
              <a:rPr lang="fr-FR" sz="1400" dirty="0"/>
              <a:t>[2].</a:t>
            </a:r>
            <a:r>
              <a:rPr lang="fr-FR" sz="1400" dirty="0" err="1"/>
              <a:t>pos.z</a:t>
            </a:r>
            <a:r>
              <a:rPr lang="fr-FR" sz="1400" dirty="0"/>
              <a:t>);</a:t>
            </a:r>
            <a:endParaRPr lang="en-GB" sz="1400" dirty="0"/>
          </a:p>
          <a:p>
            <a:r>
              <a:rPr lang="en-GB" sz="1400" dirty="0" smtClean="0"/>
              <a:t>       </a:t>
            </a:r>
            <a:r>
              <a:rPr lang="en-GB" sz="1400" dirty="0" err="1" smtClean="0"/>
              <a:t>glEnd</a:t>
            </a:r>
            <a:r>
              <a:rPr lang="en-GB" sz="1400" dirty="0"/>
              <a:t>();</a:t>
            </a:r>
          </a:p>
          <a:p>
            <a:r>
              <a:rPr lang="en-GB" sz="1400" dirty="0" smtClean="0"/>
              <a:t>       </a:t>
            </a:r>
            <a:r>
              <a:rPr lang="en-GB" sz="1400" dirty="0" err="1" smtClean="0"/>
              <a:t>myDisplay.update</a:t>
            </a:r>
            <a:r>
              <a:rPr lang="en-GB" sz="1400" dirty="0"/>
              <a:t>();</a:t>
            </a:r>
          </a:p>
          <a:p>
            <a:r>
              <a:rPr lang="en-GB" sz="1400" dirty="0" smtClean="0"/>
              <a:t>       //</a:t>
            </a:r>
            <a:r>
              <a:rPr lang="en-GB" sz="1400" dirty="0"/>
              <a:t>This will soon need to be revised so we can update model positions, look after </a:t>
            </a:r>
            <a:r>
              <a:rPr lang="en-GB" sz="1400" dirty="0" smtClean="0"/>
              <a:t>timers/do physics/deal </a:t>
            </a:r>
            <a:r>
              <a:rPr lang="en-GB" sz="1400" dirty="0"/>
              <a:t>with events. </a:t>
            </a:r>
          </a:p>
          <a:p>
            <a:r>
              <a:rPr lang="en-GB" sz="1400" dirty="0" smtClean="0"/>
              <a:t>    }</a:t>
            </a:r>
            <a:endParaRPr lang="en-GB" sz="1400" dirty="0"/>
          </a:p>
          <a:p>
            <a:r>
              <a:rPr lang="en-GB" sz="1400" dirty="0" smtClean="0"/>
              <a:t>    return </a:t>
            </a:r>
            <a:r>
              <a:rPr lang="en-GB" sz="1400" dirty="0"/>
              <a:t>0;</a:t>
            </a:r>
          </a:p>
          <a:p>
            <a:r>
              <a:rPr lang="en-GB" sz="1400" dirty="0"/>
              <a:t>}</a:t>
            </a:r>
            <a:endParaRPr lang="en-GB" sz="1400" dirty="0"/>
          </a:p>
        </p:txBody>
      </p:sp>
      <p:sp>
        <p:nvSpPr>
          <p:cNvPr id="9" name="TextBox 8"/>
          <p:cNvSpPr txBox="1"/>
          <p:nvPr/>
        </p:nvSpPr>
        <p:spPr>
          <a:xfrm>
            <a:off x="6084168" y="1196752"/>
            <a:ext cx="2808312" cy="1077218"/>
          </a:xfrm>
          <a:prstGeom prst="rect">
            <a:avLst/>
          </a:prstGeom>
          <a:noFill/>
        </p:spPr>
        <p:txBody>
          <a:bodyPr wrap="square" rtlCol="0">
            <a:spAutoFit/>
          </a:bodyPr>
          <a:lstStyle/>
          <a:p>
            <a:r>
              <a:rPr lang="en-GB" sz="1600" dirty="0" smtClean="0">
                <a:solidFill>
                  <a:srgbClr val="FF0000"/>
                </a:solidFill>
              </a:rPr>
              <a:t>We’ll use old style </a:t>
            </a:r>
            <a:r>
              <a:rPr lang="en-GB" sz="1600" dirty="0" err="1" smtClean="0">
                <a:solidFill>
                  <a:srgbClr val="FF0000"/>
                </a:solidFill>
              </a:rPr>
              <a:t>openGL</a:t>
            </a:r>
            <a:r>
              <a:rPr lang="en-GB" sz="1600" dirty="0" smtClean="0">
                <a:solidFill>
                  <a:srgbClr val="FF0000"/>
                </a:solidFill>
              </a:rPr>
              <a:t> immediate mode to try out the window.  We’ll soon move to Modern OpenGL with </a:t>
            </a:r>
            <a:r>
              <a:rPr lang="en-GB" sz="1600" dirty="0" err="1" smtClean="0">
                <a:solidFill>
                  <a:srgbClr val="FF0000"/>
                </a:solidFill>
              </a:rPr>
              <a:t>shaders</a:t>
            </a:r>
            <a:r>
              <a:rPr lang="en-GB" sz="1600" dirty="0" smtClean="0">
                <a:solidFill>
                  <a:srgbClr val="FF0000"/>
                </a:solidFill>
              </a:rPr>
              <a:t>.</a:t>
            </a:r>
            <a:endParaRPr lang="en-GB" sz="1600" dirty="0">
              <a:solidFill>
                <a:srgbClr val="FF0000"/>
              </a:solidFill>
            </a:endParaRPr>
          </a:p>
        </p:txBody>
      </p:sp>
      <p:sp>
        <p:nvSpPr>
          <p:cNvPr id="10" name="TextBox 9"/>
          <p:cNvSpPr txBox="1"/>
          <p:nvPr/>
        </p:nvSpPr>
        <p:spPr>
          <a:xfrm>
            <a:off x="6012160" y="3212976"/>
            <a:ext cx="2808312" cy="1323439"/>
          </a:xfrm>
          <a:prstGeom prst="rect">
            <a:avLst/>
          </a:prstGeom>
          <a:noFill/>
        </p:spPr>
        <p:txBody>
          <a:bodyPr wrap="square" rtlCol="0">
            <a:spAutoFit/>
          </a:bodyPr>
          <a:lstStyle/>
          <a:p>
            <a:r>
              <a:rPr lang="en-GB" sz="1600" dirty="0" smtClean="0">
                <a:solidFill>
                  <a:srgbClr val="FF0000"/>
                </a:solidFill>
              </a:rPr>
              <a:t>This code needs tidying up.  Why not place drawing/ vertex attributes in a class of its own?</a:t>
            </a:r>
          </a:p>
          <a:p>
            <a:endParaRPr lang="en-GB" sz="1600" dirty="0">
              <a:solidFill>
                <a:srgbClr val="FF0000"/>
              </a:solidFill>
            </a:endParaRPr>
          </a:p>
          <a:p>
            <a:r>
              <a:rPr lang="en-GB" sz="1600" dirty="0" smtClean="0">
                <a:solidFill>
                  <a:srgbClr val="FF0000"/>
                </a:solidFill>
              </a:rPr>
              <a:t>Try it now.</a:t>
            </a:r>
            <a:endParaRPr lang="en-GB" sz="1600" dirty="0">
              <a:solidFill>
                <a:srgbClr val="FF0000"/>
              </a:solidFill>
            </a:endParaRPr>
          </a:p>
        </p:txBody>
      </p:sp>
    </p:spTree>
    <p:extLst>
      <p:ext uri="{BB962C8B-B14F-4D97-AF65-F5344CB8AC3E}">
        <p14:creationId xmlns:p14="http://schemas.microsoft.com/office/powerpoint/2010/main" val="476814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908720"/>
            <a:ext cx="7776864" cy="923330"/>
          </a:xfrm>
          <a:prstGeom prst="rect">
            <a:avLst/>
          </a:prstGeom>
          <a:noFill/>
        </p:spPr>
        <p:txBody>
          <a:bodyPr wrap="square" rtlCol="0">
            <a:spAutoFit/>
          </a:bodyPr>
          <a:lstStyle/>
          <a:p>
            <a:r>
              <a:rPr lang="en-GB" dirty="0" smtClean="0">
                <a:solidFill>
                  <a:srgbClr val="FF0000"/>
                </a:solidFill>
              </a:rPr>
              <a:t>If you’ve had a go at creating a Mesh class to manage your vertex attributes you might have produced a program something like that contained in: - opengltut2.zip.</a:t>
            </a:r>
            <a:endParaRPr lang="en-GB" dirty="0">
              <a:solidFill>
                <a:srgbClr val="FF0000"/>
              </a:solidFill>
            </a:endParaRPr>
          </a:p>
        </p:txBody>
      </p:sp>
    </p:spTree>
    <p:extLst>
      <p:ext uri="{BB962C8B-B14F-4D97-AF65-F5344CB8AC3E}">
        <p14:creationId xmlns:p14="http://schemas.microsoft.com/office/powerpoint/2010/main" val="2997229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5003</TotalTime>
  <Words>1471</Words>
  <Application>Microsoft Office PowerPoint</Application>
  <PresentationFormat>On-screen Show (4:3)</PresentationFormat>
  <Paragraphs>157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OpenGl console project </vt:lpstr>
      <vt:lpstr>Dynamic link libraries (.dll files) need to be in the same place as your .exe.  Here I placed glew32.dll and SDL2.dll in the Debug folder of my VS solution.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OpenGl console project</dc:title>
  <dc:creator>Dickers, Gordon</dc:creator>
  <cp:lastModifiedBy>Dickers, Gordon</cp:lastModifiedBy>
  <cp:revision>34</cp:revision>
  <dcterms:created xsi:type="dcterms:W3CDTF">2016-02-05T10:23:39Z</dcterms:created>
  <dcterms:modified xsi:type="dcterms:W3CDTF">2016-11-10T11:14:29Z</dcterms:modified>
</cp:coreProperties>
</file>