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61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AE475CF-DE28-419F-AEF6-BEDA7DBB239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5136A0B9-FC55-421A-ABE0-C6FB20274462}">
      <dgm:prSet/>
      <dgm:spPr/>
      <dgm:t>
        <a:bodyPr/>
        <a:lstStyle/>
        <a:p>
          <a:r>
            <a:rPr lang="en-GB"/>
            <a:t>In 2019 profitability is higher due to different reasons:</a:t>
          </a:r>
          <a:endParaRPr lang="en-US"/>
        </a:p>
      </dgm:t>
    </dgm:pt>
    <dgm:pt modelId="{30D38B08-2594-4F9A-8587-5F9C38D7278D}" type="parTrans" cxnId="{572E9149-E406-434D-85E4-DDFBB556F727}">
      <dgm:prSet/>
      <dgm:spPr/>
      <dgm:t>
        <a:bodyPr/>
        <a:lstStyle/>
        <a:p>
          <a:endParaRPr lang="en-US"/>
        </a:p>
      </dgm:t>
    </dgm:pt>
    <dgm:pt modelId="{3F095905-7DB8-42E5-A0B7-3E7D3DD5943C}" type="sibTrans" cxnId="{572E9149-E406-434D-85E4-DDFBB556F727}">
      <dgm:prSet/>
      <dgm:spPr/>
      <dgm:t>
        <a:bodyPr/>
        <a:lstStyle/>
        <a:p>
          <a:endParaRPr lang="en-US"/>
        </a:p>
      </dgm:t>
    </dgm:pt>
    <dgm:pt modelId="{7E54BD58-6BD6-4F9D-961E-1B2D24C67FB4}">
      <dgm:prSet/>
      <dgm:spPr/>
      <dgm:t>
        <a:bodyPr/>
        <a:lstStyle/>
        <a:p>
          <a:r>
            <a:rPr lang="en-GB"/>
            <a:t>-gross profit is bigger than the year before</a:t>
          </a:r>
          <a:endParaRPr lang="en-US"/>
        </a:p>
      </dgm:t>
    </dgm:pt>
    <dgm:pt modelId="{7C6036F2-E2FC-4690-A97B-201F08FF0B9B}" type="parTrans" cxnId="{8AA77E6A-1A67-463C-8469-087472FCB957}">
      <dgm:prSet/>
      <dgm:spPr/>
      <dgm:t>
        <a:bodyPr/>
        <a:lstStyle/>
        <a:p>
          <a:endParaRPr lang="en-US"/>
        </a:p>
      </dgm:t>
    </dgm:pt>
    <dgm:pt modelId="{449DEE1F-E310-4D26-9589-AE23FFDB3812}" type="sibTrans" cxnId="{8AA77E6A-1A67-463C-8469-087472FCB957}">
      <dgm:prSet/>
      <dgm:spPr/>
      <dgm:t>
        <a:bodyPr/>
        <a:lstStyle/>
        <a:p>
          <a:endParaRPr lang="en-US"/>
        </a:p>
      </dgm:t>
    </dgm:pt>
    <dgm:pt modelId="{433B2B8E-9EE6-4D0B-A6DB-DEEC2E691918}">
      <dgm:prSet/>
      <dgm:spPr/>
      <dgm:t>
        <a:bodyPr/>
        <a:lstStyle/>
        <a:p>
          <a:r>
            <a:rPr lang="en-GB"/>
            <a:t>-the business has more assets</a:t>
          </a:r>
          <a:endParaRPr lang="en-US"/>
        </a:p>
      </dgm:t>
    </dgm:pt>
    <dgm:pt modelId="{C008ACAF-13BF-444A-A4A6-79A2D8E0701D}" type="parTrans" cxnId="{90B1E738-ACE6-4CA7-949B-73696E00CD17}">
      <dgm:prSet/>
      <dgm:spPr/>
      <dgm:t>
        <a:bodyPr/>
        <a:lstStyle/>
        <a:p>
          <a:endParaRPr lang="en-US"/>
        </a:p>
      </dgm:t>
    </dgm:pt>
    <dgm:pt modelId="{2E78D9CC-E00A-41B3-A577-B02869618C09}" type="sibTrans" cxnId="{90B1E738-ACE6-4CA7-949B-73696E00CD17}">
      <dgm:prSet/>
      <dgm:spPr/>
      <dgm:t>
        <a:bodyPr/>
        <a:lstStyle/>
        <a:p>
          <a:endParaRPr lang="en-US"/>
        </a:p>
      </dgm:t>
    </dgm:pt>
    <dgm:pt modelId="{B3FE0D67-328E-47F1-B92A-3D72D6AC3022}">
      <dgm:prSet/>
      <dgm:spPr/>
      <dgm:t>
        <a:bodyPr/>
        <a:lstStyle/>
        <a:p>
          <a:r>
            <a:rPr lang="en-GB"/>
            <a:t>-the revenue is slightly higher </a:t>
          </a:r>
          <a:endParaRPr lang="en-US"/>
        </a:p>
      </dgm:t>
    </dgm:pt>
    <dgm:pt modelId="{06627D9C-56C3-4A1B-9B02-0584638E2735}" type="parTrans" cxnId="{0D981604-00AE-4187-BD39-CB266A6EB323}">
      <dgm:prSet/>
      <dgm:spPr/>
      <dgm:t>
        <a:bodyPr/>
        <a:lstStyle/>
        <a:p>
          <a:endParaRPr lang="en-US"/>
        </a:p>
      </dgm:t>
    </dgm:pt>
    <dgm:pt modelId="{D1A12FE8-ECCD-480F-A91A-1D5F53D728BF}" type="sibTrans" cxnId="{0D981604-00AE-4187-BD39-CB266A6EB323}">
      <dgm:prSet/>
      <dgm:spPr/>
      <dgm:t>
        <a:bodyPr/>
        <a:lstStyle/>
        <a:p>
          <a:endParaRPr lang="en-US"/>
        </a:p>
      </dgm:t>
    </dgm:pt>
    <dgm:pt modelId="{34955401-32C4-4878-85C4-E3FCB05C299D}">
      <dgm:prSet/>
      <dgm:spPr/>
      <dgm:t>
        <a:bodyPr/>
        <a:lstStyle/>
        <a:p>
          <a:r>
            <a:rPr lang="en-GB"/>
            <a:t>Even if the operating profit is less than it was in 2018 and the current liability increased from 2018 to 2019.</a:t>
          </a:r>
          <a:endParaRPr lang="en-US"/>
        </a:p>
      </dgm:t>
    </dgm:pt>
    <dgm:pt modelId="{A6F43C79-53A8-4BEA-B247-31B348501C8C}" type="parTrans" cxnId="{5C5558F3-B064-41FA-BAAC-2D6162065283}">
      <dgm:prSet/>
      <dgm:spPr/>
      <dgm:t>
        <a:bodyPr/>
        <a:lstStyle/>
        <a:p>
          <a:endParaRPr lang="en-US"/>
        </a:p>
      </dgm:t>
    </dgm:pt>
    <dgm:pt modelId="{4C3F2C20-15EA-41BF-A5BE-C01BB5E6A18B}" type="sibTrans" cxnId="{5C5558F3-B064-41FA-BAAC-2D6162065283}">
      <dgm:prSet/>
      <dgm:spPr/>
      <dgm:t>
        <a:bodyPr/>
        <a:lstStyle/>
        <a:p>
          <a:endParaRPr lang="en-US"/>
        </a:p>
      </dgm:t>
    </dgm:pt>
    <dgm:pt modelId="{A635475C-1688-4238-9255-70C54E946F5B}" type="pres">
      <dgm:prSet presAssocID="{5AE475CF-DE28-419F-AEF6-BEDA7DBB239A}" presName="root" presStyleCnt="0">
        <dgm:presLayoutVars>
          <dgm:dir/>
          <dgm:resizeHandles val="exact"/>
        </dgm:presLayoutVars>
      </dgm:prSet>
      <dgm:spPr/>
    </dgm:pt>
    <dgm:pt modelId="{C05E01C9-7C96-43AA-92B2-C462F67C8DCB}" type="pres">
      <dgm:prSet presAssocID="{5136A0B9-FC55-421A-ABE0-C6FB20274462}" presName="compNode" presStyleCnt="0"/>
      <dgm:spPr/>
    </dgm:pt>
    <dgm:pt modelId="{9FB0C13D-5FAF-4007-B3C9-5C4D0B187504}" type="pres">
      <dgm:prSet presAssocID="{5136A0B9-FC55-421A-ABE0-C6FB20274462}" presName="bgRect" presStyleLbl="bgShp" presStyleIdx="0" presStyleCnt="5"/>
      <dgm:spPr/>
    </dgm:pt>
    <dgm:pt modelId="{481612D9-357F-4886-B676-2179C3121CF6}" type="pres">
      <dgm:prSet presAssocID="{5136A0B9-FC55-421A-ABE0-C6FB20274462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Graph with Downward Trend"/>
        </a:ext>
      </dgm:extLst>
    </dgm:pt>
    <dgm:pt modelId="{F0857811-99F1-4C40-8424-EF5B74128714}" type="pres">
      <dgm:prSet presAssocID="{5136A0B9-FC55-421A-ABE0-C6FB20274462}" presName="spaceRect" presStyleCnt="0"/>
      <dgm:spPr/>
    </dgm:pt>
    <dgm:pt modelId="{321A66A4-B122-489B-855D-EB3985BB01A1}" type="pres">
      <dgm:prSet presAssocID="{5136A0B9-FC55-421A-ABE0-C6FB20274462}" presName="parTx" presStyleLbl="revTx" presStyleIdx="0" presStyleCnt="5">
        <dgm:presLayoutVars>
          <dgm:chMax val="0"/>
          <dgm:chPref val="0"/>
        </dgm:presLayoutVars>
      </dgm:prSet>
      <dgm:spPr/>
    </dgm:pt>
    <dgm:pt modelId="{D25C1756-EB5A-4145-BFB2-669D3B77E0BE}" type="pres">
      <dgm:prSet presAssocID="{3F095905-7DB8-42E5-A0B7-3E7D3DD5943C}" presName="sibTrans" presStyleCnt="0"/>
      <dgm:spPr/>
    </dgm:pt>
    <dgm:pt modelId="{6629061A-9ED7-4731-A306-E86F0E24C52E}" type="pres">
      <dgm:prSet presAssocID="{7E54BD58-6BD6-4F9D-961E-1B2D24C67FB4}" presName="compNode" presStyleCnt="0"/>
      <dgm:spPr/>
    </dgm:pt>
    <dgm:pt modelId="{1BBAAC3D-EC05-479A-BB2E-51A5DE445D9C}" type="pres">
      <dgm:prSet presAssocID="{7E54BD58-6BD6-4F9D-961E-1B2D24C67FB4}" presName="bgRect" presStyleLbl="bgShp" presStyleIdx="1" presStyleCnt="5"/>
      <dgm:spPr/>
    </dgm:pt>
    <dgm:pt modelId="{1782D45D-C12E-45E0-B113-433A5FECB140}" type="pres">
      <dgm:prSet presAssocID="{7E54BD58-6BD6-4F9D-961E-1B2D24C67FB4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itcoin"/>
        </a:ext>
      </dgm:extLst>
    </dgm:pt>
    <dgm:pt modelId="{59BC0E42-69D7-4C58-904E-F862B86E2DD2}" type="pres">
      <dgm:prSet presAssocID="{7E54BD58-6BD6-4F9D-961E-1B2D24C67FB4}" presName="spaceRect" presStyleCnt="0"/>
      <dgm:spPr/>
    </dgm:pt>
    <dgm:pt modelId="{74BB9F0B-343C-41CE-881A-D3ED842DE72A}" type="pres">
      <dgm:prSet presAssocID="{7E54BD58-6BD6-4F9D-961E-1B2D24C67FB4}" presName="parTx" presStyleLbl="revTx" presStyleIdx="1" presStyleCnt="5">
        <dgm:presLayoutVars>
          <dgm:chMax val="0"/>
          <dgm:chPref val="0"/>
        </dgm:presLayoutVars>
      </dgm:prSet>
      <dgm:spPr/>
    </dgm:pt>
    <dgm:pt modelId="{0A306C62-2455-4267-8792-4CF0A4E0D5BB}" type="pres">
      <dgm:prSet presAssocID="{449DEE1F-E310-4D26-9589-AE23FFDB3812}" presName="sibTrans" presStyleCnt="0"/>
      <dgm:spPr/>
    </dgm:pt>
    <dgm:pt modelId="{0004FA72-4BBB-4795-8E67-D75E6809F275}" type="pres">
      <dgm:prSet presAssocID="{433B2B8E-9EE6-4D0B-A6DB-DEEC2E691918}" presName="compNode" presStyleCnt="0"/>
      <dgm:spPr/>
    </dgm:pt>
    <dgm:pt modelId="{0AC5ED54-FB4B-417A-A60C-97F5EF6D40E6}" type="pres">
      <dgm:prSet presAssocID="{433B2B8E-9EE6-4D0B-A6DB-DEEC2E691918}" presName="bgRect" presStyleLbl="bgShp" presStyleIdx="2" presStyleCnt="5"/>
      <dgm:spPr/>
    </dgm:pt>
    <dgm:pt modelId="{AB0D561B-8D96-4333-A55D-1F71FA626A6A}" type="pres">
      <dgm:prSet presAssocID="{433B2B8E-9EE6-4D0B-A6DB-DEEC2E691918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B27B823E-8351-4D35-B6FE-3E0F57EE2B13}" type="pres">
      <dgm:prSet presAssocID="{433B2B8E-9EE6-4D0B-A6DB-DEEC2E691918}" presName="spaceRect" presStyleCnt="0"/>
      <dgm:spPr/>
    </dgm:pt>
    <dgm:pt modelId="{155AB3CD-0C79-410F-965B-8CB33D1A0F97}" type="pres">
      <dgm:prSet presAssocID="{433B2B8E-9EE6-4D0B-A6DB-DEEC2E691918}" presName="parTx" presStyleLbl="revTx" presStyleIdx="2" presStyleCnt="5">
        <dgm:presLayoutVars>
          <dgm:chMax val="0"/>
          <dgm:chPref val="0"/>
        </dgm:presLayoutVars>
      </dgm:prSet>
      <dgm:spPr/>
    </dgm:pt>
    <dgm:pt modelId="{25B6800D-002C-4B44-B2AC-6E7FD1D80870}" type="pres">
      <dgm:prSet presAssocID="{2E78D9CC-E00A-41B3-A577-B02869618C09}" presName="sibTrans" presStyleCnt="0"/>
      <dgm:spPr/>
    </dgm:pt>
    <dgm:pt modelId="{379DA747-8E76-4D3C-B694-85AB5AA30B29}" type="pres">
      <dgm:prSet presAssocID="{B3FE0D67-328E-47F1-B92A-3D72D6AC3022}" presName="compNode" presStyleCnt="0"/>
      <dgm:spPr/>
    </dgm:pt>
    <dgm:pt modelId="{430BE448-D5EE-4E1E-90BA-DB75225AA0F2}" type="pres">
      <dgm:prSet presAssocID="{B3FE0D67-328E-47F1-B92A-3D72D6AC3022}" presName="bgRect" presStyleLbl="bgShp" presStyleIdx="3" presStyleCnt="5"/>
      <dgm:spPr/>
    </dgm:pt>
    <dgm:pt modelId="{CFA6C7D7-D86D-4CFC-86DE-201F7B81885F}" type="pres">
      <dgm:prSet presAssocID="{B3FE0D67-328E-47F1-B92A-3D72D6AC3022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2EA41437-3DDE-42A3-BF73-69AE043E44F1}" type="pres">
      <dgm:prSet presAssocID="{B3FE0D67-328E-47F1-B92A-3D72D6AC3022}" presName="spaceRect" presStyleCnt="0"/>
      <dgm:spPr/>
    </dgm:pt>
    <dgm:pt modelId="{0DD5A83C-4BE7-408B-9191-EE971B5D6666}" type="pres">
      <dgm:prSet presAssocID="{B3FE0D67-328E-47F1-B92A-3D72D6AC3022}" presName="parTx" presStyleLbl="revTx" presStyleIdx="3" presStyleCnt="5">
        <dgm:presLayoutVars>
          <dgm:chMax val="0"/>
          <dgm:chPref val="0"/>
        </dgm:presLayoutVars>
      </dgm:prSet>
      <dgm:spPr/>
    </dgm:pt>
    <dgm:pt modelId="{01C90115-6FF5-490A-BFB1-B6BF8317552C}" type="pres">
      <dgm:prSet presAssocID="{D1A12FE8-ECCD-480F-A91A-1D5F53D728BF}" presName="sibTrans" presStyleCnt="0"/>
      <dgm:spPr/>
    </dgm:pt>
    <dgm:pt modelId="{BF9094A1-81BE-4EF2-84E2-5B8F604B2936}" type="pres">
      <dgm:prSet presAssocID="{34955401-32C4-4878-85C4-E3FCB05C299D}" presName="compNode" presStyleCnt="0"/>
      <dgm:spPr/>
    </dgm:pt>
    <dgm:pt modelId="{77291C80-F4BF-4487-A261-1A99EA239B93}" type="pres">
      <dgm:prSet presAssocID="{34955401-32C4-4878-85C4-E3FCB05C299D}" presName="bgRect" presStyleLbl="bgShp" presStyleIdx="4" presStyleCnt="5"/>
      <dgm:spPr/>
    </dgm:pt>
    <dgm:pt modelId="{9AD9909C-3DAE-4380-A35D-F8FD8E4977D8}" type="pres">
      <dgm:prSet presAssocID="{34955401-32C4-4878-85C4-E3FCB05C299D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Graph with Upward Trend"/>
        </a:ext>
      </dgm:extLst>
    </dgm:pt>
    <dgm:pt modelId="{02860F6C-50C3-4061-BE78-D4A51C55A1D8}" type="pres">
      <dgm:prSet presAssocID="{34955401-32C4-4878-85C4-E3FCB05C299D}" presName="spaceRect" presStyleCnt="0"/>
      <dgm:spPr/>
    </dgm:pt>
    <dgm:pt modelId="{A4AA4BC3-77C2-42C8-8289-4F21CB44EB77}" type="pres">
      <dgm:prSet presAssocID="{34955401-32C4-4878-85C4-E3FCB05C299D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0D981604-00AE-4187-BD39-CB266A6EB323}" srcId="{5AE475CF-DE28-419F-AEF6-BEDA7DBB239A}" destId="{B3FE0D67-328E-47F1-B92A-3D72D6AC3022}" srcOrd="3" destOrd="0" parTransId="{06627D9C-56C3-4A1B-9B02-0584638E2735}" sibTransId="{D1A12FE8-ECCD-480F-A91A-1D5F53D728BF}"/>
    <dgm:cxn modelId="{8278EB20-E991-49C2-A0A9-7CAB68371887}" type="presOf" srcId="{5AE475CF-DE28-419F-AEF6-BEDA7DBB239A}" destId="{A635475C-1688-4238-9255-70C54E946F5B}" srcOrd="0" destOrd="0" presId="urn:microsoft.com/office/officeart/2018/2/layout/IconVerticalSolidList"/>
    <dgm:cxn modelId="{90B1E738-ACE6-4CA7-949B-73696E00CD17}" srcId="{5AE475CF-DE28-419F-AEF6-BEDA7DBB239A}" destId="{433B2B8E-9EE6-4D0B-A6DB-DEEC2E691918}" srcOrd="2" destOrd="0" parTransId="{C008ACAF-13BF-444A-A4A6-79A2D8E0701D}" sibTransId="{2E78D9CC-E00A-41B3-A577-B02869618C09}"/>
    <dgm:cxn modelId="{572E9149-E406-434D-85E4-DDFBB556F727}" srcId="{5AE475CF-DE28-419F-AEF6-BEDA7DBB239A}" destId="{5136A0B9-FC55-421A-ABE0-C6FB20274462}" srcOrd="0" destOrd="0" parTransId="{30D38B08-2594-4F9A-8587-5F9C38D7278D}" sibTransId="{3F095905-7DB8-42E5-A0B7-3E7D3DD5943C}"/>
    <dgm:cxn modelId="{8AA77E6A-1A67-463C-8469-087472FCB957}" srcId="{5AE475CF-DE28-419F-AEF6-BEDA7DBB239A}" destId="{7E54BD58-6BD6-4F9D-961E-1B2D24C67FB4}" srcOrd="1" destOrd="0" parTransId="{7C6036F2-E2FC-4690-A97B-201F08FF0B9B}" sibTransId="{449DEE1F-E310-4D26-9589-AE23FFDB3812}"/>
    <dgm:cxn modelId="{80C48389-3281-4F33-858E-20D9BF4FC47E}" type="presOf" srcId="{B3FE0D67-328E-47F1-B92A-3D72D6AC3022}" destId="{0DD5A83C-4BE7-408B-9191-EE971B5D6666}" srcOrd="0" destOrd="0" presId="urn:microsoft.com/office/officeart/2018/2/layout/IconVerticalSolidList"/>
    <dgm:cxn modelId="{BE1C48A1-4D5A-40D8-8298-D64D3B1655A2}" type="presOf" srcId="{433B2B8E-9EE6-4D0B-A6DB-DEEC2E691918}" destId="{155AB3CD-0C79-410F-965B-8CB33D1A0F97}" srcOrd="0" destOrd="0" presId="urn:microsoft.com/office/officeart/2018/2/layout/IconVerticalSolidList"/>
    <dgm:cxn modelId="{8BF7BAA3-45CE-46D3-B68C-B58D0B104FB5}" type="presOf" srcId="{5136A0B9-FC55-421A-ABE0-C6FB20274462}" destId="{321A66A4-B122-489B-855D-EB3985BB01A1}" srcOrd="0" destOrd="0" presId="urn:microsoft.com/office/officeart/2018/2/layout/IconVerticalSolidList"/>
    <dgm:cxn modelId="{2E7E39C5-9C99-43C9-86E6-64259305B3E2}" type="presOf" srcId="{34955401-32C4-4878-85C4-E3FCB05C299D}" destId="{A4AA4BC3-77C2-42C8-8289-4F21CB44EB77}" srcOrd="0" destOrd="0" presId="urn:microsoft.com/office/officeart/2018/2/layout/IconVerticalSolidList"/>
    <dgm:cxn modelId="{8F36D1CE-A30A-4594-B705-DFB8F9D7D293}" type="presOf" srcId="{7E54BD58-6BD6-4F9D-961E-1B2D24C67FB4}" destId="{74BB9F0B-343C-41CE-881A-D3ED842DE72A}" srcOrd="0" destOrd="0" presId="urn:microsoft.com/office/officeart/2018/2/layout/IconVerticalSolidList"/>
    <dgm:cxn modelId="{5C5558F3-B064-41FA-BAAC-2D6162065283}" srcId="{5AE475CF-DE28-419F-AEF6-BEDA7DBB239A}" destId="{34955401-32C4-4878-85C4-E3FCB05C299D}" srcOrd="4" destOrd="0" parTransId="{A6F43C79-53A8-4BEA-B247-31B348501C8C}" sibTransId="{4C3F2C20-15EA-41BF-A5BE-C01BB5E6A18B}"/>
    <dgm:cxn modelId="{99D7F544-DAAF-4D28-8629-140F62147D3E}" type="presParOf" srcId="{A635475C-1688-4238-9255-70C54E946F5B}" destId="{C05E01C9-7C96-43AA-92B2-C462F67C8DCB}" srcOrd="0" destOrd="0" presId="urn:microsoft.com/office/officeart/2018/2/layout/IconVerticalSolidList"/>
    <dgm:cxn modelId="{4FC8FD1B-6653-43CE-A33B-47DC1F19514F}" type="presParOf" srcId="{C05E01C9-7C96-43AA-92B2-C462F67C8DCB}" destId="{9FB0C13D-5FAF-4007-B3C9-5C4D0B187504}" srcOrd="0" destOrd="0" presId="urn:microsoft.com/office/officeart/2018/2/layout/IconVerticalSolidList"/>
    <dgm:cxn modelId="{A577DE52-C51E-4750-BC90-811939EBF028}" type="presParOf" srcId="{C05E01C9-7C96-43AA-92B2-C462F67C8DCB}" destId="{481612D9-357F-4886-B676-2179C3121CF6}" srcOrd="1" destOrd="0" presId="urn:microsoft.com/office/officeart/2018/2/layout/IconVerticalSolidList"/>
    <dgm:cxn modelId="{D11844AF-ADFE-44B9-8706-B53D8D5A7B72}" type="presParOf" srcId="{C05E01C9-7C96-43AA-92B2-C462F67C8DCB}" destId="{F0857811-99F1-4C40-8424-EF5B74128714}" srcOrd="2" destOrd="0" presId="urn:microsoft.com/office/officeart/2018/2/layout/IconVerticalSolidList"/>
    <dgm:cxn modelId="{B957FECD-7FA9-45DD-AED8-5A36EF75013B}" type="presParOf" srcId="{C05E01C9-7C96-43AA-92B2-C462F67C8DCB}" destId="{321A66A4-B122-489B-855D-EB3985BB01A1}" srcOrd="3" destOrd="0" presId="urn:microsoft.com/office/officeart/2018/2/layout/IconVerticalSolidList"/>
    <dgm:cxn modelId="{CFD018FA-597A-48D7-9C4E-4257ACA6A253}" type="presParOf" srcId="{A635475C-1688-4238-9255-70C54E946F5B}" destId="{D25C1756-EB5A-4145-BFB2-669D3B77E0BE}" srcOrd="1" destOrd="0" presId="urn:microsoft.com/office/officeart/2018/2/layout/IconVerticalSolidList"/>
    <dgm:cxn modelId="{D9F47328-A6C1-4ACB-A7AF-16204B9AC7F5}" type="presParOf" srcId="{A635475C-1688-4238-9255-70C54E946F5B}" destId="{6629061A-9ED7-4731-A306-E86F0E24C52E}" srcOrd="2" destOrd="0" presId="urn:microsoft.com/office/officeart/2018/2/layout/IconVerticalSolidList"/>
    <dgm:cxn modelId="{EC45B1D2-AF0B-49C4-9EF8-217DEB6589A0}" type="presParOf" srcId="{6629061A-9ED7-4731-A306-E86F0E24C52E}" destId="{1BBAAC3D-EC05-479A-BB2E-51A5DE445D9C}" srcOrd="0" destOrd="0" presId="urn:microsoft.com/office/officeart/2018/2/layout/IconVerticalSolidList"/>
    <dgm:cxn modelId="{EC720D49-0B97-4E45-99C2-FB91958EF88B}" type="presParOf" srcId="{6629061A-9ED7-4731-A306-E86F0E24C52E}" destId="{1782D45D-C12E-45E0-B113-433A5FECB140}" srcOrd="1" destOrd="0" presId="urn:microsoft.com/office/officeart/2018/2/layout/IconVerticalSolidList"/>
    <dgm:cxn modelId="{475570DA-9EDE-4491-A217-4F85A373F58C}" type="presParOf" srcId="{6629061A-9ED7-4731-A306-E86F0E24C52E}" destId="{59BC0E42-69D7-4C58-904E-F862B86E2DD2}" srcOrd="2" destOrd="0" presId="urn:microsoft.com/office/officeart/2018/2/layout/IconVerticalSolidList"/>
    <dgm:cxn modelId="{D186AA1E-35D9-4774-B24B-9EE59A693B40}" type="presParOf" srcId="{6629061A-9ED7-4731-A306-E86F0E24C52E}" destId="{74BB9F0B-343C-41CE-881A-D3ED842DE72A}" srcOrd="3" destOrd="0" presId="urn:microsoft.com/office/officeart/2018/2/layout/IconVerticalSolidList"/>
    <dgm:cxn modelId="{DB53B2B7-A250-4656-A514-727D70C1F49A}" type="presParOf" srcId="{A635475C-1688-4238-9255-70C54E946F5B}" destId="{0A306C62-2455-4267-8792-4CF0A4E0D5BB}" srcOrd="3" destOrd="0" presId="urn:microsoft.com/office/officeart/2018/2/layout/IconVerticalSolidList"/>
    <dgm:cxn modelId="{6470EDF6-4AD9-4105-B26D-8555B5AA0B8D}" type="presParOf" srcId="{A635475C-1688-4238-9255-70C54E946F5B}" destId="{0004FA72-4BBB-4795-8E67-D75E6809F275}" srcOrd="4" destOrd="0" presId="urn:microsoft.com/office/officeart/2018/2/layout/IconVerticalSolidList"/>
    <dgm:cxn modelId="{ECAD64A3-C4C6-496A-A6BA-9F1B909EB3E8}" type="presParOf" srcId="{0004FA72-4BBB-4795-8E67-D75E6809F275}" destId="{0AC5ED54-FB4B-417A-A60C-97F5EF6D40E6}" srcOrd="0" destOrd="0" presId="urn:microsoft.com/office/officeart/2018/2/layout/IconVerticalSolidList"/>
    <dgm:cxn modelId="{6C4A52DB-F2C6-411B-9FB8-4AEE36D41740}" type="presParOf" srcId="{0004FA72-4BBB-4795-8E67-D75E6809F275}" destId="{AB0D561B-8D96-4333-A55D-1F71FA626A6A}" srcOrd="1" destOrd="0" presId="urn:microsoft.com/office/officeart/2018/2/layout/IconVerticalSolidList"/>
    <dgm:cxn modelId="{EFDB96E0-FBAA-4B60-BCA0-C1ABD30D2E92}" type="presParOf" srcId="{0004FA72-4BBB-4795-8E67-D75E6809F275}" destId="{B27B823E-8351-4D35-B6FE-3E0F57EE2B13}" srcOrd="2" destOrd="0" presId="urn:microsoft.com/office/officeart/2018/2/layout/IconVerticalSolidList"/>
    <dgm:cxn modelId="{439F36CC-0288-45A0-858E-86AA7ECBCF10}" type="presParOf" srcId="{0004FA72-4BBB-4795-8E67-D75E6809F275}" destId="{155AB3CD-0C79-410F-965B-8CB33D1A0F97}" srcOrd="3" destOrd="0" presId="urn:microsoft.com/office/officeart/2018/2/layout/IconVerticalSolidList"/>
    <dgm:cxn modelId="{2FB43E77-06AC-4B41-9ACE-351E7D62BD2A}" type="presParOf" srcId="{A635475C-1688-4238-9255-70C54E946F5B}" destId="{25B6800D-002C-4B44-B2AC-6E7FD1D80870}" srcOrd="5" destOrd="0" presId="urn:microsoft.com/office/officeart/2018/2/layout/IconVerticalSolidList"/>
    <dgm:cxn modelId="{3535B080-A4F0-4C29-8D0C-2124142623FF}" type="presParOf" srcId="{A635475C-1688-4238-9255-70C54E946F5B}" destId="{379DA747-8E76-4D3C-B694-85AB5AA30B29}" srcOrd="6" destOrd="0" presId="urn:microsoft.com/office/officeart/2018/2/layout/IconVerticalSolidList"/>
    <dgm:cxn modelId="{BE3BB216-CF4B-4D1E-92B4-4D0A59743FD9}" type="presParOf" srcId="{379DA747-8E76-4D3C-B694-85AB5AA30B29}" destId="{430BE448-D5EE-4E1E-90BA-DB75225AA0F2}" srcOrd="0" destOrd="0" presId="urn:microsoft.com/office/officeart/2018/2/layout/IconVerticalSolidList"/>
    <dgm:cxn modelId="{C309355E-D889-43B2-BD56-9D30A55D5F28}" type="presParOf" srcId="{379DA747-8E76-4D3C-B694-85AB5AA30B29}" destId="{CFA6C7D7-D86D-4CFC-86DE-201F7B81885F}" srcOrd="1" destOrd="0" presId="urn:microsoft.com/office/officeart/2018/2/layout/IconVerticalSolidList"/>
    <dgm:cxn modelId="{7FF2C4F4-A4D1-4EE8-A6DA-CF902CB2499F}" type="presParOf" srcId="{379DA747-8E76-4D3C-B694-85AB5AA30B29}" destId="{2EA41437-3DDE-42A3-BF73-69AE043E44F1}" srcOrd="2" destOrd="0" presId="urn:microsoft.com/office/officeart/2018/2/layout/IconVerticalSolidList"/>
    <dgm:cxn modelId="{B4F5ADDA-B761-4ECE-96A8-0B03533F9FD8}" type="presParOf" srcId="{379DA747-8E76-4D3C-B694-85AB5AA30B29}" destId="{0DD5A83C-4BE7-408B-9191-EE971B5D6666}" srcOrd="3" destOrd="0" presId="urn:microsoft.com/office/officeart/2018/2/layout/IconVerticalSolidList"/>
    <dgm:cxn modelId="{F1D23B28-3B1A-4C48-B8A6-90B7E2CDC0B7}" type="presParOf" srcId="{A635475C-1688-4238-9255-70C54E946F5B}" destId="{01C90115-6FF5-490A-BFB1-B6BF8317552C}" srcOrd="7" destOrd="0" presId="urn:microsoft.com/office/officeart/2018/2/layout/IconVerticalSolidList"/>
    <dgm:cxn modelId="{85906020-70A0-4060-8D9F-173708205E4F}" type="presParOf" srcId="{A635475C-1688-4238-9255-70C54E946F5B}" destId="{BF9094A1-81BE-4EF2-84E2-5B8F604B2936}" srcOrd="8" destOrd="0" presId="urn:microsoft.com/office/officeart/2018/2/layout/IconVerticalSolidList"/>
    <dgm:cxn modelId="{73FD4141-4C5C-41E2-885E-8ED7C49C7E95}" type="presParOf" srcId="{BF9094A1-81BE-4EF2-84E2-5B8F604B2936}" destId="{77291C80-F4BF-4487-A261-1A99EA239B93}" srcOrd="0" destOrd="0" presId="urn:microsoft.com/office/officeart/2018/2/layout/IconVerticalSolidList"/>
    <dgm:cxn modelId="{E3EDD90A-7A5F-411F-8395-F64DFDDA0793}" type="presParOf" srcId="{BF9094A1-81BE-4EF2-84E2-5B8F604B2936}" destId="{9AD9909C-3DAE-4380-A35D-F8FD8E4977D8}" srcOrd="1" destOrd="0" presId="urn:microsoft.com/office/officeart/2018/2/layout/IconVerticalSolidList"/>
    <dgm:cxn modelId="{FEBCF252-151E-4D11-904C-3B74ED7CCD00}" type="presParOf" srcId="{BF9094A1-81BE-4EF2-84E2-5B8F604B2936}" destId="{02860F6C-50C3-4061-BE78-D4A51C55A1D8}" srcOrd="2" destOrd="0" presId="urn:microsoft.com/office/officeart/2018/2/layout/IconVerticalSolidList"/>
    <dgm:cxn modelId="{4CB29B96-9CAC-47EC-906A-5888D4DDC8BE}" type="presParOf" srcId="{BF9094A1-81BE-4EF2-84E2-5B8F604B2936}" destId="{A4AA4BC3-77C2-42C8-8289-4F21CB44EB7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24CE501-4880-4140-B99D-96145A37E74A}" type="doc">
      <dgm:prSet loTypeId="urn:microsoft.com/office/officeart/2005/8/layout/hierarchy1" loCatId="hierarchy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8568960E-4201-4AAD-97A4-75122F2F1861}">
      <dgm:prSet/>
      <dgm:spPr/>
      <dgm:t>
        <a:bodyPr/>
        <a:lstStyle/>
        <a:p>
          <a:r>
            <a:rPr lang="en-GB"/>
            <a:t>The inventory days have a relative difference of -2.42% due to the facts that the business has extra days than the year before, but the costs of sales got higher.</a:t>
          </a:r>
          <a:endParaRPr lang="en-US"/>
        </a:p>
      </dgm:t>
    </dgm:pt>
    <dgm:pt modelId="{0366D6B8-7A7A-4FB6-8403-4C958C12FF5F}" type="parTrans" cxnId="{B7938B8C-57FF-4526-8933-1E0F3980FF84}">
      <dgm:prSet/>
      <dgm:spPr/>
      <dgm:t>
        <a:bodyPr/>
        <a:lstStyle/>
        <a:p>
          <a:endParaRPr lang="en-US"/>
        </a:p>
      </dgm:t>
    </dgm:pt>
    <dgm:pt modelId="{BA3A727E-522E-44D2-82BD-4839A4D526D1}" type="sibTrans" cxnId="{B7938B8C-57FF-4526-8933-1E0F3980FF84}">
      <dgm:prSet/>
      <dgm:spPr/>
      <dgm:t>
        <a:bodyPr/>
        <a:lstStyle/>
        <a:p>
          <a:endParaRPr lang="en-US"/>
        </a:p>
      </dgm:t>
    </dgm:pt>
    <dgm:pt modelId="{8AEB3A8B-921B-4A6E-8764-6426A66B2042}">
      <dgm:prSet/>
      <dgm:spPr/>
      <dgm:t>
        <a:bodyPr/>
        <a:lstStyle/>
        <a:p>
          <a:r>
            <a:rPr lang="en-GB"/>
            <a:t>The non-current asset turnover has a relative difference of 15.61%  from the enhanced revenue in 2019 and from the fact that the business has less non-current assets than the year before.</a:t>
          </a:r>
          <a:endParaRPr lang="en-US"/>
        </a:p>
      </dgm:t>
    </dgm:pt>
    <dgm:pt modelId="{9E057F93-94A9-45B7-B954-256B14D60001}" type="parTrans" cxnId="{E2CFEA8F-A3F7-4573-9471-51F4253080F1}">
      <dgm:prSet/>
      <dgm:spPr/>
      <dgm:t>
        <a:bodyPr/>
        <a:lstStyle/>
        <a:p>
          <a:endParaRPr lang="en-US"/>
        </a:p>
      </dgm:t>
    </dgm:pt>
    <dgm:pt modelId="{901FD889-298E-4E15-BFE3-233B2065B5D2}" type="sibTrans" cxnId="{E2CFEA8F-A3F7-4573-9471-51F4253080F1}">
      <dgm:prSet/>
      <dgm:spPr/>
      <dgm:t>
        <a:bodyPr/>
        <a:lstStyle/>
        <a:p>
          <a:endParaRPr lang="en-US"/>
        </a:p>
      </dgm:t>
    </dgm:pt>
    <dgm:pt modelId="{A44B3B27-F390-487B-8B42-D2DC6B1A62E2}" type="pres">
      <dgm:prSet presAssocID="{224CE501-4880-4140-B99D-96145A37E74A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44FEB152-DDF1-40CB-9896-CFF56CC87714}" type="pres">
      <dgm:prSet presAssocID="{8568960E-4201-4AAD-97A4-75122F2F1861}" presName="hierRoot1" presStyleCnt="0"/>
      <dgm:spPr/>
    </dgm:pt>
    <dgm:pt modelId="{03A2D87C-231A-4226-9A56-D19E3F43892B}" type="pres">
      <dgm:prSet presAssocID="{8568960E-4201-4AAD-97A4-75122F2F1861}" presName="composite" presStyleCnt="0"/>
      <dgm:spPr/>
    </dgm:pt>
    <dgm:pt modelId="{8BA72F99-465A-4B7D-A17F-9BA1A03E8F67}" type="pres">
      <dgm:prSet presAssocID="{8568960E-4201-4AAD-97A4-75122F2F1861}" presName="background" presStyleLbl="node0" presStyleIdx="0" presStyleCnt="2"/>
      <dgm:spPr/>
    </dgm:pt>
    <dgm:pt modelId="{F569E21B-E568-4A84-AD0B-7BE91130F901}" type="pres">
      <dgm:prSet presAssocID="{8568960E-4201-4AAD-97A4-75122F2F1861}" presName="text" presStyleLbl="fgAcc0" presStyleIdx="0" presStyleCnt="2">
        <dgm:presLayoutVars>
          <dgm:chPref val="3"/>
        </dgm:presLayoutVars>
      </dgm:prSet>
      <dgm:spPr/>
    </dgm:pt>
    <dgm:pt modelId="{667442C6-6956-46D1-BD7F-0C3ADB4B7B1B}" type="pres">
      <dgm:prSet presAssocID="{8568960E-4201-4AAD-97A4-75122F2F1861}" presName="hierChild2" presStyleCnt="0"/>
      <dgm:spPr/>
    </dgm:pt>
    <dgm:pt modelId="{A56DD5A9-D8EC-4276-B50D-1C1D7560C575}" type="pres">
      <dgm:prSet presAssocID="{8AEB3A8B-921B-4A6E-8764-6426A66B2042}" presName="hierRoot1" presStyleCnt="0"/>
      <dgm:spPr/>
    </dgm:pt>
    <dgm:pt modelId="{AED7CE7A-E8F5-4BCC-B201-0E457B4057E7}" type="pres">
      <dgm:prSet presAssocID="{8AEB3A8B-921B-4A6E-8764-6426A66B2042}" presName="composite" presStyleCnt="0"/>
      <dgm:spPr/>
    </dgm:pt>
    <dgm:pt modelId="{B449A174-246D-42ED-B774-6BA4BD7EA5DA}" type="pres">
      <dgm:prSet presAssocID="{8AEB3A8B-921B-4A6E-8764-6426A66B2042}" presName="background" presStyleLbl="node0" presStyleIdx="1" presStyleCnt="2"/>
      <dgm:spPr/>
    </dgm:pt>
    <dgm:pt modelId="{75ACB3BE-C63E-48B8-B8EC-609D604ACD57}" type="pres">
      <dgm:prSet presAssocID="{8AEB3A8B-921B-4A6E-8764-6426A66B2042}" presName="text" presStyleLbl="fgAcc0" presStyleIdx="1" presStyleCnt="2">
        <dgm:presLayoutVars>
          <dgm:chPref val="3"/>
        </dgm:presLayoutVars>
      </dgm:prSet>
      <dgm:spPr/>
    </dgm:pt>
    <dgm:pt modelId="{DCDF7EDB-854B-4D12-8F59-2EF982C66F09}" type="pres">
      <dgm:prSet presAssocID="{8AEB3A8B-921B-4A6E-8764-6426A66B2042}" presName="hierChild2" presStyleCnt="0"/>
      <dgm:spPr/>
    </dgm:pt>
  </dgm:ptLst>
  <dgm:cxnLst>
    <dgm:cxn modelId="{67383449-BDDB-4596-9865-768AB7C9C38A}" type="presOf" srcId="{8568960E-4201-4AAD-97A4-75122F2F1861}" destId="{F569E21B-E568-4A84-AD0B-7BE91130F901}" srcOrd="0" destOrd="0" presId="urn:microsoft.com/office/officeart/2005/8/layout/hierarchy1"/>
    <dgm:cxn modelId="{B7938B8C-57FF-4526-8933-1E0F3980FF84}" srcId="{224CE501-4880-4140-B99D-96145A37E74A}" destId="{8568960E-4201-4AAD-97A4-75122F2F1861}" srcOrd="0" destOrd="0" parTransId="{0366D6B8-7A7A-4FB6-8403-4C958C12FF5F}" sibTransId="{BA3A727E-522E-44D2-82BD-4839A4D526D1}"/>
    <dgm:cxn modelId="{E2CFEA8F-A3F7-4573-9471-51F4253080F1}" srcId="{224CE501-4880-4140-B99D-96145A37E74A}" destId="{8AEB3A8B-921B-4A6E-8764-6426A66B2042}" srcOrd="1" destOrd="0" parTransId="{9E057F93-94A9-45B7-B954-256B14D60001}" sibTransId="{901FD889-298E-4E15-BFE3-233B2065B5D2}"/>
    <dgm:cxn modelId="{81D30CB4-146B-4774-A7CF-7188E8FB1983}" type="presOf" srcId="{224CE501-4880-4140-B99D-96145A37E74A}" destId="{A44B3B27-F390-487B-8B42-D2DC6B1A62E2}" srcOrd="0" destOrd="0" presId="urn:microsoft.com/office/officeart/2005/8/layout/hierarchy1"/>
    <dgm:cxn modelId="{5A1481F4-C268-43D5-A08E-3E897C3EA8EE}" type="presOf" srcId="{8AEB3A8B-921B-4A6E-8764-6426A66B2042}" destId="{75ACB3BE-C63E-48B8-B8EC-609D604ACD57}" srcOrd="0" destOrd="0" presId="urn:microsoft.com/office/officeart/2005/8/layout/hierarchy1"/>
    <dgm:cxn modelId="{54F1425B-AE60-4F2E-A211-A45D56840602}" type="presParOf" srcId="{A44B3B27-F390-487B-8B42-D2DC6B1A62E2}" destId="{44FEB152-DDF1-40CB-9896-CFF56CC87714}" srcOrd="0" destOrd="0" presId="urn:microsoft.com/office/officeart/2005/8/layout/hierarchy1"/>
    <dgm:cxn modelId="{0360C897-6EC8-4C03-BE01-89FCE6F16211}" type="presParOf" srcId="{44FEB152-DDF1-40CB-9896-CFF56CC87714}" destId="{03A2D87C-231A-4226-9A56-D19E3F43892B}" srcOrd="0" destOrd="0" presId="urn:microsoft.com/office/officeart/2005/8/layout/hierarchy1"/>
    <dgm:cxn modelId="{5422BBEC-18D4-40FA-8BC0-77374696BD6C}" type="presParOf" srcId="{03A2D87C-231A-4226-9A56-D19E3F43892B}" destId="{8BA72F99-465A-4B7D-A17F-9BA1A03E8F67}" srcOrd="0" destOrd="0" presId="urn:microsoft.com/office/officeart/2005/8/layout/hierarchy1"/>
    <dgm:cxn modelId="{837B3237-8B45-4953-87FF-C9350234DF24}" type="presParOf" srcId="{03A2D87C-231A-4226-9A56-D19E3F43892B}" destId="{F569E21B-E568-4A84-AD0B-7BE91130F901}" srcOrd="1" destOrd="0" presId="urn:microsoft.com/office/officeart/2005/8/layout/hierarchy1"/>
    <dgm:cxn modelId="{89AF913E-5923-40E4-93EC-CF6601A67D69}" type="presParOf" srcId="{44FEB152-DDF1-40CB-9896-CFF56CC87714}" destId="{667442C6-6956-46D1-BD7F-0C3ADB4B7B1B}" srcOrd="1" destOrd="0" presId="urn:microsoft.com/office/officeart/2005/8/layout/hierarchy1"/>
    <dgm:cxn modelId="{07955D08-CF33-46A3-911C-D9D38945D7CA}" type="presParOf" srcId="{A44B3B27-F390-487B-8B42-D2DC6B1A62E2}" destId="{A56DD5A9-D8EC-4276-B50D-1C1D7560C575}" srcOrd="1" destOrd="0" presId="urn:microsoft.com/office/officeart/2005/8/layout/hierarchy1"/>
    <dgm:cxn modelId="{39AFF4B9-1D09-48CD-95ED-C3BF9E421C8B}" type="presParOf" srcId="{A56DD5A9-D8EC-4276-B50D-1C1D7560C575}" destId="{AED7CE7A-E8F5-4BCC-B201-0E457B4057E7}" srcOrd="0" destOrd="0" presId="urn:microsoft.com/office/officeart/2005/8/layout/hierarchy1"/>
    <dgm:cxn modelId="{E6E12625-D452-42DF-98B6-DCF7F9F7B406}" type="presParOf" srcId="{AED7CE7A-E8F5-4BCC-B201-0E457B4057E7}" destId="{B449A174-246D-42ED-B774-6BA4BD7EA5DA}" srcOrd="0" destOrd="0" presId="urn:microsoft.com/office/officeart/2005/8/layout/hierarchy1"/>
    <dgm:cxn modelId="{512C1FB0-2CBE-4F4E-8CA7-2210FEC7FE1E}" type="presParOf" srcId="{AED7CE7A-E8F5-4BCC-B201-0E457B4057E7}" destId="{75ACB3BE-C63E-48B8-B8EC-609D604ACD57}" srcOrd="1" destOrd="0" presId="urn:microsoft.com/office/officeart/2005/8/layout/hierarchy1"/>
    <dgm:cxn modelId="{35CCE18C-9281-44E5-8B46-DC494396C9AA}" type="presParOf" srcId="{A56DD5A9-D8EC-4276-B50D-1C1D7560C575}" destId="{DCDF7EDB-854B-4D12-8F59-2EF982C66F09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2E7C7CD-E4B7-468C-8935-D5889F55451C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6BACEAB5-23B1-44FE-88E4-9934433A4CA4}">
      <dgm:prSet/>
      <dgm:spPr/>
      <dgm:t>
        <a:bodyPr/>
        <a:lstStyle/>
        <a:p>
          <a:r>
            <a:rPr lang="en-GB"/>
            <a:t>A lot of things affects this two parts like:</a:t>
          </a:r>
          <a:endParaRPr lang="en-US"/>
        </a:p>
      </dgm:t>
    </dgm:pt>
    <dgm:pt modelId="{5F032327-DEB4-4024-A03A-8EB58E960F06}" type="parTrans" cxnId="{072029B6-36AE-4C1D-B09F-3EBEFBF00248}">
      <dgm:prSet/>
      <dgm:spPr/>
      <dgm:t>
        <a:bodyPr/>
        <a:lstStyle/>
        <a:p>
          <a:endParaRPr lang="en-US"/>
        </a:p>
      </dgm:t>
    </dgm:pt>
    <dgm:pt modelId="{6598C9C4-717A-4670-AFBF-3EFDC8B519A4}" type="sibTrans" cxnId="{072029B6-36AE-4C1D-B09F-3EBEFBF00248}">
      <dgm:prSet/>
      <dgm:spPr/>
      <dgm:t>
        <a:bodyPr/>
        <a:lstStyle/>
        <a:p>
          <a:endParaRPr lang="en-US"/>
        </a:p>
      </dgm:t>
    </dgm:pt>
    <dgm:pt modelId="{EE76EB4D-93B9-423A-A5EB-CE5388763AC5}">
      <dgm:prSet/>
      <dgm:spPr/>
      <dgm:t>
        <a:bodyPr/>
        <a:lstStyle/>
        <a:p>
          <a:r>
            <a:rPr lang="en-GB"/>
            <a:t>-the total equity that got up from 2018 to 2019</a:t>
          </a:r>
          <a:endParaRPr lang="en-US"/>
        </a:p>
      </dgm:t>
    </dgm:pt>
    <dgm:pt modelId="{3AB4D21D-E223-4491-8975-1691480DEC36}" type="parTrans" cxnId="{B031F49C-B9BB-478A-ABF3-0972D7792288}">
      <dgm:prSet/>
      <dgm:spPr/>
      <dgm:t>
        <a:bodyPr/>
        <a:lstStyle/>
        <a:p>
          <a:endParaRPr lang="en-US"/>
        </a:p>
      </dgm:t>
    </dgm:pt>
    <dgm:pt modelId="{E201C3B0-8E35-4B71-968E-EBDA7EC28B2F}" type="sibTrans" cxnId="{B031F49C-B9BB-478A-ABF3-0972D7792288}">
      <dgm:prSet/>
      <dgm:spPr/>
      <dgm:t>
        <a:bodyPr/>
        <a:lstStyle/>
        <a:p>
          <a:endParaRPr lang="en-US"/>
        </a:p>
      </dgm:t>
    </dgm:pt>
    <dgm:pt modelId="{1CABE6EB-A725-49BC-8235-62A10953A8B4}">
      <dgm:prSet/>
      <dgm:spPr/>
      <dgm:t>
        <a:bodyPr/>
        <a:lstStyle/>
        <a:p>
          <a:r>
            <a:rPr lang="en-GB" dirty="0"/>
            <a:t>-the profit before tax and interest that is bigger than in 2018 and the interest that got smaller</a:t>
          </a:r>
          <a:endParaRPr lang="en-US" dirty="0"/>
        </a:p>
      </dgm:t>
    </dgm:pt>
    <dgm:pt modelId="{CDE6F37A-E9E0-45E6-BDA7-5AB2B0948501}" type="parTrans" cxnId="{79EE6E1F-0D77-445B-927E-EBC9051830AD}">
      <dgm:prSet/>
      <dgm:spPr/>
      <dgm:t>
        <a:bodyPr/>
        <a:lstStyle/>
        <a:p>
          <a:endParaRPr lang="en-US"/>
        </a:p>
      </dgm:t>
    </dgm:pt>
    <dgm:pt modelId="{362F352E-EF2D-4745-8359-975CAFAB55F2}" type="sibTrans" cxnId="{79EE6E1F-0D77-445B-927E-EBC9051830AD}">
      <dgm:prSet/>
      <dgm:spPr/>
      <dgm:t>
        <a:bodyPr/>
        <a:lstStyle/>
        <a:p>
          <a:endParaRPr lang="en-US"/>
        </a:p>
      </dgm:t>
    </dgm:pt>
    <dgm:pt modelId="{BDF6C6EC-B88D-4602-80CA-298E48477C63}">
      <dgm:prSet/>
      <dgm:spPr/>
      <dgm:t>
        <a:bodyPr/>
        <a:lstStyle/>
        <a:p>
          <a:r>
            <a:rPr lang="en-GB"/>
            <a:t>-the share price in pence and the earnings per share are higher in 2019 than in 2018</a:t>
          </a:r>
          <a:endParaRPr lang="en-US"/>
        </a:p>
      </dgm:t>
    </dgm:pt>
    <dgm:pt modelId="{59DE2C2E-B320-490E-B634-D480F6C10BC9}" type="parTrans" cxnId="{6ACA4D37-569B-49A6-95E7-56695FC1C6B9}">
      <dgm:prSet/>
      <dgm:spPr/>
      <dgm:t>
        <a:bodyPr/>
        <a:lstStyle/>
        <a:p>
          <a:endParaRPr lang="en-US"/>
        </a:p>
      </dgm:t>
    </dgm:pt>
    <dgm:pt modelId="{BDFCD0C6-0993-40F8-A1A0-CE2A68653A76}" type="sibTrans" cxnId="{6ACA4D37-569B-49A6-95E7-56695FC1C6B9}">
      <dgm:prSet/>
      <dgm:spPr/>
      <dgm:t>
        <a:bodyPr/>
        <a:lstStyle/>
        <a:p>
          <a:endParaRPr lang="en-US"/>
        </a:p>
      </dgm:t>
    </dgm:pt>
    <dgm:pt modelId="{F38736F1-2F5D-442F-8571-8D55DAA1F903}">
      <dgm:prSet/>
      <dgm:spPr/>
      <dgm:t>
        <a:bodyPr/>
        <a:lstStyle/>
        <a:p>
          <a:r>
            <a:rPr lang="en-GB"/>
            <a:t>-more dividends in 2019</a:t>
          </a:r>
          <a:endParaRPr lang="en-US"/>
        </a:p>
      </dgm:t>
    </dgm:pt>
    <dgm:pt modelId="{73EA3769-E3A1-45AD-8AAE-4969E33AC0A4}" type="parTrans" cxnId="{52986393-1A0C-4D37-8FFB-BF00BF3783AE}">
      <dgm:prSet/>
      <dgm:spPr/>
      <dgm:t>
        <a:bodyPr/>
        <a:lstStyle/>
        <a:p>
          <a:endParaRPr lang="en-US"/>
        </a:p>
      </dgm:t>
    </dgm:pt>
    <dgm:pt modelId="{2B0A2118-7A76-493C-80A3-44FF6C891F7C}" type="sibTrans" cxnId="{52986393-1A0C-4D37-8FFB-BF00BF3783AE}">
      <dgm:prSet/>
      <dgm:spPr/>
      <dgm:t>
        <a:bodyPr/>
        <a:lstStyle/>
        <a:p>
          <a:endParaRPr lang="en-US"/>
        </a:p>
      </dgm:t>
    </dgm:pt>
    <dgm:pt modelId="{14F137AD-BCD1-49B4-B75F-C16E063FBF10}" type="pres">
      <dgm:prSet presAssocID="{82E7C7CD-E4B7-468C-8935-D5889F55451C}" presName="outerComposite" presStyleCnt="0">
        <dgm:presLayoutVars>
          <dgm:chMax val="5"/>
          <dgm:dir/>
          <dgm:resizeHandles val="exact"/>
        </dgm:presLayoutVars>
      </dgm:prSet>
      <dgm:spPr/>
    </dgm:pt>
    <dgm:pt modelId="{9E3556D8-418D-4B61-894D-6464819185D8}" type="pres">
      <dgm:prSet presAssocID="{82E7C7CD-E4B7-468C-8935-D5889F55451C}" presName="dummyMaxCanvas" presStyleCnt="0">
        <dgm:presLayoutVars/>
      </dgm:prSet>
      <dgm:spPr/>
    </dgm:pt>
    <dgm:pt modelId="{431242B8-9C9F-4EDE-BEF1-9C7BE7A999C1}" type="pres">
      <dgm:prSet presAssocID="{82E7C7CD-E4B7-468C-8935-D5889F55451C}" presName="FiveNodes_1" presStyleLbl="node1" presStyleIdx="0" presStyleCnt="5">
        <dgm:presLayoutVars>
          <dgm:bulletEnabled val="1"/>
        </dgm:presLayoutVars>
      </dgm:prSet>
      <dgm:spPr/>
    </dgm:pt>
    <dgm:pt modelId="{6D5ED127-04DD-483B-9AAE-610AA2D2162B}" type="pres">
      <dgm:prSet presAssocID="{82E7C7CD-E4B7-468C-8935-D5889F55451C}" presName="FiveNodes_2" presStyleLbl="node1" presStyleIdx="1" presStyleCnt="5">
        <dgm:presLayoutVars>
          <dgm:bulletEnabled val="1"/>
        </dgm:presLayoutVars>
      </dgm:prSet>
      <dgm:spPr/>
    </dgm:pt>
    <dgm:pt modelId="{3C56CD59-5BEC-4775-96FC-F0BE113E5795}" type="pres">
      <dgm:prSet presAssocID="{82E7C7CD-E4B7-468C-8935-D5889F55451C}" presName="FiveNodes_3" presStyleLbl="node1" presStyleIdx="2" presStyleCnt="5">
        <dgm:presLayoutVars>
          <dgm:bulletEnabled val="1"/>
        </dgm:presLayoutVars>
      </dgm:prSet>
      <dgm:spPr/>
    </dgm:pt>
    <dgm:pt modelId="{D7E7A3F3-4D8A-42FE-AB05-60B8A9E6033B}" type="pres">
      <dgm:prSet presAssocID="{82E7C7CD-E4B7-468C-8935-D5889F55451C}" presName="FiveNodes_4" presStyleLbl="node1" presStyleIdx="3" presStyleCnt="5">
        <dgm:presLayoutVars>
          <dgm:bulletEnabled val="1"/>
        </dgm:presLayoutVars>
      </dgm:prSet>
      <dgm:spPr/>
    </dgm:pt>
    <dgm:pt modelId="{7E7EDC0C-AC78-4A48-B899-580E41ABE68E}" type="pres">
      <dgm:prSet presAssocID="{82E7C7CD-E4B7-468C-8935-D5889F55451C}" presName="FiveNodes_5" presStyleLbl="node1" presStyleIdx="4" presStyleCnt="5">
        <dgm:presLayoutVars>
          <dgm:bulletEnabled val="1"/>
        </dgm:presLayoutVars>
      </dgm:prSet>
      <dgm:spPr/>
    </dgm:pt>
    <dgm:pt modelId="{DA7BAA58-E640-4494-A97A-52BE4123A3D9}" type="pres">
      <dgm:prSet presAssocID="{82E7C7CD-E4B7-468C-8935-D5889F55451C}" presName="FiveConn_1-2" presStyleLbl="fgAccFollowNode1" presStyleIdx="0" presStyleCnt="4">
        <dgm:presLayoutVars>
          <dgm:bulletEnabled val="1"/>
        </dgm:presLayoutVars>
      </dgm:prSet>
      <dgm:spPr/>
    </dgm:pt>
    <dgm:pt modelId="{F49E6983-D4AC-4BD7-BBB3-8F1619E7CB0C}" type="pres">
      <dgm:prSet presAssocID="{82E7C7CD-E4B7-468C-8935-D5889F55451C}" presName="FiveConn_2-3" presStyleLbl="fgAccFollowNode1" presStyleIdx="1" presStyleCnt="4">
        <dgm:presLayoutVars>
          <dgm:bulletEnabled val="1"/>
        </dgm:presLayoutVars>
      </dgm:prSet>
      <dgm:spPr/>
    </dgm:pt>
    <dgm:pt modelId="{061FFBB5-3EED-4579-A894-F903A0914E7E}" type="pres">
      <dgm:prSet presAssocID="{82E7C7CD-E4B7-468C-8935-D5889F55451C}" presName="FiveConn_3-4" presStyleLbl="fgAccFollowNode1" presStyleIdx="2" presStyleCnt="4">
        <dgm:presLayoutVars>
          <dgm:bulletEnabled val="1"/>
        </dgm:presLayoutVars>
      </dgm:prSet>
      <dgm:spPr/>
    </dgm:pt>
    <dgm:pt modelId="{D7746B1D-193D-4AC9-8F3A-897B6BCE3F85}" type="pres">
      <dgm:prSet presAssocID="{82E7C7CD-E4B7-468C-8935-D5889F55451C}" presName="FiveConn_4-5" presStyleLbl="fgAccFollowNode1" presStyleIdx="3" presStyleCnt="4">
        <dgm:presLayoutVars>
          <dgm:bulletEnabled val="1"/>
        </dgm:presLayoutVars>
      </dgm:prSet>
      <dgm:spPr/>
    </dgm:pt>
    <dgm:pt modelId="{FAB864DF-1667-490A-AE2C-59303C32A831}" type="pres">
      <dgm:prSet presAssocID="{82E7C7CD-E4B7-468C-8935-D5889F55451C}" presName="FiveNodes_1_text" presStyleLbl="node1" presStyleIdx="4" presStyleCnt="5">
        <dgm:presLayoutVars>
          <dgm:bulletEnabled val="1"/>
        </dgm:presLayoutVars>
      </dgm:prSet>
      <dgm:spPr/>
    </dgm:pt>
    <dgm:pt modelId="{7E9B546C-8C92-4799-8995-68A6AE213235}" type="pres">
      <dgm:prSet presAssocID="{82E7C7CD-E4B7-468C-8935-D5889F55451C}" presName="FiveNodes_2_text" presStyleLbl="node1" presStyleIdx="4" presStyleCnt="5">
        <dgm:presLayoutVars>
          <dgm:bulletEnabled val="1"/>
        </dgm:presLayoutVars>
      </dgm:prSet>
      <dgm:spPr/>
    </dgm:pt>
    <dgm:pt modelId="{C2C3F370-CDAC-4227-A5C8-3AC2080104E7}" type="pres">
      <dgm:prSet presAssocID="{82E7C7CD-E4B7-468C-8935-D5889F55451C}" presName="FiveNodes_3_text" presStyleLbl="node1" presStyleIdx="4" presStyleCnt="5">
        <dgm:presLayoutVars>
          <dgm:bulletEnabled val="1"/>
        </dgm:presLayoutVars>
      </dgm:prSet>
      <dgm:spPr/>
    </dgm:pt>
    <dgm:pt modelId="{F93E0E84-659E-4A8B-BF91-74EBBE0C543F}" type="pres">
      <dgm:prSet presAssocID="{82E7C7CD-E4B7-468C-8935-D5889F55451C}" presName="FiveNodes_4_text" presStyleLbl="node1" presStyleIdx="4" presStyleCnt="5">
        <dgm:presLayoutVars>
          <dgm:bulletEnabled val="1"/>
        </dgm:presLayoutVars>
      </dgm:prSet>
      <dgm:spPr/>
    </dgm:pt>
    <dgm:pt modelId="{5C8B7FB6-0B59-46DF-B301-4381FA03DAAC}" type="pres">
      <dgm:prSet presAssocID="{82E7C7CD-E4B7-468C-8935-D5889F55451C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A88B7400-D3F1-4EE9-AF32-5BB9CD09F168}" type="presOf" srcId="{82E7C7CD-E4B7-468C-8935-D5889F55451C}" destId="{14F137AD-BCD1-49B4-B75F-C16E063FBF10}" srcOrd="0" destOrd="0" presId="urn:microsoft.com/office/officeart/2005/8/layout/vProcess5"/>
    <dgm:cxn modelId="{BA7DAF10-4ABF-4348-8EA5-8A82C98CBEB2}" type="presOf" srcId="{BDF6C6EC-B88D-4602-80CA-298E48477C63}" destId="{F93E0E84-659E-4A8B-BF91-74EBBE0C543F}" srcOrd="1" destOrd="0" presId="urn:microsoft.com/office/officeart/2005/8/layout/vProcess5"/>
    <dgm:cxn modelId="{D6E1E018-3EED-42A7-91D4-69A2C56A1E07}" type="presOf" srcId="{6BACEAB5-23B1-44FE-88E4-9934433A4CA4}" destId="{FAB864DF-1667-490A-AE2C-59303C32A831}" srcOrd="1" destOrd="0" presId="urn:microsoft.com/office/officeart/2005/8/layout/vProcess5"/>
    <dgm:cxn modelId="{79EE6E1F-0D77-445B-927E-EBC9051830AD}" srcId="{82E7C7CD-E4B7-468C-8935-D5889F55451C}" destId="{1CABE6EB-A725-49BC-8235-62A10953A8B4}" srcOrd="2" destOrd="0" parTransId="{CDE6F37A-E9E0-45E6-BDA7-5AB2B0948501}" sibTransId="{362F352E-EF2D-4745-8359-975CAFAB55F2}"/>
    <dgm:cxn modelId="{6ACA4D37-569B-49A6-95E7-56695FC1C6B9}" srcId="{82E7C7CD-E4B7-468C-8935-D5889F55451C}" destId="{BDF6C6EC-B88D-4602-80CA-298E48477C63}" srcOrd="3" destOrd="0" parTransId="{59DE2C2E-B320-490E-B634-D480F6C10BC9}" sibTransId="{BDFCD0C6-0993-40F8-A1A0-CE2A68653A76}"/>
    <dgm:cxn modelId="{6500EF64-EA60-4E2E-AB1F-7E7BDA8BD4D2}" type="presOf" srcId="{1CABE6EB-A725-49BC-8235-62A10953A8B4}" destId="{3C56CD59-5BEC-4775-96FC-F0BE113E5795}" srcOrd="0" destOrd="0" presId="urn:microsoft.com/office/officeart/2005/8/layout/vProcess5"/>
    <dgm:cxn modelId="{6BFFE667-8722-42F8-BA9F-9FB59B497DA8}" type="presOf" srcId="{6BACEAB5-23B1-44FE-88E4-9934433A4CA4}" destId="{431242B8-9C9F-4EDE-BEF1-9C7BE7A999C1}" srcOrd="0" destOrd="0" presId="urn:microsoft.com/office/officeart/2005/8/layout/vProcess5"/>
    <dgm:cxn modelId="{333D714A-7F8D-43BC-A618-1697CA952D33}" type="presOf" srcId="{362F352E-EF2D-4745-8359-975CAFAB55F2}" destId="{061FFBB5-3EED-4579-A894-F903A0914E7E}" srcOrd="0" destOrd="0" presId="urn:microsoft.com/office/officeart/2005/8/layout/vProcess5"/>
    <dgm:cxn modelId="{05436051-2AF4-4235-B609-31E3EA38721D}" type="presOf" srcId="{EE76EB4D-93B9-423A-A5EB-CE5388763AC5}" destId="{6D5ED127-04DD-483B-9AAE-610AA2D2162B}" srcOrd="0" destOrd="0" presId="urn:microsoft.com/office/officeart/2005/8/layout/vProcess5"/>
    <dgm:cxn modelId="{B6F1FD77-CF53-4DE1-9A26-142DB237D25E}" type="presOf" srcId="{E201C3B0-8E35-4B71-968E-EBDA7EC28B2F}" destId="{F49E6983-D4AC-4BD7-BBB3-8F1619E7CB0C}" srcOrd="0" destOrd="0" presId="urn:microsoft.com/office/officeart/2005/8/layout/vProcess5"/>
    <dgm:cxn modelId="{5A308779-9E85-46C5-AD2A-5E3F591747A2}" type="presOf" srcId="{BDFCD0C6-0993-40F8-A1A0-CE2A68653A76}" destId="{D7746B1D-193D-4AC9-8F3A-897B6BCE3F85}" srcOrd="0" destOrd="0" presId="urn:microsoft.com/office/officeart/2005/8/layout/vProcess5"/>
    <dgm:cxn modelId="{5F49518D-539A-4461-B9EA-9BDED851B2A9}" type="presOf" srcId="{1CABE6EB-A725-49BC-8235-62A10953A8B4}" destId="{C2C3F370-CDAC-4227-A5C8-3AC2080104E7}" srcOrd="1" destOrd="0" presId="urn:microsoft.com/office/officeart/2005/8/layout/vProcess5"/>
    <dgm:cxn modelId="{52986393-1A0C-4D37-8FFB-BF00BF3783AE}" srcId="{82E7C7CD-E4B7-468C-8935-D5889F55451C}" destId="{F38736F1-2F5D-442F-8571-8D55DAA1F903}" srcOrd="4" destOrd="0" parTransId="{73EA3769-E3A1-45AD-8AAE-4969E33AC0A4}" sibTransId="{2B0A2118-7A76-493C-80A3-44FF6C891F7C}"/>
    <dgm:cxn modelId="{A738FA9A-E4A5-41A4-B5F1-8B230E9E8BE2}" type="presOf" srcId="{F38736F1-2F5D-442F-8571-8D55DAA1F903}" destId="{5C8B7FB6-0B59-46DF-B301-4381FA03DAAC}" srcOrd="1" destOrd="0" presId="urn:microsoft.com/office/officeart/2005/8/layout/vProcess5"/>
    <dgm:cxn modelId="{B031F49C-B9BB-478A-ABF3-0972D7792288}" srcId="{82E7C7CD-E4B7-468C-8935-D5889F55451C}" destId="{EE76EB4D-93B9-423A-A5EB-CE5388763AC5}" srcOrd="1" destOrd="0" parTransId="{3AB4D21D-E223-4491-8975-1691480DEC36}" sibTransId="{E201C3B0-8E35-4B71-968E-EBDA7EC28B2F}"/>
    <dgm:cxn modelId="{072029B6-36AE-4C1D-B09F-3EBEFBF00248}" srcId="{82E7C7CD-E4B7-468C-8935-D5889F55451C}" destId="{6BACEAB5-23B1-44FE-88E4-9934433A4CA4}" srcOrd="0" destOrd="0" parTransId="{5F032327-DEB4-4024-A03A-8EB58E960F06}" sibTransId="{6598C9C4-717A-4670-AFBF-3EFDC8B519A4}"/>
    <dgm:cxn modelId="{75B19CBE-B2BB-4EFF-A77B-A335EA9B15E4}" type="presOf" srcId="{F38736F1-2F5D-442F-8571-8D55DAA1F903}" destId="{7E7EDC0C-AC78-4A48-B899-580E41ABE68E}" srcOrd="0" destOrd="0" presId="urn:microsoft.com/office/officeart/2005/8/layout/vProcess5"/>
    <dgm:cxn modelId="{FDA350E0-2918-4D4F-9E88-E616F19C3CCE}" type="presOf" srcId="{EE76EB4D-93B9-423A-A5EB-CE5388763AC5}" destId="{7E9B546C-8C92-4799-8995-68A6AE213235}" srcOrd="1" destOrd="0" presId="urn:microsoft.com/office/officeart/2005/8/layout/vProcess5"/>
    <dgm:cxn modelId="{8A3744E4-33F3-43C7-95D2-F63D0DE1661B}" type="presOf" srcId="{BDF6C6EC-B88D-4602-80CA-298E48477C63}" destId="{D7E7A3F3-4D8A-42FE-AB05-60B8A9E6033B}" srcOrd="0" destOrd="0" presId="urn:microsoft.com/office/officeart/2005/8/layout/vProcess5"/>
    <dgm:cxn modelId="{83C344F2-5898-44E9-B50A-5D4D4F793CBE}" type="presOf" srcId="{6598C9C4-717A-4670-AFBF-3EFDC8B519A4}" destId="{DA7BAA58-E640-4494-A97A-52BE4123A3D9}" srcOrd="0" destOrd="0" presId="urn:microsoft.com/office/officeart/2005/8/layout/vProcess5"/>
    <dgm:cxn modelId="{71868845-BB20-4E5E-9EB1-AAD84687A824}" type="presParOf" srcId="{14F137AD-BCD1-49B4-B75F-C16E063FBF10}" destId="{9E3556D8-418D-4B61-894D-6464819185D8}" srcOrd="0" destOrd="0" presId="urn:microsoft.com/office/officeart/2005/8/layout/vProcess5"/>
    <dgm:cxn modelId="{CEAF89F1-7998-41D2-A819-0727C1CC33EC}" type="presParOf" srcId="{14F137AD-BCD1-49B4-B75F-C16E063FBF10}" destId="{431242B8-9C9F-4EDE-BEF1-9C7BE7A999C1}" srcOrd="1" destOrd="0" presId="urn:microsoft.com/office/officeart/2005/8/layout/vProcess5"/>
    <dgm:cxn modelId="{26C08746-B0BB-42AC-8635-A5D8940332CF}" type="presParOf" srcId="{14F137AD-BCD1-49B4-B75F-C16E063FBF10}" destId="{6D5ED127-04DD-483B-9AAE-610AA2D2162B}" srcOrd="2" destOrd="0" presId="urn:microsoft.com/office/officeart/2005/8/layout/vProcess5"/>
    <dgm:cxn modelId="{5799A76E-9487-4F52-A8AB-E5A108E07C5F}" type="presParOf" srcId="{14F137AD-BCD1-49B4-B75F-C16E063FBF10}" destId="{3C56CD59-5BEC-4775-96FC-F0BE113E5795}" srcOrd="3" destOrd="0" presId="urn:microsoft.com/office/officeart/2005/8/layout/vProcess5"/>
    <dgm:cxn modelId="{36EF8F88-1BBE-4D41-A11D-3349A1ECEA5A}" type="presParOf" srcId="{14F137AD-BCD1-49B4-B75F-C16E063FBF10}" destId="{D7E7A3F3-4D8A-42FE-AB05-60B8A9E6033B}" srcOrd="4" destOrd="0" presId="urn:microsoft.com/office/officeart/2005/8/layout/vProcess5"/>
    <dgm:cxn modelId="{E5E5A88D-098C-4CDC-946B-464DE2C9A03F}" type="presParOf" srcId="{14F137AD-BCD1-49B4-B75F-C16E063FBF10}" destId="{7E7EDC0C-AC78-4A48-B899-580E41ABE68E}" srcOrd="5" destOrd="0" presId="urn:microsoft.com/office/officeart/2005/8/layout/vProcess5"/>
    <dgm:cxn modelId="{8818B65F-B2E2-498A-8A20-314DC961A624}" type="presParOf" srcId="{14F137AD-BCD1-49B4-B75F-C16E063FBF10}" destId="{DA7BAA58-E640-4494-A97A-52BE4123A3D9}" srcOrd="6" destOrd="0" presId="urn:microsoft.com/office/officeart/2005/8/layout/vProcess5"/>
    <dgm:cxn modelId="{3B5C9299-F8F1-4B25-AEE8-A1A22AA8FCDE}" type="presParOf" srcId="{14F137AD-BCD1-49B4-B75F-C16E063FBF10}" destId="{F49E6983-D4AC-4BD7-BBB3-8F1619E7CB0C}" srcOrd="7" destOrd="0" presId="urn:microsoft.com/office/officeart/2005/8/layout/vProcess5"/>
    <dgm:cxn modelId="{904AC284-8443-46B5-B096-73DD1752DF04}" type="presParOf" srcId="{14F137AD-BCD1-49B4-B75F-C16E063FBF10}" destId="{061FFBB5-3EED-4579-A894-F903A0914E7E}" srcOrd="8" destOrd="0" presId="urn:microsoft.com/office/officeart/2005/8/layout/vProcess5"/>
    <dgm:cxn modelId="{67CE10DA-5845-4613-AB3B-40B2D3BC2A33}" type="presParOf" srcId="{14F137AD-BCD1-49B4-B75F-C16E063FBF10}" destId="{D7746B1D-193D-4AC9-8F3A-897B6BCE3F85}" srcOrd="9" destOrd="0" presId="urn:microsoft.com/office/officeart/2005/8/layout/vProcess5"/>
    <dgm:cxn modelId="{ADDD3B61-599F-454C-8374-FD963AD43ACC}" type="presParOf" srcId="{14F137AD-BCD1-49B4-B75F-C16E063FBF10}" destId="{FAB864DF-1667-490A-AE2C-59303C32A831}" srcOrd="10" destOrd="0" presId="urn:microsoft.com/office/officeart/2005/8/layout/vProcess5"/>
    <dgm:cxn modelId="{B1A0DAB5-195A-4397-B25C-1AD9B5687D87}" type="presParOf" srcId="{14F137AD-BCD1-49B4-B75F-C16E063FBF10}" destId="{7E9B546C-8C92-4799-8995-68A6AE213235}" srcOrd="11" destOrd="0" presId="urn:microsoft.com/office/officeart/2005/8/layout/vProcess5"/>
    <dgm:cxn modelId="{9C4336CB-D633-4E53-94C0-2B55D95FE8EB}" type="presParOf" srcId="{14F137AD-BCD1-49B4-B75F-C16E063FBF10}" destId="{C2C3F370-CDAC-4227-A5C8-3AC2080104E7}" srcOrd="12" destOrd="0" presId="urn:microsoft.com/office/officeart/2005/8/layout/vProcess5"/>
    <dgm:cxn modelId="{EE9618EB-C316-4278-9C87-799EBA347B30}" type="presParOf" srcId="{14F137AD-BCD1-49B4-B75F-C16E063FBF10}" destId="{F93E0E84-659E-4A8B-BF91-74EBBE0C543F}" srcOrd="13" destOrd="0" presId="urn:microsoft.com/office/officeart/2005/8/layout/vProcess5"/>
    <dgm:cxn modelId="{A881A2F2-3E3E-4493-938F-6527AFEF386E}" type="presParOf" srcId="{14F137AD-BCD1-49B4-B75F-C16E063FBF10}" destId="{5C8B7FB6-0B59-46DF-B301-4381FA03DAAC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6128FE5-AC6C-4FE2-980A-D2DC3B8E7F2D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4B80CE1-20F0-461E-993B-18CD14D74440}">
      <dgm:prSet/>
      <dgm:spPr/>
      <dgm:t>
        <a:bodyPr/>
        <a:lstStyle/>
        <a:p>
          <a:r>
            <a:rPr lang="en-GB"/>
            <a:t>In my opinion the profitability is better in 2019</a:t>
          </a:r>
          <a:endParaRPr lang="en-US"/>
        </a:p>
      </dgm:t>
    </dgm:pt>
    <dgm:pt modelId="{10A310DD-C246-4250-BD9A-DEF2E4242E5D}" type="parTrans" cxnId="{EB427556-605B-458A-A531-150479CE998D}">
      <dgm:prSet/>
      <dgm:spPr/>
      <dgm:t>
        <a:bodyPr/>
        <a:lstStyle/>
        <a:p>
          <a:endParaRPr lang="en-US"/>
        </a:p>
      </dgm:t>
    </dgm:pt>
    <dgm:pt modelId="{827F1F19-57D4-40B6-8836-405A9884E933}" type="sibTrans" cxnId="{EB427556-605B-458A-A531-150479CE998D}">
      <dgm:prSet/>
      <dgm:spPr/>
      <dgm:t>
        <a:bodyPr/>
        <a:lstStyle/>
        <a:p>
          <a:endParaRPr lang="en-US"/>
        </a:p>
      </dgm:t>
    </dgm:pt>
    <dgm:pt modelId="{C337AE52-301C-42E4-836E-E7816047E43A}">
      <dgm:prSet/>
      <dgm:spPr/>
      <dgm:t>
        <a:bodyPr/>
        <a:lstStyle/>
        <a:p>
          <a:r>
            <a:rPr lang="en-GB"/>
            <a:t>The business has more profit before/after tax and interest</a:t>
          </a:r>
          <a:endParaRPr lang="en-US"/>
        </a:p>
      </dgm:t>
    </dgm:pt>
    <dgm:pt modelId="{6DCE85CC-E05D-487C-BC9F-B53C577D4B4D}" type="parTrans" cxnId="{D0EB2EDA-90FF-4224-B9A3-E6601969A293}">
      <dgm:prSet/>
      <dgm:spPr/>
      <dgm:t>
        <a:bodyPr/>
        <a:lstStyle/>
        <a:p>
          <a:endParaRPr lang="en-US"/>
        </a:p>
      </dgm:t>
    </dgm:pt>
    <dgm:pt modelId="{45A92BA7-F1ED-4C5C-9A15-31EE59A8995D}" type="sibTrans" cxnId="{D0EB2EDA-90FF-4224-B9A3-E6601969A293}">
      <dgm:prSet/>
      <dgm:spPr/>
      <dgm:t>
        <a:bodyPr/>
        <a:lstStyle/>
        <a:p>
          <a:endParaRPr lang="en-US"/>
        </a:p>
      </dgm:t>
    </dgm:pt>
    <dgm:pt modelId="{ACCC8262-F51A-43BF-A233-9841A49930DC}">
      <dgm:prSet/>
      <dgm:spPr/>
      <dgm:t>
        <a:bodyPr/>
        <a:lstStyle/>
        <a:p>
          <a:r>
            <a:rPr lang="en-GB"/>
            <a:t>The debt capital is smaller</a:t>
          </a:r>
          <a:endParaRPr lang="en-US"/>
        </a:p>
      </dgm:t>
    </dgm:pt>
    <dgm:pt modelId="{951F5584-EB66-4202-9CE9-A03E3AA52F9B}" type="parTrans" cxnId="{458F54E6-9688-4335-9555-17F7009706FD}">
      <dgm:prSet/>
      <dgm:spPr/>
      <dgm:t>
        <a:bodyPr/>
        <a:lstStyle/>
        <a:p>
          <a:endParaRPr lang="en-US"/>
        </a:p>
      </dgm:t>
    </dgm:pt>
    <dgm:pt modelId="{0F8C58C4-1420-41ED-B166-41D196D3A517}" type="sibTrans" cxnId="{458F54E6-9688-4335-9555-17F7009706FD}">
      <dgm:prSet/>
      <dgm:spPr/>
      <dgm:t>
        <a:bodyPr/>
        <a:lstStyle/>
        <a:p>
          <a:endParaRPr lang="en-US"/>
        </a:p>
      </dgm:t>
    </dgm:pt>
    <dgm:pt modelId="{F029A380-56DE-4B1F-A3B8-A082546EEA69}">
      <dgm:prSet/>
      <dgm:spPr/>
      <dgm:t>
        <a:bodyPr/>
        <a:lstStyle/>
        <a:p>
          <a:r>
            <a:rPr lang="en-GB"/>
            <a:t>The earnings per share are bigger and their price got up</a:t>
          </a:r>
          <a:endParaRPr lang="en-US"/>
        </a:p>
      </dgm:t>
    </dgm:pt>
    <dgm:pt modelId="{DDFAF95F-B1D7-43AB-9C11-BDE7B4A54FCD}" type="parTrans" cxnId="{A9E0B13B-0A64-4A4F-8107-05074D970302}">
      <dgm:prSet/>
      <dgm:spPr/>
      <dgm:t>
        <a:bodyPr/>
        <a:lstStyle/>
        <a:p>
          <a:endParaRPr lang="en-US"/>
        </a:p>
      </dgm:t>
    </dgm:pt>
    <dgm:pt modelId="{40845850-8967-4825-83CE-5D32DEDB3C43}" type="sibTrans" cxnId="{A9E0B13B-0A64-4A4F-8107-05074D970302}">
      <dgm:prSet/>
      <dgm:spPr/>
      <dgm:t>
        <a:bodyPr/>
        <a:lstStyle/>
        <a:p>
          <a:endParaRPr lang="en-US"/>
        </a:p>
      </dgm:t>
    </dgm:pt>
    <dgm:pt modelId="{724C0D59-F4AA-40C5-8558-BB355D8FE1E8}">
      <dgm:prSet/>
      <dgm:spPr/>
      <dgm:t>
        <a:bodyPr/>
        <a:lstStyle/>
        <a:p>
          <a:r>
            <a:rPr lang="en-GB"/>
            <a:t>And it has more dividends per share</a:t>
          </a:r>
          <a:endParaRPr lang="en-US"/>
        </a:p>
      </dgm:t>
    </dgm:pt>
    <dgm:pt modelId="{0B0A5572-CF0C-43CC-AA15-6E530B8ADB8D}" type="parTrans" cxnId="{37F0747D-BC15-4FC6-953B-DECD6118B3E2}">
      <dgm:prSet/>
      <dgm:spPr/>
      <dgm:t>
        <a:bodyPr/>
        <a:lstStyle/>
        <a:p>
          <a:endParaRPr lang="en-US"/>
        </a:p>
      </dgm:t>
    </dgm:pt>
    <dgm:pt modelId="{62E6007C-583D-408A-BDEF-CAA23F35BB8F}" type="sibTrans" cxnId="{37F0747D-BC15-4FC6-953B-DECD6118B3E2}">
      <dgm:prSet/>
      <dgm:spPr/>
      <dgm:t>
        <a:bodyPr/>
        <a:lstStyle/>
        <a:p>
          <a:endParaRPr lang="en-US"/>
        </a:p>
      </dgm:t>
    </dgm:pt>
    <dgm:pt modelId="{AB23FD0D-DF38-453D-81D8-96D5821E1614}">
      <dgm:prSet/>
      <dgm:spPr/>
      <dgm:t>
        <a:bodyPr/>
        <a:lstStyle/>
        <a:p>
          <a:r>
            <a:rPr lang="en-GB"/>
            <a:t>I think is a good business to invest in and the business should expand even more so that they continue to grow.</a:t>
          </a:r>
          <a:endParaRPr lang="en-US"/>
        </a:p>
      </dgm:t>
    </dgm:pt>
    <dgm:pt modelId="{07BBECAB-8ACB-463D-96F6-349C91B673A5}" type="parTrans" cxnId="{E33352A3-A0AA-411A-9736-459A8EF071AA}">
      <dgm:prSet/>
      <dgm:spPr/>
      <dgm:t>
        <a:bodyPr/>
        <a:lstStyle/>
        <a:p>
          <a:endParaRPr lang="en-US"/>
        </a:p>
      </dgm:t>
    </dgm:pt>
    <dgm:pt modelId="{E24624CF-4CC2-4203-BED5-849A79BAC0E3}" type="sibTrans" cxnId="{E33352A3-A0AA-411A-9736-459A8EF071AA}">
      <dgm:prSet/>
      <dgm:spPr/>
      <dgm:t>
        <a:bodyPr/>
        <a:lstStyle/>
        <a:p>
          <a:endParaRPr lang="en-US"/>
        </a:p>
      </dgm:t>
    </dgm:pt>
    <dgm:pt modelId="{04B556CD-DF13-41FB-8CF3-BEBDB2FD9E26}" type="pres">
      <dgm:prSet presAssocID="{26128FE5-AC6C-4FE2-980A-D2DC3B8E7F2D}" presName="diagram" presStyleCnt="0">
        <dgm:presLayoutVars>
          <dgm:dir/>
          <dgm:resizeHandles val="exact"/>
        </dgm:presLayoutVars>
      </dgm:prSet>
      <dgm:spPr/>
    </dgm:pt>
    <dgm:pt modelId="{492B1C2C-C562-4C8D-9DBA-2EE6F8C9EDD9}" type="pres">
      <dgm:prSet presAssocID="{74B80CE1-20F0-461E-993B-18CD14D74440}" presName="node" presStyleLbl="node1" presStyleIdx="0" presStyleCnt="6">
        <dgm:presLayoutVars>
          <dgm:bulletEnabled val="1"/>
        </dgm:presLayoutVars>
      </dgm:prSet>
      <dgm:spPr/>
    </dgm:pt>
    <dgm:pt modelId="{37E14B80-7414-4242-9293-28AA6D403967}" type="pres">
      <dgm:prSet presAssocID="{827F1F19-57D4-40B6-8836-405A9884E933}" presName="sibTrans" presStyleCnt="0"/>
      <dgm:spPr/>
    </dgm:pt>
    <dgm:pt modelId="{2AA68BE9-E8A3-42F2-B366-9956CC5C5479}" type="pres">
      <dgm:prSet presAssocID="{C337AE52-301C-42E4-836E-E7816047E43A}" presName="node" presStyleLbl="node1" presStyleIdx="1" presStyleCnt="6">
        <dgm:presLayoutVars>
          <dgm:bulletEnabled val="1"/>
        </dgm:presLayoutVars>
      </dgm:prSet>
      <dgm:spPr/>
    </dgm:pt>
    <dgm:pt modelId="{B76793DF-66BF-4DED-AB18-8AE79D5BF26B}" type="pres">
      <dgm:prSet presAssocID="{45A92BA7-F1ED-4C5C-9A15-31EE59A8995D}" presName="sibTrans" presStyleCnt="0"/>
      <dgm:spPr/>
    </dgm:pt>
    <dgm:pt modelId="{DCEEF206-C243-4083-A632-313AE6678A1C}" type="pres">
      <dgm:prSet presAssocID="{ACCC8262-F51A-43BF-A233-9841A49930DC}" presName="node" presStyleLbl="node1" presStyleIdx="2" presStyleCnt="6">
        <dgm:presLayoutVars>
          <dgm:bulletEnabled val="1"/>
        </dgm:presLayoutVars>
      </dgm:prSet>
      <dgm:spPr/>
    </dgm:pt>
    <dgm:pt modelId="{625541B5-0D91-451F-8353-E168F7400CB3}" type="pres">
      <dgm:prSet presAssocID="{0F8C58C4-1420-41ED-B166-41D196D3A517}" presName="sibTrans" presStyleCnt="0"/>
      <dgm:spPr/>
    </dgm:pt>
    <dgm:pt modelId="{0593D0F7-29CA-4C2B-95DE-16F8331BE5EF}" type="pres">
      <dgm:prSet presAssocID="{F029A380-56DE-4B1F-A3B8-A082546EEA69}" presName="node" presStyleLbl="node1" presStyleIdx="3" presStyleCnt="6">
        <dgm:presLayoutVars>
          <dgm:bulletEnabled val="1"/>
        </dgm:presLayoutVars>
      </dgm:prSet>
      <dgm:spPr/>
    </dgm:pt>
    <dgm:pt modelId="{BD8258AF-CD70-4BDA-94F2-86E24EE67E09}" type="pres">
      <dgm:prSet presAssocID="{40845850-8967-4825-83CE-5D32DEDB3C43}" presName="sibTrans" presStyleCnt="0"/>
      <dgm:spPr/>
    </dgm:pt>
    <dgm:pt modelId="{220B0C20-F88E-4EBC-8390-93AD7570148E}" type="pres">
      <dgm:prSet presAssocID="{724C0D59-F4AA-40C5-8558-BB355D8FE1E8}" presName="node" presStyleLbl="node1" presStyleIdx="4" presStyleCnt="6">
        <dgm:presLayoutVars>
          <dgm:bulletEnabled val="1"/>
        </dgm:presLayoutVars>
      </dgm:prSet>
      <dgm:spPr/>
    </dgm:pt>
    <dgm:pt modelId="{1DF248B7-023C-4B52-BE45-3C4448AECED5}" type="pres">
      <dgm:prSet presAssocID="{62E6007C-583D-408A-BDEF-CAA23F35BB8F}" presName="sibTrans" presStyleCnt="0"/>
      <dgm:spPr/>
    </dgm:pt>
    <dgm:pt modelId="{889CD541-0649-44AD-82C3-C3CE897AA948}" type="pres">
      <dgm:prSet presAssocID="{AB23FD0D-DF38-453D-81D8-96D5821E1614}" presName="node" presStyleLbl="node1" presStyleIdx="5" presStyleCnt="6">
        <dgm:presLayoutVars>
          <dgm:bulletEnabled val="1"/>
        </dgm:presLayoutVars>
      </dgm:prSet>
      <dgm:spPr/>
    </dgm:pt>
  </dgm:ptLst>
  <dgm:cxnLst>
    <dgm:cxn modelId="{43849D23-F87F-4D70-8EC6-A14768FA5446}" type="presOf" srcId="{724C0D59-F4AA-40C5-8558-BB355D8FE1E8}" destId="{220B0C20-F88E-4EBC-8390-93AD7570148E}" srcOrd="0" destOrd="0" presId="urn:microsoft.com/office/officeart/2005/8/layout/default"/>
    <dgm:cxn modelId="{A9E0B13B-0A64-4A4F-8107-05074D970302}" srcId="{26128FE5-AC6C-4FE2-980A-D2DC3B8E7F2D}" destId="{F029A380-56DE-4B1F-A3B8-A082546EEA69}" srcOrd="3" destOrd="0" parTransId="{DDFAF95F-B1D7-43AB-9C11-BDE7B4A54FCD}" sibTransId="{40845850-8967-4825-83CE-5D32DEDB3C43}"/>
    <dgm:cxn modelId="{39DC4F61-9F1F-4094-8F9A-2258D90EB981}" type="presOf" srcId="{C337AE52-301C-42E4-836E-E7816047E43A}" destId="{2AA68BE9-E8A3-42F2-B366-9956CC5C5479}" srcOrd="0" destOrd="0" presId="urn:microsoft.com/office/officeart/2005/8/layout/default"/>
    <dgm:cxn modelId="{EB427556-605B-458A-A531-150479CE998D}" srcId="{26128FE5-AC6C-4FE2-980A-D2DC3B8E7F2D}" destId="{74B80CE1-20F0-461E-993B-18CD14D74440}" srcOrd="0" destOrd="0" parTransId="{10A310DD-C246-4250-BD9A-DEF2E4242E5D}" sibTransId="{827F1F19-57D4-40B6-8836-405A9884E933}"/>
    <dgm:cxn modelId="{37F0747D-BC15-4FC6-953B-DECD6118B3E2}" srcId="{26128FE5-AC6C-4FE2-980A-D2DC3B8E7F2D}" destId="{724C0D59-F4AA-40C5-8558-BB355D8FE1E8}" srcOrd="4" destOrd="0" parTransId="{0B0A5572-CF0C-43CC-AA15-6E530B8ADB8D}" sibTransId="{62E6007C-583D-408A-BDEF-CAA23F35BB8F}"/>
    <dgm:cxn modelId="{C20D3194-0C61-47BC-89A8-A01491A29C61}" type="presOf" srcId="{26128FE5-AC6C-4FE2-980A-D2DC3B8E7F2D}" destId="{04B556CD-DF13-41FB-8CF3-BEBDB2FD9E26}" srcOrd="0" destOrd="0" presId="urn:microsoft.com/office/officeart/2005/8/layout/default"/>
    <dgm:cxn modelId="{E33352A3-A0AA-411A-9736-459A8EF071AA}" srcId="{26128FE5-AC6C-4FE2-980A-D2DC3B8E7F2D}" destId="{AB23FD0D-DF38-453D-81D8-96D5821E1614}" srcOrd="5" destOrd="0" parTransId="{07BBECAB-8ACB-463D-96F6-349C91B673A5}" sibTransId="{E24624CF-4CC2-4203-BED5-849A79BAC0E3}"/>
    <dgm:cxn modelId="{D0EB2EDA-90FF-4224-B9A3-E6601969A293}" srcId="{26128FE5-AC6C-4FE2-980A-D2DC3B8E7F2D}" destId="{C337AE52-301C-42E4-836E-E7816047E43A}" srcOrd="1" destOrd="0" parTransId="{6DCE85CC-E05D-487C-BC9F-B53C577D4B4D}" sibTransId="{45A92BA7-F1ED-4C5C-9A15-31EE59A8995D}"/>
    <dgm:cxn modelId="{745055E3-42E8-435A-AAC2-FF92E2A21001}" type="presOf" srcId="{AB23FD0D-DF38-453D-81D8-96D5821E1614}" destId="{889CD541-0649-44AD-82C3-C3CE897AA948}" srcOrd="0" destOrd="0" presId="urn:microsoft.com/office/officeart/2005/8/layout/default"/>
    <dgm:cxn modelId="{458F54E6-9688-4335-9555-17F7009706FD}" srcId="{26128FE5-AC6C-4FE2-980A-D2DC3B8E7F2D}" destId="{ACCC8262-F51A-43BF-A233-9841A49930DC}" srcOrd="2" destOrd="0" parTransId="{951F5584-EB66-4202-9CE9-A03E3AA52F9B}" sibTransId="{0F8C58C4-1420-41ED-B166-41D196D3A517}"/>
    <dgm:cxn modelId="{0ACACCE6-643C-46C6-81D2-98755706B44D}" type="presOf" srcId="{F029A380-56DE-4B1F-A3B8-A082546EEA69}" destId="{0593D0F7-29CA-4C2B-95DE-16F8331BE5EF}" srcOrd="0" destOrd="0" presId="urn:microsoft.com/office/officeart/2005/8/layout/default"/>
    <dgm:cxn modelId="{8F06FAF0-09EE-4D2F-92E6-5AF93D5BED47}" type="presOf" srcId="{ACCC8262-F51A-43BF-A233-9841A49930DC}" destId="{DCEEF206-C243-4083-A632-313AE6678A1C}" srcOrd="0" destOrd="0" presId="urn:microsoft.com/office/officeart/2005/8/layout/default"/>
    <dgm:cxn modelId="{CA29B9F3-F8E8-4889-8698-054367845DA2}" type="presOf" srcId="{74B80CE1-20F0-461E-993B-18CD14D74440}" destId="{492B1C2C-C562-4C8D-9DBA-2EE6F8C9EDD9}" srcOrd="0" destOrd="0" presId="urn:microsoft.com/office/officeart/2005/8/layout/default"/>
    <dgm:cxn modelId="{0080D701-2241-4619-B80D-5F0ED07A8CB3}" type="presParOf" srcId="{04B556CD-DF13-41FB-8CF3-BEBDB2FD9E26}" destId="{492B1C2C-C562-4C8D-9DBA-2EE6F8C9EDD9}" srcOrd="0" destOrd="0" presId="urn:microsoft.com/office/officeart/2005/8/layout/default"/>
    <dgm:cxn modelId="{C6164812-0BBC-4872-8F06-F5B6F2657662}" type="presParOf" srcId="{04B556CD-DF13-41FB-8CF3-BEBDB2FD9E26}" destId="{37E14B80-7414-4242-9293-28AA6D403967}" srcOrd="1" destOrd="0" presId="urn:microsoft.com/office/officeart/2005/8/layout/default"/>
    <dgm:cxn modelId="{ABFA85C6-6508-4C49-86C6-AA5FA9082572}" type="presParOf" srcId="{04B556CD-DF13-41FB-8CF3-BEBDB2FD9E26}" destId="{2AA68BE9-E8A3-42F2-B366-9956CC5C5479}" srcOrd="2" destOrd="0" presId="urn:microsoft.com/office/officeart/2005/8/layout/default"/>
    <dgm:cxn modelId="{546D9495-F092-4C1D-8CE4-715E010F1001}" type="presParOf" srcId="{04B556CD-DF13-41FB-8CF3-BEBDB2FD9E26}" destId="{B76793DF-66BF-4DED-AB18-8AE79D5BF26B}" srcOrd="3" destOrd="0" presId="urn:microsoft.com/office/officeart/2005/8/layout/default"/>
    <dgm:cxn modelId="{5D0413A0-8AC8-42AC-BB2C-B9A9D9DF1792}" type="presParOf" srcId="{04B556CD-DF13-41FB-8CF3-BEBDB2FD9E26}" destId="{DCEEF206-C243-4083-A632-313AE6678A1C}" srcOrd="4" destOrd="0" presId="urn:microsoft.com/office/officeart/2005/8/layout/default"/>
    <dgm:cxn modelId="{55457AF0-AB43-49C2-A62D-48CE5415576C}" type="presParOf" srcId="{04B556CD-DF13-41FB-8CF3-BEBDB2FD9E26}" destId="{625541B5-0D91-451F-8353-E168F7400CB3}" srcOrd="5" destOrd="0" presId="urn:microsoft.com/office/officeart/2005/8/layout/default"/>
    <dgm:cxn modelId="{EFA48800-F80D-444E-BC4A-D8406AD192BA}" type="presParOf" srcId="{04B556CD-DF13-41FB-8CF3-BEBDB2FD9E26}" destId="{0593D0F7-29CA-4C2B-95DE-16F8331BE5EF}" srcOrd="6" destOrd="0" presId="urn:microsoft.com/office/officeart/2005/8/layout/default"/>
    <dgm:cxn modelId="{642B21AA-8D26-4E0E-A53B-F1787C9670EE}" type="presParOf" srcId="{04B556CD-DF13-41FB-8CF3-BEBDB2FD9E26}" destId="{BD8258AF-CD70-4BDA-94F2-86E24EE67E09}" srcOrd="7" destOrd="0" presId="urn:microsoft.com/office/officeart/2005/8/layout/default"/>
    <dgm:cxn modelId="{F3CD5ECA-0839-4C10-8C59-2725783AB0BE}" type="presParOf" srcId="{04B556CD-DF13-41FB-8CF3-BEBDB2FD9E26}" destId="{220B0C20-F88E-4EBC-8390-93AD7570148E}" srcOrd="8" destOrd="0" presId="urn:microsoft.com/office/officeart/2005/8/layout/default"/>
    <dgm:cxn modelId="{D8D9ED1D-E6D6-4289-B61F-BDC9E0AECB6E}" type="presParOf" srcId="{04B556CD-DF13-41FB-8CF3-BEBDB2FD9E26}" destId="{1DF248B7-023C-4B52-BE45-3C4448AECED5}" srcOrd="9" destOrd="0" presId="urn:microsoft.com/office/officeart/2005/8/layout/default"/>
    <dgm:cxn modelId="{9D0D3DBA-365D-4052-974D-5A6BFC3DB40A}" type="presParOf" srcId="{04B556CD-DF13-41FB-8CF3-BEBDB2FD9E26}" destId="{889CD541-0649-44AD-82C3-C3CE897AA948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B0C13D-5FAF-4007-B3C9-5C4D0B187504}">
      <dsp:nvSpPr>
        <dsp:cNvPr id="0" name=""/>
        <dsp:cNvSpPr/>
      </dsp:nvSpPr>
      <dsp:spPr>
        <a:xfrm>
          <a:off x="0" y="4357"/>
          <a:ext cx="6967728" cy="92818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1612D9-357F-4886-B676-2179C3121CF6}">
      <dsp:nvSpPr>
        <dsp:cNvPr id="0" name=""/>
        <dsp:cNvSpPr/>
      </dsp:nvSpPr>
      <dsp:spPr>
        <a:xfrm>
          <a:off x="280776" y="213199"/>
          <a:ext cx="510503" cy="51050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1A66A4-B122-489B-855D-EB3985BB01A1}">
      <dsp:nvSpPr>
        <dsp:cNvPr id="0" name=""/>
        <dsp:cNvSpPr/>
      </dsp:nvSpPr>
      <dsp:spPr>
        <a:xfrm>
          <a:off x="1072056" y="4357"/>
          <a:ext cx="5895671" cy="928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233" tIns="98233" rIns="98233" bIns="98233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In 2019 profitability is higher due to different reasons:</a:t>
          </a:r>
          <a:endParaRPr lang="en-US" sz="1800" kern="1200"/>
        </a:p>
      </dsp:txBody>
      <dsp:txXfrm>
        <a:off x="1072056" y="4357"/>
        <a:ext cx="5895671" cy="928187"/>
      </dsp:txXfrm>
    </dsp:sp>
    <dsp:sp modelId="{1BBAAC3D-EC05-479A-BB2E-51A5DE445D9C}">
      <dsp:nvSpPr>
        <dsp:cNvPr id="0" name=""/>
        <dsp:cNvSpPr/>
      </dsp:nvSpPr>
      <dsp:spPr>
        <a:xfrm>
          <a:off x="0" y="1164591"/>
          <a:ext cx="6967728" cy="92818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82D45D-C12E-45E0-B113-433A5FECB140}">
      <dsp:nvSpPr>
        <dsp:cNvPr id="0" name=""/>
        <dsp:cNvSpPr/>
      </dsp:nvSpPr>
      <dsp:spPr>
        <a:xfrm>
          <a:off x="280776" y="1373434"/>
          <a:ext cx="510503" cy="51050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BB9F0B-343C-41CE-881A-D3ED842DE72A}">
      <dsp:nvSpPr>
        <dsp:cNvPr id="0" name=""/>
        <dsp:cNvSpPr/>
      </dsp:nvSpPr>
      <dsp:spPr>
        <a:xfrm>
          <a:off x="1072056" y="1164591"/>
          <a:ext cx="5895671" cy="928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233" tIns="98233" rIns="98233" bIns="98233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-gross profit is bigger than the year before</a:t>
          </a:r>
          <a:endParaRPr lang="en-US" sz="1800" kern="1200"/>
        </a:p>
      </dsp:txBody>
      <dsp:txXfrm>
        <a:off x="1072056" y="1164591"/>
        <a:ext cx="5895671" cy="928187"/>
      </dsp:txXfrm>
    </dsp:sp>
    <dsp:sp modelId="{0AC5ED54-FB4B-417A-A60C-97F5EF6D40E6}">
      <dsp:nvSpPr>
        <dsp:cNvPr id="0" name=""/>
        <dsp:cNvSpPr/>
      </dsp:nvSpPr>
      <dsp:spPr>
        <a:xfrm>
          <a:off x="0" y="2324826"/>
          <a:ext cx="6967728" cy="92818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0D561B-8D96-4333-A55D-1F71FA626A6A}">
      <dsp:nvSpPr>
        <dsp:cNvPr id="0" name=""/>
        <dsp:cNvSpPr/>
      </dsp:nvSpPr>
      <dsp:spPr>
        <a:xfrm>
          <a:off x="280776" y="2533668"/>
          <a:ext cx="510503" cy="51050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5AB3CD-0C79-410F-965B-8CB33D1A0F97}">
      <dsp:nvSpPr>
        <dsp:cNvPr id="0" name=""/>
        <dsp:cNvSpPr/>
      </dsp:nvSpPr>
      <dsp:spPr>
        <a:xfrm>
          <a:off x="1072056" y="2324826"/>
          <a:ext cx="5895671" cy="928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233" tIns="98233" rIns="98233" bIns="98233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-the business has more assets</a:t>
          </a:r>
          <a:endParaRPr lang="en-US" sz="1800" kern="1200"/>
        </a:p>
      </dsp:txBody>
      <dsp:txXfrm>
        <a:off x="1072056" y="2324826"/>
        <a:ext cx="5895671" cy="928187"/>
      </dsp:txXfrm>
    </dsp:sp>
    <dsp:sp modelId="{430BE448-D5EE-4E1E-90BA-DB75225AA0F2}">
      <dsp:nvSpPr>
        <dsp:cNvPr id="0" name=""/>
        <dsp:cNvSpPr/>
      </dsp:nvSpPr>
      <dsp:spPr>
        <a:xfrm>
          <a:off x="0" y="3485060"/>
          <a:ext cx="6967728" cy="92818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A6C7D7-D86D-4CFC-86DE-201F7B81885F}">
      <dsp:nvSpPr>
        <dsp:cNvPr id="0" name=""/>
        <dsp:cNvSpPr/>
      </dsp:nvSpPr>
      <dsp:spPr>
        <a:xfrm>
          <a:off x="280776" y="3693902"/>
          <a:ext cx="510503" cy="51050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D5A83C-4BE7-408B-9191-EE971B5D6666}">
      <dsp:nvSpPr>
        <dsp:cNvPr id="0" name=""/>
        <dsp:cNvSpPr/>
      </dsp:nvSpPr>
      <dsp:spPr>
        <a:xfrm>
          <a:off x="1072056" y="3485060"/>
          <a:ext cx="5895671" cy="928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233" tIns="98233" rIns="98233" bIns="98233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-the revenue is slightly higher </a:t>
          </a:r>
          <a:endParaRPr lang="en-US" sz="1800" kern="1200"/>
        </a:p>
      </dsp:txBody>
      <dsp:txXfrm>
        <a:off x="1072056" y="3485060"/>
        <a:ext cx="5895671" cy="928187"/>
      </dsp:txXfrm>
    </dsp:sp>
    <dsp:sp modelId="{77291C80-F4BF-4487-A261-1A99EA239B93}">
      <dsp:nvSpPr>
        <dsp:cNvPr id="0" name=""/>
        <dsp:cNvSpPr/>
      </dsp:nvSpPr>
      <dsp:spPr>
        <a:xfrm>
          <a:off x="0" y="4645294"/>
          <a:ext cx="6967728" cy="928187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D9909C-3DAE-4380-A35D-F8FD8E4977D8}">
      <dsp:nvSpPr>
        <dsp:cNvPr id="0" name=""/>
        <dsp:cNvSpPr/>
      </dsp:nvSpPr>
      <dsp:spPr>
        <a:xfrm>
          <a:off x="280776" y="4854137"/>
          <a:ext cx="510503" cy="51050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AA4BC3-77C2-42C8-8289-4F21CB44EB77}">
      <dsp:nvSpPr>
        <dsp:cNvPr id="0" name=""/>
        <dsp:cNvSpPr/>
      </dsp:nvSpPr>
      <dsp:spPr>
        <a:xfrm>
          <a:off x="1072056" y="4645294"/>
          <a:ext cx="5895671" cy="928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233" tIns="98233" rIns="98233" bIns="98233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Even if the operating profit is less than it was in 2018 and the current liability increased from 2018 to 2019.</a:t>
          </a:r>
          <a:endParaRPr lang="en-US" sz="1800" kern="1200"/>
        </a:p>
      </dsp:txBody>
      <dsp:txXfrm>
        <a:off x="1072056" y="4645294"/>
        <a:ext cx="5895671" cy="92818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A72F99-465A-4B7D-A17F-9BA1A03E8F67}">
      <dsp:nvSpPr>
        <dsp:cNvPr id="0" name=""/>
        <dsp:cNvSpPr/>
      </dsp:nvSpPr>
      <dsp:spPr>
        <a:xfrm>
          <a:off x="1249" y="543781"/>
          <a:ext cx="4384130" cy="2783922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69E21B-E568-4A84-AD0B-7BE91130F901}">
      <dsp:nvSpPr>
        <dsp:cNvPr id="0" name=""/>
        <dsp:cNvSpPr/>
      </dsp:nvSpPr>
      <dsp:spPr>
        <a:xfrm>
          <a:off x="488374" y="1006551"/>
          <a:ext cx="4384130" cy="2783922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The inventory days have a relative difference of -2.42% due to the facts that the business has extra days than the year before, but the costs of sales got higher.</a:t>
          </a:r>
          <a:endParaRPr lang="en-US" sz="2300" kern="1200"/>
        </a:p>
      </dsp:txBody>
      <dsp:txXfrm>
        <a:off x="569912" y="1088089"/>
        <a:ext cx="4221054" cy="2620846"/>
      </dsp:txXfrm>
    </dsp:sp>
    <dsp:sp modelId="{B449A174-246D-42ED-B774-6BA4BD7EA5DA}">
      <dsp:nvSpPr>
        <dsp:cNvPr id="0" name=""/>
        <dsp:cNvSpPr/>
      </dsp:nvSpPr>
      <dsp:spPr>
        <a:xfrm>
          <a:off x="5359630" y="543781"/>
          <a:ext cx="4384130" cy="2783922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ACB3BE-C63E-48B8-B8EC-609D604ACD57}">
      <dsp:nvSpPr>
        <dsp:cNvPr id="0" name=""/>
        <dsp:cNvSpPr/>
      </dsp:nvSpPr>
      <dsp:spPr>
        <a:xfrm>
          <a:off x="5846756" y="1006551"/>
          <a:ext cx="4384130" cy="2783922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The non-current asset turnover has a relative difference of 15.61%  from the enhanced revenue in 2019 and from the fact that the business has less non-current assets than the year before.</a:t>
          </a:r>
          <a:endParaRPr lang="en-US" sz="2300" kern="1200"/>
        </a:p>
      </dsp:txBody>
      <dsp:txXfrm>
        <a:off x="5928294" y="1088089"/>
        <a:ext cx="4221054" cy="262084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1242B8-9C9F-4EDE-BEF1-9C7BE7A999C1}">
      <dsp:nvSpPr>
        <dsp:cNvPr id="0" name=""/>
        <dsp:cNvSpPr/>
      </dsp:nvSpPr>
      <dsp:spPr>
        <a:xfrm>
          <a:off x="0" y="0"/>
          <a:ext cx="5365150" cy="100401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 lot of things affects this two parts like:</a:t>
          </a:r>
          <a:endParaRPr lang="en-US" sz="1900" kern="1200"/>
        </a:p>
      </dsp:txBody>
      <dsp:txXfrm>
        <a:off x="29406" y="29406"/>
        <a:ext cx="4164275" cy="945199"/>
      </dsp:txXfrm>
    </dsp:sp>
    <dsp:sp modelId="{6D5ED127-04DD-483B-9AAE-610AA2D2162B}">
      <dsp:nvSpPr>
        <dsp:cNvPr id="0" name=""/>
        <dsp:cNvSpPr/>
      </dsp:nvSpPr>
      <dsp:spPr>
        <a:xfrm>
          <a:off x="400644" y="1143457"/>
          <a:ext cx="5365150" cy="100401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-the total equity that got up from 2018 to 2019</a:t>
          </a:r>
          <a:endParaRPr lang="en-US" sz="1900" kern="1200"/>
        </a:p>
      </dsp:txBody>
      <dsp:txXfrm>
        <a:off x="430050" y="1172863"/>
        <a:ext cx="4253086" cy="945199"/>
      </dsp:txXfrm>
    </dsp:sp>
    <dsp:sp modelId="{3C56CD59-5BEC-4775-96FC-F0BE113E5795}">
      <dsp:nvSpPr>
        <dsp:cNvPr id="0" name=""/>
        <dsp:cNvSpPr/>
      </dsp:nvSpPr>
      <dsp:spPr>
        <a:xfrm>
          <a:off x="801288" y="2286914"/>
          <a:ext cx="5365150" cy="100401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-the profit before tax and interest that is bigger than in 2018 and the interest that got smaller</a:t>
          </a:r>
          <a:endParaRPr lang="en-US" sz="1900" kern="1200" dirty="0"/>
        </a:p>
      </dsp:txBody>
      <dsp:txXfrm>
        <a:off x="830694" y="2316320"/>
        <a:ext cx="4253086" cy="945199"/>
      </dsp:txXfrm>
    </dsp:sp>
    <dsp:sp modelId="{D7E7A3F3-4D8A-42FE-AB05-60B8A9E6033B}">
      <dsp:nvSpPr>
        <dsp:cNvPr id="0" name=""/>
        <dsp:cNvSpPr/>
      </dsp:nvSpPr>
      <dsp:spPr>
        <a:xfrm>
          <a:off x="1201933" y="3430371"/>
          <a:ext cx="5365150" cy="100401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-the share price in pence and the earnings per share are higher in 2019 than in 2018</a:t>
          </a:r>
          <a:endParaRPr lang="en-US" sz="1900" kern="1200"/>
        </a:p>
      </dsp:txBody>
      <dsp:txXfrm>
        <a:off x="1231339" y="3459777"/>
        <a:ext cx="4253086" cy="945199"/>
      </dsp:txXfrm>
    </dsp:sp>
    <dsp:sp modelId="{7E7EDC0C-AC78-4A48-B899-580E41ABE68E}">
      <dsp:nvSpPr>
        <dsp:cNvPr id="0" name=""/>
        <dsp:cNvSpPr/>
      </dsp:nvSpPr>
      <dsp:spPr>
        <a:xfrm>
          <a:off x="1602577" y="4573828"/>
          <a:ext cx="5365150" cy="1004011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-more dividends in 2019</a:t>
          </a:r>
          <a:endParaRPr lang="en-US" sz="1900" kern="1200"/>
        </a:p>
      </dsp:txBody>
      <dsp:txXfrm>
        <a:off x="1631983" y="4603234"/>
        <a:ext cx="4253086" cy="945199"/>
      </dsp:txXfrm>
    </dsp:sp>
    <dsp:sp modelId="{DA7BAA58-E640-4494-A97A-52BE4123A3D9}">
      <dsp:nvSpPr>
        <dsp:cNvPr id="0" name=""/>
        <dsp:cNvSpPr/>
      </dsp:nvSpPr>
      <dsp:spPr>
        <a:xfrm>
          <a:off x="4712543" y="733485"/>
          <a:ext cx="652607" cy="65260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4859380" y="733485"/>
        <a:ext cx="358933" cy="491087"/>
      </dsp:txXfrm>
    </dsp:sp>
    <dsp:sp modelId="{F49E6983-D4AC-4BD7-BBB3-8F1619E7CB0C}">
      <dsp:nvSpPr>
        <dsp:cNvPr id="0" name=""/>
        <dsp:cNvSpPr/>
      </dsp:nvSpPr>
      <dsp:spPr>
        <a:xfrm>
          <a:off x="5113187" y="1876943"/>
          <a:ext cx="652607" cy="652607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5260024" y="1876943"/>
        <a:ext cx="358933" cy="491087"/>
      </dsp:txXfrm>
    </dsp:sp>
    <dsp:sp modelId="{061FFBB5-3EED-4579-A894-F903A0914E7E}">
      <dsp:nvSpPr>
        <dsp:cNvPr id="0" name=""/>
        <dsp:cNvSpPr/>
      </dsp:nvSpPr>
      <dsp:spPr>
        <a:xfrm>
          <a:off x="5513832" y="3003666"/>
          <a:ext cx="652607" cy="652607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5660669" y="3003666"/>
        <a:ext cx="358933" cy="491087"/>
      </dsp:txXfrm>
    </dsp:sp>
    <dsp:sp modelId="{D7746B1D-193D-4AC9-8F3A-897B6BCE3F85}">
      <dsp:nvSpPr>
        <dsp:cNvPr id="0" name=""/>
        <dsp:cNvSpPr/>
      </dsp:nvSpPr>
      <dsp:spPr>
        <a:xfrm>
          <a:off x="5914476" y="4158279"/>
          <a:ext cx="652607" cy="652607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6061313" y="4158279"/>
        <a:ext cx="358933" cy="49108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2B1C2C-C562-4C8D-9DBA-2EE6F8C9EDD9}">
      <dsp:nvSpPr>
        <dsp:cNvPr id="0" name=""/>
        <dsp:cNvSpPr/>
      </dsp:nvSpPr>
      <dsp:spPr>
        <a:xfrm>
          <a:off x="0" y="88725"/>
          <a:ext cx="3197542" cy="191852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In my opinion the profitability is better in 2019</a:t>
          </a:r>
          <a:endParaRPr lang="en-US" sz="2100" kern="1200"/>
        </a:p>
      </dsp:txBody>
      <dsp:txXfrm>
        <a:off x="0" y="88725"/>
        <a:ext cx="3197542" cy="1918525"/>
      </dsp:txXfrm>
    </dsp:sp>
    <dsp:sp modelId="{2AA68BE9-E8A3-42F2-B366-9956CC5C5479}">
      <dsp:nvSpPr>
        <dsp:cNvPr id="0" name=""/>
        <dsp:cNvSpPr/>
      </dsp:nvSpPr>
      <dsp:spPr>
        <a:xfrm>
          <a:off x="3517296" y="88725"/>
          <a:ext cx="3197542" cy="1918525"/>
        </a:xfrm>
        <a:prstGeom prst="rect">
          <a:avLst/>
        </a:prstGeom>
        <a:solidFill>
          <a:schemeClr val="accent2">
            <a:hueOff val="-301110"/>
            <a:satOff val="-2209"/>
            <a:lumOff val="15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The business has more profit before/after tax and interest</a:t>
          </a:r>
          <a:endParaRPr lang="en-US" sz="2100" kern="1200"/>
        </a:p>
      </dsp:txBody>
      <dsp:txXfrm>
        <a:off x="3517296" y="88725"/>
        <a:ext cx="3197542" cy="1918525"/>
      </dsp:txXfrm>
    </dsp:sp>
    <dsp:sp modelId="{DCEEF206-C243-4083-A632-313AE6678A1C}">
      <dsp:nvSpPr>
        <dsp:cNvPr id="0" name=""/>
        <dsp:cNvSpPr/>
      </dsp:nvSpPr>
      <dsp:spPr>
        <a:xfrm>
          <a:off x="7034593" y="88725"/>
          <a:ext cx="3197542" cy="1918525"/>
        </a:xfrm>
        <a:prstGeom prst="rect">
          <a:avLst/>
        </a:prstGeom>
        <a:solidFill>
          <a:schemeClr val="accent2">
            <a:hueOff val="-602220"/>
            <a:satOff val="-4418"/>
            <a:lumOff val="3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The debt capital is smaller</a:t>
          </a:r>
          <a:endParaRPr lang="en-US" sz="2100" kern="1200"/>
        </a:p>
      </dsp:txBody>
      <dsp:txXfrm>
        <a:off x="7034593" y="88725"/>
        <a:ext cx="3197542" cy="1918525"/>
      </dsp:txXfrm>
    </dsp:sp>
    <dsp:sp modelId="{0593D0F7-29CA-4C2B-95DE-16F8331BE5EF}">
      <dsp:nvSpPr>
        <dsp:cNvPr id="0" name=""/>
        <dsp:cNvSpPr/>
      </dsp:nvSpPr>
      <dsp:spPr>
        <a:xfrm>
          <a:off x="0" y="2327005"/>
          <a:ext cx="3197542" cy="1918525"/>
        </a:xfrm>
        <a:prstGeom prst="rect">
          <a:avLst/>
        </a:prstGeom>
        <a:solidFill>
          <a:schemeClr val="accent2">
            <a:hueOff val="-903329"/>
            <a:satOff val="-6628"/>
            <a:lumOff val="46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The earnings per share are bigger and their price got up</a:t>
          </a:r>
          <a:endParaRPr lang="en-US" sz="2100" kern="1200"/>
        </a:p>
      </dsp:txBody>
      <dsp:txXfrm>
        <a:off x="0" y="2327005"/>
        <a:ext cx="3197542" cy="1918525"/>
      </dsp:txXfrm>
    </dsp:sp>
    <dsp:sp modelId="{220B0C20-F88E-4EBC-8390-93AD7570148E}">
      <dsp:nvSpPr>
        <dsp:cNvPr id="0" name=""/>
        <dsp:cNvSpPr/>
      </dsp:nvSpPr>
      <dsp:spPr>
        <a:xfrm>
          <a:off x="3517296" y="2327005"/>
          <a:ext cx="3197542" cy="1918525"/>
        </a:xfrm>
        <a:prstGeom prst="rect">
          <a:avLst/>
        </a:prstGeom>
        <a:solidFill>
          <a:schemeClr val="accent2">
            <a:hueOff val="-1204439"/>
            <a:satOff val="-8837"/>
            <a:lumOff val="62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And it has more dividends per share</a:t>
          </a:r>
          <a:endParaRPr lang="en-US" sz="2100" kern="1200"/>
        </a:p>
      </dsp:txBody>
      <dsp:txXfrm>
        <a:off x="3517296" y="2327005"/>
        <a:ext cx="3197542" cy="1918525"/>
      </dsp:txXfrm>
    </dsp:sp>
    <dsp:sp modelId="{889CD541-0649-44AD-82C3-C3CE897AA948}">
      <dsp:nvSpPr>
        <dsp:cNvPr id="0" name=""/>
        <dsp:cNvSpPr/>
      </dsp:nvSpPr>
      <dsp:spPr>
        <a:xfrm>
          <a:off x="7034593" y="2327005"/>
          <a:ext cx="3197542" cy="1918525"/>
        </a:xfrm>
        <a:prstGeom prst="rect">
          <a:avLst/>
        </a:prstGeom>
        <a:solidFill>
          <a:schemeClr val="accent2">
            <a:hueOff val="-1505549"/>
            <a:satOff val="-11046"/>
            <a:lumOff val="78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 think is a good business to invest in and the business should expand even more so that they continue to grow.</a:t>
          </a:r>
          <a:endParaRPr lang="en-US" sz="2100" kern="1200"/>
        </a:p>
      </dsp:txBody>
      <dsp:txXfrm>
        <a:off x="7034593" y="2327005"/>
        <a:ext cx="3197542" cy="19185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3/27/2020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494923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3/27/2020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49914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3/27/2020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21215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3/27/2020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55513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3/27/2020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83599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3/27/2020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70301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3/27/2020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85391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3/27/2020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61289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3/27/2020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72782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3/27/2020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59214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3/27/2020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3029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3/27/2020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36070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25" r:id="rId6"/>
    <p:sldLayoutId id="2147483721" r:id="rId7"/>
    <p:sldLayoutId id="2147483722" r:id="rId8"/>
    <p:sldLayoutId id="2147483723" r:id="rId9"/>
    <p:sldLayoutId id="2147483724" r:id="rId10"/>
    <p:sldLayoutId id="214748372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3" name="Picture 3">
            <a:extLst>
              <a:ext uri="{FF2B5EF4-FFF2-40B4-BE49-F238E27FC236}">
                <a16:creationId xmlns:a16="http://schemas.microsoft.com/office/drawing/2014/main" id="{D539A50C-5CB3-4921-A6E9-BF8F1A1D219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6464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C7FB7B-BD87-431C-B5E0-15885BEC951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r>
              <a:rPr lang="en-GB" sz="4400">
                <a:latin typeface="Arial" panose="020B0604020202020204" pitchFamily="34" charset="0"/>
                <a:cs typeface="Arial" panose="020B0604020202020204" pitchFamily="34" charset="0"/>
              </a:rPr>
              <a:t>Financial Management for 	the Hotel Industry</a:t>
            </a:r>
            <a:br>
              <a:rPr lang="en-GB" sz="44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400">
                <a:latin typeface="Arial" panose="020B0604020202020204" pitchFamily="34" charset="0"/>
                <a:cs typeface="Arial" panose="020B0604020202020204" pitchFamily="34" charset="0"/>
              </a:rPr>
              <a:t>(M5X01922)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0C7485-3345-4763-A76A-53695C103D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Lecturer: David Jenkins</a:t>
            </a:r>
          </a:p>
          <a:p>
            <a:pPr>
              <a:lnSpc>
                <a:spcPct val="100000"/>
              </a:lnSpc>
            </a:pP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Student: Maria-Madalina Vrincianu</a:t>
            </a:r>
          </a:p>
          <a:p>
            <a:pPr>
              <a:lnSpc>
                <a:spcPct val="100000"/>
              </a:lnSpc>
            </a:pP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Student number: 1815243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58053094"/>
      </p:ext>
    </p:extLst>
  </p:cSld>
  <p:clrMapOvr>
    <a:masterClrMapping/>
  </p:clrMapOvr>
  <p:transition spd="slow">
    <p:randomBar dir="vert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D06CE56-3881-4ADA-8CEF-D18B02C24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9F3C543-62EC-4433-9C93-A2CD8764E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C1A1C5D3-C053-4EE9-BE1A-419B6E27CC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" name="Rectangle 14">
            <a:extLst>
              <a:ext uri="{FF2B5EF4-FFF2-40B4-BE49-F238E27FC236}">
                <a16:creationId xmlns:a16="http://schemas.microsoft.com/office/drawing/2014/main" id="{A3473CF9-37EB-43E7-89EF-D2D1C53D1D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03615" y="221673"/>
            <a:ext cx="8384770" cy="133263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Rectangle: Rounded Corners 16">
            <a:extLst>
              <a:ext uri="{FF2B5EF4-FFF2-40B4-BE49-F238E27FC236}">
                <a16:creationId xmlns:a16="http://schemas.microsoft.com/office/drawing/2014/main" id="{586B4EF9-43BA-4655-A6FF-1D8E21574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83110" y="1211407"/>
            <a:ext cx="7225780" cy="6858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906047C-D2D3-498F-A799-C24DD990BA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10824968"/>
              </p:ext>
            </p:extLst>
          </p:nvPr>
        </p:nvGraphicFramePr>
        <p:xfrm>
          <a:off x="704412" y="2139484"/>
          <a:ext cx="10783176" cy="4096512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2750277">
                  <a:extLst>
                    <a:ext uri="{9D8B030D-6E8A-4147-A177-3AD203B41FA5}">
                      <a16:colId xmlns:a16="http://schemas.microsoft.com/office/drawing/2014/main" val="3708037793"/>
                    </a:ext>
                  </a:extLst>
                </a:gridCol>
                <a:gridCol w="1106564">
                  <a:extLst>
                    <a:ext uri="{9D8B030D-6E8A-4147-A177-3AD203B41FA5}">
                      <a16:colId xmlns:a16="http://schemas.microsoft.com/office/drawing/2014/main" val="2519967644"/>
                    </a:ext>
                  </a:extLst>
                </a:gridCol>
                <a:gridCol w="1149445">
                  <a:extLst>
                    <a:ext uri="{9D8B030D-6E8A-4147-A177-3AD203B41FA5}">
                      <a16:colId xmlns:a16="http://schemas.microsoft.com/office/drawing/2014/main" val="3666456149"/>
                    </a:ext>
                  </a:extLst>
                </a:gridCol>
                <a:gridCol w="2612110">
                  <a:extLst>
                    <a:ext uri="{9D8B030D-6E8A-4147-A177-3AD203B41FA5}">
                      <a16:colId xmlns:a16="http://schemas.microsoft.com/office/drawing/2014/main" val="140524861"/>
                    </a:ext>
                  </a:extLst>
                </a:gridCol>
                <a:gridCol w="3164780">
                  <a:extLst>
                    <a:ext uri="{9D8B030D-6E8A-4147-A177-3AD203B41FA5}">
                      <a16:colId xmlns:a16="http://schemas.microsoft.com/office/drawing/2014/main" val="4018699428"/>
                    </a:ext>
                  </a:extLst>
                </a:gridCol>
              </a:tblGrid>
              <a:tr h="227584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Ratio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2019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2018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Absolute Difference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Relative (performance) Difference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extLst>
                  <a:ext uri="{0D108BD9-81ED-4DB2-BD59-A6C34878D82A}">
                    <a16:rowId xmlns:a16="http://schemas.microsoft.com/office/drawing/2014/main" val="3022876961"/>
                  </a:ext>
                </a:extLst>
              </a:tr>
              <a:tr h="227584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ROCE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35.16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31.18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3.99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3.99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extLst>
                  <a:ext uri="{0D108BD9-81ED-4DB2-BD59-A6C34878D82A}">
                    <a16:rowId xmlns:a16="http://schemas.microsoft.com/office/drawing/2014/main" val="4111064205"/>
                  </a:ext>
                </a:extLst>
              </a:tr>
              <a:tr h="227584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Asset turnover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1.83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1.73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0.10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5.86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extLst>
                  <a:ext uri="{0D108BD9-81ED-4DB2-BD59-A6C34878D82A}">
                    <a16:rowId xmlns:a16="http://schemas.microsoft.com/office/drawing/2014/main" val="3451997793"/>
                  </a:ext>
                </a:extLst>
              </a:tr>
              <a:tr h="227584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Gross Profit Margin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26.8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26.81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-0.01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-0.01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extLst>
                  <a:ext uri="{0D108BD9-81ED-4DB2-BD59-A6C34878D82A}">
                    <a16:rowId xmlns:a16="http://schemas.microsoft.com/office/drawing/2014/main" val="83085759"/>
                  </a:ext>
                </a:extLst>
              </a:tr>
              <a:tr h="227584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Net Operating Profit Margin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19.2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18.02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1.18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1.18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extLst>
                  <a:ext uri="{0D108BD9-81ED-4DB2-BD59-A6C34878D82A}">
                    <a16:rowId xmlns:a16="http://schemas.microsoft.com/office/drawing/2014/main" val="2973926074"/>
                  </a:ext>
                </a:extLst>
              </a:tr>
              <a:tr h="227584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Inventory Days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73.80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75.63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-1.83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-2.42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extLst>
                  <a:ext uri="{0D108BD9-81ED-4DB2-BD59-A6C34878D82A}">
                    <a16:rowId xmlns:a16="http://schemas.microsoft.com/office/drawing/2014/main" val="3252972672"/>
                  </a:ext>
                </a:extLst>
              </a:tr>
              <a:tr h="227584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Non-Current Asset Turnover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2.89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2.5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0.39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15.61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extLst>
                  <a:ext uri="{0D108BD9-81ED-4DB2-BD59-A6C34878D82A}">
                    <a16:rowId xmlns:a16="http://schemas.microsoft.com/office/drawing/2014/main" val="2431199680"/>
                  </a:ext>
                </a:extLst>
              </a:tr>
              <a:tr h="227584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Current Ratio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1.89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1.83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0.07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3.63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extLst>
                  <a:ext uri="{0D108BD9-81ED-4DB2-BD59-A6C34878D82A}">
                    <a16:rowId xmlns:a16="http://schemas.microsoft.com/office/drawing/2014/main" val="299680891"/>
                  </a:ext>
                </a:extLst>
              </a:tr>
              <a:tr h="227584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Acid Test or Quick Ratio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1.23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1.12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0.11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9.77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extLst>
                  <a:ext uri="{0D108BD9-81ED-4DB2-BD59-A6C34878D82A}">
                    <a16:rowId xmlns:a16="http://schemas.microsoft.com/office/drawing/2014/main" val="207659647"/>
                  </a:ext>
                </a:extLst>
              </a:tr>
              <a:tr h="227584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Creditor Days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86.76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84.40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2.36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2.80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extLst>
                  <a:ext uri="{0D108BD9-81ED-4DB2-BD59-A6C34878D82A}">
                    <a16:rowId xmlns:a16="http://schemas.microsoft.com/office/drawing/2014/main" val="2395958855"/>
                  </a:ext>
                </a:extLst>
              </a:tr>
              <a:tr h="227584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Debtor days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59.86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60.97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-1.11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-1.82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extLst>
                  <a:ext uri="{0D108BD9-81ED-4DB2-BD59-A6C34878D82A}">
                    <a16:rowId xmlns:a16="http://schemas.microsoft.com/office/drawing/2014/main" val="87176265"/>
                  </a:ext>
                </a:extLst>
              </a:tr>
              <a:tr h="227584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Gearing 1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41.45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61.35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-19.90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-19.90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extLst>
                  <a:ext uri="{0D108BD9-81ED-4DB2-BD59-A6C34878D82A}">
                    <a16:rowId xmlns:a16="http://schemas.microsoft.com/office/drawing/2014/main" val="948519057"/>
                  </a:ext>
                </a:extLst>
              </a:tr>
              <a:tr h="227584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Gearing 2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29.30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38.02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-8.72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-8.72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extLst>
                  <a:ext uri="{0D108BD9-81ED-4DB2-BD59-A6C34878D82A}">
                    <a16:rowId xmlns:a16="http://schemas.microsoft.com/office/drawing/2014/main" val="1258295850"/>
                  </a:ext>
                </a:extLst>
              </a:tr>
              <a:tr h="227584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Interest Cover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12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8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3.8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46.34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extLst>
                  <a:ext uri="{0D108BD9-81ED-4DB2-BD59-A6C34878D82A}">
                    <a16:rowId xmlns:a16="http://schemas.microsoft.com/office/drawing/2014/main" val="2708216173"/>
                  </a:ext>
                </a:extLst>
              </a:tr>
              <a:tr h="227584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Earnings Per Share (EPS)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63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51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12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23.53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extLst>
                  <a:ext uri="{0D108BD9-81ED-4DB2-BD59-A6C34878D82A}">
                    <a16:rowId xmlns:a16="http://schemas.microsoft.com/office/drawing/2014/main" val="2705079003"/>
                  </a:ext>
                </a:extLst>
              </a:tr>
              <a:tr h="227584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Price Earning Ratio(P/E)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5.56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5.39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0.16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3.03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extLst>
                  <a:ext uri="{0D108BD9-81ED-4DB2-BD59-A6C34878D82A}">
                    <a16:rowId xmlns:a16="http://schemas.microsoft.com/office/drawing/2014/main" val="3310540793"/>
                  </a:ext>
                </a:extLst>
              </a:tr>
              <a:tr h="227584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Dividends Per Share (DPS)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33,000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30,000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3,000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extLst>
                  <a:ext uri="{0D108BD9-81ED-4DB2-BD59-A6C34878D82A}">
                    <a16:rowId xmlns:a16="http://schemas.microsoft.com/office/drawing/2014/main" val="4142671760"/>
                  </a:ext>
                </a:extLst>
              </a:tr>
              <a:tr h="227584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Dividend Percentage Payout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52380.95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58823.53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-6442.58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-10.95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142" marR="10142" marT="10142" marB="0" anchor="b"/>
                </a:tc>
                <a:extLst>
                  <a:ext uri="{0D108BD9-81ED-4DB2-BD59-A6C34878D82A}">
                    <a16:rowId xmlns:a16="http://schemas.microsoft.com/office/drawing/2014/main" val="1524064059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9931CC4B-45DE-442A-8151-13977467EE58}"/>
              </a:ext>
            </a:extLst>
          </p:cNvPr>
          <p:cNvSpPr txBox="1"/>
          <p:nvPr/>
        </p:nvSpPr>
        <p:spPr>
          <a:xfrm>
            <a:off x="2830508" y="515795"/>
            <a:ext cx="571148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Ratio Analysis </a:t>
            </a:r>
          </a:p>
        </p:txBody>
      </p:sp>
    </p:spTree>
    <p:extLst>
      <p:ext uri="{BB962C8B-B14F-4D97-AF65-F5344CB8AC3E}">
        <p14:creationId xmlns:p14="http://schemas.microsoft.com/office/powerpoint/2010/main" val="97332505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9">
            <a:extLst>
              <a:ext uri="{FF2B5EF4-FFF2-40B4-BE49-F238E27FC236}">
                <a16:creationId xmlns:a16="http://schemas.microsoft.com/office/drawing/2014/main" id="{B5416EBC-B41E-4F8A-BE9F-07301B682C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4" name="Rectangle 11">
            <a:extLst>
              <a:ext uri="{FF2B5EF4-FFF2-40B4-BE49-F238E27FC236}">
                <a16:creationId xmlns:a16="http://schemas.microsoft.com/office/drawing/2014/main" id="{AFF79527-C7F1-4E06-8126-A8E8C5FEBF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717F8E-1F29-4A38-8D23-92B0B04759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19072"/>
            <a:ext cx="3103427" cy="3520440"/>
          </a:xfrm>
        </p:spPr>
        <p:txBody>
          <a:bodyPr anchor="t">
            <a:normAutofit/>
          </a:bodyPr>
          <a:lstStyle/>
          <a:p>
            <a:r>
              <a:rPr lang="en-GB" sz="3600"/>
              <a:t>Profitability</a:t>
            </a:r>
          </a:p>
        </p:txBody>
      </p:sp>
      <p:sp>
        <p:nvSpPr>
          <p:cNvPr id="25" name="Rectangle 13">
            <a:extLst>
              <a:ext uri="{FF2B5EF4-FFF2-40B4-BE49-F238E27FC236}">
                <a16:creationId xmlns:a16="http://schemas.microsoft.com/office/drawing/2014/main" id="{55986208-8A53-4E92-9197-6B57BCCB2F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26" name="Content Placeholder 2">
            <a:extLst>
              <a:ext uri="{FF2B5EF4-FFF2-40B4-BE49-F238E27FC236}">
                <a16:creationId xmlns:a16="http://schemas.microsoft.com/office/drawing/2014/main" id="{E42E167E-0227-4514-8AD4-7443E586AB2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3273364"/>
              </p:ext>
            </p:extLst>
          </p:nvPr>
        </p:nvGraphicFramePr>
        <p:xfrm>
          <a:off x="4727448" y="640080"/>
          <a:ext cx="6967728" cy="55778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711699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9">
            <a:extLst>
              <a:ext uri="{FF2B5EF4-FFF2-40B4-BE49-F238E27FC236}">
                <a16:creationId xmlns:a16="http://schemas.microsoft.com/office/drawing/2014/main" id="{6D1A2CED-DA9B-4CCF-8215-CFC65FE71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7" name="Rectangle 11">
            <a:extLst>
              <a:ext uri="{FF2B5EF4-FFF2-40B4-BE49-F238E27FC236}">
                <a16:creationId xmlns:a16="http://schemas.microsoft.com/office/drawing/2014/main" id="{562DFC44-A40C-4573-9230-B3EDB3EC8E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260019"/>
            <a:ext cx="11167447" cy="5933012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B5F391-123B-42B7-AEA8-2A619D9230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09521"/>
            <a:ext cx="10232136" cy="1014984"/>
          </a:xfrm>
        </p:spPr>
        <p:txBody>
          <a:bodyPr>
            <a:normAutofit/>
          </a:bodyPr>
          <a:lstStyle/>
          <a:p>
            <a:r>
              <a:rPr lang="en-GB"/>
              <a:t>Efficiency</a:t>
            </a:r>
            <a:endParaRPr lang="en-GB" dirty="0"/>
          </a:p>
        </p:txBody>
      </p:sp>
      <p:sp>
        <p:nvSpPr>
          <p:cNvPr id="18" name="Rectangle 13">
            <a:extLst>
              <a:ext uri="{FF2B5EF4-FFF2-40B4-BE49-F238E27FC236}">
                <a16:creationId xmlns:a16="http://schemas.microsoft.com/office/drawing/2014/main" id="{15589D35-CF9F-4DE9-A792-8571A09E9B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658327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548615F8-39A9-49C8-8CD6-E65543855B9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3004506"/>
              </p:ext>
            </p:extLst>
          </p:nvPr>
        </p:nvGraphicFramePr>
        <p:xfrm>
          <a:off x="1115568" y="1673352"/>
          <a:ext cx="10232136" cy="43342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8819596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racture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18">
            <a:extLst>
              <a:ext uri="{FF2B5EF4-FFF2-40B4-BE49-F238E27FC236}">
                <a16:creationId xmlns:a16="http://schemas.microsoft.com/office/drawing/2014/main" id="{0B9EE3F3-89B7-43C3-8651-C4C968309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D17567-1A86-4777-A71E-C3863310B5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91443"/>
            <a:ext cx="4443154" cy="108781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400"/>
              <a:t>Liquidity</a:t>
            </a:r>
          </a:p>
        </p:txBody>
      </p:sp>
      <p:sp>
        <p:nvSpPr>
          <p:cNvPr id="28" name="Rectangle 20">
            <a:extLst>
              <a:ext uri="{FF2B5EF4-FFF2-40B4-BE49-F238E27FC236}">
                <a16:creationId xmlns:a16="http://schemas.microsoft.com/office/drawing/2014/main" id="{33AE4636-AEEC-45D6-84D4-7AC2DA48EC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9" name="Rectangle 22">
            <a:extLst>
              <a:ext uri="{FF2B5EF4-FFF2-40B4-BE49-F238E27FC236}">
                <a16:creationId xmlns:a16="http://schemas.microsoft.com/office/drawing/2014/main" id="{8D9CE0F4-2EB2-4F1F-8AAC-DB3571D9FE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5541"/>
            <a:ext cx="438912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C44D4D-D3E2-4FF1-B6F7-A34E00F42E47}"/>
              </a:ext>
            </a:extLst>
          </p:cNvPr>
          <p:cNvSpPr txBox="1"/>
          <p:nvPr/>
        </p:nvSpPr>
        <p:spPr>
          <a:xfrm>
            <a:off x="411480" y="2684095"/>
            <a:ext cx="4443154" cy="34928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-the business creditor days got up from 2018 to 2019 and than means that the business has more days to pay the debt so is a favourable outcome.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-the debtor days got slightly less in 2019 than the year before and that is favourable for the business because the customers pay the money to the business faster.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05B5475-461C-4F51-A0DA-22E624CA89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09841563"/>
              </p:ext>
            </p:extLst>
          </p:nvPr>
        </p:nvGraphicFramePr>
        <p:xfrm>
          <a:off x="5385816" y="2190525"/>
          <a:ext cx="6440427" cy="2421599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1142604">
                  <a:extLst>
                    <a:ext uri="{9D8B030D-6E8A-4147-A177-3AD203B41FA5}">
                      <a16:colId xmlns:a16="http://schemas.microsoft.com/office/drawing/2014/main" val="4211153886"/>
                    </a:ext>
                  </a:extLst>
                </a:gridCol>
                <a:gridCol w="844277">
                  <a:extLst>
                    <a:ext uri="{9D8B030D-6E8A-4147-A177-3AD203B41FA5}">
                      <a16:colId xmlns:a16="http://schemas.microsoft.com/office/drawing/2014/main" val="528264175"/>
                    </a:ext>
                  </a:extLst>
                </a:gridCol>
                <a:gridCol w="844277">
                  <a:extLst>
                    <a:ext uri="{9D8B030D-6E8A-4147-A177-3AD203B41FA5}">
                      <a16:colId xmlns:a16="http://schemas.microsoft.com/office/drawing/2014/main" val="2613993321"/>
                    </a:ext>
                  </a:extLst>
                </a:gridCol>
                <a:gridCol w="1191813">
                  <a:extLst>
                    <a:ext uri="{9D8B030D-6E8A-4147-A177-3AD203B41FA5}">
                      <a16:colId xmlns:a16="http://schemas.microsoft.com/office/drawing/2014/main" val="2168023518"/>
                    </a:ext>
                  </a:extLst>
                </a:gridCol>
                <a:gridCol w="1191813">
                  <a:extLst>
                    <a:ext uri="{9D8B030D-6E8A-4147-A177-3AD203B41FA5}">
                      <a16:colId xmlns:a16="http://schemas.microsoft.com/office/drawing/2014/main" val="1735197705"/>
                    </a:ext>
                  </a:extLst>
                </a:gridCol>
                <a:gridCol w="1225643">
                  <a:extLst>
                    <a:ext uri="{9D8B030D-6E8A-4147-A177-3AD203B41FA5}">
                      <a16:colId xmlns:a16="http://schemas.microsoft.com/office/drawing/2014/main" val="3497759959"/>
                    </a:ext>
                  </a:extLst>
                </a:gridCol>
              </a:tblGrid>
              <a:tr h="882198">
                <a:tc>
                  <a:txBody>
                    <a:bodyPr/>
                    <a:lstStyle/>
                    <a:p>
                      <a:pPr algn="l" fontAlgn="b"/>
                      <a:r>
                        <a:rPr lang="en-GB" sz="1500" b="1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 </a:t>
                      </a:r>
                      <a:endParaRPr lang="en-GB" sz="1500" b="1" i="0" u="none" strike="noStrike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82452" marR="9503" marT="91226" marB="91226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500" b="1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2019 (days)</a:t>
                      </a:r>
                      <a:endParaRPr lang="en-GB" sz="1500" b="1" i="0" u="none" strike="noStrike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82452" marR="9503" marT="91226" marB="91226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500" b="1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2018 (days)</a:t>
                      </a:r>
                      <a:endParaRPr lang="en-GB" sz="1500" b="1" i="0" u="none" strike="noStrike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82452" marR="9503" marT="91226" marB="91226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500" b="1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Absolute difference (days)</a:t>
                      </a:r>
                      <a:endParaRPr lang="en-GB" sz="1500" b="1" i="0" u="none" strike="noStrike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82452" marR="9503" marT="91226" marB="91226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500" b="1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Relative difference (%)</a:t>
                      </a:r>
                      <a:endParaRPr lang="en-GB" sz="1500" b="1" i="0" u="none" strike="noStrike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82452" marR="9503" marT="91226" marB="91226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500" b="1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Outcome</a:t>
                      </a:r>
                      <a:endParaRPr lang="en-GB" sz="1500" b="1" i="0" u="none" strike="noStrike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82452" marR="9503" marT="91226" marB="91226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53075702"/>
                  </a:ext>
                </a:extLst>
              </a:tr>
              <a:tr h="660759">
                <a:tc>
                  <a:txBody>
                    <a:bodyPr/>
                    <a:lstStyle/>
                    <a:p>
                      <a:pPr algn="l" fontAlgn="b"/>
                      <a:r>
                        <a:rPr lang="en-GB" sz="150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Creditor days</a:t>
                      </a:r>
                      <a:endParaRPr lang="en-GB" sz="1500" b="0" i="0" u="none" strike="noStrike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82452" marR="9503" marT="91226" marB="91226" anchor="b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50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86.76</a:t>
                      </a:r>
                      <a:endParaRPr lang="en-GB" sz="1500" b="0" i="0" u="none" strike="noStrike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82452" marR="9503" marT="91226" marB="91226" anchor="b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50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84.40</a:t>
                      </a:r>
                      <a:endParaRPr lang="en-GB" sz="1500" b="0" i="0" u="none" strike="noStrike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82452" marR="9503" marT="91226" marB="91226" anchor="b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50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2.36</a:t>
                      </a:r>
                      <a:endParaRPr lang="en-GB" sz="1500" b="0" i="0" u="none" strike="noStrike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82452" marR="9503" marT="91226" marB="91226" anchor="b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50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2.80</a:t>
                      </a:r>
                      <a:endParaRPr lang="en-GB" sz="1500" b="0" i="0" u="none" strike="noStrike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82452" marR="9503" marT="91226" marB="91226" anchor="b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500" u="none" strike="noStrike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Favourable</a:t>
                      </a:r>
                      <a:endParaRPr lang="en-GB" sz="1500" b="0" i="0" u="none" strike="noStrike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82452" marR="9503" marT="91226" marB="91226" anchor="b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77993636"/>
                  </a:ext>
                </a:extLst>
              </a:tr>
              <a:tr h="439321">
                <a:tc>
                  <a:txBody>
                    <a:bodyPr/>
                    <a:lstStyle/>
                    <a:p>
                      <a:pPr algn="l" fontAlgn="b"/>
                      <a:r>
                        <a:rPr lang="en-GB" sz="150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Debtors</a:t>
                      </a:r>
                      <a:endParaRPr lang="en-GB" sz="1500" b="0" i="0" u="none" strike="noStrike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82452" marR="9503" marT="91226" marB="91226" anchor="b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50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59.86</a:t>
                      </a:r>
                      <a:endParaRPr lang="en-GB" sz="1500" b="0" i="0" u="none" strike="noStrike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82452" marR="9503" marT="91226" marB="91226" anchor="b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50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60.97</a:t>
                      </a:r>
                      <a:endParaRPr lang="en-GB" sz="1500" b="0" i="0" u="none" strike="noStrike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82452" marR="9503" marT="91226" marB="91226" anchor="b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50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-1.11</a:t>
                      </a:r>
                      <a:endParaRPr lang="en-GB" sz="1500" b="0" i="0" u="none" strike="noStrike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82452" marR="9503" marT="91226" marB="91226" anchor="b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50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-1.82</a:t>
                      </a:r>
                      <a:endParaRPr lang="en-GB" sz="1500" b="0" i="0" u="none" strike="noStrike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82452" marR="9503" marT="91226" marB="91226" anchor="b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500" u="none" strike="noStrike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Favourable</a:t>
                      </a:r>
                      <a:endParaRPr lang="en-GB" sz="1500" b="0" i="0" u="none" strike="noStrike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82452" marR="9503" marT="91226" marB="91226" anchor="b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07117972"/>
                  </a:ext>
                </a:extLst>
              </a:tr>
              <a:tr h="439321">
                <a:tc>
                  <a:txBody>
                    <a:bodyPr/>
                    <a:lstStyle/>
                    <a:p>
                      <a:pPr algn="l" fontAlgn="b"/>
                      <a:r>
                        <a:rPr lang="en-GB" sz="150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Difference</a:t>
                      </a:r>
                      <a:endParaRPr lang="en-GB" sz="1500" b="0" i="0" u="none" strike="noStrike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82452" marR="9503" marT="91226" marB="91226" anchor="b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50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26.90</a:t>
                      </a:r>
                      <a:endParaRPr lang="en-GB" sz="1500" b="0" i="0" u="none" strike="noStrike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82452" marR="9503" marT="91226" marB="91226" anchor="b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50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23.43</a:t>
                      </a:r>
                      <a:endParaRPr lang="en-GB" sz="1500" b="0" i="0" u="none" strike="noStrike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82452" marR="9503" marT="91226" marB="91226" anchor="b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50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3.47</a:t>
                      </a:r>
                      <a:endParaRPr lang="en-GB" sz="1500" b="0" i="0" u="none" strike="noStrike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82452" marR="9503" marT="91226" marB="91226" anchor="b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50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4.62</a:t>
                      </a:r>
                      <a:endParaRPr lang="en-GB" sz="1500" b="0" i="0" u="none" strike="noStrike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82452" marR="9503" marT="91226" marB="91226" anchor="b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500" u="none" strike="noStrike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Favourable</a:t>
                      </a:r>
                      <a:endParaRPr lang="en-GB" sz="1500" b="0" i="0" u="none" strike="noStrike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82452" marR="9503" marT="91226" marB="91226" anchor="b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39989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4646446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allOver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9">
            <a:extLst>
              <a:ext uri="{FF2B5EF4-FFF2-40B4-BE49-F238E27FC236}">
                <a16:creationId xmlns:a16="http://schemas.microsoft.com/office/drawing/2014/main" id="{B5416EBC-B41E-4F8A-BE9F-07301B682C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7" name="Rectangle 11">
            <a:extLst>
              <a:ext uri="{FF2B5EF4-FFF2-40B4-BE49-F238E27FC236}">
                <a16:creationId xmlns:a16="http://schemas.microsoft.com/office/drawing/2014/main" id="{AFF79527-C7F1-4E06-8126-A8E8C5FEBF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117A97-7746-4523-A9D3-5DD705EC15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19072"/>
            <a:ext cx="3103427" cy="3520440"/>
          </a:xfrm>
        </p:spPr>
        <p:txBody>
          <a:bodyPr anchor="t">
            <a:normAutofit/>
          </a:bodyPr>
          <a:lstStyle/>
          <a:p>
            <a:r>
              <a:rPr lang="en-GB" sz="3600"/>
              <a:t>Capital structure and Investment</a:t>
            </a:r>
          </a:p>
        </p:txBody>
      </p:sp>
      <p:sp>
        <p:nvSpPr>
          <p:cNvPr id="18" name="Rectangle 13">
            <a:extLst>
              <a:ext uri="{FF2B5EF4-FFF2-40B4-BE49-F238E27FC236}">
                <a16:creationId xmlns:a16="http://schemas.microsoft.com/office/drawing/2014/main" id="{55986208-8A53-4E92-9197-6B57BCCB2F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CC9B47C-1487-4E00-8AB8-5F726736CF9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58965314"/>
              </p:ext>
            </p:extLst>
          </p:nvPr>
        </p:nvGraphicFramePr>
        <p:xfrm>
          <a:off x="4727448" y="640080"/>
          <a:ext cx="6967728" cy="55778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3302765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airplane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9">
            <a:extLst>
              <a:ext uri="{FF2B5EF4-FFF2-40B4-BE49-F238E27FC236}">
                <a16:creationId xmlns:a16="http://schemas.microsoft.com/office/drawing/2014/main" id="{6D1A2CED-DA9B-4CCF-8215-CFC65FE71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7" name="Rectangle 11">
            <a:extLst>
              <a:ext uri="{FF2B5EF4-FFF2-40B4-BE49-F238E27FC236}">
                <a16:creationId xmlns:a16="http://schemas.microsoft.com/office/drawing/2014/main" id="{562DFC44-A40C-4573-9230-B3EDB3EC8E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260019"/>
            <a:ext cx="11167447" cy="5933012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99B91A-B115-46A2-BC4D-21C51777E6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09521"/>
            <a:ext cx="10232136" cy="1014984"/>
          </a:xfrm>
        </p:spPr>
        <p:txBody>
          <a:bodyPr>
            <a:normAutofit/>
          </a:bodyPr>
          <a:lstStyle/>
          <a:p>
            <a:r>
              <a:rPr lang="en-GB"/>
              <a:t>Profitability</a:t>
            </a:r>
            <a:endParaRPr lang="en-GB" dirty="0"/>
          </a:p>
        </p:txBody>
      </p:sp>
      <p:sp>
        <p:nvSpPr>
          <p:cNvPr id="18" name="Rectangle 13">
            <a:extLst>
              <a:ext uri="{FF2B5EF4-FFF2-40B4-BE49-F238E27FC236}">
                <a16:creationId xmlns:a16="http://schemas.microsoft.com/office/drawing/2014/main" id="{15589D35-CF9F-4DE9-A792-8571A09E9B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658327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94FD8438-D896-40A4-9BAC-A1758A4509A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03152757"/>
              </p:ext>
            </p:extLst>
          </p:nvPr>
        </p:nvGraphicFramePr>
        <p:xfrm>
          <a:off x="1115568" y="1673352"/>
          <a:ext cx="10232136" cy="43342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2301147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AccentBoxVTI">
  <a:themeElements>
    <a:clrScheme name="AnalogousFromDarkSeedLeftStep">
      <a:dk1>
        <a:srgbClr val="000000"/>
      </a:dk1>
      <a:lt1>
        <a:srgbClr val="FFFFFF"/>
      </a:lt1>
      <a:dk2>
        <a:srgbClr val="413624"/>
      </a:dk2>
      <a:lt2>
        <a:srgbClr val="E8E2E6"/>
      </a:lt2>
      <a:accent1>
        <a:srgbClr val="21B950"/>
      </a:accent1>
      <a:accent2>
        <a:srgbClr val="25BA14"/>
      </a:accent2>
      <a:accent3>
        <a:srgbClr val="6CB220"/>
      </a:accent3>
      <a:accent4>
        <a:srgbClr val="9EA812"/>
      </a:accent4>
      <a:accent5>
        <a:srgbClr val="D49626"/>
      </a:accent5>
      <a:accent6>
        <a:srgbClr val="D54317"/>
      </a:accent6>
      <a:hlink>
        <a:srgbClr val="938131"/>
      </a:hlink>
      <a:folHlink>
        <a:srgbClr val="828282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9F778A78-DC9A-453A-A82D-A75CAD503E15}" vid="{EA961113-7CC4-4569-8A6A-7BC2C1E2F4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527</Words>
  <Application>Microsoft Office PowerPoint</Application>
  <PresentationFormat>Widescreen</PresentationFormat>
  <Paragraphs>144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Avenir Next LT Pro</vt:lpstr>
      <vt:lpstr>Calibri</vt:lpstr>
      <vt:lpstr>AccentBoxVTI</vt:lpstr>
      <vt:lpstr>Financial Management for  the Hotel Industry (M5X01922)</vt:lpstr>
      <vt:lpstr>PowerPoint Presentation</vt:lpstr>
      <vt:lpstr>Profitability</vt:lpstr>
      <vt:lpstr>Efficiency</vt:lpstr>
      <vt:lpstr>Liquidity</vt:lpstr>
      <vt:lpstr>Capital structure and Investment</vt:lpstr>
      <vt:lpstr>Profitability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Financial Management for  the Hotel Industry (M5X01922)</dc:title>
  <dc:creator>alex rosu</dc:creator>
  <cp:lastModifiedBy>alex rosu</cp:lastModifiedBy>
  <cp:revision>13</cp:revision>
  <dcterms:created xsi:type="dcterms:W3CDTF">2020-03-26T12:36:16Z</dcterms:created>
  <dcterms:modified xsi:type="dcterms:W3CDTF">2020-03-27T09:53:20Z</dcterms:modified>
</cp:coreProperties>
</file>