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2806700" cy="2108200"/>
  <p:notesSz cx="2806700" cy="2108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05790" y="665733"/>
            <a:ext cx="2001469" cy="335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926083" y="1128445"/>
            <a:ext cx="960882" cy="2940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" b="1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0952" y="88519"/>
            <a:ext cx="2311145" cy="335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85829" y="875744"/>
            <a:ext cx="2242185" cy="8870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93090" marR="5080" indent="-581025">
              <a:lnSpc>
                <a:spcPct val="101000"/>
              </a:lnSpc>
              <a:spcBef>
                <a:spcPts val="105"/>
              </a:spcBef>
            </a:pPr>
            <a:r>
              <a:rPr spc="-35" dirty="0"/>
              <a:t>ELECTROTHERAPY</a:t>
            </a:r>
            <a:r>
              <a:rPr spc="-165" dirty="0"/>
              <a:t> </a:t>
            </a:r>
            <a:r>
              <a:rPr spc="-20" dirty="0"/>
              <a:t>FOR</a:t>
            </a:r>
            <a:r>
              <a:rPr spc="-145" dirty="0"/>
              <a:t> </a:t>
            </a:r>
            <a:r>
              <a:rPr spc="-30" dirty="0"/>
              <a:t>MUSCLE  </a:t>
            </a:r>
            <a:r>
              <a:rPr spc="-45" dirty="0"/>
              <a:t>STIMULATION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xfrm>
            <a:off x="926083" y="1128445"/>
            <a:ext cx="960882" cy="362919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9"/>
              </a:spcBef>
            </a:pPr>
            <a:r>
              <a:rPr lang="en-GB" spc="15" dirty="0"/>
              <a:t>BMST6002</a:t>
            </a:r>
            <a:br>
              <a:rPr lang="en-GB" spc="15" dirty="0"/>
            </a:br>
            <a:r>
              <a:rPr lang="en-GB" spc="15" dirty="0"/>
              <a:t>Professional Practice for SET</a:t>
            </a:r>
            <a:endParaRPr spc="1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815975" marR="5080" indent="-724535">
              <a:lnSpc>
                <a:spcPct val="100000"/>
              </a:lnSpc>
              <a:spcBef>
                <a:spcPts val="110"/>
              </a:spcBef>
            </a:pPr>
            <a:r>
              <a:rPr sz="850" dirty="0"/>
              <a:t>Before </a:t>
            </a:r>
            <a:r>
              <a:rPr sz="850" spc="15" dirty="0"/>
              <a:t>we </a:t>
            </a:r>
            <a:r>
              <a:rPr sz="850" dirty="0"/>
              <a:t>start…TUS </a:t>
            </a:r>
            <a:r>
              <a:rPr sz="850" spc="5" dirty="0"/>
              <a:t>– are </a:t>
            </a:r>
            <a:r>
              <a:rPr sz="850" dirty="0"/>
              <a:t>you</a:t>
            </a:r>
            <a:r>
              <a:rPr sz="850" spc="-95" dirty="0"/>
              <a:t> </a:t>
            </a:r>
            <a:r>
              <a:rPr sz="850" spc="5" dirty="0"/>
              <a:t>retaining  </a:t>
            </a:r>
            <a:r>
              <a:rPr sz="850" dirty="0"/>
              <a:t>information?</a:t>
            </a:r>
            <a:endParaRPr sz="850"/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61658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0" dirty="0">
                <a:latin typeface="Arial"/>
                <a:cs typeface="Arial"/>
              </a:rPr>
              <a:t>A </a:t>
            </a:r>
            <a:r>
              <a:rPr sz="700" spc="10" dirty="0">
                <a:latin typeface="Arial"/>
                <a:cs typeface="Arial"/>
              </a:rPr>
              <a:t>quick</a:t>
            </a:r>
            <a:r>
              <a:rPr sz="700" spc="-1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quiz…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815340" marR="5080" indent="-723900">
              <a:lnSpc>
                <a:spcPct val="100000"/>
              </a:lnSpc>
              <a:spcBef>
                <a:spcPts val="110"/>
              </a:spcBef>
            </a:pPr>
            <a:r>
              <a:rPr sz="850" dirty="0"/>
              <a:t>Before </a:t>
            </a:r>
            <a:r>
              <a:rPr sz="850" spc="15" dirty="0"/>
              <a:t>we </a:t>
            </a:r>
            <a:r>
              <a:rPr sz="850" dirty="0"/>
              <a:t>start…TUS </a:t>
            </a:r>
            <a:r>
              <a:rPr sz="850" spc="5" dirty="0"/>
              <a:t>– are </a:t>
            </a:r>
            <a:r>
              <a:rPr sz="850" dirty="0"/>
              <a:t>you</a:t>
            </a:r>
            <a:r>
              <a:rPr sz="850" spc="-95" dirty="0"/>
              <a:t> </a:t>
            </a:r>
            <a:r>
              <a:rPr sz="850" spc="5" dirty="0"/>
              <a:t>retaining  </a:t>
            </a:r>
            <a:r>
              <a:rPr sz="850" dirty="0"/>
              <a:t>information?</a:t>
            </a:r>
            <a:endParaRPr sz="850"/>
          </a:p>
        </p:txBody>
      </p:sp>
      <p:sp>
        <p:nvSpPr>
          <p:cNvPr id="3" name="object 3"/>
          <p:cNvSpPr txBox="1"/>
          <p:nvPr/>
        </p:nvSpPr>
        <p:spPr>
          <a:xfrm>
            <a:off x="156159" y="474649"/>
            <a:ext cx="2445385" cy="101473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152400" indent="-140335">
              <a:lnSpc>
                <a:spcPct val="100000"/>
              </a:lnSpc>
              <a:spcBef>
                <a:spcPts val="250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How </a:t>
            </a:r>
            <a:r>
              <a:rPr sz="600" dirty="0">
                <a:latin typeface="Arial"/>
                <a:cs typeface="Arial"/>
              </a:rPr>
              <a:t>deep does the therapeutic effects of the frequency </a:t>
            </a:r>
            <a:r>
              <a:rPr sz="600" spc="5" dirty="0">
                <a:latin typeface="Arial"/>
                <a:cs typeface="Arial"/>
              </a:rPr>
              <a:t>1MHz</a:t>
            </a:r>
            <a:r>
              <a:rPr sz="600" spc="12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go?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60"/>
              </a:spcBef>
              <a:buAutoNum type="arabicPeriod"/>
              <a:tabLst>
                <a:tab pos="153035" algn="l"/>
              </a:tabLst>
            </a:pPr>
            <a:r>
              <a:rPr sz="600" spc="10" dirty="0">
                <a:latin typeface="Arial"/>
                <a:cs typeface="Arial"/>
              </a:rPr>
              <a:t>Why </a:t>
            </a:r>
            <a:r>
              <a:rPr sz="600" dirty="0">
                <a:latin typeface="Arial"/>
                <a:cs typeface="Arial"/>
              </a:rPr>
              <a:t>do you need to keep the </a:t>
            </a:r>
            <a:r>
              <a:rPr sz="600" spc="5" dirty="0">
                <a:latin typeface="Arial"/>
                <a:cs typeface="Arial"/>
              </a:rPr>
              <a:t>Rx </a:t>
            </a:r>
            <a:r>
              <a:rPr sz="600" dirty="0">
                <a:latin typeface="Arial"/>
                <a:cs typeface="Arial"/>
              </a:rPr>
              <a:t>head</a:t>
            </a:r>
            <a:r>
              <a:rPr sz="600" spc="1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moving?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65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is the Frenzel Zone otherwise known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as?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55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does </a:t>
            </a:r>
            <a:r>
              <a:rPr sz="600" spc="5" dirty="0">
                <a:latin typeface="Arial"/>
                <a:cs typeface="Arial"/>
              </a:rPr>
              <a:t>BNR </a:t>
            </a:r>
            <a:r>
              <a:rPr sz="600" dirty="0">
                <a:latin typeface="Arial"/>
                <a:cs typeface="Arial"/>
              </a:rPr>
              <a:t>stand for and explain what it</a:t>
            </a:r>
            <a:r>
              <a:rPr sz="600" spc="45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is?</a:t>
            </a:r>
            <a:endParaRPr sz="600">
              <a:latin typeface="Arial"/>
              <a:cs typeface="Arial"/>
            </a:endParaRPr>
          </a:p>
          <a:p>
            <a:pPr marL="152400" marR="5080" indent="-140335">
              <a:lnSpc>
                <a:spcPct val="101699"/>
              </a:lnSpc>
              <a:spcBef>
                <a:spcPts val="160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effect does the expanding and contraction of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quarts crystal  </a:t>
            </a:r>
            <a:r>
              <a:rPr sz="600" spc="5" dirty="0">
                <a:latin typeface="Arial"/>
                <a:cs typeface="Arial"/>
              </a:rPr>
              <a:t>cause?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65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does acoustic streaming</a:t>
            </a:r>
            <a:r>
              <a:rPr sz="600" spc="10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mean?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70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effect does </a:t>
            </a:r>
            <a:r>
              <a:rPr sz="600" spc="5" dirty="0">
                <a:latin typeface="Arial"/>
                <a:cs typeface="Arial"/>
              </a:rPr>
              <a:t>TUS have </a:t>
            </a:r>
            <a:r>
              <a:rPr sz="600" dirty="0">
                <a:latin typeface="Arial"/>
                <a:cs typeface="Arial"/>
              </a:rPr>
              <a:t>on </a:t>
            </a:r>
            <a:r>
              <a:rPr sz="600" spc="5" dirty="0">
                <a:latin typeface="Arial"/>
                <a:cs typeface="Arial"/>
              </a:rPr>
              <a:t>mast</a:t>
            </a:r>
            <a:r>
              <a:rPr sz="600" spc="-2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cells?</a:t>
            </a:r>
            <a:endParaRPr sz="600">
              <a:latin typeface="Arial"/>
              <a:cs typeface="Arial"/>
            </a:endParaRPr>
          </a:p>
          <a:p>
            <a:pPr marL="152400" indent="-140335">
              <a:lnSpc>
                <a:spcPct val="100000"/>
              </a:lnSpc>
              <a:spcBef>
                <a:spcPts val="155"/>
              </a:spcBef>
              <a:buAutoNum type="arabicPeriod"/>
              <a:tabLst>
                <a:tab pos="153035" algn="l"/>
              </a:tabLst>
            </a:pPr>
            <a:r>
              <a:rPr sz="600" spc="5" dirty="0">
                <a:latin typeface="Arial"/>
                <a:cs typeface="Arial"/>
              </a:rPr>
              <a:t>What </a:t>
            </a:r>
            <a:r>
              <a:rPr sz="600" dirty="0">
                <a:latin typeface="Arial"/>
                <a:cs typeface="Arial"/>
              </a:rPr>
              <a:t>effect does </a:t>
            </a:r>
            <a:r>
              <a:rPr sz="600" spc="5" dirty="0">
                <a:latin typeface="Arial"/>
                <a:cs typeface="Arial"/>
              </a:rPr>
              <a:t>TUS have </a:t>
            </a:r>
            <a:r>
              <a:rPr sz="600" dirty="0">
                <a:latin typeface="Arial"/>
                <a:cs typeface="Arial"/>
              </a:rPr>
              <a:t>on</a:t>
            </a:r>
            <a:r>
              <a:rPr sz="600" spc="-2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remodelling?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25679"/>
            <a:ext cx="2484120" cy="1566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41959">
              <a:lnSpc>
                <a:spcPct val="113999"/>
              </a:lnSpc>
              <a:spcBef>
                <a:spcPts val="95"/>
              </a:spcBef>
              <a:buAutoNum type="arabicPeriod"/>
              <a:tabLst>
                <a:tab pos="87630" algn="l"/>
              </a:tabLst>
            </a:pPr>
            <a:r>
              <a:rPr sz="500" spc="15" dirty="0">
                <a:latin typeface="Arial"/>
                <a:cs typeface="Arial"/>
              </a:rPr>
              <a:t>How </a:t>
            </a:r>
            <a:r>
              <a:rPr sz="500" spc="5" dirty="0">
                <a:latin typeface="Arial"/>
                <a:cs typeface="Arial"/>
              </a:rPr>
              <a:t>deep does the therapeutic effects of the </a:t>
            </a:r>
            <a:r>
              <a:rPr sz="500" spc="10" dirty="0">
                <a:latin typeface="Arial"/>
                <a:cs typeface="Arial"/>
              </a:rPr>
              <a:t>frequency </a:t>
            </a:r>
            <a:r>
              <a:rPr sz="500" spc="15" dirty="0">
                <a:latin typeface="Arial"/>
                <a:cs typeface="Arial"/>
              </a:rPr>
              <a:t>1MHz </a:t>
            </a:r>
            <a:r>
              <a:rPr sz="500" spc="10" dirty="0">
                <a:latin typeface="Arial"/>
                <a:cs typeface="Arial"/>
              </a:rPr>
              <a:t>go?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 Roughly </a:t>
            </a:r>
            <a:r>
              <a:rPr sz="500" spc="15" dirty="0">
                <a:solidFill>
                  <a:srgbClr val="FF0000"/>
                </a:solidFill>
                <a:latin typeface="Arial"/>
                <a:cs typeface="Arial"/>
              </a:rPr>
              <a:t>4cm.</a:t>
            </a:r>
            <a:r>
              <a:rPr sz="500" spc="-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(5-6cm)</a:t>
            </a:r>
            <a:endParaRPr sz="500">
              <a:latin typeface="Arial"/>
              <a:cs typeface="Arial"/>
            </a:endParaRPr>
          </a:p>
          <a:p>
            <a:pPr marL="12700" marR="985519">
              <a:lnSpc>
                <a:spcPct val="113999"/>
              </a:lnSpc>
              <a:spcBef>
                <a:spcPts val="10"/>
              </a:spcBef>
              <a:buAutoNum type="arabicPeriod"/>
              <a:tabLst>
                <a:tab pos="86360" algn="l"/>
              </a:tabLst>
            </a:pPr>
            <a:r>
              <a:rPr sz="500" spc="20" dirty="0">
                <a:latin typeface="Arial"/>
                <a:cs typeface="Arial"/>
              </a:rPr>
              <a:t>Why </a:t>
            </a:r>
            <a:r>
              <a:rPr sz="500" spc="10" dirty="0">
                <a:latin typeface="Arial"/>
                <a:cs typeface="Arial"/>
              </a:rPr>
              <a:t>do </a:t>
            </a:r>
            <a:r>
              <a:rPr sz="500" spc="5" dirty="0">
                <a:latin typeface="Arial"/>
                <a:cs typeface="Arial"/>
              </a:rPr>
              <a:t>you need to </a:t>
            </a:r>
            <a:r>
              <a:rPr sz="500" spc="10" dirty="0">
                <a:latin typeface="Arial"/>
                <a:cs typeface="Arial"/>
              </a:rPr>
              <a:t>keep </a:t>
            </a:r>
            <a:r>
              <a:rPr sz="500" spc="5" dirty="0">
                <a:latin typeface="Arial"/>
                <a:cs typeface="Arial"/>
              </a:rPr>
              <a:t>the </a:t>
            </a:r>
            <a:r>
              <a:rPr sz="500" spc="15" dirty="0">
                <a:latin typeface="Arial"/>
                <a:cs typeface="Arial"/>
              </a:rPr>
              <a:t>Rx </a:t>
            </a:r>
            <a:r>
              <a:rPr sz="500" spc="5" dirty="0">
                <a:latin typeface="Arial"/>
                <a:cs typeface="Arial"/>
              </a:rPr>
              <a:t>head </a:t>
            </a:r>
            <a:r>
              <a:rPr sz="500" spc="15" dirty="0">
                <a:latin typeface="Arial"/>
                <a:cs typeface="Arial"/>
              </a:rPr>
              <a:t>moving? </a:t>
            </a:r>
            <a:r>
              <a:rPr sz="500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Reduce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the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chance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of standing</a:t>
            </a:r>
            <a:r>
              <a:rPr sz="500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5" dirty="0">
                <a:solidFill>
                  <a:srgbClr val="FF0000"/>
                </a:solidFill>
                <a:latin typeface="Arial"/>
                <a:cs typeface="Arial"/>
              </a:rPr>
              <a:t>waves</a:t>
            </a:r>
            <a:endParaRPr sz="500">
              <a:latin typeface="Arial"/>
              <a:cs typeface="Arial"/>
            </a:endParaRPr>
          </a:p>
          <a:p>
            <a:pPr marL="12700" marR="1016635">
              <a:lnSpc>
                <a:spcPts val="700"/>
              </a:lnSpc>
              <a:spcBef>
                <a:spcPts val="25"/>
              </a:spcBef>
              <a:buAutoNum type="arabicPeriod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</a:t>
            </a:r>
            <a:r>
              <a:rPr sz="500" spc="-3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is</a:t>
            </a:r>
            <a:r>
              <a:rPr sz="500" spc="5" dirty="0">
                <a:latin typeface="Arial"/>
                <a:cs typeface="Arial"/>
              </a:rPr>
              <a:t> the</a:t>
            </a:r>
            <a:r>
              <a:rPr sz="500" spc="10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Frenzel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zone</a:t>
            </a:r>
            <a:r>
              <a:rPr sz="500" spc="-1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otherwise</a:t>
            </a:r>
            <a:r>
              <a:rPr sz="500" spc="-1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known</a:t>
            </a:r>
            <a:r>
              <a:rPr sz="500" spc="-2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as?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 Near</a:t>
            </a:r>
            <a:r>
              <a:rPr sz="500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Field</a:t>
            </a:r>
            <a:endParaRPr sz="500">
              <a:latin typeface="Arial"/>
              <a:cs typeface="Arial"/>
            </a:endParaRPr>
          </a:p>
          <a:p>
            <a:pPr marL="85725" indent="-73660">
              <a:lnSpc>
                <a:spcPct val="100000"/>
              </a:lnSpc>
              <a:spcBef>
                <a:spcPts val="40"/>
              </a:spcBef>
              <a:buAutoNum type="arabicPeriod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 </a:t>
            </a:r>
            <a:r>
              <a:rPr sz="500" spc="5" dirty="0">
                <a:latin typeface="Arial"/>
                <a:cs typeface="Arial"/>
              </a:rPr>
              <a:t>does </a:t>
            </a:r>
            <a:r>
              <a:rPr sz="500" spc="15" dirty="0">
                <a:latin typeface="Arial"/>
                <a:cs typeface="Arial"/>
              </a:rPr>
              <a:t>BNR </a:t>
            </a:r>
            <a:r>
              <a:rPr sz="500" spc="5" dirty="0">
                <a:latin typeface="Arial"/>
                <a:cs typeface="Arial"/>
              </a:rPr>
              <a:t>stand for and </a:t>
            </a:r>
            <a:r>
              <a:rPr sz="500" spc="10" dirty="0">
                <a:latin typeface="Arial"/>
                <a:cs typeface="Arial"/>
              </a:rPr>
              <a:t>explain what </a:t>
            </a:r>
            <a:r>
              <a:rPr sz="500" spc="5" dirty="0">
                <a:latin typeface="Arial"/>
                <a:cs typeface="Arial"/>
              </a:rPr>
              <a:t>it</a:t>
            </a:r>
            <a:r>
              <a:rPr sz="500" spc="-10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is?</a:t>
            </a:r>
            <a:endParaRPr sz="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5"/>
              </a:spcBef>
            </a:pP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Beam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Non-uniformity ratio, near field interference, quality of</a:t>
            </a:r>
            <a:r>
              <a:rPr sz="500" spc="-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TUS</a:t>
            </a:r>
            <a:endParaRPr sz="500">
              <a:latin typeface="Arial"/>
              <a:cs typeface="Arial"/>
            </a:endParaRPr>
          </a:p>
          <a:p>
            <a:pPr marL="12700" marR="210185">
              <a:lnSpc>
                <a:spcPct val="113999"/>
              </a:lnSpc>
              <a:spcBef>
                <a:spcPts val="10"/>
              </a:spcBef>
              <a:buAutoNum type="arabicPeriod" startAt="5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 </a:t>
            </a:r>
            <a:r>
              <a:rPr sz="500" spc="5" dirty="0">
                <a:latin typeface="Arial"/>
                <a:cs typeface="Arial"/>
              </a:rPr>
              <a:t>effect does the expanding and contraction of </a:t>
            </a:r>
            <a:r>
              <a:rPr sz="500" spc="15" dirty="0">
                <a:latin typeface="Arial"/>
                <a:cs typeface="Arial"/>
              </a:rPr>
              <a:t>a </a:t>
            </a:r>
            <a:r>
              <a:rPr sz="500" spc="5" dirty="0">
                <a:latin typeface="Arial"/>
                <a:cs typeface="Arial"/>
              </a:rPr>
              <a:t>quarts crystal </a:t>
            </a:r>
            <a:r>
              <a:rPr sz="500" spc="10" dirty="0">
                <a:latin typeface="Arial"/>
                <a:cs typeface="Arial"/>
              </a:rPr>
              <a:t>cause?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Piezo-electric</a:t>
            </a:r>
            <a:r>
              <a:rPr sz="500" spc="-2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effect</a:t>
            </a:r>
            <a:endParaRPr sz="500">
              <a:latin typeface="Arial"/>
              <a:cs typeface="Arial"/>
            </a:endParaRPr>
          </a:p>
          <a:p>
            <a:pPr marL="85725" indent="-73660">
              <a:lnSpc>
                <a:spcPct val="100000"/>
              </a:lnSpc>
              <a:spcBef>
                <a:spcPts val="85"/>
              </a:spcBef>
              <a:buAutoNum type="arabicPeriod" startAt="5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 </a:t>
            </a:r>
            <a:r>
              <a:rPr sz="500" spc="5" dirty="0">
                <a:latin typeface="Arial"/>
                <a:cs typeface="Arial"/>
              </a:rPr>
              <a:t>does acoustic </a:t>
            </a:r>
            <a:r>
              <a:rPr sz="500" spc="10" dirty="0">
                <a:latin typeface="Arial"/>
                <a:cs typeface="Arial"/>
              </a:rPr>
              <a:t>streaming</a:t>
            </a:r>
            <a:r>
              <a:rPr sz="500" spc="-6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mean?</a:t>
            </a:r>
            <a:endParaRPr sz="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Eddying of fluids around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vibrating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structures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such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as cell</a:t>
            </a:r>
            <a:r>
              <a:rPr sz="500" spc="-6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membranes</a:t>
            </a:r>
            <a:endParaRPr sz="500">
              <a:latin typeface="Arial"/>
              <a:cs typeface="Arial"/>
            </a:endParaRPr>
          </a:p>
          <a:p>
            <a:pPr marL="85725" indent="-73660">
              <a:lnSpc>
                <a:spcPct val="100000"/>
              </a:lnSpc>
              <a:spcBef>
                <a:spcPts val="85"/>
              </a:spcBef>
              <a:buAutoNum type="arabicPeriod" startAt="7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</a:t>
            </a:r>
            <a:r>
              <a:rPr sz="500" spc="-30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effect</a:t>
            </a:r>
            <a:r>
              <a:rPr sz="500" spc="-10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does </a:t>
            </a:r>
            <a:r>
              <a:rPr sz="500" spc="10" dirty="0">
                <a:latin typeface="Arial"/>
                <a:cs typeface="Arial"/>
              </a:rPr>
              <a:t>TUS</a:t>
            </a:r>
            <a:r>
              <a:rPr sz="50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have</a:t>
            </a:r>
            <a:r>
              <a:rPr sz="500" spc="-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on </a:t>
            </a:r>
            <a:r>
              <a:rPr sz="500" spc="15" dirty="0">
                <a:latin typeface="Arial"/>
                <a:cs typeface="Arial"/>
              </a:rPr>
              <a:t>mast</a:t>
            </a:r>
            <a:r>
              <a:rPr sz="500" spc="-2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cells?</a:t>
            </a:r>
            <a:endParaRPr sz="500">
              <a:latin typeface="Arial"/>
              <a:cs typeface="Arial"/>
            </a:endParaRPr>
          </a:p>
          <a:p>
            <a:pPr marL="12700" marR="5080">
              <a:lnSpc>
                <a:spcPts val="550"/>
              </a:lnSpc>
              <a:spcBef>
                <a:spcPts val="155"/>
              </a:spcBef>
            </a:pPr>
            <a:r>
              <a:rPr sz="500" spc="15" dirty="0">
                <a:solidFill>
                  <a:srgbClr val="FF0000"/>
                </a:solidFill>
                <a:latin typeface="Arial"/>
                <a:cs typeface="Arial"/>
              </a:rPr>
              <a:t>De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granulation due to increased </a:t>
            </a:r>
            <a:r>
              <a:rPr sz="500" spc="15" dirty="0">
                <a:solidFill>
                  <a:srgbClr val="FF0000"/>
                </a:solidFill>
                <a:latin typeface="Arial"/>
                <a:cs typeface="Arial"/>
              </a:rPr>
              <a:t>Ca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ion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permeability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causing release of arachidonic 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acid</a:t>
            </a:r>
            <a:endParaRPr sz="500">
              <a:latin typeface="Arial"/>
              <a:cs typeface="Arial"/>
            </a:endParaRPr>
          </a:p>
          <a:p>
            <a:pPr marL="85725" indent="-73660">
              <a:lnSpc>
                <a:spcPct val="100000"/>
              </a:lnSpc>
              <a:spcBef>
                <a:spcPts val="90"/>
              </a:spcBef>
              <a:buAutoNum type="arabicPeriod" startAt="8"/>
              <a:tabLst>
                <a:tab pos="86360" algn="l"/>
              </a:tabLst>
            </a:pPr>
            <a:r>
              <a:rPr sz="500" spc="15" dirty="0">
                <a:latin typeface="Arial"/>
                <a:cs typeface="Arial"/>
              </a:rPr>
              <a:t>What </a:t>
            </a:r>
            <a:r>
              <a:rPr sz="500" spc="5" dirty="0">
                <a:latin typeface="Arial"/>
                <a:cs typeface="Arial"/>
              </a:rPr>
              <a:t>effect does </a:t>
            </a:r>
            <a:r>
              <a:rPr sz="500" spc="10" dirty="0">
                <a:latin typeface="Arial"/>
                <a:cs typeface="Arial"/>
              </a:rPr>
              <a:t>TUS have on</a:t>
            </a:r>
            <a:r>
              <a:rPr sz="500" spc="-7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remodelling?</a:t>
            </a:r>
            <a:endParaRPr sz="500">
              <a:latin typeface="Arial"/>
              <a:cs typeface="Arial"/>
            </a:endParaRPr>
          </a:p>
          <a:p>
            <a:pPr marL="12700" marR="167005">
              <a:lnSpc>
                <a:spcPts val="560"/>
              </a:lnSpc>
              <a:spcBef>
                <a:spcPts val="135"/>
              </a:spcBef>
            </a:pP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Enhance functional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capacity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scar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tissue, influence collagen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fibre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orientation.  </a:t>
            </a:r>
            <a:r>
              <a:rPr sz="500" spc="10" dirty="0">
                <a:solidFill>
                  <a:srgbClr val="FF0000"/>
                </a:solidFill>
                <a:latin typeface="Arial"/>
                <a:cs typeface="Arial"/>
              </a:rPr>
              <a:t>Promotes change from </a:t>
            </a:r>
            <a:r>
              <a:rPr sz="500" dirty="0">
                <a:solidFill>
                  <a:srgbClr val="FF0000"/>
                </a:solidFill>
                <a:latin typeface="Arial"/>
                <a:cs typeface="Arial"/>
              </a:rPr>
              <a:t>Type III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to type I, Increases tensile</a:t>
            </a:r>
            <a:r>
              <a:rPr sz="500" spc="-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00" spc="5" dirty="0">
                <a:solidFill>
                  <a:srgbClr val="FF0000"/>
                </a:solidFill>
                <a:latin typeface="Arial"/>
                <a:cs typeface="Arial"/>
              </a:rPr>
              <a:t>strength</a:t>
            </a:r>
            <a:endParaRPr sz="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20750" marR="5080" indent="-91440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Neuromuscular Electrical</a:t>
            </a:r>
            <a:r>
              <a:rPr spc="-90" dirty="0"/>
              <a:t> </a:t>
            </a:r>
            <a:r>
              <a:rPr spc="5" dirty="0"/>
              <a:t>Stimulation  </a:t>
            </a:r>
            <a:r>
              <a:rPr spc="10" dirty="0"/>
              <a:t>(NMES)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275205" cy="629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Unlike </a:t>
            </a:r>
            <a:r>
              <a:rPr sz="700" spc="20" dirty="0">
                <a:latin typeface="Arial"/>
                <a:cs typeface="Arial"/>
              </a:rPr>
              <a:t>TENS </a:t>
            </a:r>
            <a:r>
              <a:rPr sz="700" spc="15" dirty="0">
                <a:latin typeface="Arial"/>
                <a:cs typeface="Arial"/>
              </a:rPr>
              <a:t>and pain </a:t>
            </a:r>
            <a:r>
              <a:rPr sz="700" spc="10" dirty="0">
                <a:latin typeface="Arial"/>
                <a:cs typeface="Arial"/>
              </a:rPr>
              <a:t>relieving ITF </a:t>
            </a:r>
            <a:r>
              <a:rPr sz="700" spc="15" dirty="0">
                <a:latin typeface="Arial"/>
                <a:cs typeface="Arial"/>
              </a:rPr>
              <a:t>which stimulates  </a:t>
            </a:r>
            <a:r>
              <a:rPr sz="700" spc="10" dirty="0">
                <a:latin typeface="Arial"/>
                <a:cs typeface="Arial"/>
              </a:rPr>
              <a:t>afferent </a:t>
            </a:r>
            <a:r>
              <a:rPr sz="700" spc="15" dirty="0">
                <a:latin typeface="Arial"/>
                <a:cs typeface="Arial"/>
              </a:rPr>
              <a:t>nerve</a:t>
            </a:r>
            <a:r>
              <a:rPr sz="700" spc="10" dirty="0">
                <a:latin typeface="Arial"/>
                <a:cs typeface="Arial"/>
              </a:rPr>
              <a:t> fibres..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NMES </a:t>
            </a:r>
            <a:r>
              <a:rPr sz="700" spc="10" dirty="0">
                <a:latin typeface="Arial"/>
                <a:cs typeface="Arial"/>
              </a:rPr>
              <a:t>targets the </a:t>
            </a:r>
            <a:r>
              <a:rPr sz="700" b="1" spc="10" dirty="0">
                <a:latin typeface="Arial"/>
                <a:cs typeface="Arial"/>
              </a:rPr>
              <a:t>efferent </a:t>
            </a:r>
            <a:r>
              <a:rPr sz="700" spc="15" dirty="0">
                <a:latin typeface="Arial"/>
                <a:cs typeface="Arial"/>
              </a:rPr>
              <a:t>nerve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fibres.</a:t>
            </a:r>
            <a:endParaRPr sz="700">
              <a:latin typeface="Arial"/>
              <a:cs typeface="Arial"/>
            </a:endParaRPr>
          </a:p>
          <a:p>
            <a:pPr marL="91440" marR="149860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In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20" dirty="0">
                <a:latin typeface="Arial"/>
                <a:cs typeface="Arial"/>
              </a:rPr>
              <a:t>same </a:t>
            </a:r>
            <a:r>
              <a:rPr sz="700" spc="10" dirty="0">
                <a:latin typeface="Arial"/>
                <a:cs typeface="Arial"/>
              </a:rPr>
              <a:t>way </a:t>
            </a:r>
            <a:r>
              <a:rPr sz="700" spc="15" dirty="0">
                <a:latin typeface="Arial"/>
                <a:cs typeface="Arial"/>
              </a:rPr>
              <a:t>our </a:t>
            </a:r>
            <a:r>
              <a:rPr sz="700" spc="10" dirty="0">
                <a:latin typeface="Arial"/>
                <a:cs typeface="Arial"/>
              </a:rPr>
              <a:t>brain </a:t>
            </a:r>
            <a:r>
              <a:rPr sz="700" spc="15" dirty="0">
                <a:latin typeface="Arial"/>
                <a:cs typeface="Arial"/>
              </a:rPr>
              <a:t>does when </a:t>
            </a:r>
            <a:r>
              <a:rPr sz="700" spc="10" dirty="0">
                <a:latin typeface="Arial"/>
                <a:cs typeface="Arial"/>
              </a:rPr>
              <a:t>we want to  </a:t>
            </a:r>
            <a:r>
              <a:rPr sz="700" spc="15" dirty="0">
                <a:latin typeface="Arial"/>
                <a:cs typeface="Arial"/>
              </a:rPr>
              <a:t>consciously </a:t>
            </a:r>
            <a:r>
              <a:rPr sz="700" spc="10" dirty="0">
                <a:latin typeface="Arial"/>
                <a:cs typeface="Arial"/>
              </a:rPr>
              <a:t>contract </a:t>
            </a:r>
            <a:r>
              <a:rPr sz="700" spc="15" dirty="0">
                <a:latin typeface="Arial"/>
                <a:cs typeface="Arial"/>
              </a:rPr>
              <a:t>a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muscle.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779" y="165862"/>
            <a:ext cx="22790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Stimulation </a:t>
            </a:r>
            <a:r>
              <a:rPr spc="-5" dirty="0"/>
              <a:t>Values </a:t>
            </a:r>
            <a:r>
              <a:rPr spc="10" dirty="0"/>
              <a:t>– </a:t>
            </a:r>
            <a:r>
              <a:rPr spc="5" dirty="0"/>
              <a:t>Beat</a:t>
            </a:r>
            <a:r>
              <a:rPr spc="-125" dirty="0"/>
              <a:t> </a:t>
            </a:r>
            <a:r>
              <a:rPr spc="10" dirty="0"/>
              <a:t>Frequency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1570355" cy="29400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Sympathetic </a:t>
            </a:r>
            <a:r>
              <a:rPr sz="700" spc="15" dirty="0">
                <a:latin typeface="Arial"/>
                <a:cs typeface="Arial"/>
              </a:rPr>
              <a:t>nerve =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1-5Hz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Parasympathetic </a:t>
            </a:r>
            <a:r>
              <a:rPr sz="700" spc="15" dirty="0">
                <a:latin typeface="Arial"/>
                <a:cs typeface="Arial"/>
              </a:rPr>
              <a:t>nerve =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10-150Hz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344" y="749808"/>
            <a:ext cx="1362710" cy="166370"/>
          </a:xfrm>
          <a:prstGeom prst="rect">
            <a:avLst/>
          </a:prstGeom>
          <a:ln w="18288">
            <a:solidFill>
              <a:srgbClr val="0080AF"/>
            </a:solidFill>
          </a:ln>
        </p:spPr>
        <p:txBody>
          <a:bodyPr vert="horz" wrap="square" lIns="0" tIns="26670" rIns="0" bIns="0" rtlCol="0">
            <a:spAutoFit/>
          </a:bodyPr>
          <a:lstStyle/>
          <a:p>
            <a:pPr marL="163195" indent="-80010">
              <a:lnSpc>
                <a:spcPct val="100000"/>
              </a:lnSpc>
              <a:spcBef>
                <a:spcPts val="210"/>
              </a:spcBef>
              <a:buChar char="•"/>
              <a:tabLst>
                <a:tab pos="163830" algn="l"/>
              </a:tabLst>
            </a:pPr>
            <a:r>
              <a:rPr sz="700" spc="15" dirty="0">
                <a:latin typeface="Arial"/>
                <a:cs typeface="Arial"/>
              </a:rPr>
              <a:t>Motor nerve =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1-50Hz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6718" y="873302"/>
            <a:ext cx="1352550" cy="42799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Sensory nerve =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90-100Hz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Nociceptive </a:t>
            </a:r>
            <a:r>
              <a:rPr sz="700" spc="10" dirty="0">
                <a:latin typeface="Arial"/>
                <a:cs typeface="Arial"/>
              </a:rPr>
              <a:t>fibres </a:t>
            </a:r>
            <a:r>
              <a:rPr sz="700" spc="15" dirty="0">
                <a:latin typeface="Arial"/>
                <a:cs typeface="Arial"/>
              </a:rPr>
              <a:t>=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90-150Hz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Smooth muscle =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0-10Hz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2640" y="166496"/>
            <a:ext cx="120142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Muscle</a:t>
            </a:r>
            <a:r>
              <a:rPr spc="-60" dirty="0"/>
              <a:t> </a:t>
            </a:r>
            <a:r>
              <a:rPr spc="5" dirty="0"/>
              <a:t>Stimulation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077"/>
            <a:ext cx="2357755" cy="697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Stimulation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b="1" spc="10" dirty="0">
                <a:latin typeface="Arial"/>
                <a:cs typeface="Arial"/>
              </a:rPr>
              <a:t>motor</a:t>
            </a:r>
            <a:r>
              <a:rPr sz="700" b="1" spc="1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nerves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Low </a:t>
            </a:r>
            <a:r>
              <a:rPr sz="700" spc="10" dirty="0">
                <a:latin typeface="Arial"/>
                <a:cs typeface="Arial"/>
              </a:rPr>
              <a:t>frequency (1Hz)→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twitches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50Hz </a:t>
            </a:r>
            <a:r>
              <a:rPr sz="700" spc="30" dirty="0">
                <a:latin typeface="Arial"/>
                <a:cs typeface="Arial"/>
              </a:rPr>
              <a:t>→ </a:t>
            </a:r>
            <a:r>
              <a:rPr sz="700" spc="10" dirty="0">
                <a:latin typeface="Arial"/>
                <a:cs typeface="Arial"/>
              </a:rPr>
              <a:t>tetanic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contraction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‘Sweep’ of </a:t>
            </a:r>
            <a:r>
              <a:rPr sz="700" spc="15" dirty="0">
                <a:latin typeface="Arial"/>
                <a:cs typeface="Arial"/>
              </a:rPr>
              <a:t>10-25Hz </a:t>
            </a:r>
            <a:r>
              <a:rPr sz="700" spc="30" dirty="0">
                <a:latin typeface="Arial"/>
                <a:cs typeface="Arial"/>
              </a:rPr>
              <a:t>→ </a:t>
            </a:r>
            <a:r>
              <a:rPr sz="700" spc="15" dirty="0">
                <a:latin typeface="Arial"/>
                <a:cs typeface="Arial"/>
              </a:rPr>
              <a:t>Muscle </a:t>
            </a:r>
            <a:r>
              <a:rPr sz="700" spc="10" dirty="0">
                <a:latin typeface="Arial"/>
                <a:cs typeface="Arial"/>
              </a:rPr>
              <a:t>stimulation </a:t>
            </a:r>
            <a:r>
              <a:rPr sz="700" spc="15" dirty="0">
                <a:latin typeface="Arial"/>
                <a:cs typeface="Arial"/>
              </a:rPr>
              <a:t>+ ↓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oedema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Also used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↑ </a:t>
            </a:r>
            <a:r>
              <a:rPr sz="700" b="1" spc="10" dirty="0">
                <a:latin typeface="Arial"/>
                <a:cs typeface="Arial"/>
              </a:rPr>
              <a:t>blood</a:t>
            </a:r>
            <a:r>
              <a:rPr sz="700" b="1" spc="-1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flow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1587" y="89154"/>
            <a:ext cx="2304415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28015" marR="5080" indent="-615950">
              <a:lnSpc>
                <a:spcPct val="101000"/>
              </a:lnSpc>
              <a:spcBef>
                <a:spcPts val="105"/>
              </a:spcBef>
            </a:pPr>
            <a:r>
              <a:rPr sz="1000" b="1" dirty="0">
                <a:latin typeface="Arial"/>
                <a:cs typeface="Arial"/>
              </a:rPr>
              <a:t>WAIT…what </a:t>
            </a:r>
            <a:r>
              <a:rPr sz="1000" b="1" spc="5" dirty="0">
                <a:latin typeface="Arial"/>
                <a:cs typeface="Arial"/>
              </a:rPr>
              <a:t>else </a:t>
            </a:r>
            <a:r>
              <a:rPr sz="1000" b="1" spc="10" dirty="0">
                <a:latin typeface="Arial"/>
                <a:cs typeface="Arial"/>
              </a:rPr>
              <a:t>does a </a:t>
            </a:r>
            <a:r>
              <a:rPr sz="1000" b="1" spc="5" dirty="0">
                <a:latin typeface="Arial"/>
                <a:cs typeface="Arial"/>
              </a:rPr>
              <a:t>frequency</a:t>
            </a:r>
            <a:r>
              <a:rPr sz="1000" b="1" spc="-12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of  1-50Hz</a:t>
            </a:r>
            <a:r>
              <a:rPr sz="1000" b="1" spc="-2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target???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952" y="88519"/>
            <a:ext cx="2304415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93090" marR="5080" indent="-581025">
              <a:lnSpc>
                <a:spcPct val="101000"/>
              </a:lnSpc>
              <a:spcBef>
                <a:spcPts val="105"/>
              </a:spcBef>
            </a:pPr>
            <a:r>
              <a:rPr dirty="0"/>
              <a:t>WAIT…what </a:t>
            </a:r>
            <a:r>
              <a:rPr spc="5" dirty="0"/>
              <a:t>else </a:t>
            </a:r>
            <a:r>
              <a:rPr spc="10" dirty="0"/>
              <a:t>does a </a:t>
            </a:r>
            <a:r>
              <a:rPr spc="5" dirty="0"/>
              <a:t>frequency</a:t>
            </a:r>
            <a:r>
              <a:rPr spc="-125" dirty="0"/>
              <a:t> </a:t>
            </a:r>
            <a:r>
              <a:rPr spc="5" dirty="0"/>
              <a:t>of  10-50Hz</a:t>
            </a:r>
            <a:r>
              <a:rPr spc="-15" dirty="0"/>
              <a:t> </a:t>
            </a:r>
            <a:r>
              <a:rPr spc="5" dirty="0"/>
              <a:t>target???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1833245" cy="697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spc="10" dirty="0">
                <a:latin typeface="Arial"/>
                <a:cs typeface="Arial"/>
              </a:rPr>
              <a:t>Theoretically…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10-25Hz stimulates </a:t>
            </a:r>
            <a:r>
              <a:rPr sz="700" spc="10" dirty="0">
                <a:latin typeface="Arial"/>
                <a:cs typeface="Arial"/>
              </a:rPr>
              <a:t>the reticular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formation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&gt;50Hz blocks </a:t>
            </a:r>
            <a:r>
              <a:rPr sz="700" spc="10" dirty="0">
                <a:latin typeface="Arial"/>
                <a:cs typeface="Arial"/>
              </a:rPr>
              <a:t>C-fibre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transmission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700" spc="20" dirty="0">
                <a:latin typeface="Arial"/>
                <a:cs typeface="Arial"/>
              </a:rPr>
              <a:t>…some </a:t>
            </a: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relieving effects? </a:t>
            </a:r>
            <a:r>
              <a:rPr sz="700" spc="15" dirty="0">
                <a:latin typeface="Arial"/>
                <a:cs typeface="Arial"/>
              </a:rPr>
              <a:t>–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literature?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8015" y="81533"/>
            <a:ext cx="155003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Neuromuscular</a:t>
            </a:r>
            <a:r>
              <a:rPr sz="1000" b="1" spc="-10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Anatomy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13588" y="300228"/>
            <a:ext cx="1784603" cy="14660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9363" y="82042"/>
            <a:ext cx="18065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10" dirty="0">
                <a:latin typeface="Arial"/>
                <a:cs typeface="Arial"/>
              </a:rPr>
              <a:t>The </a:t>
            </a:r>
            <a:r>
              <a:rPr sz="1000" b="1" spc="5" dirty="0">
                <a:latin typeface="Arial"/>
                <a:cs typeface="Arial"/>
              </a:rPr>
              <a:t>Neuromuscular</a:t>
            </a:r>
            <a:r>
              <a:rPr sz="1000" b="1" spc="-8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Junction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92836" y="327660"/>
            <a:ext cx="1624584" cy="14142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71983" y="93980"/>
            <a:ext cx="20612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10" dirty="0">
                <a:latin typeface="Arial"/>
                <a:cs typeface="Arial"/>
              </a:rPr>
              <a:t>So, how does a </a:t>
            </a:r>
            <a:r>
              <a:rPr sz="1000" b="1" spc="5" dirty="0">
                <a:latin typeface="Arial"/>
                <a:cs typeface="Arial"/>
              </a:rPr>
              <a:t>muscle</a:t>
            </a:r>
            <a:r>
              <a:rPr sz="1000" b="1" spc="-16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contract?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45948" y="260604"/>
            <a:ext cx="2112264" cy="14828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052" y="165862"/>
            <a:ext cx="22275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Behaviour of Skeletal Muscle</a:t>
            </a:r>
            <a:r>
              <a:rPr spc="-95" dirty="0"/>
              <a:t> </a:t>
            </a:r>
            <a:r>
              <a:rPr spc="5" dirty="0"/>
              <a:t>Fibres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0759" y="469961"/>
            <a:ext cx="2537460" cy="10477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47320" indent="-109855">
              <a:lnSpc>
                <a:spcPct val="100000"/>
              </a:lnSpc>
              <a:spcBef>
                <a:spcPts val="305"/>
              </a:spcBef>
              <a:buAutoNum type="arabicParenR"/>
              <a:tabLst>
                <a:tab pos="147955" algn="l"/>
              </a:tabLst>
            </a:pPr>
            <a:r>
              <a:rPr sz="700" b="1" spc="10" dirty="0">
                <a:latin typeface="Arial"/>
                <a:cs typeface="Arial"/>
              </a:rPr>
              <a:t>Excitation</a:t>
            </a:r>
            <a:endParaRPr sz="700">
              <a:latin typeface="Arial"/>
              <a:cs typeface="Arial"/>
            </a:endParaRPr>
          </a:p>
          <a:p>
            <a:pPr marL="208279" marR="30480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208915" algn="l"/>
              </a:tabLst>
            </a:pPr>
            <a:r>
              <a:rPr sz="650" dirty="0">
                <a:latin typeface="Arial"/>
                <a:cs typeface="Arial"/>
              </a:rPr>
              <a:t>Action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potential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in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the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nerve</a:t>
            </a:r>
            <a:r>
              <a:rPr sz="650" spc="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fibre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leads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to</a:t>
            </a:r>
            <a:r>
              <a:rPr sz="650" dirty="0">
                <a:latin typeface="Arial"/>
                <a:cs typeface="Arial"/>
              </a:rPr>
              <a:t> action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potential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in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the  </a:t>
            </a:r>
            <a:r>
              <a:rPr sz="650" spc="-5" dirty="0">
                <a:latin typeface="Arial"/>
                <a:cs typeface="Arial"/>
              </a:rPr>
              <a:t>muscle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fibre</a:t>
            </a:r>
            <a:endParaRPr sz="6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10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Nerve </a:t>
            </a:r>
            <a:r>
              <a:rPr sz="550" dirty="0">
                <a:latin typeface="Arial"/>
                <a:cs typeface="Arial"/>
              </a:rPr>
              <a:t>signal </a:t>
            </a:r>
            <a:r>
              <a:rPr sz="550" spc="-5" dirty="0">
                <a:latin typeface="Arial"/>
                <a:cs typeface="Arial"/>
              </a:rPr>
              <a:t>arrives </a:t>
            </a:r>
            <a:r>
              <a:rPr sz="550" dirty="0">
                <a:latin typeface="Arial"/>
                <a:cs typeface="Arial"/>
              </a:rPr>
              <a:t>at </a:t>
            </a:r>
            <a:r>
              <a:rPr sz="550" b="1" spc="-5" dirty="0">
                <a:latin typeface="Arial"/>
                <a:cs typeface="Arial"/>
              </a:rPr>
              <a:t>synaptic</a:t>
            </a:r>
            <a:r>
              <a:rPr sz="550" b="1" spc="15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knob</a:t>
            </a:r>
            <a:endParaRPr sz="550">
              <a:latin typeface="Arial"/>
              <a:cs typeface="Arial"/>
            </a:endParaRPr>
          </a:p>
          <a:p>
            <a:pPr marL="301625" marR="154305" lvl="2" indent="-53340">
              <a:lnSpc>
                <a:spcPct val="100000"/>
              </a:lnSpc>
              <a:spcBef>
                <a:spcPts val="135"/>
              </a:spcBef>
              <a:buFont typeface="Arial"/>
              <a:buChar char="•"/>
              <a:tabLst>
                <a:tab pos="302260" algn="l"/>
              </a:tabLst>
            </a:pPr>
            <a:r>
              <a:rPr sz="550" b="1" spc="-10" dirty="0">
                <a:latin typeface="Arial"/>
                <a:cs typeface="Arial"/>
              </a:rPr>
              <a:t>Acetylcholine </a:t>
            </a:r>
            <a:r>
              <a:rPr sz="550" spc="-5" dirty="0">
                <a:latin typeface="Arial"/>
                <a:cs typeface="Arial"/>
              </a:rPr>
              <a:t>is released </a:t>
            </a:r>
            <a:r>
              <a:rPr sz="550" dirty="0">
                <a:latin typeface="Arial"/>
                <a:cs typeface="Arial"/>
              </a:rPr>
              <a:t>by </a:t>
            </a:r>
            <a:r>
              <a:rPr sz="550" b="1" spc="-5" dirty="0">
                <a:latin typeface="Arial"/>
                <a:cs typeface="Arial"/>
              </a:rPr>
              <a:t>synaptic vesicles </a:t>
            </a:r>
            <a:r>
              <a:rPr sz="550" spc="-5" dirty="0">
                <a:latin typeface="Arial"/>
                <a:cs typeface="Arial"/>
              </a:rPr>
              <a:t>in </a:t>
            </a:r>
            <a:r>
              <a:rPr sz="550" dirty="0">
                <a:latin typeface="Arial"/>
                <a:cs typeface="Arial"/>
              </a:rPr>
              <a:t>to the </a:t>
            </a:r>
            <a:r>
              <a:rPr sz="550" b="1" spc="-5" dirty="0">
                <a:latin typeface="Arial"/>
                <a:cs typeface="Arial"/>
              </a:rPr>
              <a:t>synaptic  cleft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ACh binds </a:t>
            </a:r>
            <a:r>
              <a:rPr sz="550" dirty="0">
                <a:latin typeface="Arial"/>
                <a:cs typeface="Arial"/>
              </a:rPr>
              <a:t>to receptor </a:t>
            </a:r>
            <a:r>
              <a:rPr sz="550" spc="-5" dirty="0">
                <a:latin typeface="Arial"/>
                <a:cs typeface="Arial"/>
              </a:rPr>
              <a:t>proteins </a:t>
            </a:r>
            <a:r>
              <a:rPr sz="550" dirty="0">
                <a:latin typeface="Arial"/>
                <a:cs typeface="Arial"/>
              </a:rPr>
              <a:t>on </a:t>
            </a:r>
            <a:r>
              <a:rPr sz="550" spc="-5" dirty="0">
                <a:latin typeface="Arial"/>
                <a:cs typeface="Arial"/>
              </a:rPr>
              <a:t>sarcolemma </a:t>
            </a:r>
            <a:r>
              <a:rPr sz="550" dirty="0">
                <a:latin typeface="Arial"/>
                <a:cs typeface="Arial"/>
              </a:rPr>
              <a:t>of </a:t>
            </a:r>
            <a:r>
              <a:rPr sz="550" spc="-5" dirty="0">
                <a:latin typeface="Arial"/>
                <a:cs typeface="Arial"/>
              </a:rPr>
              <a:t>muscle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fibre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NA</a:t>
            </a:r>
            <a:r>
              <a:rPr sz="525" baseline="23809" dirty="0">
                <a:latin typeface="Arial"/>
                <a:cs typeface="Arial"/>
              </a:rPr>
              <a:t>+ </a:t>
            </a:r>
            <a:r>
              <a:rPr sz="550" dirty="0">
                <a:latin typeface="Arial"/>
                <a:cs typeface="Arial"/>
              </a:rPr>
              <a:t>diffuses </a:t>
            </a:r>
            <a:r>
              <a:rPr sz="550" spc="-5" dirty="0">
                <a:latin typeface="Arial"/>
                <a:cs typeface="Arial"/>
              </a:rPr>
              <a:t>in </a:t>
            </a:r>
            <a:r>
              <a:rPr sz="550" dirty="0">
                <a:latin typeface="Arial"/>
                <a:cs typeface="Arial"/>
              </a:rPr>
              <a:t>to the </a:t>
            </a:r>
            <a:r>
              <a:rPr sz="550" spc="-5" dirty="0">
                <a:latin typeface="Arial"/>
                <a:cs typeface="Arial"/>
              </a:rPr>
              <a:t>cell, </a:t>
            </a:r>
            <a:r>
              <a:rPr sz="550" spc="10" dirty="0">
                <a:latin typeface="Arial"/>
                <a:cs typeface="Arial"/>
              </a:rPr>
              <a:t>K</a:t>
            </a:r>
            <a:r>
              <a:rPr sz="525" spc="15" baseline="23809" dirty="0">
                <a:latin typeface="Arial"/>
                <a:cs typeface="Arial"/>
              </a:rPr>
              <a:t>+ </a:t>
            </a:r>
            <a:r>
              <a:rPr sz="550" dirty="0">
                <a:latin typeface="Arial"/>
                <a:cs typeface="Arial"/>
              </a:rPr>
              <a:t>out causing an </a:t>
            </a:r>
            <a:r>
              <a:rPr sz="550" b="1" spc="-5" dirty="0">
                <a:latin typeface="Arial"/>
                <a:cs typeface="Arial"/>
              </a:rPr>
              <a:t>end-plate</a:t>
            </a:r>
            <a:r>
              <a:rPr sz="550" b="1" spc="-70" dirty="0">
                <a:latin typeface="Arial"/>
                <a:cs typeface="Arial"/>
              </a:rPr>
              <a:t> </a:t>
            </a:r>
            <a:r>
              <a:rPr sz="550" b="1" spc="-5" dirty="0">
                <a:latin typeface="Arial"/>
                <a:cs typeface="Arial"/>
              </a:rPr>
              <a:t>potential</a:t>
            </a:r>
            <a:endParaRPr sz="550">
              <a:latin typeface="Arial"/>
              <a:cs typeface="Arial"/>
            </a:endParaRPr>
          </a:p>
          <a:p>
            <a:pPr marL="301625" marR="60960" lvl="2" indent="-53340">
              <a:lnSpc>
                <a:spcPct val="100000"/>
              </a:lnSpc>
              <a:spcBef>
                <a:spcPts val="130"/>
              </a:spcBef>
              <a:buFont typeface="Arial"/>
              <a:buChar char="•"/>
              <a:tabLst>
                <a:tab pos="302260" algn="l"/>
              </a:tabLst>
            </a:pPr>
            <a:r>
              <a:rPr sz="550" b="1" spc="-10" dirty="0">
                <a:latin typeface="Arial"/>
                <a:cs typeface="Arial"/>
              </a:rPr>
              <a:t>Voltage </a:t>
            </a:r>
            <a:r>
              <a:rPr sz="550" b="1" dirty="0">
                <a:latin typeface="Arial"/>
                <a:cs typeface="Arial"/>
              </a:rPr>
              <a:t>gated </a:t>
            </a:r>
            <a:r>
              <a:rPr sz="550" b="1" spc="-5" dirty="0">
                <a:latin typeface="Arial"/>
                <a:cs typeface="Arial"/>
              </a:rPr>
              <a:t>ion channels </a:t>
            </a:r>
            <a:r>
              <a:rPr sz="550" dirty="0">
                <a:latin typeface="Arial"/>
                <a:cs typeface="Arial"/>
              </a:rPr>
              <a:t>open </a:t>
            </a:r>
            <a:r>
              <a:rPr sz="550" spc="-5" dirty="0">
                <a:latin typeface="Arial"/>
                <a:cs typeface="Arial"/>
              </a:rPr>
              <a:t>in </a:t>
            </a:r>
            <a:r>
              <a:rPr sz="550" dirty="0">
                <a:latin typeface="Arial"/>
                <a:cs typeface="Arial"/>
              </a:rPr>
              <a:t>response to </a:t>
            </a:r>
            <a:r>
              <a:rPr sz="550" spc="-20" dirty="0">
                <a:latin typeface="Arial"/>
                <a:cs typeface="Arial"/>
              </a:rPr>
              <a:t>EPP, </a:t>
            </a:r>
            <a:r>
              <a:rPr sz="550" spc="-5" dirty="0">
                <a:latin typeface="Arial"/>
                <a:cs typeface="Arial"/>
              </a:rPr>
              <a:t>ion movement  </a:t>
            </a:r>
            <a:r>
              <a:rPr sz="550" dirty="0">
                <a:latin typeface="Arial"/>
                <a:cs typeface="Arial"/>
              </a:rPr>
              <a:t>causes an </a:t>
            </a:r>
            <a:r>
              <a:rPr sz="550" b="1" spc="-5" dirty="0">
                <a:latin typeface="Arial"/>
                <a:cs typeface="Arial"/>
              </a:rPr>
              <a:t>action potential </a:t>
            </a:r>
            <a:r>
              <a:rPr sz="550" b="1" dirty="0">
                <a:latin typeface="Arial"/>
                <a:cs typeface="Arial"/>
              </a:rPr>
              <a:t>– </a:t>
            </a:r>
            <a:r>
              <a:rPr sz="550" dirty="0">
                <a:latin typeface="Arial"/>
                <a:cs typeface="Arial"/>
              </a:rPr>
              <a:t>the </a:t>
            </a:r>
            <a:r>
              <a:rPr sz="550" spc="-5" dirty="0">
                <a:latin typeface="Arial"/>
                <a:cs typeface="Arial"/>
              </a:rPr>
              <a:t>muscle </a:t>
            </a:r>
            <a:r>
              <a:rPr sz="550" dirty="0">
                <a:latin typeface="Arial"/>
                <a:cs typeface="Arial"/>
              </a:rPr>
              <a:t>fibre </a:t>
            </a:r>
            <a:r>
              <a:rPr sz="550" spc="-5" dirty="0">
                <a:latin typeface="Arial"/>
                <a:cs typeface="Arial"/>
              </a:rPr>
              <a:t>is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b="1" spc="-5" dirty="0">
                <a:latin typeface="Arial"/>
                <a:cs typeface="Arial"/>
              </a:rPr>
              <a:t>excited!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687" y="165862"/>
            <a:ext cx="22275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Behaviour of Skeletal Muscle</a:t>
            </a:r>
            <a:r>
              <a:rPr spc="-95" dirty="0"/>
              <a:t> </a:t>
            </a:r>
            <a:r>
              <a:rPr spc="5" dirty="0"/>
              <a:t>Fibres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1318" y="469961"/>
            <a:ext cx="2471420" cy="10477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47320" indent="-109855">
              <a:lnSpc>
                <a:spcPct val="100000"/>
              </a:lnSpc>
              <a:spcBef>
                <a:spcPts val="305"/>
              </a:spcBef>
              <a:buAutoNum type="arabicParenR" startAt="2"/>
              <a:tabLst>
                <a:tab pos="147955" algn="l"/>
              </a:tabLst>
            </a:pPr>
            <a:r>
              <a:rPr sz="700" b="1" spc="10" dirty="0">
                <a:latin typeface="Arial"/>
                <a:cs typeface="Arial"/>
              </a:rPr>
              <a:t>Excitation-Contraction</a:t>
            </a:r>
            <a:r>
              <a:rPr sz="700" b="1" spc="8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Coupling</a:t>
            </a:r>
            <a:endParaRPr sz="700">
              <a:latin typeface="Arial"/>
              <a:cs typeface="Arial"/>
            </a:endParaRPr>
          </a:p>
          <a:p>
            <a:pPr marL="208279" marR="30480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2089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events that </a:t>
            </a:r>
            <a:r>
              <a:rPr sz="650" dirty="0">
                <a:latin typeface="Arial"/>
                <a:cs typeface="Arial"/>
              </a:rPr>
              <a:t>link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action </a:t>
            </a:r>
            <a:r>
              <a:rPr sz="650" spc="-5" dirty="0">
                <a:latin typeface="Arial"/>
                <a:cs typeface="Arial"/>
              </a:rPr>
              <a:t>potential on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sarcolemma to  activation of</a:t>
            </a:r>
            <a:r>
              <a:rPr sz="650" spc="-4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myofilaments.</a:t>
            </a:r>
            <a:endParaRPr sz="6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10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Wave of action </a:t>
            </a:r>
            <a:r>
              <a:rPr sz="550" spc="-5" dirty="0">
                <a:latin typeface="Arial"/>
                <a:cs typeface="Arial"/>
              </a:rPr>
              <a:t>potentials </a:t>
            </a:r>
            <a:r>
              <a:rPr sz="550" dirty="0">
                <a:latin typeface="Arial"/>
                <a:cs typeface="Arial"/>
              </a:rPr>
              <a:t>spread from the end </a:t>
            </a:r>
            <a:r>
              <a:rPr sz="550" spc="-5" dirty="0">
                <a:latin typeface="Arial"/>
                <a:cs typeface="Arial"/>
              </a:rPr>
              <a:t>plate in all</a:t>
            </a:r>
            <a:r>
              <a:rPr sz="550" spc="-10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directions.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Open voltage-gated </a:t>
            </a:r>
            <a:r>
              <a:rPr sz="550" spc="-5" dirty="0">
                <a:latin typeface="Arial"/>
                <a:cs typeface="Arial"/>
              </a:rPr>
              <a:t>ion </a:t>
            </a:r>
            <a:r>
              <a:rPr sz="550" dirty="0">
                <a:latin typeface="Arial"/>
                <a:cs typeface="Arial"/>
              </a:rPr>
              <a:t>channels </a:t>
            </a:r>
            <a:r>
              <a:rPr sz="550" spc="-5" dirty="0">
                <a:latin typeface="Arial"/>
                <a:cs typeface="Arial"/>
              </a:rPr>
              <a:t>in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b="1" spc="-10" dirty="0">
                <a:latin typeface="Arial"/>
                <a:cs typeface="Arial"/>
              </a:rPr>
              <a:t>T-tubules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Channels in </a:t>
            </a:r>
            <a:r>
              <a:rPr sz="550" b="1" spc="-5" dirty="0">
                <a:latin typeface="Arial"/>
                <a:cs typeface="Arial"/>
              </a:rPr>
              <a:t>Sarcoplasmic Reticulum </a:t>
            </a:r>
            <a:r>
              <a:rPr sz="550" dirty="0">
                <a:latin typeface="Arial"/>
                <a:cs typeface="Arial"/>
              </a:rPr>
              <a:t>open and </a:t>
            </a:r>
            <a:r>
              <a:rPr sz="550" b="1" spc="5" dirty="0">
                <a:latin typeface="Arial"/>
                <a:cs typeface="Arial"/>
              </a:rPr>
              <a:t>Ca</a:t>
            </a:r>
            <a:r>
              <a:rPr sz="525" b="1" spc="7" baseline="23809" dirty="0">
                <a:latin typeface="Arial"/>
                <a:cs typeface="Arial"/>
              </a:rPr>
              <a:t>2+ </a:t>
            </a:r>
            <a:r>
              <a:rPr sz="550" dirty="0">
                <a:latin typeface="Arial"/>
                <a:cs typeface="Arial"/>
              </a:rPr>
              <a:t>diffuses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into</a:t>
            </a:r>
            <a:endParaRPr sz="550">
              <a:latin typeface="Arial"/>
              <a:cs typeface="Arial"/>
            </a:endParaRPr>
          </a:p>
          <a:p>
            <a:pPr marL="301625">
              <a:lnSpc>
                <a:spcPct val="100000"/>
              </a:lnSpc>
            </a:pPr>
            <a:r>
              <a:rPr sz="550" b="1" spc="-5" dirty="0">
                <a:latin typeface="Arial"/>
                <a:cs typeface="Arial"/>
              </a:rPr>
              <a:t>cystol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302260" algn="l"/>
              </a:tabLst>
            </a:pPr>
            <a:r>
              <a:rPr sz="550" spc="5" dirty="0">
                <a:latin typeface="Arial"/>
                <a:cs typeface="Arial"/>
              </a:rPr>
              <a:t>Ca</a:t>
            </a:r>
            <a:r>
              <a:rPr sz="525" spc="7" baseline="23809" dirty="0">
                <a:latin typeface="Arial"/>
                <a:cs typeface="Arial"/>
              </a:rPr>
              <a:t>2+ </a:t>
            </a:r>
            <a:r>
              <a:rPr sz="550" spc="-5" dirty="0">
                <a:latin typeface="Arial"/>
                <a:cs typeface="Arial"/>
              </a:rPr>
              <a:t>binds </a:t>
            </a:r>
            <a:r>
              <a:rPr sz="550" dirty="0">
                <a:latin typeface="Arial"/>
                <a:cs typeface="Arial"/>
              </a:rPr>
              <a:t>to </a:t>
            </a:r>
            <a:r>
              <a:rPr sz="550" b="1" spc="-5" dirty="0">
                <a:latin typeface="Arial"/>
                <a:cs typeface="Arial"/>
              </a:rPr>
              <a:t>troponin </a:t>
            </a:r>
            <a:r>
              <a:rPr sz="550" dirty="0">
                <a:latin typeface="Arial"/>
                <a:cs typeface="Arial"/>
              </a:rPr>
              <a:t>of the </a:t>
            </a:r>
            <a:r>
              <a:rPr sz="550" spc="-5" dirty="0">
                <a:latin typeface="Arial"/>
                <a:cs typeface="Arial"/>
              </a:rPr>
              <a:t>thin</a:t>
            </a:r>
            <a:r>
              <a:rPr sz="550" spc="-8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filaments</a:t>
            </a:r>
            <a:endParaRPr sz="550">
              <a:latin typeface="Arial"/>
              <a:cs typeface="Arial"/>
            </a:endParaRPr>
          </a:p>
          <a:p>
            <a:pPr marL="301625" marR="39370" lvl="2" indent="-53340">
              <a:lnSpc>
                <a:spcPct val="100000"/>
              </a:lnSpc>
              <a:spcBef>
                <a:spcPts val="130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Exposes active </a:t>
            </a:r>
            <a:r>
              <a:rPr sz="550" spc="-5" dirty="0">
                <a:latin typeface="Arial"/>
                <a:cs typeface="Arial"/>
              </a:rPr>
              <a:t>sites </a:t>
            </a:r>
            <a:r>
              <a:rPr sz="550" dirty="0">
                <a:latin typeface="Arial"/>
                <a:cs typeface="Arial"/>
              </a:rPr>
              <a:t>on </a:t>
            </a:r>
            <a:r>
              <a:rPr sz="550" b="1" spc="-5" dirty="0">
                <a:latin typeface="Arial"/>
                <a:cs typeface="Arial"/>
              </a:rPr>
              <a:t>actin filaments </a:t>
            </a:r>
            <a:r>
              <a:rPr sz="550" spc="-5" dirty="0">
                <a:latin typeface="Arial"/>
                <a:cs typeface="Arial"/>
              </a:rPr>
              <a:t>ready </a:t>
            </a:r>
            <a:r>
              <a:rPr sz="550" dirty="0">
                <a:latin typeface="Arial"/>
                <a:cs typeface="Arial"/>
              </a:rPr>
              <a:t>for </a:t>
            </a:r>
            <a:r>
              <a:rPr sz="550" spc="-5" dirty="0">
                <a:latin typeface="Arial"/>
                <a:cs typeface="Arial"/>
              </a:rPr>
              <a:t>binding </a:t>
            </a:r>
            <a:r>
              <a:rPr sz="550" dirty="0">
                <a:latin typeface="Arial"/>
                <a:cs typeface="Arial"/>
              </a:rPr>
              <a:t>to </a:t>
            </a:r>
            <a:r>
              <a:rPr sz="550" b="1" spc="-10" dirty="0">
                <a:latin typeface="Arial"/>
                <a:cs typeface="Arial"/>
              </a:rPr>
              <a:t>myosin  </a:t>
            </a:r>
            <a:r>
              <a:rPr sz="550" b="1" dirty="0">
                <a:latin typeface="Arial"/>
                <a:cs typeface="Arial"/>
              </a:rPr>
              <a:t>heads</a:t>
            </a:r>
            <a:r>
              <a:rPr sz="550" dirty="0">
                <a:latin typeface="Arial"/>
                <a:cs typeface="Arial"/>
              </a:rPr>
              <a:t>.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052" y="166496"/>
            <a:ext cx="22275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Behaviour of Skeletal Muscle</a:t>
            </a:r>
            <a:r>
              <a:rPr spc="-95" dirty="0"/>
              <a:t> </a:t>
            </a:r>
            <a:r>
              <a:rPr spc="5" dirty="0"/>
              <a:t>Fibres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0759" y="470597"/>
            <a:ext cx="2542540" cy="88011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47320" indent="-109855">
              <a:lnSpc>
                <a:spcPct val="100000"/>
              </a:lnSpc>
              <a:spcBef>
                <a:spcPts val="305"/>
              </a:spcBef>
              <a:buAutoNum type="arabicParenR" startAt="3"/>
              <a:tabLst>
                <a:tab pos="147955" algn="l"/>
              </a:tabLst>
            </a:pPr>
            <a:r>
              <a:rPr sz="700" b="1" spc="10" dirty="0">
                <a:latin typeface="Arial"/>
                <a:cs typeface="Arial"/>
              </a:rPr>
              <a:t>Contraction</a:t>
            </a:r>
            <a:endParaRPr sz="700">
              <a:latin typeface="Arial"/>
              <a:cs typeface="Arial"/>
            </a:endParaRPr>
          </a:p>
          <a:p>
            <a:pPr marL="208279" marR="263525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208915" algn="l"/>
              </a:tabLst>
            </a:pPr>
            <a:r>
              <a:rPr sz="650" spc="-5" dirty="0">
                <a:latin typeface="Arial"/>
                <a:cs typeface="Arial"/>
              </a:rPr>
              <a:t>Muscle </a:t>
            </a:r>
            <a:r>
              <a:rPr sz="650" dirty="0">
                <a:latin typeface="Arial"/>
                <a:cs typeface="Arial"/>
              </a:rPr>
              <a:t>fibre develops </a:t>
            </a:r>
            <a:r>
              <a:rPr sz="650" spc="-5" dirty="0">
                <a:latin typeface="Arial"/>
                <a:cs typeface="Arial"/>
              </a:rPr>
              <a:t>tension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may shorten –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b="1" spc="-10" dirty="0">
                <a:latin typeface="Arial"/>
                <a:cs typeface="Arial"/>
              </a:rPr>
              <a:t>sliding  </a:t>
            </a:r>
            <a:r>
              <a:rPr sz="650" b="1" spc="-5" dirty="0">
                <a:latin typeface="Arial"/>
                <a:cs typeface="Arial"/>
              </a:rPr>
              <a:t>filament</a:t>
            </a:r>
            <a:r>
              <a:rPr sz="650" b="1" spc="-10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theory</a:t>
            </a:r>
            <a:endParaRPr sz="6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302260" algn="l"/>
              </a:tabLst>
            </a:pPr>
            <a:r>
              <a:rPr sz="550" b="1" spc="-10" dirty="0">
                <a:latin typeface="Arial"/>
                <a:cs typeface="Arial"/>
              </a:rPr>
              <a:t>Myosin </a:t>
            </a:r>
            <a:r>
              <a:rPr sz="550" b="1" spc="-15" dirty="0">
                <a:latin typeface="Arial"/>
                <a:cs typeface="Arial"/>
              </a:rPr>
              <a:t>ATPase </a:t>
            </a:r>
            <a:r>
              <a:rPr sz="550" spc="-5" dirty="0">
                <a:latin typeface="Arial"/>
                <a:cs typeface="Arial"/>
              </a:rPr>
              <a:t>hydrolyses </a:t>
            </a:r>
            <a:r>
              <a:rPr sz="550" spc="-15" dirty="0">
                <a:latin typeface="Arial"/>
                <a:cs typeface="Arial"/>
              </a:rPr>
              <a:t>ATP </a:t>
            </a:r>
            <a:r>
              <a:rPr sz="550" dirty="0">
                <a:latin typeface="Arial"/>
                <a:cs typeface="Arial"/>
              </a:rPr>
              <a:t>to form </a:t>
            </a:r>
            <a:r>
              <a:rPr sz="550" spc="-5" dirty="0">
                <a:latin typeface="Arial"/>
                <a:cs typeface="Arial"/>
              </a:rPr>
              <a:t>ADP </a:t>
            </a:r>
            <a:r>
              <a:rPr sz="550" dirty="0">
                <a:latin typeface="Arial"/>
                <a:cs typeface="Arial"/>
              </a:rPr>
              <a:t>and </a:t>
            </a:r>
            <a:r>
              <a:rPr sz="550" spc="5" dirty="0">
                <a:latin typeface="Arial"/>
                <a:cs typeface="Arial"/>
              </a:rPr>
              <a:t>P</a:t>
            </a:r>
            <a:r>
              <a:rPr sz="525" spc="7" baseline="-23809" dirty="0">
                <a:latin typeface="Arial"/>
                <a:cs typeface="Arial"/>
              </a:rPr>
              <a:t>i </a:t>
            </a:r>
            <a:r>
              <a:rPr sz="550" dirty="0">
                <a:latin typeface="Arial"/>
                <a:cs typeface="Arial"/>
              </a:rPr>
              <a:t>= energy</a:t>
            </a:r>
            <a:r>
              <a:rPr sz="550" spc="-8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released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302260" algn="l"/>
              </a:tabLst>
            </a:pPr>
            <a:r>
              <a:rPr sz="550" dirty="0">
                <a:latin typeface="Arial"/>
                <a:cs typeface="Arial"/>
              </a:rPr>
              <a:t>Energy </a:t>
            </a:r>
            <a:r>
              <a:rPr sz="550" spc="-5" dirty="0">
                <a:latin typeface="Arial"/>
                <a:cs typeface="Arial"/>
              </a:rPr>
              <a:t>allows </a:t>
            </a:r>
            <a:r>
              <a:rPr sz="550" b="1" spc="-10" dirty="0">
                <a:latin typeface="Arial"/>
                <a:cs typeface="Arial"/>
              </a:rPr>
              <a:t>myosin </a:t>
            </a:r>
            <a:r>
              <a:rPr sz="550" dirty="0">
                <a:latin typeface="Arial"/>
                <a:cs typeface="Arial"/>
              </a:rPr>
              <a:t>head to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b="1" dirty="0">
                <a:latin typeface="Arial"/>
                <a:cs typeface="Arial"/>
              </a:rPr>
              <a:t>‘cock’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Myosin binds with </a:t>
            </a:r>
            <a:r>
              <a:rPr sz="550" dirty="0">
                <a:latin typeface="Arial"/>
                <a:cs typeface="Arial"/>
              </a:rPr>
              <a:t>exposed </a:t>
            </a:r>
            <a:r>
              <a:rPr sz="550" spc="-5" dirty="0">
                <a:latin typeface="Arial"/>
                <a:cs typeface="Arial"/>
              </a:rPr>
              <a:t>actin </a:t>
            </a:r>
            <a:r>
              <a:rPr sz="550" dirty="0">
                <a:latin typeface="Arial"/>
                <a:cs typeface="Arial"/>
              </a:rPr>
              <a:t>to form a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b="1" spc="-5" dirty="0">
                <a:latin typeface="Arial"/>
                <a:cs typeface="Arial"/>
              </a:rPr>
              <a:t>cross-bridge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ADP </a:t>
            </a:r>
            <a:r>
              <a:rPr sz="550" dirty="0">
                <a:latin typeface="Arial"/>
                <a:cs typeface="Arial"/>
              </a:rPr>
              <a:t>and </a:t>
            </a:r>
            <a:r>
              <a:rPr sz="550" spc="5" dirty="0">
                <a:latin typeface="Arial"/>
                <a:cs typeface="Arial"/>
              </a:rPr>
              <a:t>P</a:t>
            </a:r>
            <a:r>
              <a:rPr sz="525" spc="7" baseline="-23809" dirty="0">
                <a:latin typeface="Arial"/>
                <a:cs typeface="Arial"/>
              </a:rPr>
              <a:t>i </a:t>
            </a:r>
            <a:r>
              <a:rPr sz="550" spc="-5" dirty="0">
                <a:latin typeface="Arial"/>
                <a:cs typeface="Arial"/>
              </a:rPr>
              <a:t>are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released</a:t>
            </a:r>
            <a:endParaRPr sz="550">
              <a:latin typeface="Arial"/>
              <a:cs typeface="Arial"/>
            </a:endParaRPr>
          </a:p>
          <a:p>
            <a:pPr marL="301625" lvl="2" indent="-53975">
              <a:lnSpc>
                <a:spcPct val="100000"/>
              </a:lnSpc>
              <a:spcBef>
                <a:spcPts val="130"/>
              </a:spcBef>
              <a:buChar char="•"/>
              <a:tabLst>
                <a:tab pos="302260" algn="l"/>
              </a:tabLst>
            </a:pPr>
            <a:r>
              <a:rPr sz="550" spc="-5" dirty="0">
                <a:latin typeface="Arial"/>
                <a:cs typeface="Arial"/>
              </a:rPr>
              <a:t>Myosin </a:t>
            </a:r>
            <a:r>
              <a:rPr sz="550" b="1" spc="-5" dirty="0">
                <a:latin typeface="Arial"/>
                <a:cs typeface="Arial"/>
              </a:rPr>
              <a:t>flexes </a:t>
            </a:r>
            <a:r>
              <a:rPr sz="550" spc="-5" dirty="0">
                <a:latin typeface="Arial"/>
                <a:cs typeface="Arial"/>
              </a:rPr>
              <a:t>creating </a:t>
            </a:r>
            <a:r>
              <a:rPr sz="550" dirty="0">
                <a:latin typeface="Arial"/>
                <a:cs typeface="Arial"/>
              </a:rPr>
              <a:t>a </a:t>
            </a:r>
            <a:r>
              <a:rPr sz="550" b="1" spc="-5" dirty="0">
                <a:latin typeface="Arial"/>
                <a:cs typeface="Arial"/>
              </a:rPr>
              <a:t>power</a:t>
            </a:r>
            <a:r>
              <a:rPr sz="550" b="1" spc="10" dirty="0">
                <a:latin typeface="Arial"/>
                <a:cs typeface="Arial"/>
              </a:rPr>
              <a:t> </a:t>
            </a:r>
            <a:r>
              <a:rPr sz="550" b="1" spc="-5" dirty="0">
                <a:latin typeface="Arial"/>
                <a:cs typeface="Arial"/>
              </a:rPr>
              <a:t>stroke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687" y="166496"/>
            <a:ext cx="22275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Behaviour of Skeletal Muscle</a:t>
            </a:r>
            <a:r>
              <a:rPr spc="-95" dirty="0"/>
              <a:t> </a:t>
            </a:r>
            <a:r>
              <a:rPr spc="5" dirty="0"/>
              <a:t>Fibres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597"/>
            <a:ext cx="2367915" cy="76581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1920" indent="-109855">
              <a:lnSpc>
                <a:spcPct val="100000"/>
              </a:lnSpc>
              <a:spcBef>
                <a:spcPts val="305"/>
              </a:spcBef>
              <a:buAutoNum type="arabicParenR" startAt="4"/>
              <a:tabLst>
                <a:tab pos="122555" algn="l"/>
              </a:tabLst>
            </a:pPr>
            <a:r>
              <a:rPr sz="700" b="1" spc="15" dirty="0">
                <a:latin typeface="Arial"/>
                <a:cs typeface="Arial"/>
              </a:rPr>
              <a:t>Relaxation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Muscle </a:t>
            </a:r>
            <a:r>
              <a:rPr sz="650" dirty="0">
                <a:latin typeface="Arial"/>
                <a:cs typeface="Arial"/>
              </a:rPr>
              <a:t>fibre </a:t>
            </a:r>
            <a:r>
              <a:rPr sz="650" spc="-5" dirty="0">
                <a:latin typeface="Arial"/>
                <a:cs typeface="Arial"/>
              </a:rPr>
              <a:t>relaxes </a:t>
            </a:r>
            <a:r>
              <a:rPr sz="650" spc="-10" dirty="0">
                <a:latin typeface="Arial"/>
                <a:cs typeface="Arial"/>
              </a:rPr>
              <a:t>and returns </a:t>
            </a:r>
            <a:r>
              <a:rPr sz="650" spc="-5" dirty="0">
                <a:latin typeface="Arial"/>
                <a:cs typeface="Arial"/>
              </a:rPr>
              <a:t>to resting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‘length’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Nerve signals </a:t>
            </a:r>
            <a:r>
              <a:rPr sz="550" dirty="0">
                <a:latin typeface="Arial"/>
                <a:cs typeface="Arial"/>
              </a:rPr>
              <a:t>stop </a:t>
            </a:r>
            <a:r>
              <a:rPr sz="550" spc="-5" dirty="0">
                <a:latin typeface="Arial"/>
                <a:cs typeface="Arial"/>
              </a:rPr>
              <a:t>arriving </a:t>
            </a:r>
            <a:r>
              <a:rPr sz="550" dirty="0">
                <a:latin typeface="Arial"/>
                <a:cs typeface="Arial"/>
              </a:rPr>
              <a:t>at the </a:t>
            </a:r>
            <a:r>
              <a:rPr sz="550" spc="-5" dirty="0">
                <a:latin typeface="Arial"/>
                <a:cs typeface="Arial"/>
              </a:rPr>
              <a:t>neuromuscular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junction</a:t>
            </a:r>
            <a:endParaRPr sz="5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0"/>
              </a:spcBef>
              <a:buChar char="•"/>
              <a:tabLst>
                <a:tab pos="276860" algn="l"/>
              </a:tabLst>
            </a:pPr>
            <a:r>
              <a:rPr sz="550" dirty="0">
                <a:latin typeface="Arial"/>
                <a:cs typeface="Arial"/>
              </a:rPr>
              <a:t>Synaptic knob stops </a:t>
            </a:r>
            <a:r>
              <a:rPr sz="550" spc="-5" dirty="0">
                <a:latin typeface="Arial"/>
                <a:cs typeface="Arial"/>
              </a:rPr>
              <a:t>releasing</a:t>
            </a:r>
            <a:r>
              <a:rPr sz="550" spc="-9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ACh</a:t>
            </a:r>
            <a:endParaRPr sz="5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0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Calcium ions dissociate </a:t>
            </a:r>
            <a:r>
              <a:rPr sz="550" dirty="0">
                <a:latin typeface="Arial"/>
                <a:cs typeface="Arial"/>
              </a:rPr>
              <a:t>from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troponin</a:t>
            </a:r>
            <a:endParaRPr sz="550">
              <a:latin typeface="Arial"/>
              <a:cs typeface="Arial"/>
            </a:endParaRPr>
          </a:p>
          <a:p>
            <a:pPr marL="276225" marR="5080" lvl="2" indent="-53340">
              <a:lnSpc>
                <a:spcPct val="101800"/>
              </a:lnSpc>
              <a:spcBef>
                <a:spcPts val="120"/>
              </a:spcBef>
              <a:buChar char="•"/>
              <a:tabLst>
                <a:tab pos="276860" algn="l"/>
              </a:tabLst>
            </a:pPr>
            <a:r>
              <a:rPr sz="550" spc="-5" dirty="0">
                <a:latin typeface="Arial"/>
                <a:cs typeface="Arial"/>
              </a:rPr>
              <a:t>Tropomyosin </a:t>
            </a:r>
            <a:r>
              <a:rPr sz="550" dirty="0">
                <a:latin typeface="Arial"/>
                <a:cs typeface="Arial"/>
              </a:rPr>
              <a:t>moves back to a </a:t>
            </a:r>
            <a:r>
              <a:rPr sz="550" spc="-5" dirty="0">
                <a:latin typeface="Arial"/>
                <a:cs typeface="Arial"/>
              </a:rPr>
              <a:t>position blocking </a:t>
            </a:r>
            <a:r>
              <a:rPr sz="550" dirty="0">
                <a:latin typeface="Arial"/>
                <a:cs typeface="Arial"/>
              </a:rPr>
              <a:t>active </a:t>
            </a:r>
            <a:r>
              <a:rPr sz="550" spc="-5" dirty="0">
                <a:latin typeface="Arial"/>
                <a:cs typeface="Arial"/>
              </a:rPr>
              <a:t>sites </a:t>
            </a:r>
            <a:r>
              <a:rPr sz="550" dirty="0">
                <a:latin typeface="Arial"/>
                <a:cs typeface="Arial"/>
              </a:rPr>
              <a:t>of </a:t>
            </a:r>
            <a:r>
              <a:rPr sz="550" spc="-5" dirty="0">
                <a:latin typeface="Arial"/>
                <a:cs typeface="Arial"/>
              </a:rPr>
              <a:t>actin  </a:t>
            </a:r>
            <a:r>
              <a:rPr sz="550" dirty="0">
                <a:latin typeface="Arial"/>
                <a:cs typeface="Arial"/>
              </a:rPr>
              <a:t>filament.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8704" y="71628"/>
            <a:ext cx="2150364" cy="16337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7179" y="165862"/>
            <a:ext cx="12122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Muscle Fibre</a:t>
            </a:r>
            <a:r>
              <a:rPr spc="-90" dirty="0"/>
              <a:t> </a:t>
            </a:r>
            <a:r>
              <a:rPr spc="-5" dirty="0"/>
              <a:t>Types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764540" cy="8102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b="1" spc="-10" dirty="0">
                <a:latin typeface="Arial"/>
                <a:cs typeface="Arial"/>
              </a:rPr>
              <a:t>Type </a:t>
            </a:r>
            <a:r>
              <a:rPr sz="700" b="1" spc="5" dirty="0">
                <a:latin typeface="Arial"/>
                <a:cs typeface="Arial"/>
              </a:rPr>
              <a:t>I</a:t>
            </a:r>
            <a:r>
              <a:rPr sz="700" b="1" spc="4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[SO]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slow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oxidative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vascular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++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fatigue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resistant</a:t>
            </a:r>
            <a:endParaRPr sz="700">
              <a:latin typeface="Arial"/>
              <a:cs typeface="Arial"/>
            </a:endParaRPr>
          </a:p>
          <a:p>
            <a:pPr marL="91440" marR="14604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(red fibres </a:t>
            </a:r>
            <a:r>
              <a:rPr sz="700" spc="15" dirty="0">
                <a:latin typeface="Arial"/>
                <a:cs typeface="Arial"/>
              </a:rPr>
              <a:t>–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old  </a:t>
            </a:r>
            <a:r>
              <a:rPr sz="700" spc="10" dirty="0">
                <a:latin typeface="Arial"/>
                <a:cs typeface="Arial"/>
              </a:rPr>
              <a:t>term)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80059" y="469442"/>
            <a:ext cx="836930" cy="101155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b="1" spc="-10" dirty="0">
                <a:latin typeface="Arial"/>
                <a:cs typeface="Arial"/>
              </a:rPr>
              <a:t>Type </a:t>
            </a:r>
            <a:r>
              <a:rPr sz="700" b="1" spc="10" dirty="0">
                <a:latin typeface="Arial"/>
                <a:cs typeface="Arial"/>
              </a:rPr>
              <a:t>IIa</a:t>
            </a:r>
            <a:r>
              <a:rPr sz="700" b="1" spc="5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[FOG]</a:t>
            </a:r>
            <a:endParaRPr sz="700">
              <a:latin typeface="Arial"/>
              <a:cs typeface="Arial"/>
            </a:endParaRPr>
          </a:p>
          <a:p>
            <a:pPr marL="91440" marR="141605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Fast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Oxidative  Glycolytic</a:t>
            </a:r>
            <a:endParaRPr sz="700">
              <a:latin typeface="Arial"/>
              <a:cs typeface="Arial"/>
            </a:endParaRPr>
          </a:p>
          <a:p>
            <a:pPr marL="91440" marR="114300" indent="-79375">
              <a:lnSpc>
                <a:spcPct val="1050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Intermediate;  </a:t>
            </a:r>
            <a:r>
              <a:rPr sz="700" spc="20" dirty="0">
                <a:latin typeface="Arial"/>
                <a:cs typeface="Arial"/>
              </a:rPr>
              <a:t>some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oxidative  </a:t>
            </a:r>
            <a:r>
              <a:rPr sz="700" spc="15" dirty="0">
                <a:latin typeface="Arial"/>
                <a:cs typeface="Arial"/>
              </a:rPr>
              <a:t>metabolism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therefore </a:t>
            </a:r>
            <a:r>
              <a:rPr sz="700" spc="20" dirty="0">
                <a:latin typeface="Arial"/>
                <a:cs typeface="Arial"/>
              </a:rPr>
              <a:t>some  </a:t>
            </a:r>
            <a:r>
              <a:rPr sz="700" spc="10" dirty="0">
                <a:latin typeface="Arial"/>
                <a:cs typeface="Arial"/>
              </a:rPr>
              <a:t>fatigue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resistance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01495" y="469442"/>
            <a:ext cx="773430" cy="8991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b="1" spc="-10" dirty="0">
                <a:latin typeface="Arial"/>
                <a:cs typeface="Arial"/>
              </a:rPr>
              <a:t>Type </a:t>
            </a:r>
            <a:r>
              <a:rPr sz="700" b="1" spc="10" dirty="0">
                <a:latin typeface="Arial"/>
                <a:cs typeface="Arial"/>
              </a:rPr>
              <a:t>IIb</a:t>
            </a:r>
            <a:r>
              <a:rPr sz="700" b="1" spc="5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[FG]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Fast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Glycolytic</a:t>
            </a:r>
            <a:endParaRPr sz="700">
              <a:latin typeface="Arial"/>
              <a:cs typeface="Arial"/>
            </a:endParaRPr>
          </a:p>
          <a:p>
            <a:pPr marL="91440" marR="54610" indent="-79375">
              <a:lnSpc>
                <a:spcPct val="1050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least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oxidative;  </a:t>
            </a:r>
            <a:r>
              <a:rPr sz="700" spc="15" dirty="0">
                <a:latin typeface="Arial"/>
                <a:cs typeface="Arial"/>
              </a:rPr>
              <a:t>least </a:t>
            </a:r>
            <a:r>
              <a:rPr sz="700" spc="10" dirty="0">
                <a:latin typeface="Arial"/>
                <a:cs typeface="Arial"/>
              </a:rPr>
              <a:t>fatigue  </a:t>
            </a:r>
            <a:r>
              <a:rPr sz="700" spc="15" dirty="0">
                <a:latin typeface="Arial"/>
                <a:cs typeface="Arial"/>
              </a:rPr>
              <a:t>resistance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highest, </a:t>
            </a:r>
            <a:r>
              <a:rPr sz="700" spc="10" dirty="0">
                <a:latin typeface="Arial"/>
                <a:cs typeface="Arial"/>
              </a:rPr>
              <a:t>fastest  force</a:t>
            </a:r>
            <a:r>
              <a:rPr sz="700" spc="-7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production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0" y="166496"/>
            <a:ext cx="12287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Normal</a:t>
            </a:r>
            <a:r>
              <a:rPr spc="-55" dirty="0"/>
              <a:t> </a:t>
            </a:r>
            <a:r>
              <a:rPr spc="5" dirty="0"/>
              <a:t>Contraction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077"/>
            <a:ext cx="2465070" cy="117919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spc="10" dirty="0">
                <a:latin typeface="Arial"/>
                <a:cs typeface="Arial"/>
              </a:rPr>
              <a:t>Physiological </a:t>
            </a:r>
            <a:r>
              <a:rPr sz="700" spc="15" dirty="0">
                <a:latin typeface="Arial"/>
                <a:cs typeface="Arial"/>
              </a:rPr>
              <a:t>Sequence </a:t>
            </a:r>
            <a:r>
              <a:rPr sz="700" spc="10" dirty="0">
                <a:latin typeface="Arial"/>
                <a:cs typeface="Arial"/>
              </a:rPr>
              <a:t>is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Asynchronous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smooth, graded contraction determined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No of motor units </a:t>
            </a:r>
            <a:r>
              <a:rPr sz="650" dirty="0">
                <a:latin typeface="Arial"/>
                <a:cs typeface="Arial"/>
              </a:rPr>
              <a:t>firing (spatial</a:t>
            </a:r>
            <a:r>
              <a:rPr sz="650" spc="-1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summation)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Rate of motor </a:t>
            </a:r>
            <a:r>
              <a:rPr sz="650" spc="-10" dirty="0">
                <a:latin typeface="Arial"/>
                <a:cs typeface="Arial"/>
              </a:rPr>
              <a:t>unit </a:t>
            </a:r>
            <a:r>
              <a:rPr sz="650" dirty="0">
                <a:latin typeface="Arial"/>
                <a:cs typeface="Arial"/>
              </a:rPr>
              <a:t>firing </a:t>
            </a:r>
            <a:r>
              <a:rPr sz="650" spc="-5" dirty="0">
                <a:latin typeface="Arial"/>
                <a:cs typeface="Arial"/>
              </a:rPr>
              <a:t>(temporal</a:t>
            </a:r>
            <a:r>
              <a:rPr sz="650" spc="-7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summation)</a:t>
            </a:r>
            <a:endParaRPr sz="6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buFont typeface="Arial"/>
              <a:buChar char="–"/>
            </a:pP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6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Increase </a:t>
            </a:r>
            <a:r>
              <a:rPr sz="700" spc="15" dirty="0">
                <a:latin typeface="Arial"/>
                <a:cs typeface="Arial"/>
              </a:rPr>
              <a:t>no </a:t>
            </a:r>
            <a:r>
              <a:rPr sz="700" spc="10" dirty="0">
                <a:latin typeface="Arial"/>
                <a:cs typeface="Arial"/>
              </a:rPr>
              <a:t>of motor units </a:t>
            </a:r>
            <a:r>
              <a:rPr sz="700" spc="15" dirty="0">
                <a:latin typeface="Arial"/>
                <a:cs typeface="Arial"/>
              </a:rPr>
              <a:t>in </a:t>
            </a:r>
            <a:r>
              <a:rPr sz="700" spc="10" dirty="0">
                <a:latin typeface="Arial"/>
                <a:cs typeface="Arial"/>
              </a:rPr>
              <a:t>early contraction (to </a:t>
            </a:r>
            <a:r>
              <a:rPr sz="700" spc="15" dirty="0">
                <a:latin typeface="Arial"/>
                <a:cs typeface="Arial"/>
              </a:rPr>
              <a:t>↑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force)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then increase </a:t>
            </a:r>
            <a:r>
              <a:rPr sz="700" spc="10" dirty="0">
                <a:latin typeface="Arial"/>
                <a:cs typeface="Arial"/>
              </a:rPr>
              <a:t>firing rate to </a:t>
            </a:r>
            <a:r>
              <a:rPr sz="700" spc="15" dirty="0">
                <a:latin typeface="Arial"/>
                <a:cs typeface="Arial"/>
              </a:rPr>
              <a:t>increase </a:t>
            </a:r>
            <a:r>
              <a:rPr sz="700" spc="10" dirty="0">
                <a:latin typeface="Arial"/>
                <a:cs typeface="Arial"/>
              </a:rPr>
              <a:t>force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further</a:t>
            </a:r>
            <a:endParaRPr sz="700">
              <a:latin typeface="Arial"/>
              <a:cs typeface="Arial"/>
            </a:endParaRPr>
          </a:p>
          <a:p>
            <a:pPr marL="91440" marR="74295" indent="-79375">
              <a:lnSpc>
                <a:spcPct val="104299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Type I </a:t>
            </a:r>
            <a:r>
              <a:rPr sz="700" spc="20" dirty="0">
                <a:latin typeface="Arial"/>
                <a:cs typeface="Arial"/>
              </a:rPr>
              <a:t>MU </a:t>
            </a:r>
            <a:r>
              <a:rPr sz="700" spc="10" dirty="0">
                <a:latin typeface="Arial"/>
                <a:cs typeface="Arial"/>
              </a:rPr>
              <a:t>fire first, </a:t>
            </a:r>
            <a:r>
              <a:rPr sz="700" spc="15" dirty="0">
                <a:latin typeface="Arial"/>
                <a:cs typeface="Arial"/>
              </a:rPr>
              <a:t>then </a:t>
            </a:r>
            <a:r>
              <a:rPr sz="700" spc="5" dirty="0">
                <a:latin typeface="Arial"/>
                <a:cs typeface="Arial"/>
              </a:rPr>
              <a:t>Type </a:t>
            </a:r>
            <a:r>
              <a:rPr sz="700" spc="-5" dirty="0">
                <a:latin typeface="Arial"/>
                <a:cs typeface="Arial"/>
              </a:rPr>
              <a:t>II. </a:t>
            </a:r>
            <a:r>
              <a:rPr sz="700" spc="5" dirty="0">
                <a:latin typeface="Arial"/>
                <a:cs typeface="Arial"/>
              </a:rPr>
              <a:t>Type </a:t>
            </a:r>
            <a:r>
              <a:rPr sz="700" dirty="0">
                <a:latin typeface="Arial"/>
                <a:cs typeface="Arial"/>
              </a:rPr>
              <a:t>IIb </a:t>
            </a:r>
            <a:r>
              <a:rPr sz="700" spc="10" dirty="0">
                <a:latin typeface="Arial"/>
                <a:cs typeface="Arial"/>
              </a:rPr>
              <a:t>brought in last  of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all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6951" y="166496"/>
            <a:ext cx="18103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Electrical Stimulation</a:t>
            </a:r>
            <a:r>
              <a:rPr spc="-130" dirty="0"/>
              <a:t> </a:t>
            </a:r>
            <a:r>
              <a:rPr spc="5" dirty="0"/>
              <a:t>Pattern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2331720" cy="77089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700" spc="15" dirty="0">
                <a:latin typeface="Arial"/>
                <a:cs typeface="Arial"/>
              </a:rPr>
              <a:t>Synchronous </a:t>
            </a:r>
            <a:r>
              <a:rPr sz="700" spc="10" dirty="0">
                <a:latin typeface="Arial"/>
                <a:cs typeface="Arial"/>
              </a:rPr>
              <a:t>firing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pattern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all MU’s fire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together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950">
              <a:latin typeface="Arial"/>
              <a:cs typeface="Arial"/>
            </a:endParaRPr>
          </a:p>
          <a:p>
            <a:pPr marL="91440" marR="5080" indent="-79375">
              <a:lnSpc>
                <a:spcPct val="105000"/>
              </a:lnSpc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Type </a:t>
            </a:r>
            <a:r>
              <a:rPr sz="700" dirty="0">
                <a:latin typeface="Arial"/>
                <a:cs typeface="Arial"/>
              </a:rPr>
              <a:t>II </a:t>
            </a:r>
            <a:r>
              <a:rPr sz="700" spc="15" dirty="0">
                <a:latin typeface="Arial"/>
                <a:cs typeface="Arial"/>
              </a:rPr>
              <a:t>neurons </a:t>
            </a:r>
            <a:r>
              <a:rPr sz="700" spc="10" dirty="0">
                <a:latin typeface="Arial"/>
                <a:cs typeface="Arial"/>
              </a:rPr>
              <a:t>are </a:t>
            </a:r>
            <a:r>
              <a:rPr sz="700" spc="20" dirty="0">
                <a:latin typeface="Arial"/>
                <a:cs typeface="Arial"/>
              </a:rPr>
              <a:t>LARGER </a:t>
            </a:r>
            <a:r>
              <a:rPr sz="700" spc="10" dirty="0">
                <a:latin typeface="Arial"/>
                <a:cs typeface="Arial"/>
              </a:rPr>
              <a:t>- therefore </a:t>
            </a:r>
            <a:r>
              <a:rPr sz="700" spc="15" dirty="0">
                <a:latin typeface="Arial"/>
                <a:cs typeface="Arial"/>
              </a:rPr>
              <a:t>have a </a:t>
            </a:r>
            <a:r>
              <a:rPr sz="700" spc="10" dirty="0">
                <a:latin typeface="Arial"/>
                <a:cs typeface="Arial"/>
              </a:rPr>
              <a:t>lower  threshold, therefore fire first - </a:t>
            </a:r>
            <a:r>
              <a:rPr sz="700" spc="15" dirty="0">
                <a:latin typeface="Arial"/>
                <a:cs typeface="Arial"/>
              </a:rPr>
              <a:t>reverse </a:t>
            </a:r>
            <a:r>
              <a:rPr sz="700" spc="10" dirty="0">
                <a:latin typeface="Arial"/>
                <a:cs typeface="Arial"/>
              </a:rPr>
              <a:t>of the natural  </a:t>
            </a:r>
            <a:r>
              <a:rPr sz="700" spc="15" dirty="0">
                <a:latin typeface="Arial"/>
                <a:cs typeface="Arial"/>
              </a:rPr>
              <a:t>sequence.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740" y="165862"/>
            <a:ext cx="18840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Physiological Effects of</a:t>
            </a:r>
            <a:r>
              <a:rPr spc="-110" dirty="0"/>
              <a:t> </a:t>
            </a:r>
            <a:r>
              <a:rPr spc="10" dirty="0"/>
              <a:t>NMES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961"/>
            <a:ext cx="1037590" cy="100012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79375" marR="483234" indent="-79375" algn="r">
              <a:lnSpc>
                <a:spcPct val="100000"/>
              </a:lnSpc>
              <a:spcBef>
                <a:spcPts val="305"/>
              </a:spcBef>
              <a:buChar char="•"/>
              <a:tabLst>
                <a:tab pos="79375" algn="l"/>
              </a:tabLst>
            </a:pPr>
            <a:r>
              <a:rPr sz="700" spc="15" dirty="0">
                <a:latin typeface="Arial"/>
                <a:cs typeface="Arial"/>
              </a:rPr>
              <a:t>Short</a:t>
            </a:r>
            <a:r>
              <a:rPr sz="700" spc="-95" dirty="0">
                <a:latin typeface="Arial"/>
                <a:cs typeface="Arial"/>
              </a:rPr>
              <a:t> </a:t>
            </a:r>
            <a:r>
              <a:rPr sz="700" spc="-5" dirty="0">
                <a:latin typeface="Arial"/>
                <a:cs typeface="Arial"/>
              </a:rPr>
              <a:t>Term</a:t>
            </a:r>
            <a:endParaRPr sz="700">
              <a:latin typeface="Arial"/>
              <a:cs typeface="Arial"/>
            </a:endParaRPr>
          </a:p>
          <a:p>
            <a:pPr marL="66040" marR="424815" lvl="1" indent="-66040" algn="r">
              <a:lnSpc>
                <a:spcPct val="100000"/>
              </a:lnSpc>
              <a:spcBef>
                <a:spcPts val="155"/>
              </a:spcBef>
              <a:buChar char="–"/>
              <a:tabLst>
                <a:tab pos="66040" algn="l"/>
              </a:tabLst>
            </a:pPr>
            <a:r>
              <a:rPr sz="650" spc="-5" dirty="0">
                <a:latin typeface="Arial"/>
                <a:cs typeface="Arial"/>
              </a:rPr>
              <a:t>Co</a:t>
            </a:r>
            <a:r>
              <a:rPr sz="650" spc="-20" dirty="0">
                <a:latin typeface="Arial"/>
                <a:cs typeface="Arial"/>
              </a:rPr>
              <a:t>n</a:t>
            </a:r>
            <a:r>
              <a:rPr sz="650" spc="-5" dirty="0">
                <a:latin typeface="Arial"/>
                <a:cs typeface="Arial"/>
              </a:rPr>
              <a:t>tract</a:t>
            </a:r>
            <a:r>
              <a:rPr sz="650" spc="5" dirty="0">
                <a:latin typeface="Arial"/>
                <a:cs typeface="Arial"/>
              </a:rPr>
              <a:t>i</a:t>
            </a:r>
            <a:r>
              <a:rPr sz="650" spc="-5" dirty="0">
                <a:latin typeface="Arial"/>
                <a:cs typeface="Arial"/>
              </a:rPr>
              <a:t>on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Altered</a:t>
            </a:r>
            <a:r>
              <a:rPr sz="650" spc="-6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local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blood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flow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Oedema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reduction?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Longer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-5" dirty="0">
                <a:latin typeface="Arial"/>
                <a:cs typeface="Arial"/>
              </a:rPr>
              <a:t>Term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Strength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Hypertrophy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Oedema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reduction?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6303" y="165862"/>
            <a:ext cx="15157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NMES </a:t>
            </a:r>
            <a:r>
              <a:rPr spc="5" dirty="0"/>
              <a:t>for</a:t>
            </a:r>
            <a:r>
              <a:rPr spc="-65" dirty="0"/>
              <a:t> </a:t>
            </a:r>
            <a:r>
              <a:rPr spc="5" dirty="0"/>
              <a:t>Strengthening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395220" cy="113030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NMES </a:t>
            </a:r>
            <a:r>
              <a:rPr sz="700" spc="15" dirty="0">
                <a:latin typeface="Arial"/>
                <a:cs typeface="Arial"/>
              </a:rPr>
              <a:t>alone vs Combined </a:t>
            </a:r>
            <a:r>
              <a:rPr sz="700" spc="10" dirty="0">
                <a:latin typeface="Arial"/>
                <a:cs typeface="Arial"/>
              </a:rPr>
              <a:t>with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Exercise?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High vs Low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intensity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Cross-over</a:t>
            </a:r>
            <a:r>
              <a:rPr sz="700" spc="10" dirty="0">
                <a:latin typeface="Arial"/>
                <a:cs typeface="Arial"/>
              </a:rPr>
              <a:t> effect?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1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Mechanism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ts val="775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speed of response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dirty="0">
                <a:latin typeface="Arial"/>
                <a:cs typeface="Arial"/>
              </a:rPr>
              <a:t>lack </a:t>
            </a:r>
            <a:r>
              <a:rPr sz="650" spc="-5" dirty="0">
                <a:latin typeface="Arial"/>
                <a:cs typeface="Arial"/>
              </a:rPr>
              <a:t>of CSA </a:t>
            </a:r>
            <a:r>
              <a:rPr sz="650" spc="-10" dirty="0">
                <a:latin typeface="Arial"/>
                <a:cs typeface="Arial"/>
              </a:rPr>
              <a:t>change</a:t>
            </a:r>
            <a:r>
              <a:rPr sz="650" spc="-5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indicates</a:t>
            </a:r>
            <a:endParaRPr sz="650">
              <a:latin typeface="Arial"/>
              <a:cs typeface="Arial"/>
            </a:endParaRPr>
          </a:p>
          <a:p>
            <a:pPr marL="182880">
              <a:lnSpc>
                <a:spcPts val="775"/>
              </a:lnSpc>
            </a:pPr>
            <a:r>
              <a:rPr sz="650" b="1" spc="-5" dirty="0">
                <a:latin typeface="Arial"/>
                <a:cs typeface="Arial"/>
              </a:rPr>
              <a:t>Neural</a:t>
            </a:r>
            <a:r>
              <a:rPr sz="650" b="1" spc="-20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Mechanism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Literature questions a </a:t>
            </a:r>
            <a:r>
              <a:rPr sz="650" spc="-10" dirty="0">
                <a:latin typeface="Arial"/>
                <a:cs typeface="Arial"/>
              </a:rPr>
              <a:t>change </a:t>
            </a:r>
            <a:r>
              <a:rPr sz="650" dirty="0">
                <a:latin typeface="Arial"/>
                <a:cs typeface="Arial"/>
              </a:rPr>
              <a:t>in </a:t>
            </a:r>
            <a:r>
              <a:rPr sz="650" spc="-5" dirty="0">
                <a:latin typeface="Arial"/>
                <a:cs typeface="Arial"/>
              </a:rPr>
              <a:t>spinal motor pool activation,  synaptic </a:t>
            </a:r>
            <a:r>
              <a:rPr sz="650" dirty="0">
                <a:latin typeface="Arial"/>
                <a:cs typeface="Arial"/>
              </a:rPr>
              <a:t>facilitation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muscle motor </a:t>
            </a:r>
            <a:r>
              <a:rPr sz="650" spc="-10" dirty="0">
                <a:latin typeface="Arial"/>
                <a:cs typeface="Arial"/>
              </a:rPr>
              <a:t>unit </a:t>
            </a:r>
            <a:r>
              <a:rPr sz="650" dirty="0">
                <a:latin typeface="Arial"/>
                <a:cs typeface="Arial"/>
              </a:rPr>
              <a:t>firing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pattern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0052" y="166496"/>
            <a:ext cx="14636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Stimulation</a:t>
            </a:r>
            <a:r>
              <a:rPr spc="-75" dirty="0"/>
              <a:t> </a:t>
            </a:r>
            <a:r>
              <a:rPr spc="5" dirty="0"/>
              <a:t>Parameters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8734"/>
            <a:ext cx="2085975" cy="115252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2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Intensity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8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Subjective!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Achieve a significant contraction </a:t>
            </a:r>
            <a:r>
              <a:rPr sz="650" dirty="0">
                <a:latin typeface="Arial"/>
                <a:cs typeface="Arial"/>
              </a:rPr>
              <a:t>with </a:t>
            </a:r>
            <a:r>
              <a:rPr sz="650" spc="-5" dirty="0">
                <a:latin typeface="Arial"/>
                <a:cs typeface="Arial"/>
              </a:rPr>
              <a:t>machine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alone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Patient can </a:t>
            </a:r>
            <a:r>
              <a:rPr sz="650" dirty="0">
                <a:latin typeface="Arial"/>
                <a:cs typeface="Arial"/>
              </a:rPr>
              <a:t>join in with</a:t>
            </a:r>
            <a:r>
              <a:rPr sz="650" spc="-1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cycle.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4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Duty </a:t>
            </a:r>
            <a:r>
              <a:rPr sz="700" b="1" spc="10" dirty="0">
                <a:latin typeface="Arial"/>
                <a:cs typeface="Arial"/>
              </a:rPr>
              <a:t>Cycle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1:1 – </a:t>
            </a:r>
            <a:r>
              <a:rPr sz="650" spc="-10" dirty="0">
                <a:latin typeface="Arial"/>
                <a:cs typeface="Arial"/>
              </a:rPr>
              <a:t>end </a:t>
            </a:r>
            <a:r>
              <a:rPr sz="650" spc="-5" dirty="0">
                <a:latin typeface="Arial"/>
                <a:cs typeface="Arial"/>
              </a:rPr>
              <a:t>stage rehab/fit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patients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1:9 – </a:t>
            </a:r>
            <a:r>
              <a:rPr sz="650" dirty="0">
                <a:latin typeface="Arial"/>
                <a:cs typeface="Arial"/>
              </a:rPr>
              <a:t>early </a:t>
            </a:r>
            <a:r>
              <a:rPr sz="650" spc="-5" dirty="0">
                <a:latin typeface="Arial"/>
                <a:cs typeface="Arial"/>
              </a:rPr>
              <a:t>rehab/very weak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patients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20" dirty="0">
                <a:latin typeface="Arial"/>
                <a:cs typeface="Arial"/>
              </a:rPr>
              <a:t>Ramp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8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Ramp up/Ramp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Down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7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More physiological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more</a:t>
            </a:r>
            <a:r>
              <a:rPr sz="650" spc="-5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comfortable.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9561" y="166496"/>
            <a:ext cx="68770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Electrodes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2434590" cy="67500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Both electrodes on muscle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belly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One near motor </a:t>
            </a:r>
            <a:r>
              <a:rPr sz="700" spc="10" dirty="0">
                <a:latin typeface="Arial"/>
                <a:cs typeface="Arial"/>
              </a:rPr>
              <a:t>point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larger </a:t>
            </a:r>
            <a:r>
              <a:rPr sz="700" spc="15" dirty="0">
                <a:latin typeface="Arial"/>
                <a:cs typeface="Arial"/>
              </a:rPr>
              <a:t>electrodes </a:t>
            </a:r>
            <a:r>
              <a:rPr sz="700" spc="10" dirty="0">
                <a:latin typeface="Arial"/>
                <a:cs typeface="Arial"/>
              </a:rPr>
              <a:t>are </a:t>
            </a:r>
            <a:r>
              <a:rPr sz="700" spc="15" dirty="0">
                <a:latin typeface="Arial"/>
                <a:cs typeface="Arial"/>
              </a:rPr>
              <a:t>more comfortable – </a:t>
            </a:r>
            <a:r>
              <a:rPr sz="700" spc="10" dirty="0">
                <a:latin typeface="Arial"/>
                <a:cs typeface="Arial"/>
              </a:rPr>
              <a:t>current </a:t>
            </a:r>
            <a:r>
              <a:rPr sz="700" spc="15" dirty="0">
                <a:latin typeface="Arial"/>
                <a:cs typeface="Arial"/>
              </a:rPr>
              <a:t>density  </a:t>
            </a:r>
            <a:r>
              <a:rPr sz="700" spc="10" dirty="0">
                <a:latin typeface="Arial"/>
                <a:cs typeface="Arial"/>
              </a:rPr>
              <a:t>is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reduced.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Placement – </a:t>
            </a:r>
            <a:r>
              <a:rPr sz="700" spc="10" dirty="0">
                <a:latin typeface="Arial"/>
                <a:cs typeface="Arial"/>
              </a:rPr>
              <a:t>longitudinally? </a:t>
            </a:r>
            <a:r>
              <a:rPr sz="700" spc="15" dirty="0">
                <a:latin typeface="Arial"/>
                <a:cs typeface="Arial"/>
              </a:rPr>
              <a:t>– </a:t>
            </a:r>
            <a:r>
              <a:rPr sz="700" spc="10" dirty="0">
                <a:latin typeface="Arial"/>
                <a:cs typeface="Arial"/>
              </a:rPr>
              <a:t>stronger</a:t>
            </a:r>
            <a:r>
              <a:rPr sz="700" spc="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contraction?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35990" marR="5080" indent="-79756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Strength Protocols:</a:t>
            </a:r>
            <a:r>
              <a:rPr spc="-135" dirty="0"/>
              <a:t> </a:t>
            </a:r>
            <a:r>
              <a:rPr spc="5" dirty="0"/>
              <a:t>Athletes/Non  Injured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3709"/>
            <a:ext cx="2490470" cy="12052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5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Frequency </a:t>
            </a:r>
            <a:r>
              <a:rPr sz="550" spc="10" dirty="0">
                <a:latin typeface="Arial"/>
                <a:cs typeface="Arial"/>
              </a:rPr>
              <a:t>usually at </a:t>
            </a:r>
            <a:r>
              <a:rPr sz="550" spc="15" dirty="0">
                <a:latin typeface="Arial"/>
                <a:cs typeface="Arial"/>
              </a:rPr>
              <a:t>around 60Hz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+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0"/>
              </a:spcBef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Stim </a:t>
            </a:r>
            <a:r>
              <a:rPr sz="550" spc="10" dirty="0">
                <a:latin typeface="Arial"/>
                <a:cs typeface="Arial"/>
              </a:rPr>
              <a:t>intensity at </a:t>
            </a:r>
            <a:r>
              <a:rPr sz="550" spc="15" dirty="0">
                <a:latin typeface="Arial"/>
                <a:cs typeface="Arial"/>
              </a:rPr>
              <a:t>max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tolerance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BUT can </a:t>
            </a:r>
            <a:r>
              <a:rPr sz="550" spc="10" dirty="0">
                <a:latin typeface="Arial"/>
                <a:cs typeface="Arial"/>
              </a:rPr>
              <a:t>get </a:t>
            </a:r>
            <a:r>
              <a:rPr sz="550" spc="15" dirty="0">
                <a:latin typeface="Arial"/>
                <a:cs typeface="Arial"/>
              </a:rPr>
              <a:t>an </a:t>
            </a:r>
            <a:r>
              <a:rPr sz="550" spc="10" dirty="0">
                <a:latin typeface="Arial"/>
                <a:cs typeface="Arial"/>
              </a:rPr>
              <a:t>effect at </a:t>
            </a:r>
            <a:r>
              <a:rPr sz="550" spc="15" dirty="0">
                <a:latin typeface="Arial"/>
                <a:cs typeface="Arial"/>
              </a:rPr>
              <a:t>25-50% </a:t>
            </a:r>
            <a:r>
              <a:rPr sz="550" spc="25" dirty="0">
                <a:latin typeface="Arial"/>
                <a:cs typeface="Arial"/>
              </a:rPr>
              <a:t>MVC</a:t>
            </a:r>
            <a:r>
              <a:rPr sz="550" spc="-10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(ISOMETRIC)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PULSE WIDTH </a:t>
            </a:r>
            <a:r>
              <a:rPr sz="550" spc="5" dirty="0">
                <a:latin typeface="Arial"/>
                <a:cs typeface="Arial"/>
              </a:rPr>
              <a:t>300-400𝞵s </a:t>
            </a:r>
            <a:r>
              <a:rPr sz="550" spc="15" dirty="0">
                <a:latin typeface="Arial"/>
                <a:cs typeface="Arial"/>
              </a:rPr>
              <a:t>may be</a:t>
            </a:r>
            <a:r>
              <a:rPr sz="550" spc="-7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best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550" spc="15" dirty="0">
                <a:latin typeface="Arial"/>
                <a:cs typeface="Arial"/>
              </a:rPr>
              <a:t>Duty </a:t>
            </a:r>
            <a:r>
              <a:rPr sz="550" spc="10" dirty="0">
                <a:latin typeface="Arial"/>
                <a:cs typeface="Arial"/>
              </a:rPr>
              <a:t>cycle relates </a:t>
            </a:r>
            <a:r>
              <a:rPr sz="550" spc="15" dirty="0">
                <a:latin typeface="Arial"/>
                <a:cs typeface="Arial"/>
              </a:rPr>
              <a:t>to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fatigue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ts val="595"/>
              </a:lnSpc>
              <a:buChar char="–"/>
              <a:tabLst>
                <a:tab pos="183515" algn="l"/>
              </a:tabLst>
            </a:pPr>
            <a:r>
              <a:rPr sz="500" spc="-15" dirty="0">
                <a:latin typeface="Arial"/>
                <a:cs typeface="Arial"/>
              </a:rPr>
              <a:t>If </a:t>
            </a:r>
            <a:r>
              <a:rPr sz="500" spc="-5" dirty="0">
                <a:latin typeface="Arial"/>
                <a:cs typeface="Arial"/>
              </a:rPr>
              <a:t>less </a:t>
            </a:r>
            <a:r>
              <a:rPr sz="500" spc="-10" dirty="0">
                <a:latin typeface="Arial"/>
                <a:cs typeface="Arial"/>
              </a:rPr>
              <a:t>fatigue resistant 1:8 </a:t>
            </a:r>
            <a:r>
              <a:rPr sz="500" spc="-5" dirty="0">
                <a:latin typeface="Arial"/>
                <a:cs typeface="Arial"/>
              </a:rPr>
              <a:t>-</a:t>
            </a:r>
            <a:r>
              <a:rPr sz="500" spc="50" dirty="0">
                <a:latin typeface="Arial"/>
                <a:cs typeface="Arial"/>
              </a:rPr>
              <a:t> </a:t>
            </a:r>
            <a:r>
              <a:rPr sz="500" spc="-10" dirty="0">
                <a:latin typeface="Arial"/>
                <a:cs typeface="Arial"/>
              </a:rPr>
              <a:t>1:5</a:t>
            </a:r>
            <a:endParaRPr sz="500">
              <a:latin typeface="Arial"/>
              <a:cs typeface="Arial"/>
            </a:endParaRPr>
          </a:p>
          <a:p>
            <a:pPr marL="182880" lvl="1" indent="-66040">
              <a:lnSpc>
                <a:spcPts val="595"/>
              </a:lnSpc>
              <a:buChar char="–"/>
              <a:tabLst>
                <a:tab pos="183515" algn="l"/>
              </a:tabLst>
            </a:pPr>
            <a:r>
              <a:rPr sz="500" spc="-5" dirty="0">
                <a:latin typeface="Arial"/>
                <a:cs typeface="Arial"/>
              </a:rPr>
              <a:t>Once less likely </a:t>
            </a:r>
            <a:r>
              <a:rPr sz="500" spc="-10" dirty="0">
                <a:latin typeface="Arial"/>
                <a:cs typeface="Arial"/>
              </a:rPr>
              <a:t>to fatigue </a:t>
            </a:r>
            <a:r>
              <a:rPr sz="500" spc="-5" dirty="0">
                <a:latin typeface="Arial"/>
                <a:cs typeface="Arial"/>
              </a:rPr>
              <a:t>drop </a:t>
            </a:r>
            <a:r>
              <a:rPr sz="500" spc="-10" dirty="0">
                <a:latin typeface="Arial"/>
                <a:cs typeface="Arial"/>
              </a:rPr>
              <a:t>to 1:3 </a:t>
            </a:r>
            <a:r>
              <a:rPr sz="500" spc="-5" dirty="0">
                <a:latin typeface="Arial"/>
                <a:cs typeface="Arial"/>
              </a:rPr>
              <a:t>- </a:t>
            </a:r>
            <a:r>
              <a:rPr sz="500" spc="-10" dirty="0">
                <a:latin typeface="Arial"/>
                <a:cs typeface="Arial"/>
              </a:rPr>
              <a:t>1:2 </a:t>
            </a:r>
            <a:r>
              <a:rPr sz="500" spc="-5" dirty="0">
                <a:latin typeface="Arial"/>
                <a:cs typeface="Arial"/>
              </a:rPr>
              <a:t>- </a:t>
            </a:r>
            <a:r>
              <a:rPr sz="500" spc="-10" dirty="0">
                <a:latin typeface="Arial"/>
                <a:cs typeface="Arial"/>
              </a:rPr>
              <a:t>1:1</a:t>
            </a:r>
            <a:endParaRPr sz="5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700">
              <a:latin typeface="Arial"/>
              <a:cs typeface="Arial"/>
            </a:endParaRPr>
          </a:p>
          <a:p>
            <a:pPr marL="91440" marR="177165" indent="-79375">
              <a:lnSpc>
                <a:spcPts val="550"/>
              </a:lnSpc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Ramp </a:t>
            </a:r>
            <a:r>
              <a:rPr sz="550" spc="10" dirty="0">
                <a:latin typeface="Arial"/>
                <a:cs typeface="Arial"/>
              </a:rPr>
              <a:t>- </a:t>
            </a:r>
            <a:r>
              <a:rPr sz="550" spc="15" dirty="0">
                <a:latin typeface="Arial"/>
                <a:cs typeface="Arial"/>
              </a:rPr>
              <a:t>no </a:t>
            </a:r>
            <a:r>
              <a:rPr sz="550" spc="5" dirty="0">
                <a:latin typeface="Arial"/>
                <a:cs typeface="Arial"/>
              </a:rPr>
              <a:t>definitive </a:t>
            </a:r>
            <a:r>
              <a:rPr sz="550" spc="10" dirty="0">
                <a:latin typeface="Arial"/>
                <a:cs typeface="Arial"/>
              </a:rPr>
              <a:t>rules, </a:t>
            </a:r>
            <a:r>
              <a:rPr sz="550" spc="20" dirty="0">
                <a:latin typeface="Arial"/>
                <a:cs typeface="Arial"/>
              </a:rPr>
              <a:t>BUT </a:t>
            </a:r>
            <a:r>
              <a:rPr sz="550" spc="10" dirty="0">
                <a:latin typeface="Arial"/>
                <a:cs typeface="Arial"/>
              </a:rPr>
              <a:t>with stronger stimulation </a:t>
            </a:r>
            <a:r>
              <a:rPr sz="550" spc="20" dirty="0">
                <a:latin typeface="Arial"/>
                <a:cs typeface="Arial"/>
              </a:rPr>
              <a:t>use </a:t>
            </a:r>
            <a:r>
              <a:rPr sz="550" spc="10" dirty="0">
                <a:latin typeface="Arial"/>
                <a:cs typeface="Arial"/>
              </a:rPr>
              <a:t>longer  ramp. Usually 2-4 </a:t>
            </a:r>
            <a:r>
              <a:rPr sz="550" spc="15" dirty="0">
                <a:latin typeface="Arial"/>
                <a:cs typeface="Arial"/>
              </a:rPr>
              <a:t>sec ramp up and 1-2 sec ramp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down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ts val="550"/>
              </a:lnSpc>
              <a:buChar char="•"/>
              <a:tabLst>
                <a:tab pos="92075" algn="l"/>
              </a:tabLst>
            </a:pPr>
            <a:r>
              <a:rPr sz="550" spc="20" dirty="0">
                <a:latin typeface="Arial"/>
                <a:cs typeface="Arial"/>
              </a:rPr>
              <a:t>8</a:t>
            </a:r>
            <a:r>
              <a:rPr sz="550" spc="10" dirty="0">
                <a:latin typeface="Arial"/>
                <a:cs typeface="Arial"/>
              </a:rPr>
              <a:t> -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15 max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contractions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/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session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; </a:t>
            </a:r>
            <a:r>
              <a:rPr sz="550" spc="20" dirty="0">
                <a:latin typeface="Arial"/>
                <a:cs typeface="Arial"/>
              </a:rPr>
              <a:t>3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-</a:t>
            </a:r>
            <a:r>
              <a:rPr sz="550" spc="15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5</a:t>
            </a:r>
            <a:r>
              <a:rPr sz="550" spc="1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sessions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/ </a:t>
            </a:r>
            <a:r>
              <a:rPr sz="550" spc="15" dirty="0">
                <a:latin typeface="Arial"/>
                <a:cs typeface="Arial"/>
              </a:rPr>
              <a:t>week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; </a:t>
            </a:r>
            <a:r>
              <a:rPr sz="550" spc="20" dirty="0">
                <a:latin typeface="Arial"/>
                <a:cs typeface="Arial"/>
              </a:rPr>
              <a:t>3</a:t>
            </a:r>
            <a:r>
              <a:rPr sz="550" spc="1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-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6</a:t>
            </a:r>
            <a:r>
              <a:rPr sz="550" spc="15" dirty="0">
                <a:latin typeface="Arial"/>
                <a:cs typeface="Arial"/>
              </a:rPr>
              <a:t> weeks</a:t>
            </a:r>
            <a:r>
              <a:rPr sz="550" spc="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for  significant effect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591" y="165862"/>
            <a:ext cx="14789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Protocol:</a:t>
            </a:r>
            <a:r>
              <a:rPr spc="-60" dirty="0"/>
              <a:t> </a:t>
            </a:r>
            <a:r>
              <a:rPr spc="5" dirty="0"/>
              <a:t>Rehabilitation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104390" cy="96774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Lower </a:t>
            </a:r>
            <a:r>
              <a:rPr sz="700" spc="15" dirty="0">
                <a:latin typeface="Arial"/>
                <a:cs typeface="Arial"/>
              </a:rPr>
              <a:t>Frequency – minimum </a:t>
            </a:r>
            <a:r>
              <a:rPr sz="700" spc="10" dirty="0">
                <a:latin typeface="Arial"/>
                <a:cs typeface="Arial"/>
              </a:rPr>
              <a:t>for tetany</a:t>
            </a:r>
            <a:r>
              <a:rPr sz="700" spc="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20-35Hz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Longer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Session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Duty </a:t>
            </a:r>
            <a:r>
              <a:rPr sz="700" spc="10" dirty="0">
                <a:latin typeface="Arial"/>
                <a:cs typeface="Arial"/>
              </a:rPr>
              <a:t>Cycle - </a:t>
            </a:r>
            <a:r>
              <a:rPr sz="700" spc="15" dirty="0">
                <a:latin typeface="Arial"/>
                <a:cs typeface="Arial"/>
              </a:rPr>
              <a:t>minimise </a:t>
            </a:r>
            <a:r>
              <a:rPr sz="700" spc="10" dirty="0">
                <a:latin typeface="Arial"/>
                <a:cs typeface="Arial"/>
              </a:rPr>
              <a:t>fatigue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(1:4+)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Arial"/>
              <a:buChar char="•"/>
            </a:pPr>
            <a:endParaRPr sz="11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Strengthening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Endurance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Atrophic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Muscle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7295" y="166496"/>
            <a:ext cx="137223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Muscle</a:t>
            </a:r>
            <a:r>
              <a:rPr spc="-55" dirty="0"/>
              <a:t> </a:t>
            </a:r>
            <a:r>
              <a:rPr spc="5" dirty="0"/>
              <a:t>Strengthening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597"/>
            <a:ext cx="2465070" cy="100203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30 </a:t>
            </a:r>
            <a:r>
              <a:rPr sz="700" spc="10" dirty="0">
                <a:latin typeface="Arial"/>
                <a:cs typeface="Arial"/>
              </a:rPr>
              <a:t>- </a:t>
            </a:r>
            <a:r>
              <a:rPr sz="700" spc="15" dirty="0">
                <a:latin typeface="Arial"/>
                <a:cs typeface="Arial"/>
              </a:rPr>
              <a:t>35Hz </a:t>
            </a:r>
            <a:r>
              <a:rPr sz="700" spc="30" dirty="0">
                <a:latin typeface="Arial"/>
                <a:cs typeface="Arial"/>
              </a:rPr>
              <a:t>@ </a:t>
            </a:r>
            <a:r>
              <a:rPr sz="700" spc="15" dirty="0">
                <a:latin typeface="Arial"/>
                <a:cs typeface="Arial"/>
              </a:rPr>
              <a:t>400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-30" dirty="0">
                <a:latin typeface="Arial"/>
                <a:cs typeface="Arial"/>
              </a:rPr>
              <a:t>𝞵s</a:t>
            </a:r>
            <a:endParaRPr sz="700">
              <a:latin typeface="Arial"/>
              <a:cs typeface="Arial"/>
            </a:endParaRPr>
          </a:p>
          <a:p>
            <a:pPr marL="182880" marR="135255" indent="-66040">
              <a:lnSpc>
                <a:spcPts val="770"/>
              </a:lnSpc>
              <a:spcBef>
                <a:spcPts val="190"/>
              </a:spcBef>
            </a:pPr>
            <a:r>
              <a:rPr sz="650" spc="-5" dirty="0">
                <a:latin typeface="Arial"/>
                <a:cs typeface="Arial"/>
              </a:rPr>
              <a:t>– </a:t>
            </a:r>
            <a:r>
              <a:rPr sz="650" dirty="0">
                <a:latin typeface="Arial"/>
                <a:cs typeface="Arial"/>
              </a:rPr>
              <a:t>(if </a:t>
            </a:r>
            <a:r>
              <a:rPr sz="650" spc="-5" dirty="0">
                <a:latin typeface="Arial"/>
                <a:cs typeface="Arial"/>
              </a:rPr>
              <a:t>you have a choice, longer pulses are advantageous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over  shorter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pulses)</a:t>
            </a:r>
            <a:endParaRPr sz="65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4 sec ON </a:t>
            </a:r>
            <a:r>
              <a:rPr sz="700" spc="5" dirty="0">
                <a:latin typeface="Arial"/>
                <a:cs typeface="Arial"/>
              </a:rPr>
              <a:t>/ </a:t>
            </a:r>
            <a:r>
              <a:rPr sz="700" spc="15" dirty="0">
                <a:latin typeface="Arial"/>
                <a:cs typeface="Arial"/>
              </a:rPr>
              <a:t>4 sec OFF (minimum) </a:t>
            </a:r>
            <a:r>
              <a:rPr sz="700" spc="10" dirty="0">
                <a:latin typeface="Arial"/>
                <a:cs typeface="Arial"/>
              </a:rPr>
              <a:t>but </a:t>
            </a:r>
            <a:r>
              <a:rPr sz="700" spc="15" dirty="0">
                <a:latin typeface="Arial"/>
                <a:cs typeface="Arial"/>
              </a:rPr>
              <a:t>usually 10 sec ON </a:t>
            </a:r>
            <a:r>
              <a:rPr sz="700" spc="5" dirty="0">
                <a:latin typeface="Arial"/>
                <a:cs typeface="Arial"/>
              </a:rPr>
              <a:t>/  </a:t>
            </a:r>
            <a:r>
              <a:rPr sz="700" spc="15" dirty="0">
                <a:latin typeface="Arial"/>
                <a:cs typeface="Arial"/>
              </a:rPr>
              <a:t>OFF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At least 15 mins </a:t>
            </a:r>
            <a:r>
              <a:rPr sz="700" spc="10" dirty="0">
                <a:latin typeface="Arial"/>
                <a:cs typeface="Arial"/>
              </a:rPr>
              <a:t>alt days, but </a:t>
            </a:r>
            <a:r>
              <a:rPr sz="700" spc="15" dirty="0">
                <a:latin typeface="Arial"/>
                <a:cs typeface="Arial"/>
              </a:rPr>
              <a:t>usually 30 min </a:t>
            </a:r>
            <a:r>
              <a:rPr sz="700" spc="5" dirty="0">
                <a:latin typeface="Arial"/>
                <a:cs typeface="Arial"/>
              </a:rPr>
              <a:t>/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day</a:t>
            </a:r>
            <a:endParaRPr sz="700">
              <a:latin typeface="Arial"/>
              <a:cs typeface="Arial"/>
            </a:endParaRPr>
          </a:p>
          <a:p>
            <a:pPr marL="91440" marR="37465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Need </a:t>
            </a:r>
            <a:r>
              <a:rPr sz="700" spc="10" dirty="0">
                <a:latin typeface="Arial"/>
                <a:cs typeface="Arial"/>
              </a:rPr>
              <a:t>strong </a:t>
            </a:r>
            <a:r>
              <a:rPr sz="700" spc="15" dirty="0">
                <a:latin typeface="Arial"/>
                <a:cs typeface="Arial"/>
              </a:rPr>
              <a:t>contraction </a:t>
            </a:r>
            <a:r>
              <a:rPr sz="700" spc="10" dirty="0">
                <a:latin typeface="Arial"/>
                <a:cs typeface="Arial"/>
              </a:rPr>
              <a:t>(not just </a:t>
            </a:r>
            <a:r>
              <a:rPr sz="700" spc="15" dirty="0">
                <a:latin typeface="Arial"/>
                <a:cs typeface="Arial"/>
              </a:rPr>
              <a:t>mild </a:t>
            </a:r>
            <a:r>
              <a:rPr sz="700" spc="10" dirty="0">
                <a:latin typeface="Arial"/>
                <a:cs typeface="Arial"/>
              </a:rPr>
              <a:t>twitch) </a:t>
            </a:r>
            <a:r>
              <a:rPr sz="700" spc="15" dirty="0">
                <a:latin typeface="Arial"/>
                <a:cs typeface="Arial"/>
              </a:rPr>
              <a:t>+ </a:t>
            </a:r>
            <a:r>
              <a:rPr sz="700" spc="10" dirty="0">
                <a:latin typeface="Arial"/>
                <a:cs typeface="Arial"/>
              </a:rPr>
              <a:t>voluntary  </a:t>
            </a:r>
            <a:r>
              <a:rPr sz="700" spc="15" dirty="0">
                <a:latin typeface="Arial"/>
                <a:cs typeface="Arial"/>
              </a:rPr>
              <a:t>as</a:t>
            </a:r>
            <a:r>
              <a:rPr sz="700" spc="10" dirty="0">
                <a:latin typeface="Arial"/>
                <a:cs typeface="Arial"/>
              </a:rPr>
              <a:t> well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0039" y="166496"/>
            <a:ext cx="11658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Muscle</a:t>
            </a:r>
            <a:r>
              <a:rPr spc="-75" dirty="0"/>
              <a:t> </a:t>
            </a:r>
            <a:r>
              <a:rPr spc="10" dirty="0"/>
              <a:t>Endurance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1473200" cy="56388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20Hz </a:t>
            </a:r>
            <a:r>
              <a:rPr sz="700" spc="30" dirty="0">
                <a:latin typeface="Arial"/>
                <a:cs typeface="Arial"/>
              </a:rPr>
              <a:t>@ </a:t>
            </a:r>
            <a:r>
              <a:rPr sz="700" spc="15" dirty="0">
                <a:latin typeface="Arial"/>
                <a:cs typeface="Arial"/>
              </a:rPr>
              <a:t>400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-30" dirty="0">
                <a:latin typeface="Arial"/>
                <a:cs typeface="Arial"/>
              </a:rPr>
              <a:t>𝞵s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2 sec ON </a:t>
            </a:r>
            <a:r>
              <a:rPr sz="700" spc="5" dirty="0">
                <a:latin typeface="Arial"/>
                <a:cs typeface="Arial"/>
              </a:rPr>
              <a:t>/ </a:t>
            </a:r>
            <a:r>
              <a:rPr sz="700" spc="15" dirty="0">
                <a:latin typeface="Arial"/>
                <a:cs typeface="Arial"/>
              </a:rPr>
              <a:t>2 sec OFF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(minimum)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least 1 </a:t>
            </a:r>
            <a:r>
              <a:rPr sz="700" spc="10" dirty="0">
                <a:latin typeface="Arial"/>
                <a:cs typeface="Arial"/>
              </a:rPr>
              <a:t>hr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day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Minimal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contractions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572" y="165862"/>
            <a:ext cx="228854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10" dirty="0"/>
              <a:t>Very </a:t>
            </a:r>
            <a:r>
              <a:rPr dirty="0"/>
              <a:t>Weak </a:t>
            </a:r>
            <a:r>
              <a:rPr spc="5" dirty="0"/>
              <a:t>Muscles / Marked</a:t>
            </a:r>
            <a:r>
              <a:rPr spc="-120" dirty="0"/>
              <a:t> </a:t>
            </a:r>
            <a:r>
              <a:rPr spc="5" dirty="0"/>
              <a:t>Atrophy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1473200" cy="56388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10Hz </a:t>
            </a:r>
            <a:r>
              <a:rPr sz="700" spc="30" dirty="0">
                <a:latin typeface="Arial"/>
                <a:cs typeface="Arial"/>
              </a:rPr>
              <a:t>@ </a:t>
            </a:r>
            <a:r>
              <a:rPr sz="700" spc="15" dirty="0">
                <a:latin typeface="Arial"/>
                <a:cs typeface="Arial"/>
              </a:rPr>
              <a:t>400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-30" dirty="0">
                <a:latin typeface="Arial"/>
                <a:cs typeface="Arial"/>
              </a:rPr>
              <a:t>𝞵s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2 sec ON </a:t>
            </a:r>
            <a:r>
              <a:rPr sz="700" spc="5" dirty="0">
                <a:latin typeface="Arial"/>
                <a:cs typeface="Arial"/>
              </a:rPr>
              <a:t>/ </a:t>
            </a:r>
            <a:r>
              <a:rPr sz="700" spc="15" dirty="0">
                <a:latin typeface="Arial"/>
                <a:cs typeface="Arial"/>
              </a:rPr>
              <a:t>2 sec OFF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(minimum)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Minimum 1 </a:t>
            </a:r>
            <a:r>
              <a:rPr sz="700" spc="10" dirty="0">
                <a:latin typeface="Arial"/>
                <a:cs typeface="Arial"/>
              </a:rPr>
              <a:t>hr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day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Minimal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contraction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6367" y="165862"/>
            <a:ext cx="201231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NMES </a:t>
            </a:r>
            <a:r>
              <a:rPr spc="5" dirty="0"/>
              <a:t>- </a:t>
            </a:r>
            <a:r>
              <a:rPr spc="10" dirty="0"/>
              <a:t>Blood Flow and</a:t>
            </a:r>
            <a:r>
              <a:rPr spc="-190" dirty="0"/>
              <a:t> </a:t>
            </a:r>
            <a:r>
              <a:rPr spc="10" dirty="0"/>
              <a:t>Oedema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961"/>
            <a:ext cx="1241425" cy="63119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Increase </a:t>
            </a:r>
            <a:r>
              <a:rPr sz="700" spc="15" dirty="0">
                <a:latin typeface="Arial"/>
                <a:cs typeface="Arial"/>
              </a:rPr>
              <a:t>local blood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flow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Via muscle</a:t>
            </a:r>
            <a:r>
              <a:rPr sz="650" spc="-4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stimulation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Superficial? </a:t>
            </a:r>
            <a:r>
              <a:rPr sz="650" dirty="0">
                <a:latin typeface="Arial"/>
                <a:cs typeface="Arial"/>
              </a:rPr>
              <a:t>Skin blood</a:t>
            </a:r>
            <a:r>
              <a:rPr sz="650" spc="-13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flow?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Suction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Electrodes?</a:t>
            </a:r>
            <a:endParaRPr sz="6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55"/>
              </a:spcBef>
            </a:pPr>
            <a:r>
              <a:rPr sz="650" spc="-5" dirty="0">
                <a:latin typeface="Arial"/>
                <a:cs typeface="Arial"/>
              </a:rPr>
              <a:t>– 1-50Hz or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10-25Hz?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5731" y="166496"/>
            <a:ext cx="201231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NMES </a:t>
            </a:r>
            <a:r>
              <a:rPr spc="5" dirty="0"/>
              <a:t>- </a:t>
            </a:r>
            <a:r>
              <a:rPr spc="10" dirty="0"/>
              <a:t>Blood Flow and</a:t>
            </a:r>
            <a:r>
              <a:rPr spc="-190" dirty="0"/>
              <a:t> </a:t>
            </a:r>
            <a:r>
              <a:rPr spc="10" dirty="0"/>
              <a:t>Oedema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597"/>
            <a:ext cx="1317625" cy="74866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Reduce </a:t>
            </a:r>
            <a:r>
              <a:rPr sz="700" spc="10" dirty="0">
                <a:latin typeface="Arial"/>
                <a:cs typeface="Arial"/>
              </a:rPr>
              <a:t>Swelling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(secondary)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55"/>
              </a:spcBef>
            </a:pPr>
            <a:r>
              <a:rPr sz="650" spc="-5" dirty="0">
                <a:latin typeface="Arial"/>
                <a:cs typeface="Arial"/>
              </a:rPr>
              <a:t>–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10-25Hz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Muscle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pump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Pain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relief</a:t>
            </a:r>
            <a:endParaRPr sz="65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55"/>
              </a:spcBef>
            </a:pPr>
            <a:r>
              <a:rPr sz="650" spc="-5" dirty="0">
                <a:latin typeface="Arial"/>
                <a:cs typeface="Arial"/>
              </a:rPr>
              <a:t>–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1-50Hz???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Suction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Electrodes?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4883" y="166496"/>
            <a:ext cx="13766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ITF </a:t>
            </a:r>
            <a:r>
              <a:rPr spc="5" dirty="0"/>
              <a:t>for </a:t>
            </a:r>
            <a:r>
              <a:rPr spc="10" dirty="0"/>
              <a:t>NMES</a:t>
            </a:r>
            <a:r>
              <a:rPr spc="-114" dirty="0"/>
              <a:t> </a:t>
            </a:r>
            <a:r>
              <a:rPr spc="5" dirty="0"/>
              <a:t>Settings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0077"/>
            <a:ext cx="1563370" cy="96774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Constant/ variable beat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Control for </a:t>
            </a:r>
            <a:r>
              <a:rPr sz="700" spc="15" dirty="0">
                <a:latin typeface="Arial"/>
                <a:cs typeface="Arial"/>
              </a:rPr>
              <a:t>time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beat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frequencies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control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Vector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setting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Control of total </a:t>
            </a:r>
            <a:r>
              <a:rPr sz="700" spc="15" dirty="0">
                <a:latin typeface="Arial"/>
                <a:cs typeface="Arial"/>
              </a:rPr>
              <a:t>time (10-20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mins)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2/4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pole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Rubber </a:t>
            </a:r>
            <a:r>
              <a:rPr sz="700" spc="10" dirty="0">
                <a:latin typeface="Arial"/>
                <a:cs typeface="Arial"/>
              </a:rPr>
              <a:t>electrode/ </a:t>
            </a:r>
            <a:r>
              <a:rPr sz="700" spc="15" dirty="0">
                <a:latin typeface="Arial"/>
                <a:cs typeface="Arial"/>
              </a:rPr>
              <a:t>sponge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pads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165862"/>
            <a:ext cx="17335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Muscle Stimulation</a:t>
            </a:r>
            <a:r>
              <a:rPr sz="1000" b="1" spc="-9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Choices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8623" y="546560"/>
          <a:ext cx="2536825" cy="9086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21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7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705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4922">
                <a:tc>
                  <a:txBody>
                    <a:bodyPr/>
                    <a:lstStyle/>
                    <a:p>
                      <a:pPr marL="27940" marR="17843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550" b="1" spc="-5" dirty="0">
                          <a:latin typeface="Arial"/>
                          <a:cs typeface="Arial"/>
                        </a:rPr>
                        <a:t>Tissue </a:t>
                      </a:r>
                      <a:r>
                        <a:rPr sz="550" b="1" spc="-10" dirty="0">
                          <a:latin typeface="Arial"/>
                          <a:cs typeface="Arial"/>
                        </a:rPr>
                        <a:t>fluid </a:t>
                      </a:r>
                      <a:r>
                        <a:rPr sz="550" b="1" dirty="0">
                          <a:latin typeface="Arial"/>
                          <a:cs typeface="Arial"/>
                        </a:rPr>
                        <a:t>exchange;  </a:t>
                      </a:r>
                      <a:r>
                        <a:rPr sz="550" b="1" spc="-5" dirty="0">
                          <a:latin typeface="Arial"/>
                          <a:cs typeface="Arial"/>
                        </a:rPr>
                        <a:t>muscle</a:t>
                      </a:r>
                      <a:r>
                        <a:rPr sz="55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b="1" spc="-5" dirty="0">
                          <a:latin typeface="Arial"/>
                          <a:cs typeface="Arial"/>
                        </a:rPr>
                        <a:t>contraction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550" dirty="0">
                          <a:latin typeface="Arial"/>
                          <a:cs typeface="Arial"/>
                        </a:rPr>
                        <a:t>10-150Hz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R="22860" algn="r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Pa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asy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pathet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55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ne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ves</a:t>
                      </a:r>
                      <a:endParaRPr sz="550">
                        <a:latin typeface="Arial"/>
                        <a:cs typeface="Arial"/>
                      </a:endParaRPr>
                    </a:p>
                    <a:p>
                      <a:pPr marR="22860" algn="r">
                        <a:lnSpc>
                          <a:spcPct val="100000"/>
                        </a:lnSpc>
                      </a:pPr>
                      <a:r>
                        <a:rPr sz="550" dirty="0">
                          <a:latin typeface="Arial"/>
                          <a:cs typeface="Arial"/>
                        </a:rPr>
                        <a:t>Skeletal</a:t>
                      </a:r>
                      <a:r>
                        <a:rPr sz="550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muscle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4699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783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450">
                        <a:latin typeface="Times New Roman"/>
                        <a:cs typeface="Times New Roman"/>
                      </a:endParaRPr>
                    </a:p>
                    <a:p>
                      <a:pPr marL="279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550" b="1" spc="-5" dirty="0">
                          <a:latin typeface="Arial"/>
                          <a:cs typeface="Arial"/>
                        </a:rPr>
                        <a:t>Increased blood supply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10-80Hz</a:t>
                      </a:r>
                      <a:endParaRPr sz="55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550" dirty="0">
                          <a:latin typeface="Arial"/>
                          <a:cs typeface="Arial"/>
                        </a:rPr>
                        <a:t>0-10Hz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357505" marR="22860" indent="-7620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Skeletal</a:t>
                      </a:r>
                      <a:r>
                        <a:rPr sz="550" spc="-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muscle 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Smooth</a:t>
                      </a:r>
                      <a:r>
                        <a:rPr sz="55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muscle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8660">
                <a:tc>
                  <a:txBody>
                    <a:bodyPr/>
                    <a:lstStyle/>
                    <a:p>
                      <a:pPr marL="27940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550" b="1" spc="-5" dirty="0">
                          <a:latin typeface="Arial"/>
                          <a:cs typeface="Arial"/>
                        </a:rPr>
                        <a:t>Contraction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6096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1-50Hz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6096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R="22860" algn="r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Muscle</a:t>
                      </a:r>
                      <a:r>
                        <a:rPr sz="55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stimulation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6096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3327">
                <a:tc>
                  <a:txBody>
                    <a:bodyPr/>
                    <a:lstStyle/>
                    <a:p>
                      <a:pPr marL="27940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550" b="1" spc="-5" dirty="0">
                          <a:latin typeface="Arial"/>
                          <a:cs typeface="Arial"/>
                        </a:rPr>
                        <a:t>Oedema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58419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10-25Hz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58419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R="22225" algn="r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Tissue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blood</a:t>
                      </a:r>
                      <a:r>
                        <a:rPr sz="55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flow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58419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5093" y="165862"/>
            <a:ext cx="55816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Intensity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431415" cy="40640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Turn </a:t>
            </a:r>
            <a:r>
              <a:rPr sz="700" spc="15" dirty="0">
                <a:latin typeface="Arial"/>
                <a:cs typeface="Arial"/>
              </a:rPr>
              <a:t>up </a:t>
            </a:r>
            <a:r>
              <a:rPr sz="700" spc="10" dirty="0">
                <a:latin typeface="Arial"/>
                <a:cs typeface="Arial"/>
              </a:rPr>
              <a:t>GRADUALLY to </a:t>
            </a:r>
            <a:r>
              <a:rPr sz="700" spc="15" dirty="0">
                <a:latin typeface="Arial"/>
                <a:cs typeface="Arial"/>
              </a:rPr>
              <a:t>maximum comfort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level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Monitor </a:t>
            </a: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15" dirty="0">
                <a:latin typeface="Arial"/>
                <a:cs typeface="Arial"/>
              </a:rPr>
              <a:t>accommodation and increase accordingly </a:t>
            </a:r>
            <a:r>
              <a:rPr sz="700" spc="10" dirty="0">
                <a:latin typeface="Arial"/>
                <a:cs typeface="Arial"/>
              </a:rPr>
              <a:t>(1  </a:t>
            </a:r>
            <a:r>
              <a:rPr sz="700" spc="15" dirty="0">
                <a:latin typeface="Arial"/>
                <a:cs typeface="Arial"/>
              </a:rPr>
              <a:t>minute)</a:t>
            </a:r>
            <a:endParaRPr sz="7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285829" y="875744"/>
          <a:ext cx="2242185" cy="8870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4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95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2522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55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Grade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55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Intensity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6722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5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550" spc="-10" dirty="0">
                          <a:latin typeface="Arial"/>
                          <a:cs typeface="Arial"/>
                        </a:rPr>
                        <a:t>Very</a:t>
                      </a:r>
                      <a:r>
                        <a:rPr sz="55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High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55244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 marR="23241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Severe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Pain, v.strong muscle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contraction, 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tingling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791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4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High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Pain,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strong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muscle</a:t>
                      </a:r>
                      <a:r>
                        <a:rPr sz="55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contraction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335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396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3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Medium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550" spc="5" dirty="0">
                          <a:latin typeface="Arial"/>
                          <a:cs typeface="Arial"/>
                        </a:rPr>
                        <a:t>Weak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contractions,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muscle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action,</a:t>
                      </a:r>
                      <a:r>
                        <a:rPr sz="55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tingling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2522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2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Low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Fine</a:t>
                      </a:r>
                      <a:r>
                        <a:rPr sz="5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Tingling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426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1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550" spc="-10" dirty="0">
                          <a:latin typeface="Arial"/>
                          <a:cs typeface="Arial"/>
                        </a:rPr>
                        <a:t>Very</a:t>
                      </a:r>
                      <a:r>
                        <a:rPr sz="55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Low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Threshold</a:t>
                      </a:r>
                      <a:r>
                        <a:rPr sz="5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50" spc="-5" dirty="0">
                          <a:latin typeface="Arial"/>
                          <a:cs typeface="Arial"/>
                        </a:rPr>
                        <a:t>tingling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2522"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dirty="0">
                          <a:latin typeface="Arial"/>
                          <a:cs typeface="Arial"/>
                        </a:rPr>
                        <a:t>0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Zero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550" spc="-5" dirty="0">
                          <a:latin typeface="Arial"/>
                          <a:cs typeface="Arial"/>
                        </a:rPr>
                        <a:t>No</a:t>
                      </a:r>
                      <a:r>
                        <a:rPr sz="550" dirty="0">
                          <a:latin typeface="Arial"/>
                          <a:cs typeface="Arial"/>
                        </a:rPr>
                        <a:t> effect</a:t>
                      </a:r>
                      <a:endParaRPr sz="550">
                        <a:latin typeface="Arial"/>
                        <a:cs typeface="Arial"/>
                      </a:endParaRPr>
                    </a:p>
                  </a:txBody>
                  <a:tcPr marL="0" marR="0" marT="12700" marB="0">
                    <a:lnL w="6350">
                      <a:solidFill>
                        <a:srgbClr val="FFFFFF"/>
                      </a:solidFill>
                      <a:prstDash val="solid"/>
                    </a:lnL>
                    <a:lnR w="6350">
                      <a:solidFill>
                        <a:srgbClr val="FFFFFF"/>
                      </a:solidFill>
                      <a:prstDash val="solid"/>
                    </a:lnR>
                    <a:lnT w="63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0655" y="166496"/>
            <a:ext cx="9448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Pad</a:t>
            </a:r>
            <a:r>
              <a:rPr spc="-60" dirty="0"/>
              <a:t> </a:t>
            </a:r>
            <a:r>
              <a:rPr spc="5" dirty="0"/>
              <a:t>Placement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0077"/>
            <a:ext cx="2315845" cy="6451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Trial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error for </a:t>
            </a:r>
            <a:r>
              <a:rPr sz="700" spc="15" dirty="0">
                <a:latin typeface="Arial"/>
                <a:cs typeface="Arial"/>
              </a:rPr>
              <a:t>muscle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contraction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Consider </a:t>
            </a:r>
            <a:r>
              <a:rPr sz="700" spc="10" dirty="0">
                <a:latin typeface="Arial"/>
                <a:cs typeface="Arial"/>
              </a:rPr>
              <a:t>the size of your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pads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About a pad distance between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them</a:t>
            </a:r>
            <a:endParaRPr sz="700">
              <a:latin typeface="Arial"/>
              <a:cs typeface="Arial"/>
            </a:endParaRPr>
          </a:p>
          <a:p>
            <a:pPr marL="182880" marR="5080" indent="-66040">
              <a:lnSpc>
                <a:spcPct val="100000"/>
              </a:lnSpc>
              <a:spcBef>
                <a:spcPts val="160"/>
              </a:spcBef>
            </a:pPr>
            <a:r>
              <a:rPr sz="650" spc="-5" dirty="0">
                <a:latin typeface="Arial"/>
                <a:cs typeface="Arial"/>
              </a:rPr>
              <a:t>–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Small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closely</a:t>
            </a:r>
            <a:r>
              <a:rPr sz="650" spc="-4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spaced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electrodes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increase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superficial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tissue  </a:t>
            </a:r>
            <a:r>
              <a:rPr sz="650" dirty="0">
                <a:latin typeface="Arial"/>
                <a:cs typeface="Arial"/>
              </a:rPr>
              <a:t>irritation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can even cause a </a:t>
            </a:r>
            <a:r>
              <a:rPr sz="650" dirty="0">
                <a:latin typeface="Arial"/>
                <a:cs typeface="Arial"/>
              </a:rPr>
              <a:t>skin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burn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39495" y="82042"/>
            <a:ext cx="7277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-20" dirty="0">
                <a:latin typeface="Arial"/>
                <a:cs typeface="Arial"/>
              </a:rPr>
              <a:t>A</a:t>
            </a:r>
            <a:r>
              <a:rPr sz="1000" b="1" spc="10" dirty="0">
                <a:latin typeface="Arial"/>
                <a:cs typeface="Arial"/>
              </a:rPr>
              <a:t>ppl</a:t>
            </a:r>
            <a:r>
              <a:rPr sz="1000" b="1" spc="5" dirty="0">
                <a:latin typeface="Arial"/>
                <a:cs typeface="Arial"/>
              </a:rPr>
              <a:t>ica</a:t>
            </a:r>
            <a:r>
              <a:rPr sz="1000" b="1" dirty="0">
                <a:latin typeface="Arial"/>
                <a:cs typeface="Arial"/>
              </a:rPr>
              <a:t>t</a:t>
            </a:r>
            <a:r>
              <a:rPr sz="1000" b="1" spc="5" dirty="0">
                <a:latin typeface="Arial"/>
                <a:cs typeface="Arial"/>
              </a:rPr>
              <a:t>i</a:t>
            </a:r>
            <a:r>
              <a:rPr sz="1000" b="1" spc="10" dirty="0">
                <a:latin typeface="Arial"/>
                <a:cs typeface="Arial"/>
              </a:rPr>
              <a:t>on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0208" y="281940"/>
            <a:ext cx="2531364" cy="14112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2263" y="165862"/>
            <a:ext cx="11214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Treatment</a:t>
            </a:r>
            <a:r>
              <a:rPr spc="-65" dirty="0"/>
              <a:t> </a:t>
            </a:r>
            <a:r>
              <a:rPr spc="5" dirty="0"/>
              <a:t>Record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1320165" cy="96774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2pole/4pole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Frequency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applied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Sweep settings </a:t>
            </a:r>
            <a:r>
              <a:rPr sz="700" spc="5" dirty="0">
                <a:latin typeface="Arial"/>
                <a:cs typeface="Arial"/>
              </a:rPr>
              <a:t>(if</a:t>
            </a:r>
            <a:r>
              <a:rPr sz="700" spc="-5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applicable)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Intensity/ reported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sensation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Duration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Machine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Area </a:t>
            </a:r>
            <a:r>
              <a:rPr sz="700" spc="10" dirty="0">
                <a:latin typeface="Arial"/>
                <a:cs typeface="Arial"/>
              </a:rPr>
              <a:t>treated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1167" y="165862"/>
            <a:ext cx="140462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Post </a:t>
            </a:r>
            <a:r>
              <a:rPr dirty="0"/>
              <a:t>Treatment</a:t>
            </a:r>
            <a:r>
              <a:rPr spc="-140" dirty="0"/>
              <a:t> </a:t>
            </a:r>
            <a:r>
              <a:rPr dirty="0"/>
              <a:t>Advice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961"/>
            <a:ext cx="1049020" cy="113474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79375" marR="306705" indent="-79375" algn="r">
              <a:lnSpc>
                <a:spcPct val="100000"/>
              </a:lnSpc>
              <a:spcBef>
                <a:spcPts val="305"/>
              </a:spcBef>
              <a:buChar char="•"/>
              <a:tabLst>
                <a:tab pos="79375" algn="l"/>
              </a:tabLst>
            </a:pPr>
            <a:r>
              <a:rPr sz="700" spc="15" dirty="0">
                <a:latin typeface="Arial"/>
                <a:cs typeface="Arial"/>
              </a:rPr>
              <a:t>Adverse</a:t>
            </a:r>
            <a:r>
              <a:rPr sz="700" spc="-6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effects</a:t>
            </a:r>
            <a:endParaRPr sz="700">
              <a:latin typeface="Arial"/>
              <a:cs typeface="Arial"/>
            </a:endParaRPr>
          </a:p>
          <a:p>
            <a:pPr marL="66040" marR="309880" lvl="1" indent="-66040" algn="r">
              <a:lnSpc>
                <a:spcPct val="100000"/>
              </a:lnSpc>
              <a:spcBef>
                <a:spcPts val="155"/>
              </a:spcBef>
              <a:buChar char="–"/>
              <a:tabLst>
                <a:tab pos="66040" algn="l"/>
              </a:tabLst>
            </a:pPr>
            <a:r>
              <a:rPr sz="650" spc="-5" dirty="0">
                <a:latin typeface="Arial"/>
                <a:cs typeface="Arial"/>
              </a:rPr>
              <a:t>Increased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Burns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Nausea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Vomiting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Dizziness/faintness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Headache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Muscle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Soreness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Regularity of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treatment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60323" y="166496"/>
            <a:ext cx="16859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Practice! - </a:t>
            </a:r>
            <a:r>
              <a:rPr sz="1000" b="1" spc="10" dirty="0">
                <a:latin typeface="Arial"/>
                <a:cs typeface="Arial"/>
              </a:rPr>
              <a:t>ITF and</a:t>
            </a:r>
            <a:r>
              <a:rPr sz="1000" b="1" spc="-135" dirty="0">
                <a:latin typeface="Arial"/>
                <a:cs typeface="Arial"/>
              </a:rPr>
              <a:t> </a:t>
            </a:r>
            <a:r>
              <a:rPr sz="1000" b="1" spc="10" dirty="0">
                <a:latin typeface="Arial"/>
                <a:cs typeface="Arial"/>
              </a:rPr>
              <a:t>Compex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5824" y="431292"/>
            <a:ext cx="2555875" cy="1234440"/>
            <a:chOff x="115824" y="431292"/>
            <a:chExt cx="2555875" cy="1234440"/>
          </a:xfrm>
        </p:grpSpPr>
        <p:sp>
          <p:nvSpPr>
            <p:cNvPr id="4" name="object 4"/>
            <p:cNvSpPr/>
            <p:nvPr/>
          </p:nvSpPr>
          <p:spPr>
            <a:xfrm>
              <a:off x="115824" y="431292"/>
              <a:ext cx="894588" cy="89458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10412" y="877824"/>
              <a:ext cx="1661160" cy="787907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1507</Words>
  <Application>Microsoft Office PowerPoint</Application>
  <PresentationFormat>Custom</PresentationFormat>
  <Paragraphs>269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Times New Roman</vt:lpstr>
      <vt:lpstr>Office Theme</vt:lpstr>
      <vt:lpstr>ELECTROTHERAPY FOR MUSCLE  STIMULATION</vt:lpstr>
      <vt:lpstr>Before we start…TUS – are you retaining  information?</vt:lpstr>
      <vt:lpstr>Before we start…TUS – are you retaining  information?</vt:lpstr>
      <vt:lpstr>PowerPoint Presentation</vt:lpstr>
      <vt:lpstr>Neuromuscular Electrical Stimulation  (NMES)</vt:lpstr>
      <vt:lpstr>Stimulation Values – Beat Frequency</vt:lpstr>
      <vt:lpstr>Muscle Stimulation</vt:lpstr>
      <vt:lpstr>PowerPoint Presentation</vt:lpstr>
      <vt:lpstr>WAIT…what else does a frequency of  10-50Hz target???</vt:lpstr>
      <vt:lpstr>PowerPoint Presentation</vt:lpstr>
      <vt:lpstr>PowerPoint Presentation</vt:lpstr>
      <vt:lpstr>PowerPoint Presentation</vt:lpstr>
      <vt:lpstr>Behaviour of Skeletal Muscle Fibres</vt:lpstr>
      <vt:lpstr>Behaviour of Skeletal Muscle Fibres</vt:lpstr>
      <vt:lpstr>Behaviour of Skeletal Muscle Fibres</vt:lpstr>
      <vt:lpstr>Behaviour of Skeletal Muscle Fibres</vt:lpstr>
      <vt:lpstr>PowerPoint Presentation</vt:lpstr>
      <vt:lpstr>Muscle Fibre Types</vt:lpstr>
      <vt:lpstr>Normal Contraction</vt:lpstr>
      <vt:lpstr>Electrical Stimulation Pattern</vt:lpstr>
      <vt:lpstr>Physiological Effects of NMES</vt:lpstr>
      <vt:lpstr>NMES for Strengthening</vt:lpstr>
      <vt:lpstr>Stimulation Parameters</vt:lpstr>
      <vt:lpstr>Electrodes</vt:lpstr>
      <vt:lpstr>Strength Protocols: Athletes/Non  Injured</vt:lpstr>
      <vt:lpstr>Protocol: Rehabilitation</vt:lpstr>
      <vt:lpstr>Muscle Strengthening</vt:lpstr>
      <vt:lpstr>Muscle Endurance</vt:lpstr>
      <vt:lpstr>Very Weak Muscles / Marked Atrophy</vt:lpstr>
      <vt:lpstr>NMES - Blood Flow and Oedema</vt:lpstr>
      <vt:lpstr>NMES - Blood Flow and Oedema</vt:lpstr>
      <vt:lpstr>ITF for NMES Settings</vt:lpstr>
      <vt:lpstr>PowerPoint Presentation</vt:lpstr>
      <vt:lpstr>Intensity</vt:lpstr>
      <vt:lpstr>Pad Placement</vt:lpstr>
      <vt:lpstr>PowerPoint Presentation</vt:lpstr>
      <vt:lpstr>Treatment Record</vt:lpstr>
      <vt:lpstr>Post Treatment Advice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2023-09-12T13:35:51Z</dcterms:created>
  <dcterms:modified xsi:type="dcterms:W3CDTF">2023-09-12T13:37:27Z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2019-11-12T00:00:00Z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2023-09-12T00:00:00Z</vt:filetime>
  </property>
</Properties>
</file>