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handoutMasterIdLst>
    <p:handoutMasterId r:id="rId19"/>
  </p:handoutMasterIdLst>
  <p:sldIdLst>
    <p:sldId id="256" r:id="rId2"/>
    <p:sldId id="261" r:id="rId3"/>
    <p:sldId id="262" r:id="rId4"/>
    <p:sldId id="270" r:id="rId5"/>
    <p:sldId id="273" r:id="rId6"/>
    <p:sldId id="275" r:id="rId7"/>
    <p:sldId id="277" r:id="rId8"/>
    <p:sldId id="258" r:id="rId9"/>
    <p:sldId id="260" r:id="rId10"/>
    <p:sldId id="280" r:id="rId11"/>
    <p:sldId id="281" r:id="rId12"/>
    <p:sldId id="282" r:id="rId13"/>
    <p:sldId id="279" r:id="rId14"/>
    <p:sldId id="278" r:id="rId15"/>
    <p:sldId id="276" r:id="rId16"/>
    <p:sldId id="263" r:id="rId17"/>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9" d="100"/>
          <a:sy n="79" d="100"/>
        </p:scale>
        <p:origin x="-1504" y="-104"/>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67" d="100"/>
          <a:sy n="67" d="100"/>
        </p:scale>
        <p:origin x="-3120" y="-128"/>
      </p:cViewPr>
      <p:guideLst>
        <p:guide orient="horz" pos="3072"/>
        <p:guide pos="210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07280E-911D-C348-8DD8-372B80432AC2}" type="doc">
      <dgm:prSet loTypeId="urn:microsoft.com/office/officeart/2005/8/layout/cycle3" loCatId="" qsTypeId="urn:microsoft.com/office/officeart/2005/8/quickstyle/simple4" qsCatId="simple" csTypeId="urn:microsoft.com/office/officeart/2005/8/colors/accent1_2" csCatId="accent1" phldr="1"/>
      <dgm:spPr/>
      <dgm:t>
        <a:bodyPr/>
        <a:lstStyle/>
        <a:p>
          <a:endParaRPr lang="en-US"/>
        </a:p>
      </dgm:t>
    </dgm:pt>
    <dgm:pt modelId="{C54B4DC1-6612-7C45-8EF6-B5B142920294}">
      <dgm:prSet/>
      <dgm:spPr/>
      <dgm:t>
        <a:bodyPr/>
        <a:lstStyle/>
        <a:p>
          <a:pPr rtl="0"/>
          <a:r>
            <a:rPr lang="en-US" dirty="0" smtClean="0"/>
            <a:t>Summative Assessment</a:t>
          </a:r>
          <a:endParaRPr lang="en-US" dirty="0"/>
        </a:p>
      </dgm:t>
    </dgm:pt>
    <dgm:pt modelId="{4DDBB2A7-D28C-D44A-AF1E-51CAF1155DA9}" type="parTrans" cxnId="{581C2449-EA14-134B-B0CF-E3C921FE2F2F}">
      <dgm:prSet/>
      <dgm:spPr/>
      <dgm:t>
        <a:bodyPr/>
        <a:lstStyle/>
        <a:p>
          <a:endParaRPr lang="en-US"/>
        </a:p>
      </dgm:t>
    </dgm:pt>
    <dgm:pt modelId="{98877A03-92E3-9843-B0C5-4EEB753F77F0}" type="sibTrans" cxnId="{581C2449-EA14-134B-B0CF-E3C921FE2F2F}">
      <dgm:prSet/>
      <dgm:spPr/>
      <dgm:t>
        <a:bodyPr/>
        <a:lstStyle/>
        <a:p>
          <a:endParaRPr lang="en-US"/>
        </a:p>
      </dgm:t>
    </dgm:pt>
    <dgm:pt modelId="{6703CAE3-4446-A744-B5FC-A17578DF6A33}">
      <dgm:prSet/>
      <dgm:spPr/>
      <dgm:t>
        <a:bodyPr/>
        <a:lstStyle/>
        <a:p>
          <a:pPr rtl="0"/>
          <a:r>
            <a:rPr lang="en-US" dirty="0" smtClean="0"/>
            <a:t>Feedback</a:t>
          </a:r>
          <a:endParaRPr lang="en-US" dirty="0"/>
        </a:p>
      </dgm:t>
    </dgm:pt>
    <dgm:pt modelId="{DA6F3E3A-E2E4-4342-9953-53569C660E53}" type="parTrans" cxnId="{AD58D003-F86B-504C-9DA9-E6D8FED4FD09}">
      <dgm:prSet/>
      <dgm:spPr/>
      <dgm:t>
        <a:bodyPr/>
        <a:lstStyle/>
        <a:p>
          <a:endParaRPr lang="en-US"/>
        </a:p>
      </dgm:t>
    </dgm:pt>
    <dgm:pt modelId="{004254F1-24FD-C74B-9125-057C2090287B}" type="sibTrans" cxnId="{AD58D003-F86B-504C-9DA9-E6D8FED4FD09}">
      <dgm:prSet/>
      <dgm:spPr/>
      <dgm:t>
        <a:bodyPr/>
        <a:lstStyle/>
        <a:p>
          <a:endParaRPr lang="en-US"/>
        </a:p>
      </dgm:t>
    </dgm:pt>
    <dgm:pt modelId="{44D80A8C-EDFE-1A46-B50F-FA99C65D8821}">
      <dgm:prSet/>
      <dgm:spPr/>
      <dgm:t>
        <a:bodyPr/>
        <a:lstStyle/>
        <a:p>
          <a:pPr rtl="0"/>
          <a:r>
            <a:rPr lang="en-US" dirty="0" smtClean="0"/>
            <a:t>Improve learning</a:t>
          </a:r>
          <a:endParaRPr lang="en-US" dirty="0"/>
        </a:p>
      </dgm:t>
    </dgm:pt>
    <dgm:pt modelId="{5DEC307A-B50C-484A-9C98-1136D1798601}" type="parTrans" cxnId="{A6A5C735-728F-8148-A579-27227B1570A7}">
      <dgm:prSet/>
      <dgm:spPr/>
      <dgm:t>
        <a:bodyPr/>
        <a:lstStyle/>
        <a:p>
          <a:endParaRPr lang="en-US"/>
        </a:p>
      </dgm:t>
    </dgm:pt>
    <dgm:pt modelId="{C322EBA9-F059-B145-8B14-A90DCAD3462B}" type="sibTrans" cxnId="{A6A5C735-728F-8148-A579-27227B1570A7}">
      <dgm:prSet/>
      <dgm:spPr/>
      <dgm:t>
        <a:bodyPr/>
        <a:lstStyle/>
        <a:p>
          <a:endParaRPr lang="en-US"/>
        </a:p>
      </dgm:t>
    </dgm:pt>
    <dgm:pt modelId="{9D71BB1E-8BD1-0947-9057-63A529B9A676}" type="pres">
      <dgm:prSet presAssocID="{A207280E-911D-C348-8DD8-372B80432AC2}" presName="Name0" presStyleCnt="0">
        <dgm:presLayoutVars>
          <dgm:dir/>
          <dgm:resizeHandles val="exact"/>
        </dgm:presLayoutVars>
      </dgm:prSet>
      <dgm:spPr/>
      <dgm:t>
        <a:bodyPr/>
        <a:lstStyle/>
        <a:p>
          <a:endParaRPr lang="en-US"/>
        </a:p>
      </dgm:t>
    </dgm:pt>
    <dgm:pt modelId="{9A1C1347-2405-1442-BC46-62EF34086142}" type="pres">
      <dgm:prSet presAssocID="{A207280E-911D-C348-8DD8-372B80432AC2}" presName="cycle" presStyleCnt="0"/>
      <dgm:spPr/>
    </dgm:pt>
    <dgm:pt modelId="{8EE084E2-ECAB-B640-A00C-3CDD9538B9CB}" type="pres">
      <dgm:prSet presAssocID="{C54B4DC1-6612-7C45-8EF6-B5B142920294}" presName="nodeFirstNode" presStyleLbl="node1" presStyleIdx="0" presStyleCnt="3">
        <dgm:presLayoutVars>
          <dgm:bulletEnabled val="1"/>
        </dgm:presLayoutVars>
      </dgm:prSet>
      <dgm:spPr/>
      <dgm:t>
        <a:bodyPr/>
        <a:lstStyle/>
        <a:p>
          <a:endParaRPr lang="en-US"/>
        </a:p>
      </dgm:t>
    </dgm:pt>
    <dgm:pt modelId="{F37B3008-57B7-FA43-93A9-C1934DB25A84}" type="pres">
      <dgm:prSet presAssocID="{98877A03-92E3-9843-B0C5-4EEB753F77F0}" presName="sibTransFirstNode" presStyleLbl="bgShp" presStyleIdx="0" presStyleCnt="1"/>
      <dgm:spPr/>
      <dgm:t>
        <a:bodyPr/>
        <a:lstStyle/>
        <a:p>
          <a:endParaRPr lang="en-US"/>
        </a:p>
      </dgm:t>
    </dgm:pt>
    <dgm:pt modelId="{53513285-DD4F-3A4F-9995-56E70712016C}" type="pres">
      <dgm:prSet presAssocID="{6703CAE3-4446-A744-B5FC-A17578DF6A33}" presName="nodeFollowingNodes" presStyleLbl="node1" presStyleIdx="1" presStyleCnt="3">
        <dgm:presLayoutVars>
          <dgm:bulletEnabled val="1"/>
        </dgm:presLayoutVars>
      </dgm:prSet>
      <dgm:spPr/>
      <dgm:t>
        <a:bodyPr/>
        <a:lstStyle/>
        <a:p>
          <a:endParaRPr lang="en-US"/>
        </a:p>
      </dgm:t>
    </dgm:pt>
    <dgm:pt modelId="{5D54E8FD-BCC6-5144-B74C-70A6E84F7F43}" type="pres">
      <dgm:prSet presAssocID="{44D80A8C-EDFE-1A46-B50F-FA99C65D8821}" presName="nodeFollowingNodes" presStyleLbl="node1" presStyleIdx="2" presStyleCnt="3">
        <dgm:presLayoutVars>
          <dgm:bulletEnabled val="1"/>
        </dgm:presLayoutVars>
      </dgm:prSet>
      <dgm:spPr/>
      <dgm:t>
        <a:bodyPr/>
        <a:lstStyle/>
        <a:p>
          <a:endParaRPr lang="en-US"/>
        </a:p>
      </dgm:t>
    </dgm:pt>
  </dgm:ptLst>
  <dgm:cxnLst>
    <dgm:cxn modelId="{92B1E5E8-8F29-BF4F-92FB-CCB2B6467FC4}" type="presOf" srcId="{C54B4DC1-6612-7C45-8EF6-B5B142920294}" destId="{8EE084E2-ECAB-B640-A00C-3CDD9538B9CB}" srcOrd="0" destOrd="0" presId="urn:microsoft.com/office/officeart/2005/8/layout/cycle3"/>
    <dgm:cxn modelId="{7C81AEE4-0CC7-A943-9AC5-6CA4F5E59A2A}" type="presOf" srcId="{44D80A8C-EDFE-1A46-B50F-FA99C65D8821}" destId="{5D54E8FD-BCC6-5144-B74C-70A6E84F7F43}" srcOrd="0" destOrd="0" presId="urn:microsoft.com/office/officeart/2005/8/layout/cycle3"/>
    <dgm:cxn modelId="{B0172771-43F7-5C4F-8184-451EC2685FA8}" type="presOf" srcId="{6703CAE3-4446-A744-B5FC-A17578DF6A33}" destId="{53513285-DD4F-3A4F-9995-56E70712016C}" srcOrd="0" destOrd="0" presId="urn:microsoft.com/office/officeart/2005/8/layout/cycle3"/>
    <dgm:cxn modelId="{581C2449-EA14-134B-B0CF-E3C921FE2F2F}" srcId="{A207280E-911D-C348-8DD8-372B80432AC2}" destId="{C54B4DC1-6612-7C45-8EF6-B5B142920294}" srcOrd="0" destOrd="0" parTransId="{4DDBB2A7-D28C-D44A-AF1E-51CAF1155DA9}" sibTransId="{98877A03-92E3-9843-B0C5-4EEB753F77F0}"/>
    <dgm:cxn modelId="{AD58D003-F86B-504C-9DA9-E6D8FED4FD09}" srcId="{A207280E-911D-C348-8DD8-372B80432AC2}" destId="{6703CAE3-4446-A744-B5FC-A17578DF6A33}" srcOrd="1" destOrd="0" parTransId="{DA6F3E3A-E2E4-4342-9953-53569C660E53}" sibTransId="{004254F1-24FD-C74B-9125-057C2090287B}"/>
    <dgm:cxn modelId="{A6A5C735-728F-8148-A579-27227B1570A7}" srcId="{A207280E-911D-C348-8DD8-372B80432AC2}" destId="{44D80A8C-EDFE-1A46-B50F-FA99C65D8821}" srcOrd="2" destOrd="0" parTransId="{5DEC307A-B50C-484A-9C98-1136D1798601}" sibTransId="{C322EBA9-F059-B145-8B14-A90DCAD3462B}"/>
    <dgm:cxn modelId="{D46ABEDA-E4AF-7448-8523-F3514B31695A}" type="presOf" srcId="{A207280E-911D-C348-8DD8-372B80432AC2}" destId="{9D71BB1E-8BD1-0947-9057-63A529B9A676}" srcOrd="0" destOrd="0" presId="urn:microsoft.com/office/officeart/2005/8/layout/cycle3"/>
    <dgm:cxn modelId="{4666B31A-3BA4-D846-8E05-EDCEA1599699}" type="presOf" srcId="{98877A03-92E3-9843-B0C5-4EEB753F77F0}" destId="{F37B3008-57B7-FA43-93A9-C1934DB25A84}" srcOrd="0" destOrd="0" presId="urn:microsoft.com/office/officeart/2005/8/layout/cycle3"/>
    <dgm:cxn modelId="{694ED1C0-CDFC-2F4A-AE5C-BA950BBC1DF6}" type="presParOf" srcId="{9D71BB1E-8BD1-0947-9057-63A529B9A676}" destId="{9A1C1347-2405-1442-BC46-62EF34086142}" srcOrd="0" destOrd="0" presId="urn:microsoft.com/office/officeart/2005/8/layout/cycle3"/>
    <dgm:cxn modelId="{DC54CE64-FB08-5D41-9B0F-C8BD628AAC66}" type="presParOf" srcId="{9A1C1347-2405-1442-BC46-62EF34086142}" destId="{8EE084E2-ECAB-B640-A00C-3CDD9538B9CB}" srcOrd="0" destOrd="0" presId="urn:microsoft.com/office/officeart/2005/8/layout/cycle3"/>
    <dgm:cxn modelId="{244DBAEB-B36B-8D44-91CA-4A4C6D8AAD1A}" type="presParOf" srcId="{9A1C1347-2405-1442-BC46-62EF34086142}" destId="{F37B3008-57B7-FA43-93A9-C1934DB25A84}" srcOrd="1" destOrd="0" presId="urn:microsoft.com/office/officeart/2005/8/layout/cycle3"/>
    <dgm:cxn modelId="{92F34BBE-5F64-994A-A251-5A671EF37BD6}" type="presParOf" srcId="{9A1C1347-2405-1442-BC46-62EF34086142}" destId="{53513285-DD4F-3A4F-9995-56E70712016C}" srcOrd="2" destOrd="0" presId="urn:microsoft.com/office/officeart/2005/8/layout/cycle3"/>
    <dgm:cxn modelId="{E1A12CDB-17D4-D846-AD68-E6D60CF6EDBB}" type="presParOf" srcId="{9A1C1347-2405-1442-BC46-62EF34086142}" destId="{5D54E8FD-BCC6-5144-B74C-70A6E84F7F43}"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7B3008-57B7-FA43-93A9-C1934DB25A84}">
      <dsp:nvSpPr>
        <dsp:cNvPr id="0" name=""/>
        <dsp:cNvSpPr/>
      </dsp:nvSpPr>
      <dsp:spPr>
        <a:xfrm>
          <a:off x="973671" y="-140374"/>
          <a:ext cx="2929455" cy="2929455"/>
        </a:xfrm>
        <a:prstGeom prst="circularArrow">
          <a:avLst>
            <a:gd name="adj1" fmla="val 5689"/>
            <a:gd name="adj2" fmla="val 340510"/>
            <a:gd name="adj3" fmla="val 12565158"/>
            <a:gd name="adj4" fmla="val 18168286"/>
            <a:gd name="adj5" fmla="val 5908"/>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EE084E2-ECAB-B640-A00C-3CDD9538B9CB}">
      <dsp:nvSpPr>
        <dsp:cNvPr id="0" name=""/>
        <dsp:cNvSpPr/>
      </dsp:nvSpPr>
      <dsp:spPr>
        <a:xfrm>
          <a:off x="1439465" y="1000"/>
          <a:ext cx="1997867" cy="998933"/>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Summative Assessment</a:t>
          </a:r>
          <a:endParaRPr lang="en-US" sz="2500" kern="1200" dirty="0"/>
        </a:p>
      </dsp:txBody>
      <dsp:txXfrm>
        <a:off x="1488229" y="49764"/>
        <a:ext cx="1900339" cy="901405"/>
      </dsp:txXfrm>
    </dsp:sp>
    <dsp:sp modelId="{53513285-DD4F-3A4F-9995-56E70712016C}">
      <dsp:nvSpPr>
        <dsp:cNvPr id="0" name=""/>
        <dsp:cNvSpPr/>
      </dsp:nvSpPr>
      <dsp:spPr>
        <a:xfrm>
          <a:off x="2549742" y="1924056"/>
          <a:ext cx="1997867" cy="998933"/>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Feedback</a:t>
          </a:r>
          <a:endParaRPr lang="en-US" sz="2500" kern="1200" dirty="0"/>
        </a:p>
      </dsp:txBody>
      <dsp:txXfrm>
        <a:off x="2598506" y="1972820"/>
        <a:ext cx="1900339" cy="901405"/>
      </dsp:txXfrm>
    </dsp:sp>
    <dsp:sp modelId="{5D54E8FD-BCC6-5144-B74C-70A6E84F7F43}">
      <dsp:nvSpPr>
        <dsp:cNvPr id="0" name=""/>
        <dsp:cNvSpPr/>
      </dsp:nvSpPr>
      <dsp:spPr>
        <a:xfrm>
          <a:off x="329187" y="1924056"/>
          <a:ext cx="1997867" cy="998933"/>
        </a:xfrm>
        <a:prstGeom prst="roundRect">
          <a:avLst/>
        </a:prstGeom>
        <a:gradFill rotWithShape="0">
          <a:gsLst>
            <a:gs pos="0">
              <a:schemeClr val="accent1">
                <a:hueOff val="0"/>
                <a:satOff val="0"/>
                <a:lumOff val="0"/>
                <a:alphaOff val="0"/>
                <a:tint val="100000"/>
                <a:shade val="100000"/>
                <a:satMod val="130000"/>
              </a:schemeClr>
            </a:gs>
            <a:gs pos="100000">
              <a:schemeClr val="accent1">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t>Improve learning</a:t>
          </a:r>
          <a:endParaRPr lang="en-US" sz="2500" kern="1200" dirty="0"/>
        </a:p>
      </dsp:txBody>
      <dsp:txXfrm>
        <a:off x="377951" y="1972820"/>
        <a:ext cx="1900339" cy="90140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C0860FE6-2D61-430C-AFBC-2B84C2336875}" type="datetimeFigureOut">
              <a:rPr lang="en-GB" smtClean="0"/>
              <a:t>16/02/18</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11731E69-70E4-40B3-BF73-A529FF916737}" type="slidenum">
              <a:rPr lang="en-GB" smtClean="0"/>
              <a:t>‹#›</a:t>
            </a:fld>
            <a:endParaRPr lang="en-GB"/>
          </a:p>
        </p:txBody>
      </p:sp>
    </p:spTree>
    <p:extLst>
      <p:ext uri="{BB962C8B-B14F-4D97-AF65-F5344CB8AC3E}">
        <p14:creationId xmlns:p14="http://schemas.microsoft.com/office/powerpoint/2010/main" val="25858644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4A211C0A-8010-BE43-9CB8-175557978868}" type="datetimeFigureOut">
              <a:rPr lang="en-US" smtClean="0"/>
              <a:t>16/02/18</a:t>
            </a:fld>
            <a:endParaRPr lang="en-US"/>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BF47F6BA-E715-8740-B4A3-0F866D965A02}" type="slidenum">
              <a:rPr lang="en-US" smtClean="0"/>
              <a:t>‹#›</a:t>
            </a:fld>
            <a:endParaRPr lang="en-US"/>
          </a:p>
        </p:txBody>
      </p:sp>
    </p:spTree>
    <p:extLst>
      <p:ext uri="{BB962C8B-B14F-4D97-AF65-F5344CB8AC3E}">
        <p14:creationId xmlns:p14="http://schemas.microsoft.com/office/powerpoint/2010/main" val="421446305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1</a:t>
            </a:fld>
            <a:endParaRPr lang="en-US" dirty="0"/>
          </a:p>
        </p:txBody>
      </p:sp>
    </p:spTree>
    <p:extLst>
      <p:ext uri="{BB962C8B-B14F-4D97-AF65-F5344CB8AC3E}">
        <p14:creationId xmlns:p14="http://schemas.microsoft.com/office/powerpoint/2010/main" val="2297910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2</a:t>
            </a:fld>
            <a:endParaRPr lang="en-US" dirty="0"/>
          </a:p>
        </p:txBody>
      </p:sp>
    </p:spTree>
    <p:extLst>
      <p:ext uri="{BB962C8B-B14F-4D97-AF65-F5344CB8AC3E}">
        <p14:creationId xmlns:p14="http://schemas.microsoft.com/office/powerpoint/2010/main" val="2888820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3</a:t>
            </a:fld>
            <a:endParaRPr lang="en-US" dirty="0"/>
          </a:p>
        </p:txBody>
      </p:sp>
    </p:spTree>
    <p:extLst>
      <p:ext uri="{BB962C8B-B14F-4D97-AF65-F5344CB8AC3E}">
        <p14:creationId xmlns:p14="http://schemas.microsoft.com/office/powerpoint/2010/main" val="1521780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4</a:t>
            </a:fld>
            <a:endParaRPr lang="en-US" dirty="0"/>
          </a:p>
        </p:txBody>
      </p:sp>
    </p:spTree>
    <p:extLst>
      <p:ext uri="{BB962C8B-B14F-4D97-AF65-F5344CB8AC3E}">
        <p14:creationId xmlns:p14="http://schemas.microsoft.com/office/powerpoint/2010/main" val="281787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47F6BA-E715-8740-B4A3-0F866D965A02}" type="slidenum">
              <a:rPr lang="en-US" smtClean="0"/>
              <a:t>5</a:t>
            </a:fld>
            <a:endParaRPr lang="en-US" dirty="0"/>
          </a:p>
        </p:txBody>
      </p:sp>
    </p:spTree>
    <p:extLst>
      <p:ext uri="{BB962C8B-B14F-4D97-AF65-F5344CB8AC3E}">
        <p14:creationId xmlns:p14="http://schemas.microsoft.com/office/powerpoint/2010/main" val="1599211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47F6BA-E715-8740-B4A3-0F866D965A02}" type="slidenum">
              <a:rPr lang="en-US" smtClean="0"/>
              <a:t>6</a:t>
            </a:fld>
            <a:endParaRPr lang="en-US" dirty="0"/>
          </a:p>
        </p:txBody>
      </p:sp>
    </p:spTree>
    <p:extLst>
      <p:ext uri="{BB962C8B-B14F-4D97-AF65-F5344CB8AC3E}">
        <p14:creationId xmlns:p14="http://schemas.microsoft.com/office/powerpoint/2010/main" val="2013644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8</a:t>
            </a:fld>
            <a:endParaRPr lang="en-US" dirty="0"/>
          </a:p>
        </p:txBody>
      </p:sp>
    </p:spTree>
    <p:extLst>
      <p:ext uri="{BB962C8B-B14F-4D97-AF65-F5344CB8AC3E}">
        <p14:creationId xmlns:p14="http://schemas.microsoft.com/office/powerpoint/2010/main" val="235657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47F6BA-E715-8740-B4A3-0F866D965A02}" type="slidenum">
              <a:rPr lang="en-US" smtClean="0"/>
              <a:t>9</a:t>
            </a:fld>
            <a:endParaRPr lang="en-US" dirty="0"/>
          </a:p>
        </p:txBody>
      </p:sp>
    </p:spTree>
    <p:extLst>
      <p:ext uri="{BB962C8B-B14F-4D97-AF65-F5344CB8AC3E}">
        <p14:creationId xmlns:p14="http://schemas.microsoft.com/office/powerpoint/2010/main" val="629466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47F6BA-E715-8740-B4A3-0F866D965A02}" type="slidenum">
              <a:rPr lang="en-US" smtClean="0"/>
              <a:t>14</a:t>
            </a:fld>
            <a:endParaRPr lang="en-US"/>
          </a:p>
        </p:txBody>
      </p:sp>
    </p:spTree>
    <p:extLst>
      <p:ext uri="{BB962C8B-B14F-4D97-AF65-F5344CB8AC3E}">
        <p14:creationId xmlns:p14="http://schemas.microsoft.com/office/powerpoint/2010/main" val="3961471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47F6BA-E715-8740-B4A3-0F866D965A02}" type="slidenum">
              <a:rPr lang="en-US" smtClean="0"/>
              <a:t>16</a:t>
            </a:fld>
            <a:endParaRPr lang="en-US"/>
          </a:p>
        </p:txBody>
      </p:sp>
    </p:spTree>
    <p:extLst>
      <p:ext uri="{BB962C8B-B14F-4D97-AF65-F5344CB8AC3E}">
        <p14:creationId xmlns:p14="http://schemas.microsoft.com/office/powerpoint/2010/main" val="900892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612580A9-19BC-254B-8B57-6903538C1CDB}" type="datetimeFigureOut">
              <a:rPr lang="en-US" smtClean="0"/>
              <a:t>16/02/18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2364888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12580A9-19BC-254B-8B57-6903538C1CDB}" type="datetimeFigureOut">
              <a:rPr lang="en-US" smtClean="0"/>
              <a:t>16/02/18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155936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12580A9-19BC-254B-8B57-6903538C1CDB}" type="datetimeFigureOut">
              <a:rPr lang="en-US" smtClean="0"/>
              <a:t>16/02/18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2558617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612580A9-19BC-254B-8B57-6903538C1CDB}" type="datetimeFigureOut">
              <a:rPr lang="en-US" smtClean="0"/>
              <a:t>16/02/18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1917678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612580A9-19BC-254B-8B57-6903538C1CDB}" type="datetimeFigureOut">
              <a:rPr lang="en-US" smtClean="0"/>
              <a:t>16/02/18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2426735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12580A9-19BC-254B-8B57-6903538C1CDB}" type="datetimeFigureOut">
              <a:rPr lang="en-US" smtClean="0"/>
              <a:t>16/02/18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4133284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2580A9-19BC-254B-8B57-6903538C1CDB}" type="datetimeFigureOut">
              <a:rPr lang="en-US" smtClean="0"/>
              <a:t>16/02/18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3178731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12580A9-19BC-254B-8B57-6903538C1CDB}" type="datetimeFigureOut">
              <a:rPr lang="en-US" smtClean="0"/>
              <a:t>16/02/18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1491955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12580A9-19BC-254B-8B57-6903538C1CDB}" type="datetimeFigureOut">
              <a:rPr lang="en-US" smtClean="0"/>
              <a:t>16/02/18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1115878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12580A9-19BC-254B-8B57-6903538C1CDB}" type="datetimeFigureOut">
              <a:rPr lang="en-US" smtClean="0"/>
              <a:t>16/02/18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1530877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12580A9-19BC-254B-8B57-6903538C1CDB}" type="datetimeFigureOut">
              <a:rPr lang="en-US" smtClean="0"/>
              <a:t>16/02/18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714F40-088E-4244-8E45-5ABA64713F97}" type="slidenum">
              <a:rPr lang="en-US" smtClean="0"/>
              <a:t>‹#›</a:t>
            </a:fld>
            <a:endParaRPr lang="en-US"/>
          </a:p>
        </p:txBody>
      </p:sp>
    </p:spTree>
    <p:extLst>
      <p:ext uri="{BB962C8B-B14F-4D97-AF65-F5344CB8AC3E}">
        <p14:creationId xmlns:p14="http://schemas.microsoft.com/office/powerpoint/2010/main" val="37590569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2580A9-19BC-254B-8B57-6903538C1CDB}" type="datetimeFigureOut">
              <a:rPr lang="en-US" smtClean="0"/>
              <a:t>16/02/18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14F40-088E-4244-8E45-5ABA64713F97}" type="slidenum">
              <a:rPr lang="en-US" smtClean="0"/>
              <a:t>‹#›</a:t>
            </a:fld>
            <a:endParaRPr lang="en-US"/>
          </a:p>
        </p:txBody>
      </p:sp>
    </p:spTree>
    <p:extLst>
      <p:ext uri="{BB962C8B-B14F-4D97-AF65-F5344CB8AC3E}">
        <p14:creationId xmlns:p14="http://schemas.microsoft.com/office/powerpoint/2010/main" val="23751471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jpg"/><Relationship Id="rId5" Type="http://schemas.openxmlformats.org/officeDocument/2006/relationships/image" Target="../media/image11.png"/><Relationship Id="rId6"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zwGaG1b_T2w"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1iD6Zadhg4M" TargetMode="External"/><Relationship Id="rId4" Type="http://schemas.openxmlformats.org/officeDocument/2006/relationships/hyperlink" Target="http://learning.gov.wales/docs/learningwales/publications/131104-assessment-for-learning-and-the-nlnf-en.pdf" TargetMode="External"/><Relationship Id="rId5" Type="http://schemas.openxmlformats.org/officeDocument/2006/relationships/hyperlink" Target="http://learning.gov.wales/docs/learningwales/publications/140710-assessment-recording-reporting-using-the-lnf-en.pdf" TargetMode="External"/><Relationship Id="rId1" Type="http://schemas.openxmlformats.org/officeDocument/2006/relationships/slideLayout" Target="../slideLayouts/slideLayout2.xml"/><Relationship Id="rId2" Type="http://schemas.openxmlformats.org/officeDocument/2006/relationships/hyperlink" Target="https://www.google.co.uk/url?sa=i&amp;rct=j&amp;q=&amp;esrc=s&amp;source=images&amp;cd=&amp;cad=rja&amp;uact=8&amp;ved=2ahUKEwOXf65HZAhXBAMAKHaEqDfIQjRx6BAgAEAY&amp;url=http://laoblogger.com/stick-kids-clip-art.html&amp;psig=AOvVaw1-SrdedULM8G460iPz8jWE&amp;ust=1518025436192154"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learning.gov.wales/docs/learningwales/publications/130429how-to-develop-thinking-en.pdf" TargetMode="External"/><Relationship Id="rId4" Type="http://schemas.openxmlformats.org/officeDocument/2006/relationships/hyperlink" Target="http://learning.gov.wales/docs/learningwales/publications/130415-lnf-guidance-en.pdf" TargetMode="External"/><Relationship Id="rId5" Type="http://schemas.openxmlformats.org/officeDocument/2006/relationships/hyperlink" Target="http://gov.wales/docs/caecd/research/111208NatSurAdultSkillsWales2010en.pdf" TargetMode="External"/><Relationship Id="rId6" Type="http://schemas.openxmlformats.org/officeDocument/2006/relationships/hyperlink" Target="http://learning.gov.wales/resources/browse-all/nlnf/framework?lang=en" TargetMode="External"/><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279" y="11676"/>
            <a:ext cx="9406601" cy="1077218"/>
          </a:xfrm>
          <a:prstGeom prst="rect">
            <a:avLst/>
          </a:prstGeom>
          <a:noFill/>
        </p:spPr>
        <p:txBody>
          <a:bodyPr wrap="square" rtlCol="0">
            <a:spAutoFit/>
          </a:bodyPr>
          <a:lstStyle/>
          <a:p>
            <a:pPr algn="ctr"/>
            <a:r>
              <a:rPr lang="en-US" sz="3200" dirty="0" smtClean="0">
                <a:latin typeface="Arial"/>
                <a:cs typeface="Arial"/>
              </a:rPr>
              <a:t>Assessment for Learning</a:t>
            </a:r>
          </a:p>
          <a:p>
            <a:pPr algn="ctr"/>
            <a:r>
              <a:rPr lang="en-US" sz="3200" dirty="0" smtClean="0">
                <a:latin typeface="Arial"/>
                <a:cs typeface="Arial"/>
              </a:rPr>
              <a:t>‘</a:t>
            </a:r>
            <a:r>
              <a:rPr lang="en-US" sz="2800" dirty="0" smtClean="0">
                <a:latin typeface="Arial"/>
                <a:cs typeface="Arial"/>
              </a:rPr>
              <a:t>Learning to learn’ </a:t>
            </a:r>
          </a:p>
        </p:txBody>
      </p:sp>
      <p:sp>
        <p:nvSpPr>
          <p:cNvPr id="5" name="TextBox 4"/>
          <p:cNvSpPr txBox="1"/>
          <p:nvPr/>
        </p:nvSpPr>
        <p:spPr>
          <a:xfrm>
            <a:off x="2048933" y="2556933"/>
            <a:ext cx="3860800" cy="2540000"/>
          </a:xfrm>
          <a:prstGeom prst="rect">
            <a:avLst/>
          </a:prstGeom>
          <a:noFill/>
        </p:spPr>
        <p:txBody>
          <a:bodyPr wrap="square" rtlCol="0">
            <a:spAutoFit/>
          </a:bodyPr>
          <a:lstStyle/>
          <a:p>
            <a:endParaRPr lang="en-US" dirty="0"/>
          </a:p>
        </p:txBody>
      </p:sp>
      <p:pic>
        <p:nvPicPr>
          <p:cNvPr id="6" name="Picture 5"/>
          <p:cNvPicPr>
            <a:picLocks noChangeAspect="1"/>
          </p:cNvPicPr>
          <p:nvPr/>
        </p:nvPicPr>
        <p:blipFill>
          <a:blip r:embed="rId3"/>
          <a:stretch>
            <a:fillRect/>
          </a:stretch>
        </p:blipFill>
        <p:spPr>
          <a:xfrm>
            <a:off x="1316924" y="1201366"/>
            <a:ext cx="6631654" cy="4742234"/>
          </a:xfrm>
          <a:prstGeom prst="rect">
            <a:avLst/>
          </a:prstGeom>
        </p:spPr>
      </p:pic>
      <p:sp>
        <p:nvSpPr>
          <p:cNvPr id="7" name="TextBox 6"/>
          <p:cNvSpPr txBox="1"/>
          <p:nvPr/>
        </p:nvSpPr>
        <p:spPr>
          <a:xfrm>
            <a:off x="4897638" y="6460444"/>
            <a:ext cx="2452605" cy="276999"/>
          </a:xfrm>
          <a:prstGeom prst="rect">
            <a:avLst/>
          </a:prstGeom>
          <a:noFill/>
        </p:spPr>
        <p:txBody>
          <a:bodyPr wrap="square" rtlCol="0">
            <a:spAutoFit/>
          </a:bodyPr>
          <a:lstStyle/>
          <a:p>
            <a:r>
              <a:rPr lang="en-US" sz="1200" dirty="0" smtClean="0">
                <a:latin typeface="Arial"/>
                <a:cs typeface="Arial"/>
              </a:rPr>
              <a:t>Google image (2018) </a:t>
            </a:r>
            <a:endParaRPr lang="en-US" sz="1200" dirty="0">
              <a:latin typeface="Arial"/>
              <a:cs typeface="Arial"/>
            </a:endParaRPr>
          </a:p>
        </p:txBody>
      </p:sp>
      <p:sp>
        <p:nvSpPr>
          <p:cNvPr id="2" name="Rectangle 1"/>
          <p:cNvSpPr/>
          <p:nvPr/>
        </p:nvSpPr>
        <p:spPr>
          <a:xfrm>
            <a:off x="6572729" y="6466066"/>
            <a:ext cx="2320241" cy="276999"/>
          </a:xfrm>
          <a:prstGeom prst="rect">
            <a:avLst/>
          </a:prstGeom>
        </p:spPr>
        <p:txBody>
          <a:bodyPr wrap="none">
            <a:spAutoFit/>
          </a:bodyPr>
          <a:lstStyle/>
          <a:p>
            <a:r>
              <a:rPr lang="en-US" sz="1200" dirty="0" smtClean="0">
                <a:latin typeface="Arial"/>
                <a:cs typeface="Arial"/>
              </a:rPr>
              <a:t>Welsh Government</a:t>
            </a:r>
            <a:r>
              <a:rPr lang="en-US" sz="1200" dirty="0">
                <a:latin typeface="Arial"/>
                <a:cs typeface="Arial"/>
              </a:rPr>
              <a:t> </a:t>
            </a:r>
            <a:r>
              <a:rPr lang="en-US" sz="1200" dirty="0" smtClean="0">
                <a:latin typeface="Arial"/>
                <a:cs typeface="Arial"/>
              </a:rPr>
              <a:t>(2013</a:t>
            </a:r>
            <a:r>
              <a:rPr lang="en-US" sz="1200" dirty="0">
                <a:latin typeface="Arial"/>
                <a:cs typeface="Arial"/>
              </a:rPr>
              <a:t>, p.6).</a:t>
            </a:r>
          </a:p>
        </p:txBody>
      </p:sp>
    </p:spTree>
    <p:extLst>
      <p:ext uri="{BB962C8B-B14F-4D97-AF65-F5344CB8AC3E}">
        <p14:creationId xmlns:p14="http://schemas.microsoft.com/office/powerpoint/2010/main" val="307547153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1250471"/>
            <a:ext cx="9144000" cy="2881262"/>
          </a:xfrm>
          <a:prstGeom prst="rect">
            <a:avLst/>
          </a:prstGeom>
        </p:spPr>
      </p:pic>
      <p:pic>
        <p:nvPicPr>
          <p:cNvPr id="5" name="Picture 4"/>
          <p:cNvPicPr>
            <a:picLocks noChangeAspect="1"/>
          </p:cNvPicPr>
          <p:nvPr/>
        </p:nvPicPr>
        <p:blipFill>
          <a:blip r:embed="rId4"/>
          <a:stretch>
            <a:fillRect/>
          </a:stretch>
        </p:blipFill>
        <p:spPr>
          <a:xfrm>
            <a:off x="1" y="4305899"/>
            <a:ext cx="4538133" cy="2028881"/>
          </a:xfrm>
          <a:prstGeom prst="rect">
            <a:avLst/>
          </a:prstGeom>
        </p:spPr>
      </p:pic>
      <p:sp>
        <p:nvSpPr>
          <p:cNvPr id="6" name="TextBox 5"/>
          <p:cNvSpPr txBox="1"/>
          <p:nvPr/>
        </p:nvSpPr>
        <p:spPr>
          <a:xfrm>
            <a:off x="711201" y="6334780"/>
            <a:ext cx="3527634" cy="523220"/>
          </a:xfrm>
          <a:prstGeom prst="rect">
            <a:avLst/>
          </a:prstGeom>
          <a:noFill/>
        </p:spPr>
        <p:txBody>
          <a:bodyPr wrap="square" rtlCol="0">
            <a:spAutoFit/>
          </a:bodyPr>
          <a:lstStyle/>
          <a:p>
            <a:r>
              <a:rPr lang="en-US" sz="2800" dirty="0" smtClean="0">
                <a:latin typeface="Arial"/>
                <a:cs typeface="Arial"/>
              </a:rPr>
              <a:t>1. Here we are!</a:t>
            </a:r>
            <a:endParaRPr lang="en-US" sz="2800" dirty="0">
              <a:latin typeface="Arial"/>
              <a:cs typeface="Arial"/>
            </a:endParaRPr>
          </a:p>
        </p:txBody>
      </p:sp>
      <p:sp>
        <p:nvSpPr>
          <p:cNvPr id="7" name="TextBox 6"/>
          <p:cNvSpPr txBox="1"/>
          <p:nvPr/>
        </p:nvSpPr>
        <p:spPr>
          <a:xfrm>
            <a:off x="3437467" y="120247"/>
            <a:ext cx="5520265" cy="523220"/>
          </a:xfrm>
          <a:prstGeom prst="rect">
            <a:avLst/>
          </a:prstGeom>
          <a:noFill/>
        </p:spPr>
        <p:txBody>
          <a:bodyPr wrap="square" rtlCol="0">
            <a:spAutoFit/>
          </a:bodyPr>
          <a:lstStyle/>
          <a:p>
            <a:r>
              <a:rPr lang="en-US" sz="2800" dirty="0" smtClean="0">
                <a:latin typeface="Arial"/>
                <a:cs typeface="Arial"/>
              </a:rPr>
              <a:t>2. This is where we are going.</a:t>
            </a:r>
            <a:endParaRPr lang="en-US" sz="2800" dirty="0">
              <a:latin typeface="Arial"/>
              <a:cs typeface="Arial"/>
            </a:endParaRPr>
          </a:p>
        </p:txBody>
      </p:sp>
      <p:cxnSp>
        <p:nvCxnSpPr>
          <p:cNvPr id="10" name="Straight Arrow Connector 9"/>
          <p:cNvCxnSpPr/>
          <p:nvPr/>
        </p:nvCxnSpPr>
        <p:spPr>
          <a:xfrm>
            <a:off x="7552265" y="643467"/>
            <a:ext cx="829735" cy="745067"/>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4743175" y="3782679"/>
            <a:ext cx="4400825" cy="2616101"/>
          </a:xfrm>
          <a:prstGeom prst="rect">
            <a:avLst/>
          </a:prstGeom>
          <a:solidFill>
            <a:schemeClr val="bg1"/>
          </a:solidFill>
          <a:ln>
            <a:noFill/>
          </a:ln>
        </p:spPr>
        <p:txBody>
          <a:bodyPr wrap="square" rtlCol="0">
            <a:spAutoFit/>
          </a:bodyPr>
          <a:lstStyle/>
          <a:p>
            <a:pPr algn="ctr"/>
            <a:r>
              <a:rPr lang="en-US" sz="2800" dirty="0" smtClean="0">
                <a:latin typeface="Arial"/>
                <a:cs typeface="Arial"/>
              </a:rPr>
              <a:t>3. This is how we will get there</a:t>
            </a:r>
          </a:p>
          <a:p>
            <a:pPr algn="ctr"/>
            <a:endParaRPr lang="en-US" sz="2800" dirty="0" smtClean="0">
              <a:latin typeface="Arial"/>
              <a:cs typeface="Arial"/>
            </a:endParaRPr>
          </a:p>
          <a:p>
            <a:r>
              <a:rPr lang="en-US" sz="2800" dirty="0" smtClean="0">
                <a:latin typeface="Arial"/>
                <a:cs typeface="Arial"/>
              </a:rPr>
              <a:t>       AfL-  </a:t>
            </a:r>
            <a:r>
              <a:rPr lang="en-US" sz="2400" dirty="0" smtClean="0">
                <a:latin typeface="Arial"/>
                <a:cs typeface="Arial"/>
              </a:rPr>
              <a:t>ZPD - Vygotsky</a:t>
            </a:r>
          </a:p>
          <a:p>
            <a:pPr algn="ctr"/>
            <a:r>
              <a:rPr lang="en-US" sz="2400" dirty="0" smtClean="0">
                <a:latin typeface="Arial"/>
                <a:cs typeface="Arial"/>
              </a:rPr>
              <a:t>                 Scaffolding - Bruner</a:t>
            </a:r>
          </a:p>
          <a:p>
            <a:pPr algn="ctr"/>
            <a:endParaRPr lang="en-US" sz="2800" dirty="0">
              <a:latin typeface="Arial"/>
              <a:cs typeface="Arial"/>
            </a:endParaRPr>
          </a:p>
        </p:txBody>
      </p:sp>
      <p:cxnSp>
        <p:nvCxnSpPr>
          <p:cNvPr id="13" name="Straight Arrow Connector 12"/>
          <p:cNvCxnSpPr/>
          <p:nvPr/>
        </p:nvCxnSpPr>
        <p:spPr>
          <a:xfrm flipH="1" flipV="1">
            <a:off x="6536267" y="3031067"/>
            <a:ext cx="897462" cy="75161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3437466" y="6473279"/>
            <a:ext cx="6002981" cy="276999"/>
          </a:xfrm>
          <a:prstGeom prst="rect">
            <a:avLst/>
          </a:prstGeom>
          <a:noFill/>
        </p:spPr>
        <p:txBody>
          <a:bodyPr wrap="square" rtlCol="0">
            <a:spAutoFit/>
          </a:bodyPr>
          <a:lstStyle/>
          <a:p>
            <a:r>
              <a:rPr lang="en-US" sz="1200" dirty="0" smtClean="0">
                <a:latin typeface="Arial"/>
                <a:cs typeface="Arial"/>
              </a:rPr>
              <a:t>Black et al (2004) Google images (2018) Pound (2005) Pritchard (2014, p.26-28)</a:t>
            </a:r>
            <a:endParaRPr lang="en-US" sz="1200" dirty="0">
              <a:latin typeface="Arial"/>
              <a:cs typeface="Arial"/>
            </a:endParaRPr>
          </a:p>
        </p:txBody>
      </p:sp>
      <p:pic>
        <p:nvPicPr>
          <p:cNvPr id="20" name="Picture 19"/>
          <p:cNvPicPr>
            <a:picLocks noChangeAspect="1"/>
          </p:cNvPicPr>
          <p:nvPr/>
        </p:nvPicPr>
        <p:blipFill>
          <a:blip r:embed="rId5"/>
          <a:stretch>
            <a:fillRect/>
          </a:stretch>
        </p:blipFill>
        <p:spPr>
          <a:xfrm>
            <a:off x="76201" y="67734"/>
            <a:ext cx="1269999" cy="952499"/>
          </a:xfrm>
          <a:prstGeom prst="rect">
            <a:avLst/>
          </a:prstGeom>
        </p:spPr>
      </p:pic>
    </p:spTree>
    <p:extLst>
      <p:ext uri="{BB962C8B-B14F-4D97-AF65-F5344CB8AC3E}">
        <p14:creationId xmlns:p14="http://schemas.microsoft.com/office/powerpoint/2010/main" val="114129502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52462" y="6380725"/>
            <a:ext cx="7210780" cy="276999"/>
          </a:xfrm>
          <a:prstGeom prst="rect">
            <a:avLst/>
          </a:prstGeom>
          <a:noFill/>
        </p:spPr>
        <p:txBody>
          <a:bodyPr wrap="square" rtlCol="0">
            <a:spAutoFit/>
          </a:bodyPr>
          <a:lstStyle/>
          <a:p>
            <a:pPr algn="r"/>
            <a:r>
              <a:rPr lang="en-US" sz="1200" dirty="0" smtClean="0">
                <a:latin typeface="Arial"/>
                <a:cs typeface="Arial"/>
              </a:rPr>
              <a:t>Google images (2018</a:t>
            </a:r>
            <a:r>
              <a:rPr lang="en-US" sz="1200" dirty="0">
                <a:latin typeface="Arial"/>
                <a:cs typeface="Arial"/>
              </a:rPr>
              <a:t>) The Classroom Experiment (2012, 1, 2) </a:t>
            </a:r>
            <a:r>
              <a:rPr lang="en-US" sz="1200" dirty="0" smtClean="0">
                <a:latin typeface="Arial"/>
                <a:cs typeface="Arial"/>
              </a:rPr>
              <a:t>Wiliam (2011) Wiliam (2017)</a:t>
            </a:r>
            <a:endParaRPr lang="en-US" sz="1200" dirty="0">
              <a:latin typeface="Arial"/>
              <a:cs typeface="Arial"/>
            </a:endParaRPr>
          </a:p>
        </p:txBody>
      </p:sp>
      <p:pic>
        <p:nvPicPr>
          <p:cNvPr id="7" name="Picture 6"/>
          <p:cNvPicPr>
            <a:picLocks noChangeAspect="1"/>
          </p:cNvPicPr>
          <p:nvPr/>
        </p:nvPicPr>
        <p:blipFill>
          <a:blip r:embed="rId3"/>
          <a:stretch>
            <a:fillRect/>
          </a:stretch>
        </p:blipFill>
        <p:spPr>
          <a:xfrm>
            <a:off x="542503" y="404583"/>
            <a:ext cx="7456134" cy="5485723"/>
          </a:xfrm>
          <a:prstGeom prst="rect">
            <a:avLst/>
          </a:prstGeom>
        </p:spPr>
      </p:pic>
      <p:pic>
        <p:nvPicPr>
          <p:cNvPr id="8" name="Picture 7"/>
          <p:cNvPicPr>
            <a:picLocks noChangeAspect="1"/>
          </p:cNvPicPr>
          <p:nvPr/>
        </p:nvPicPr>
        <p:blipFill>
          <a:blip r:embed="rId4"/>
          <a:stretch>
            <a:fillRect/>
          </a:stretch>
        </p:blipFill>
        <p:spPr>
          <a:xfrm>
            <a:off x="7998637" y="111262"/>
            <a:ext cx="1010247" cy="757685"/>
          </a:xfrm>
          <a:prstGeom prst="rect">
            <a:avLst/>
          </a:prstGeom>
        </p:spPr>
      </p:pic>
    </p:spTree>
    <p:extLst>
      <p:ext uri="{BB962C8B-B14F-4D97-AF65-F5344CB8AC3E}">
        <p14:creationId xmlns:p14="http://schemas.microsoft.com/office/powerpoint/2010/main" val="292970029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6266" y="186266"/>
            <a:ext cx="8715671" cy="6617197"/>
          </a:xfrm>
          <a:prstGeom prst="rect">
            <a:avLst/>
          </a:prstGeom>
          <a:noFill/>
        </p:spPr>
        <p:txBody>
          <a:bodyPr wrap="square" rtlCol="0">
            <a:spAutoFit/>
          </a:bodyPr>
          <a:lstStyle/>
          <a:p>
            <a:endParaRPr lang="en-US" dirty="0" smtClean="0"/>
          </a:p>
          <a:p>
            <a:pPr algn="ctr"/>
            <a:r>
              <a:rPr lang="en-US" sz="2000" dirty="0">
                <a:latin typeface="Arial"/>
                <a:cs typeface="Arial"/>
              </a:rPr>
              <a:t>5</a:t>
            </a:r>
            <a:r>
              <a:rPr lang="en-US" sz="2000" dirty="0" smtClean="0">
                <a:latin typeface="Arial"/>
                <a:cs typeface="Arial"/>
              </a:rPr>
              <a:t> Key strategies to formative assessment </a:t>
            </a:r>
            <a:endParaRPr lang="en-US" sz="2000" dirty="0">
              <a:latin typeface="Arial"/>
              <a:cs typeface="Arial"/>
            </a:endParaRPr>
          </a:p>
          <a:p>
            <a:endParaRPr lang="en-US" sz="2000" dirty="0" smtClean="0">
              <a:latin typeface="Arial"/>
              <a:cs typeface="Arial"/>
            </a:endParaRPr>
          </a:p>
          <a:p>
            <a:endParaRPr lang="en-US" sz="2000" dirty="0" smtClean="0">
              <a:latin typeface="Arial"/>
              <a:cs typeface="Arial"/>
            </a:endParaRPr>
          </a:p>
          <a:p>
            <a:r>
              <a:rPr lang="en-US" sz="2000" dirty="0" smtClean="0">
                <a:latin typeface="Arial"/>
                <a:cs typeface="Arial"/>
              </a:rPr>
              <a:t>Teachers need to; </a:t>
            </a:r>
          </a:p>
          <a:p>
            <a:endParaRPr lang="en-US" sz="2000" dirty="0" smtClean="0">
              <a:latin typeface="Arial"/>
              <a:cs typeface="Arial"/>
            </a:endParaRPr>
          </a:p>
          <a:p>
            <a:pPr marL="285750" indent="-285750">
              <a:buFont typeface="Wingdings" charset="2"/>
              <a:buChar char="Ø"/>
            </a:pPr>
            <a:r>
              <a:rPr lang="en-US" sz="2000" dirty="0" smtClean="0">
                <a:latin typeface="Arial"/>
                <a:cs typeface="Arial"/>
              </a:rPr>
              <a:t>Discuss learning objectives-relevance and direction of a given task</a:t>
            </a:r>
          </a:p>
          <a:p>
            <a:pPr marL="285750" indent="-285750">
              <a:buFont typeface="Wingdings" charset="2"/>
              <a:buChar char="Ø"/>
            </a:pPr>
            <a:endParaRPr lang="en-US" sz="2000" dirty="0">
              <a:latin typeface="Arial"/>
              <a:cs typeface="Arial"/>
            </a:endParaRPr>
          </a:p>
          <a:p>
            <a:pPr marL="285750" indent="-285750">
              <a:buFont typeface="Wingdings" charset="2"/>
              <a:buChar char="Ø"/>
            </a:pPr>
            <a:r>
              <a:rPr lang="en-US" sz="2000" dirty="0" smtClean="0">
                <a:latin typeface="Arial"/>
                <a:cs typeface="Arial"/>
              </a:rPr>
              <a:t>Take time to discover what pupils already know</a:t>
            </a:r>
          </a:p>
          <a:p>
            <a:pPr marL="285750" indent="-285750">
              <a:buFont typeface="Wingdings" charset="2"/>
              <a:buChar char="Ø"/>
            </a:pPr>
            <a:endParaRPr lang="en-US" sz="2000" dirty="0">
              <a:latin typeface="Arial"/>
              <a:cs typeface="Arial"/>
            </a:endParaRPr>
          </a:p>
          <a:p>
            <a:pPr marL="285750" indent="-285750">
              <a:buFont typeface="Wingdings" charset="2"/>
              <a:buChar char="Ø"/>
            </a:pPr>
            <a:r>
              <a:rPr lang="en-US" sz="2000" dirty="0" smtClean="0">
                <a:latin typeface="Arial"/>
                <a:cs typeface="Arial"/>
              </a:rPr>
              <a:t>Provide feedback so learning can move forward</a:t>
            </a:r>
            <a:endParaRPr lang="en-US" sz="2000" dirty="0">
              <a:latin typeface="Arial"/>
              <a:cs typeface="Arial"/>
            </a:endParaRPr>
          </a:p>
          <a:p>
            <a:endParaRPr lang="en-US" sz="2000" dirty="0">
              <a:latin typeface="Arial"/>
              <a:cs typeface="Arial"/>
            </a:endParaRPr>
          </a:p>
          <a:p>
            <a:pPr marL="285750" indent="-285750">
              <a:buFont typeface="Wingdings" charset="2"/>
              <a:buChar char="Ø"/>
            </a:pPr>
            <a:r>
              <a:rPr lang="en-US" sz="2000" dirty="0" smtClean="0">
                <a:latin typeface="Arial"/>
                <a:cs typeface="Arial"/>
              </a:rPr>
              <a:t>Encourage Peer learning</a:t>
            </a:r>
          </a:p>
          <a:p>
            <a:pPr marL="285750" indent="-285750">
              <a:buFont typeface="Wingdings" charset="2"/>
              <a:buChar char="Ø"/>
            </a:pPr>
            <a:endParaRPr lang="en-US" sz="2000" dirty="0">
              <a:latin typeface="Arial"/>
              <a:cs typeface="Arial"/>
            </a:endParaRPr>
          </a:p>
          <a:p>
            <a:pPr marL="285750" indent="-285750">
              <a:buFont typeface="Wingdings" charset="2"/>
              <a:buChar char="Ø"/>
            </a:pPr>
            <a:r>
              <a:rPr lang="en-US" sz="2000" dirty="0" smtClean="0">
                <a:latin typeface="Arial"/>
                <a:cs typeface="Arial"/>
              </a:rPr>
              <a:t> </a:t>
            </a:r>
            <a:r>
              <a:rPr lang="en-US" sz="2000" dirty="0">
                <a:latin typeface="Arial"/>
                <a:cs typeface="Arial"/>
              </a:rPr>
              <a:t>G</a:t>
            </a:r>
            <a:r>
              <a:rPr lang="en-US" sz="2000" dirty="0" smtClean="0">
                <a:latin typeface="Arial"/>
                <a:cs typeface="Arial"/>
              </a:rPr>
              <a:t>ive pupil’s control over learning </a:t>
            </a:r>
          </a:p>
          <a:p>
            <a:endParaRPr lang="en-US" dirty="0"/>
          </a:p>
          <a:p>
            <a:endParaRPr lang="en-US" dirty="0" smtClean="0"/>
          </a:p>
          <a:p>
            <a:endParaRPr lang="en-US" dirty="0"/>
          </a:p>
          <a:p>
            <a:endParaRPr lang="en-US" dirty="0" smtClean="0"/>
          </a:p>
          <a:p>
            <a:endParaRPr lang="en-US" dirty="0"/>
          </a:p>
          <a:p>
            <a:endParaRPr lang="en-US" dirty="0" smtClean="0"/>
          </a:p>
          <a:p>
            <a:pPr algn="r"/>
            <a:endParaRPr lang="en-US" dirty="0"/>
          </a:p>
        </p:txBody>
      </p:sp>
      <p:pic>
        <p:nvPicPr>
          <p:cNvPr id="5" name="Picture 4"/>
          <p:cNvPicPr>
            <a:picLocks noChangeAspect="1"/>
          </p:cNvPicPr>
          <p:nvPr/>
        </p:nvPicPr>
        <p:blipFill>
          <a:blip r:embed="rId3"/>
          <a:stretch>
            <a:fillRect/>
          </a:stretch>
        </p:blipFill>
        <p:spPr>
          <a:xfrm>
            <a:off x="7569200" y="186266"/>
            <a:ext cx="1332737" cy="999553"/>
          </a:xfrm>
          <a:prstGeom prst="rect">
            <a:avLst/>
          </a:prstGeom>
        </p:spPr>
      </p:pic>
      <p:sp>
        <p:nvSpPr>
          <p:cNvPr id="2" name="TextBox 1"/>
          <p:cNvSpPr txBox="1"/>
          <p:nvPr/>
        </p:nvSpPr>
        <p:spPr>
          <a:xfrm>
            <a:off x="1519003" y="6415947"/>
            <a:ext cx="7382934" cy="276999"/>
          </a:xfrm>
          <a:prstGeom prst="rect">
            <a:avLst/>
          </a:prstGeom>
          <a:noFill/>
        </p:spPr>
        <p:txBody>
          <a:bodyPr wrap="square" rtlCol="0">
            <a:spAutoFit/>
          </a:bodyPr>
          <a:lstStyle/>
          <a:p>
            <a:pPr algn="r"/>
            <a:r>
              <a:rPr lang="en-US" sz="1200" dirty="0" smtClean="0">
                <a:latin typeface="Arial"/>
                <a:cs typeface="Arial"/>
              </a:rPr>
              <a:t>Black et al (2004) Davie (2017) Google image (2018) Pritchard (2014) Wiliam (2011, p.2) Wiliam (2017)</a:t>
            </a:r>
            <a:endParaRPr lang="en-US" sz="1200" dirty="0">
              <a:latin typeface="Arial"/>
              <a:cs typeface="Arial"/>
            </a:endParaRPr>
          </a:p>
        </p:txBody>
      </p:sp>
    </p:spTree>
    <p:extLst>
      <p:ext uri="{BB962C8B-B14F-4D97-AF65-F5344CB8AC3E}">
        <p14:creationId xmlns:p14="http://schemas.microsoft.com/office/powerpoint/2010/main" val="38571323"/>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610459047"/>
              </p:ext>
            </p:extLst>
          </p:nvPr>
        </p:nvGraphicFramePr>
        <p:xfrm>
          <a:off x="2116669" y="2895941"/>
          <a:ext cx="4876798" cy="2923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79132" y="270933"/>
            <a:ext cx="8946336" cy="3539430"/>
          </a:xfrm>
          <a:prstGeom prst="rect">
            <a:avLst/>
          </a:prstGeom>
          <a:noFill/>
        </p:spPr>
        <p:txBody>
          <a:bodyPr wrap="square" rtlCol="0">
            <a:spAutoFit/>
          </a:bodyPr>
          <a:lstStyle/>
          <a:p>
            <a:endParaRPr lang="en-US" sz="2400" dirty="0" smtClean="0">
              <a:latin typeface="Arial"/>
              <a:cs typeface="Arial"/>
            </a:endParaRPr>
          </a:p>
          <a:p>
            <a:r>
              <a:rPr lang="en-US" sz="2400" dirty="0" smtClean="0">
                <a:latin typeface="Arial"/>
                <a:cs typeface="Arial"/>
              </a:rPr>
              <a:t>Formative Assessment         During          Informs future learning        </a:t>
            </a:r>
            <a:r>
              <a:rPr lang="en-US" sz="2800" dirty="0" smtClean="0">
                <a:latin typeface="Arial"/>
                <a:cs typeface="Arial"/>
              </a:rPr>
              <a:t>		  (AfL)</a:t>
            </a:r>
          </a:p>
          <a:p>
            <a:endParaRPr lang="en-US" sz="2800" dirty="0">
              <a:latin typeface="Arial"/>
              <a:cs typeface="Arial"/>
            </a:endParaRPr>
          </a:p>
          <a:p>
            <a:r>
              <a:rPr lang="en-US" sz="2400" dirty="0" smtClean="0">
                <a:latin typeface="Arial"/>
                <a:cs typeface="Arial"/>
              </a:rPr>
              <a:t>Summative Assessment       </a:t>
            </a:r>
            <a:r>
              <a:rPr lang="en-US" sz="2400" dirty="0">
                <a:latin typeface="Arial"/>
                <a:cs typeface="Arial"/>
              </a:rPr>
              <a:t> </a:t>
            </a:r>
            <a:r>
              <a:rPr lang="en-US" sz="2400" dirty="0" smtClean="0">
                <a:latin typeface="Arial"/>
                <a:cs typeface="Arial"/>
              </a:rPr>
              <a:t>  After           Sums up learning         		   (AoL)</a:t>
            </a:r>
            <a:endParaRPr lang="en-US" sz="2400" dirty="0">
              <a:latin typeface="Arial"/>
              <a:cs typeface="Arial"/>
            </a:endParaRPr>
          </a:p>
          <a:p>
            <a:endParaRPr lang="en-US" dirty="0" smtClean="0"/>
          </a:p>
          <a:p>
            <a:endParaRPr lang="en-US" dirty="0"/>
          </a:p>
          <a:p>
            <a:endParaRPr lang="en-US" dirty="0" smtClean="0"/>
          </a:p>
          <a:p>
            <a:r>
              <a:rPr lang="en-US" dirty="0" smtClean="0"/>
              <a:t> </a:t>
            </a:r>
            <a:endParaRPr lang="en-US" dirty="0"/>
          </a:p>
        </p:txBody>
      </p:sp>
      <p:sp>
        <p:nvSpPr>
          <p:cNvPr id="9" name="TextBox 8"/>
          <p:cNvSpPr txBox="1"/>
          <p:nvPr/>
        </p:nvSpPr>
        <p:spPr>
          <a:xfrm>
            <a:off x="3452448" y="717039"/>
            <a:ext cx="457200" cy="338666"/>
          </a:xfrm>
          <a:prstGeom prst="rightArrow">
            <a:avLst/>
          </a:prstGeom>
          <a:solidFill>
            <a:schemeClr val="tx2">
              <a:lumMod val="75000"/>
            </a:schemeClr>
          </a:solidFill>
          <a:ln>
            <a:solidFill>
              <a:schemeClr val="tx2"/>
            </a:solidFill>
          </a:ln>
        </p:spPr>
        <p:txBody>
          <a:bodyPr wrap="square" rtlCol="0">
            <a:spAutoFit/>
          </a:bodyPr>
          <a:lstStyle/>
          <a:p>
            <a:endParaRPr lang="en-US" dirty="0"/>
          </a:p>
        </p:txBody>
      </p:sp>
      <p:sp>
        <p:nvSpPr>
          <p:cNvPr id="11" name="TextBox 10"/>
          <p:cNvSpPr txBox="1"/>
          <p:nvPr/>
        </p:nvSpPr>
        <p:spPr>
          <a:xfrm>
            <a:off x="3601916" y="1939868"/>
            <a:ext cx="477715" cy="338666"/>
          </a:xfrm>
          <a:prstGeom prst="rightArrow">
            <a:avLst/>
          </a:prstGeom>
          <a:solidFill>
            <a:schemeClr val="tx2">
              <a:lumMod val="75000"/>
            </a:schemeClr>
          </a:solidFill>
          <a:ln>
            <a:solidFill>
              <a:schemeClr val="tx2"/>
            </a:solidFill>
          </a:ln>
        </p:spPr>
        <p:txBody>
          <a:bodyPr wrap="square" rtlCol="0">
            <a:spAutoFit/>
          </a:bodyPr>
          <a:lstStyle/>
          <a:p>
            <a:endParaRPr lang="en-US" dirty="0"/>
          </a:p>
        </p:txBody>
      </p:sp>
      <p:pic>
        <p:nvPicPr>
          <p:cNvPr id="6" name="Picture 5"/>
          <p:cNvPicPr>
            <a:picLocks noChangeAspect="1"/>
          </p:cNvPicPr>
          <p:nvPr/>
        </p:nvPicPr>
        <p:blipFill>
          <a:blip r:embed="rId8"/>
          <a:stretch>
            <a:fillRect/>
          </a:stretch>
        </p:blipFill>
        <p:spPr>
          <a:xfrm>
            <a:off x="243187" y="4947575"/>
            <a:ext cx="1171308" cy="878480"/>
          </a:xfrm>
          <a:prstGeom prst="rect">
            <a:avLst/>
          </a:prstGeom>
        </p:spPr>
      </p:pic>
      <p:sp>
        <p:nvSpPr>
          <p:cNvPr id="8" name="TextBox 7"/>
          <p:cNvSpPr txBox="1"/>
          <p:nvPr/>
        </p:nvSpPr>
        <p:spPr>
          <a:xfrm>
            <a:off x="5066322" y="717039"/>
            <a:ext cx="457200" cy="338666"/>
          </a:xfrm>
          <a:prstGeom prst="rightArrow">
            <a:avLst/>
          </a:prstGeom>
          <a:solidFill>
            <a:schemeClr val="tx2">
              <a:lumMod val="75000"/>
            </a:schemeClr>
          </a:solidFill>
          <a:ln>
            <a:solidFill>
              <a:schemeClr val="tx2"/>
            </a:solidFill>
          </a:ln>
        </p:spPr>
        <p:txBody>
          <a:bodyPr wrap="square" rtlCol="0">
            <a:spAutoFit/>
          </a:bodyPr>
          <a:lstStyle/>
          <a:p>
            <a:endParaRPr lang="en-US" dirty="0"/>
          </a:p>
        </p:txBody>
      </p:sp>
      <p:sp>
        <p:nvSpPr>
          <p:cNvPr id="10" name="TextBox 9"/>
          <p:cNvSpPr txBox="1"/>
          <p:nvPr/>
        </p:nvSpPr>
        <p:spPr>
          <a:xfrm>
            <a:off x="5154246" y="1939868"/>
            <a:ext cx="457200" cy="338666"/>
          </a:xfrm>
          <a:prstGeom prst="rightArrow">
            <a:avLst/>
          </a:prstGeom>
          <a:solidFill>
            <a:schemeClr val="tx2">
              <a:lumMod val="75000"/>
            </a:schemeClr>
          </a:solidFill>
          <a:ln>
            <a:solidFill>
              <a:schemeClr val="tx2"/>
            </a:solidFill>
          </a:ln>
        </p:spPr>
        <p:txBody>
          <a:bodyPr wrap="square" rtlCol="0">
            <a:spAutoFit/>
          </a:bodyPr>
          <a:lstStyle/>
          <a:p>
            <a:endParaRPr lang="en-US" dirty="0"/>
          </a:p>
        </p:txBody>
      </p:sp>
      <p:sp>
        <p:nvSpPr>
          <p:cNvPr id="2" name="TextBox 1"/>
          <p:cNvSpPr txBox="1"/>
          <p:nvPr/>
        </p:nvSpPr>
        <p:spPr>
          <a:xfrm>
            <a:off x="0" y="6424149"/>
            <a:ext cx="9064868" cy="276999"/>
          </a:xfrm>
          <a:prstGeom prst="rect">
            <a:avLst/>
          </a:prstGeom>
          <a:noFill/>
        </p:spPr>
        <p:txBody>
          <a:bodyPr wrap="square" rtlCol="0">
            <a:spAutoFit/>
          </a:bodyPr>
          <a:lstStyle/>
          <a:p>
            <a:pPr algn="r"/>
            <a:r>
              <a:rPr lang="en-US" sz="1200" dirty="0" smtClean="0">
                <a:latin typeface="Arial"/>
                <a:cs typeface="Arial"/>
              </a:rPr>
              <a:t>Black et al (2004) Welsh Assembly Government (2010) Welsh Government (2013) Wiliam (2011)</a:t>
            </a:r>
            <a:endParaRPr lang="en-US" sz="1200" dirty="0">
              <a:latin typeface="Arial"/>
              <a:cs typeface="Arial"/>
            </a:endParaRPr>
          </a:p>
        </p:txBody>
      </p:sp>
    </p:spTree>
    <p:extLst>
      <p:ext uri="{BB962C8B-B14F-4D97-AF65-F5344CB8AC3E}">
        <p14:creationId xmlns:p14="http://schemas.microsoft.com/office/powerpoint/2010/main" val="308100216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20301" y="753302"/>
            <a:ext cx="2332163" cy="3016211"/>
          </a:xfrm>
          <a:prstGeom prst="rect">
            <a:avLst/>
          </a:prstGeom>
          <a:noFill/>
        </p:spPr>
        <p:txBody>
          <a:bodyPr wrap="square" rtlCol="0">
            <a:spAutoFit/>
          </a:bodyPr>
          <a:lstStyle/>
          <a:p>
            <a:endParaRPr lang="en-US" dirty="0"/>
          </a:p>
          <a:p>
            <a:r>
              <a:rPr lang="en-US" sz="2800" dirty="0" smtClean="0">
                <a:latin typeface="Arial"/>
                <a:cs typeface="Arial"/>
              </a:rPr>
              <a:t>Literacy</a:t>
            </a:r>
          </a:p>
          <a:p>
            <a:endParaRPr lang="en-US" sz="2400" dirty="0">
              <a:latin typeface="Arial"/>
              <a:cs typeface="Arial"/>
            </a:endParaRPr>
          </a:p>
          <a:p>
            <a:pPr marL="342900" indent="-342900">
              <a:buFont typeface="Arial"/>
              <a:buChar char="•"/>
            </a:pPr>
            <a:r>
              <a:rPr lang="en-US" sz="2400" dirty="0" smtClean="0">
                <a:latin typeface="Arial"/>
                <a:cs typeface="Arial"/>
              </a:rPr>
              <a:t>Reading</a:t>
            </a:r>
          </a:p>
          <a:p>
            <a:pPr marL="342900" indent="-342900">
              <a:buFont typeface="Arial"/>
              <a:buChar char="•"/>
            </a:pPr>
            <a:r>
              <a:rPr lang="en-US" sz="2400" dirty="0" smtClean="0">
                <a:latin typeface="Arial"/>
                <a:cs typeface="Arial"/>
              </a:rPr>
              <a:t>Writing</a:t>
            </a:r>
          </a:p>
          <a:p>
            <a:pPr marL="342900" indent="-342900">
              <a:buFont typeface="Arial"/>
              <a:buChar char="•"/>
            </a:pPr>
            <a:r>
              <a:rPr lang="en-US" sz="2400" dirty="0" smtClean="0">
                <a:latin typeface="Arial"/>
                <a:cs typeface="Arial"/>
              </a:rPr>
              <a:t>Oracy </a:t>
            </a:r>
          </a:p>
          <a:p>
            <a:endParaRPr lang="en-US" sz="2400" dirty="0" smtClean="0">
              <a:latin typeface="Arial"/>
              <a:cs typeface="Arial"/>
            </a:endParaRPr>
          </a:p>
          <a:p>
            <a:endParaRPr lang="en-US" sz="2400" dirty="0">
              <a:latin typeface="Arial"/>
              <a:cs typeface="Arial"/>
            </a:endParaRPr>
          </a:p>
        </p:txBody>
      </p:sp>
      <p:sp>
        <p:nvSpPr>
          <p:cNvPr id="5" name="TextBox 4"/>
          <p:cNvSpPr txBox="1"/>
          <p:nvPr/>
        </p:nvSpPr>
        <p:spPr>
          <a:xfrm>
            <a:off x="4783784" y="961118"/>
            <a:ext cx="3843867" cy="2646879"/>
          </a:xfrm>
          <a:prstGeom prst="rect">
            <a:avLst/>
          </a:prstGeom>
          <a:noFill/>
        </p:spPr>
        <p:txBody>
          <a:bodyPr wrap="square" rtlCol="0">
            <a:spAutoFit/>
          </a:bodyPr>
          <a:lstStyle/>
          <a:p>
            <a:r>
              <a:rPr lang="en-US" sz="2800" dirty="0" smtClean="0">
                <a:latin typeface="Arial"/>
                <a:cs typeface="Arial"/>
              </a:rPr>
              <a:t>Numeracy</a:t>
            </a:r>
          </a:p>
          <a:p>
            <a:endParaRPr lang="en-US" sz="2400" dirty="0" smtClean="0">
              <a:latin typeface="Arial"/>
              <a:cs typeface="Arial"/>
            </a:endParaRPr>
          </a:p>
          <a:p>
            <a:pPr marL="342900" indent="-342900">
              <a:buFont typeface="Arial"/>
              <a:buChar char="•"/>
            </a:pPr>
            <a:r>
              <a:rPr lang="en-US" sz="2400" dirty="0" smtClean="0">
                <a:latin typeface="Arial"/>
                <a:cs typeface="Arial"/>
              </a:rPr>
              <a:t>Number</a:t>
            </a:r>
          </a:p>
          <a:p>
            <a:pPr marL="342900" indent="-342900">
              <a:buFont typeface="Arial"/>
              <a:buChar char="•"/>
            </a:pPr>
            <a:r>
              <a:rPr lang="en-US" sz="2400" dirty="0" smtClean="0">
                <a:latin typeface="Arial"/>
                <a:cs typeface="Arial"/>
              </a:rPr>
              <a:t>Measuring</a:t>
            </a:r>
          </a:p>
          <a:p>
            <a:pPr marL="342900" indent="-342900">
              <a:buFont typeface="Arial"/>
              <a:buChar char="•"/>
            </a:pPr>
            <a:r>
              <a:rPr lang="en-US" sz="2400" dirty="0" smtClean="0">
                <a:latin typeface="Arial"/>
                <a:cs typeface="Arial"/>
              </a:rPr>
              <a:t>Data skills</a:t>
            </a:r>
          </a:p>
          <a:p>
            <a:pPr marL="342900" indent="-342900">
              <a:buFont typeface="Arial"/>
              <a:buChar char="•"/>
            </a:pPr>
            <a:r>
              <a:rPr lang="en-US" sz="2400" dirty="0" smtClean="0">
                <a:latin typeface="Arial"/>
                <a:cs typeface="Arial"/>
              </a:rPr>
              <a:t>Numerical reasoning</a:t>
            </a:r>
          </a:p>
          <a:p>
            <a:endParaRPr lang="en-US" dirty="0"/>
          </a:p>
        </p:txBody>
      </p:sp>
      <p:sp>
        <p:nvSpPr>
          <p:cNvPr id="6" name="TextBox 5"/>
          <p:cNvSpPr txBox="1"/>
          <p:nvPr/>
        </p:nvSpPr>
        <p:spPr>
          <a:xfrm>
            <a:off x="440267" y="220134"/>
            <a:ext cx="8466666" cy="830997"/>
          </a:xfrm>
          <a:prstGeom prst="rect">
            <a:avLst/>
          </a:prstGeom>
          <a:noFill/>
        </p:spPr>
        <p:txBody>
          <a:bodyPr wrap="square" rtlCol="0">
            <a:spAutoFit/>
          </a:bodyPr>
          <a:lstStyle/>
          <a:p>
            <a:pPr algn="ctr"/>
            <a:r>
              <a:rPr lang="en-US" sz="2800" dirty="0" smtClean="0">
                <a:latin typeface="Arial"/>
                <a:cs typeface="Arial"/>
              </a:rPr>
              <a:t>National Literacy and Numeracy Framework (LNF) </a:t>
            </a:r>
            <a:r>
              <a:rPr lang="en-US" sz="2000" dirty="0" smtClean="0">
                <a:latin typeface="Arial"/>
                <a:cs typeface="Arial"/>
              </a:rPr>
              <a:t>(ages 5-14)</a:t>
            </a:r>
            <a:endParaRPr lang="en-US" sz="2000" dirty="0">
              <a:latin typeface="Arial"/>
              <a:cs typeface="Arial"/>
            </a:endParaRPr>
          </a:p>
        </p:txBody>
      </p:sp>
      <p:sp>
        <p:nvSpPr>
          <p:cNvPr id="7" name="TextBox 6"/>
          <p:cNvSpPr txBox="1"/>
          <p:nvPr/>
        </p:nvSpPr>
        <p:spPr>
          <a:xfrm>
            <a:off x="0" y="3927402"/>
            <a:ext cx="9025467" cy="2862322"/>
          </a:xfrm>
          <a:prstGeom prst="rect">
            <a:avLst/>
          </a:prstGeom>
          <a:noFill/>
        </p:spPr>
        <p:txBody>
          <a:bodyPr wrap="square" rtlCol="0">
            <a:spAutoFit/>
          </a:bodyPr>
          <a:lstStyle/>
          <a:p>
            <a:pPr algn="ctr"/>
            <a:r>
              <a:rPr lang="en-US" sz="2400" dirty="0" smtClean="0">
                <a:latin typeface="Arial"/>
                <a:cs typeface="Arial"/>
              </a:rPr>
              <a:t>AfL – pupils learn best when they can fully comprehend:</a:t>
            </a:r>
          </a:p>
          <a:p>
            <a:r>
              <a:rPr lang="en-US" sz="2400" dirty="0" smtClean="0">
                <a:latin typeface="Arial"/>
                <a:cs typeface="Arial"/>
              </a:rPr>
              <a:t> </a:t>
            </a:r>
          </a:p>
          <a:p>
            <a:pPr marL="342900" indent="-342900">
              <a:buFont typeface="Arial"/>
              <a:buChar char="•"/>
            </a:pPr>
            <a:r>
              <a:rPr lang="en-US" sz="2400" dirty="0" smtClean="0">
                <a:latin typeface="Arial"/>
                <a:cs typeface="Arial"/>
              </a:rPr>
              <a:t>The aim of a task/ activity </a:t>
            </a:r>
          </a:p>
          <a:p>
            <a:pPr marL="342900" indent="-342900">
              <a:buFont typeface="Arial"/>
              <a:buChar char="•"/>
            </a:pPr>
            <a:r>
              <a:rPr lang="en-US" sz="2400" dirty="0" smtClean="0">
                <a:latin typeface="Arial"/>
                <a:cs typeface="Arial"/>
              </a:rPr>
              <a:t>Where they are in relation to aim</a:t>
            </a:r>
          </a:p>
          <a:p>
            <a:pPr marL="342900" indent="-342900">
              <a:buFont typeface="Arial"/>
              <a:buChar char="•"/>
            </a:pPr>
            <a:r>
              <a:rPr lang="en-US" sz="2400" dirty="0" smtClean="0">
                <a:latin typeface="Arial"/>
                <a:cs typeface="Arial"/>
              </a:rPr>
              <a:t>How the aim can be achieved</a:t>
            </a:r>
          </a:p>
          <a:p>
            <a:pPr marL="342900" indent="-342900">
              <a:buFont typeface="Arial"/>
              <a:buChar char="•"/>
            </a:pPr>
            <a:endParaRPr lang="en-US" sz="2400" dirty="0" smtClean="0">
              <a:latin typeface="Arial"/>
              <a:cs typeface="Arial"/>
            </a:endParaRPr>
          </a:p>
          <a:p>
            <a:endParaRPr lang="en-US" sz="2400" dirty="0" smtClean="0">
              <a:latin typeface="Arial"/>
              <a:cs typeface="Arial"/>
            </a:endParaRPr>
          </a:p>
          <a:p>
            <a:r>
              <a:rPr lang="en-US" sz="1200" dirty="0">
                <a:latin typeface="Arial"/>
                <a:cs typeface="Arial"/>
              </a:rPr>
              <a:t>Claxton and Lucas (</a:t>
            </a:r>
            <a:r>
              <a:rPr lang="en-US" sz="1200" dirty="0" smtClean="0">
                <a:latin typeface="Arial"/>
                <a:cs typeface="Arial"/>
              </a:rPr>
              <a:t>2015) Welsh Government (2011) Welsh Government (2014)</a:t>
            </a:r>
            <a:endParaRPr lang="en-US" dirty="0"/>
          </a:p>
        </p:txBody>
      </p:sp>
      <p:pic>
        <p:nvPicPr>
          <p:cNvPr id="8" name="Picture 7"/>
          <p:cNvPicPr>
            <a:picLocks noChangeAspect="1"/>
          </p:cNvPicPr>
          <p:nvPr/>
        </p:nvPicPr>
        <p:blipFill>
          <a:blip r:embed="rId3"/>
          <a:stretch>
            <a:fillRect/>
          </a:stretch>
        </p:blipFill>
        <p:spPr>
          <a:xfrm>
            <a:off x="7619159" y="5395410"/>
            <a:ext cx="1373839" cy="1030379"/>
          </a:xfrm>
          <a:prstGeom prst="rect">
            <a:avLst/>
          </a:prstGeom>
        </p:spPr>
      </p:pic>
      <p:sp>
        <p:nvSpPr>
          <p:cNvPr id="2" name="TextBox 1"/>
          <p:cNvSpPr txBox="1"/>
          <p:nvPr/>
        </p:nvSpPr>
        <p:spPr>
          <a:xfrm>
            <a:off x="4003338" y="3558069"/>
            <a:ext cx="4903595" cy="276999"/>
          </a:xfrm>
          <a:prstGeom prst="rect">
            <a:avLst/>
          </a:prstGeom>
          <a:noFill/>
        </p:spPr>
        <p:txBody>
          <a:bodyPr wrap="square" rtlCol="0">
            <a:spAutoFit/>
          </a:bodyPr>
          <a:lstStyle/>
          <a:p>
            <a:pPr algn="r"/>
            <a:r>
              <a:rPr lang="en-US" sz="1200" dirty="0">
                <a:latin typeface="Arial"/>
                <a:cs typeface="Arial"/>
              </a:rPr>
              <a:t>Welsh Government (2013, p. 8 ) </a:t>
            </a:r>
            <a:endParaRPr lang="en-US" sz="1200" dirty="0"/>
          </a:p>
        </p:txBody>
      </p:sp>
    </p:spTree>
    <p:extLst>
      <p:ext uri="{BB962C8B-B14F-4D97-AF65-F5344CB8AC3E}">
        <p14:creationId xmlns:p14="http://schemas.microsoft.com/office/powerpoint/2010/main" val="277640246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20316" y="4879474"/>
            <a:ext cx="2562430" cy="1871578"/>
          </a:xfrm>
          <a:prstGeom prst="rect">
            <a:avLst/>
          </a:prstGeom>
        </p:spPr>
      </p:pic>
      <p:pic>
        <p:nvPicPr>
          <p:cNvPr id="6" name="Picture 5"/>
          <p:cNvPicPr>
            <a:picLocks noChangeAspect="1"/>
          </p:cNvPicPr>
          <p:nvPr/>
        </p:nvPicPr>
        <p:blipFill>
          <a:blip r:embed="rId3"/>
          <a:stretch>
            <a:fillRect/>
          </a:stretch>
        </p:blipFill>
        <p:spPr>
          <a:xfrm>
            <a:off x="3806760" y="1554113"/>
            <a:ext cx="3051240" cy="2238775"/>
          </a:xfrm>
          <a:prstGeom prst="rect">
            <a:avLst/>
          </a:prstGeom>
        </p:spPr>
      </p:pic>
      <p:pic>
        <p:nvPicPr>
          <p:cNvPr id="9" name="Picture 8"/>
          <p:cNvPicPr>
            <a:picLocks noChangeAspect="1"/>
          </p:cNvPicPr>
          <p:nvPr/>
        </p:nvPicPr>
        <p:blipFill>
          <a:blip r:embed="rId4"/>
          <a:stretch>
            <a:fillRect/>
          </a:stretch>
        </p:blipFill>
        <p:spPr>
          <a:xfrm>
            <a:off x="6858000" y="130160"/>
            <a:ext cx="2179052" cy="2013402"/>
          </a:xfrm>
          <a:prstGeom prst="rect">
            <a:avLst/>
          </a:prstGeom>
        </p:spPr>
      </p:pic>
      <p:sp>
        <p:nvSpPr>
          <p:cNvPr id="10" name="TextBox 9"/>
          <p:cNvSpPr txBox="1"/>
          <p:nvPr/>
        </p:nvSpPr>
        <p:spPr>
          <a:xfrm>
            <a:off x="2607529" y="5497745"/>
            <a:ext cx="2112211" cy="369332"/>
          </a:xfrm>
          <a:prstGeom prst="rect">
            <a:avLst/>
          </a:prstGeom>
          <a:noFill/>
        </p:spPr>
        <p:txBody>
          <a:bodyPr wrap="square" rtlCol="0">
            <a:spAutoFit/>
          </a:bodyPr>
          <a:lstStyle/>
          <a:p>
            <a:r>
              <a:rPr lang="en-US" dirty="0" smtClean="0"/>
              <a:t>Extrinsic motivation</a:t>
            </a:r>
            <a:endParaRPr lang="en-US" dirty="0"/>
          </a:p>
        </p:txBody>
      </p:sp>
      <p:sp>
        <p:nvSpPr>
          <p:cNvPr id="11" name="TextBox 10"/>
          <p:cNvSpPr txBox="1"/>
          <p:nvPr/>
        </p:nvSpPr>
        <p:spPr>
          <a:xfrm>
            <a:off x="6858001" y="2170298"/>
            <a:ext cx="2179052" cy="369332"/>
          </a:xfrm>
          <a:prstGeom prst="rect">
            <a:avLst/>
          </a:prstGeom>
          <a:noFill/>
        </p:spPr>
        <p:txBody>
          <a:bodyPr wrap="square" rtlCol="0">
            <a:spAutoFit/>
          </a:bodyPr>
          <a:lstStyle/>
          <a:p>
            <a:r>
              <a:rPr lang="en-US" dirty="0" smtClean="0">
                <a:latin typeface="Arial"/>
                <a:cs typeface="Arial"/>
              </a:rPr>
              <a:t>Intrinsic motivation</a:t>
            </a:r>
            <a:endParaRPr lang="en-US" dirty="0">
              <a:latin typeface="Arial"/>
              <a:cs typeface="Arial"/>
            </a:endParaRPr>
          </a:p>
        </p:txBody>
      </p:sp>
      <p:sp>
        <p:nvSpPr>
          <p:cNvPr id="12" name="TextBox 11"/>
          <p:cNvSpPr txBox="1"/>
          <p:nvPr/>
        </p:nvSpPr>
        <p:spPr>
          <a:xfrm>
            <a:off x="2087124" y="6197222"/>
            <a:ext cx="6949929" cy="461665"/>
          </a:xfrm>
          <a:prstGeom prst="rect">
            <a:avLst/>
          </a:prstGeom>
          <a:noFill/>
        </p:spPr>
        <p:txBody>
          <a:bodyPr wrap="square" rtlCol="0">
            <a:spAutoFit/>
          </a:bodyPr>
          <a:lstStyle/>
          <a:p>
            <a:pPr algn="r"/>
            <a:r>
              <a:rPr lang="en-US" sz="1200" dirty="0" smtClean="0">
                <a:latin typeface="Arial"/>
                <a:cs typeface="Arial"/>
              </a:rPr>
              <a:t>Black et al (2004) Claxton and Lucas (2015) Dweck (2012) Gardner (2006) Google images (2018) The Classroom Experiment (2012, 1, 2) Wiliam (2011) Wiliam (2017)  </a:t>
            </a:r>
            <a:endParaRPr lang="en-US" sz="1200" dirty="0">
              <a:latin typeface="Arial"/>
              <a:cs typeface="Arial"/>
            </a:endParaRPr>
          </a:p>
        </p:txBody>
      </p:sp>
      <p:sp>
        <p:nvSpPr>
          <p:cNvPr id="13" name="TextBox 12"/>
          <p:cNvSpPr txBox="1"/>
          <p:nvPr/>
        </p:nvSpPr>
        <p:spPr>
          <a:xfrm>
            <a:off x="4638842" y="3792888"/>
            <a:ext cx="2392947" cy="369332"/>
          </a:xfrm>
          <a:prstGeom prst="rect">
            <a:avLst/>
          </a:prstGeom>
          <a:noFill/>
        </p:spPr>
        <p:txBody>
          <a:bodyPr wrap="square" rtlCol="0">
            <a:spAutoFit/>
          </a:bodyPr>
          <a:lstStyle/>
          <a:p>
            <a:r>
              <a:rPr lang="en-US" dirty="0" smtClean="0"/>
              <a:t>Ability is not fixed</a:t>
            </a:r>
            <a:endParaRPr lang="en-US" dirty="0"/>
          </a:p>
        </p:txBody>
      </p:sp>
      <p:sp>
        <p:nvSpPr>
          <p:cNvPr id="14" name="TextBox 13"/>
          <p:cNvSpPr txBox="1"/>
          <p:nvPr/>
        </p:nvSpPr>
        <p:spPr>
          <a:xfrm>
            <a:off x="160399" y="231306"/>
            <a:ext cx="4398429" cy="1938992"/>
          </a:xfrm>
          <a:prstGeom prst="rect">
            <a:avLst/>
          </a:prstGeom>
          <a:noFill/>
        </p:spPr>
        <p:txBody>
          <a:bodyPr wrap="square" rtlCol="0">
            <a:spAutoFit/>
          </a:bodyPr>
          <a:lstStyle/>
          <a:p>
            <a:r>
              <a:rPr lang="en-US" sz="2400" dirty="0" smtClean="0">
                <a:latin typeface="Arial"/>
                <a:cs typeface="Arial"/>
              </a:rPr>
              <a:t>Reasons pupils disengage</a:t>
            </a:r>
          </a:p>
          <a:p>
            <a:endParaRPr lang="en-US" sz="2400" dirty="0" smtClean="0">
              <a:latin typeface="Arial"/>
              <a:cs typeface="Arial"/>
            </a:endParaRPr>
          </a:p>
          <a:p>
            <a:pPr marL="285750" indent="-285750">
              <a:buFont typeface="Arial"/>
              <a:buChar char="•"/>
            </a:pPr>
            <a:r>
              <a:rPr lang="en-US" sz="2400" dirty="0" smtClean="0">
                <a:latin typeface="Arial"/>
                <a:cs typeface="Arial"/>
              </a:rPr>
              <a:t>Don</a:t>
            </a:r>
            <a:r>
              <a:rPr lang="fr-FR" sz="2400" dirty="0" smtClean="0">
                <a:latin typeface="Arial"/>
                <a:cs typeface="Arial"/>
              </a:rPr>
              <a:t>’</a:t>
            </a:r>
            <a:r>
              <a:rPr lang="en-US" sz="2400" dirty="0" smtClean="0">
                <a:latin typeface="Arial"/>
                <a:cs typeface="Arial"/>
              </a:rPr>
              <a:t>t understand</a:t>
            </a:r>
          </a:p>
          <a:p>
            <a:pPr marL="285750" indent="-285750">
              <a:buFont typeface="Arial"/>
              <a:buChar char="•"/>
            </a:pPr>
            <a:r>
              <a:rPr lang="en-US" sz="2400" dirty="0" smtClean="0">
                <a:latin typeface="Arial"/>
                <a:cs typeface="Arial"/>
              </a:rPr>
              <a:t>Afraid to ask</a:t>
            </a:r>
          </a:p>
          <a:p>
            <a:pPr marL="285750" indent="-285750">
              <a:buFont typeface="Arial"/>
              <a:buChar char="•"/>
            </a:pPr>
            <a:r>
              <a:rPr lang="en-US" sz="2400" dirty="0" smtClean="0">
                <a:latin typeface="Arial"/>
                <a:cs typeface="Arial"/>
              </a:rPr>
              <a:t>Afraid to try</a:t>
            </a:r>
            <a:endParaRPr lang="en-US" sz="2400" dirty="0">
              <a:latin typeface="Arial"/>
              <a:cs typeface="Arial"/>
            </a:endParaRPr>
          </a:p>
        </p:txBody>
      </p:sp>
      <p:pic>
        <p:nvPicPr>
          <p:cNvPr id="15" name="Picture 14"/>
          <p:cNvPicPr>
            <a:picLocks noChangeAspect="1"/>
          </p:cNvPicPr>
          <p:nvPr/>
        </p:nvPicPr>
        <p:blipFill>
          <a:blip r:embed="rId5"/>
          <a:stretch>
            <a:fillRect/>
          </a:stretch>
        </p:blipFill>
        <p:spPr>
          <a:xfrm>
            <a:off x="7851197" y="5358367"/>
            <a:ext cx="1118474" cy="838855"/>
          </a:xfrm>
          <a:prstGeom prst="rect">
            <a:avLst/>
          </a:prstGeom>
        </p:spPr>
      </p:pic>
      <p:pic>
        <p:nvPicPr>
          <p:cNvPr id="16" name="Picture 15"/>
          <p:cNvPicPr>
            <a:picLocks noChangeAspect="1"/>
          </p:cNvPicPr>
          <p:nvPr/>
        </p:nvPicPr>
        <p:blipFill>
          <a:blip r:embed="rId6"/>
          <a:stretch>
            <a:fillRect/>
          </a:stretch>
        </p:blipFill>
        <p:spPr>
          <a:xfrm>
            <a:off x="1872552" y="3411788"/>
            <a:ext cx="2686276" cy="1946579"/>
          </a:xfrm>
          <a:prstGeom prst="rect">
            <a:avLst/>
          </a:prstGeom>
        </p:spPr>
      </p:pic>
    </p:spTree>
    <p:extLst>
      <p:ext uri="{BB962C8B-B14F-4D97-AF65-F5344CB8AC3E}">
        <p14:creationId xmlns:p14="http://schemas.microsoft.com/office/powerpoint/2010/main" val="377181268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28971" y="861590"/>
            <a:ext cx="4015029" cy="2308324"/>
          </a:xfrm>
          <a:prstGeom prst="rect">
            <a:avLst/>
          </a:prstGeom>
        </p:spPr>
        <p:txBody>
          <a:bodyPr wrap="square">
            <a:spAutoFit/>
          </a:bodyPr>
          <a:lstStyle/>
          <a:p>
            <a:r>
              <a:rPr lang="en-US" dirty="0" smtClean="0">
                <a:latin typeface="Arial" charset="0"/>
              </a:rPr>
              <a:t>Learning Wall/ self assessment/</a:t>
            </a:r>
          </a:p>
          <a:p>
            <a:r>
              <a:rPr lang="en-US" dirty="0" smtClean="0">
                <a:latin typeface="Arial" charset="0"/>
              </a:rPr>
              <a:t>feedback</a:t>
            </a:r>
          </a:p>
          <a:p>
            <a:endParaRPr lang="en-US" dirty="0" smtClean="0">
              <a:latin typeface="Arial" charset="0"/>
            </a:endParaRPr>
          </a:p>
          <a:p>
            <a:pPr marL="285750" indent="-285750">
              <a:buFont typeface="Arial"/>
              <a:buChar char="•"/>
            </a:pPr>
            <a:r>
              <a:rPr lang="en-US" dirty="0" smtClean="0">
                <a:latin typeface="Arial" charset="0"/>
              </a:rPr>
              <a:t>Stop midway</a:t>
            </a:r>
          </a:p>
          <a:p>
            <a:pPr marL="285750" indent="-285750">
              <a:buFont typeface="Arial"/>
              <a:buChar char="•"/>
            </a:pPr>
            <a:endParaRPr lang="en-US" dirty="0" smtClean="0">
              <a:latin typeface="Arial" charset="0"/>
            </a:endParaRPr>
          </a:p>
          <a:p>
            <a:pPr marL="285750" indent="-285750">
              <a:buFont typeface="Arial"/>
              <a:buChar char="•"/>
            </a:pPr>
            <a:r>
              <a:rPr lang="en-US" dirty="0" smtClean="0">
                <a:latin typeface="Arial" charset="0"/>
              </a:rPr>
              <a:t>Throughout on going topic work</a:t>
            </a:r>
            <a:endParaRPr lang="en-US" dirty="0">
              <a:latin typeface="Arial" charset="0"/>
            </a:endParaRPr>
          </a:p>
          <a:p>
            <a:endParaRPr lang="en-US" dirty="0" smtClean="0">
              <a:latin typeface="Arial" charset="0"/>
            </a:endParaRPr>
          </a:p>
          <a:p>
            <a:endParaRPr lang="en-US" dirty="0">
              <a:latin typeface="Arial" charset="0"/>
            </a:endParaRPr>
          </a:p>
        </p:txBody>
      </p:sp>
      <p:sp>
        <p:nvSpPr>
          <p:cNvPr id="9" name="TextBox 8"/>
          <p:cNvSpPr txBox="1"/>
          <p:nvPr/>
        </p:nvSpPr>
        <p:spPr>
          <a:xfrm>
            <a:off x="0" y="2899197"/>
            <a:ext cx="5850468" cy="3416320"/>
          </a:xfrm>
          <a:prstGeom prst="rect">
            <a:avLst/>
          </a:prstGeom>
          <a:noFill/>
        </p:spPr>
        <p:txBody>
          <a:bodyPr wrap="square" rtlCol="0">
            <a:spAutoFit/>
          </a:bodyPr>
          <a:lstStyle/>
          <a:p>
            <a:endParaRPr lang="en-US" dirty="0" smtClean="0">
              <a:latin typeface="Arial"/>
              <a:cs typeface="Arial"/>
            </a:endParaRPr>
          </a:p>
          <a:p>
            <a:endParaRPr lang="en-US" dirty="0" smtClean="0">
              <a:latin typeface="Arial"/>
              <a:cs typeface="Arial"/>
            </a:endParaRPr>
          </a:p>
          <a:p>
            <a:pPr marL="285750" indent="-285750">
              <a:buFont typeface="Arial"/>
              <a:buChar char="•"/>
            </a:pPr>
            <a:r>
              <a:rPr lang="en-US" dirty="0" smtClean="0">
                <a:latin typeface="Arial"/>
                <a:cs typeface="Arial"/>
              </a:rPr>
              <a:t>Learning Objective</a:t>
            </a:r>
            <a:endParaRPr lang="en-US" dirty="0">
              <a:latin typeface="Arial"/>
              <a:cs typeface="Arial"/>
            </a:endParaRP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Returning to previous topic</a:t>
            </a:r>
          </a:p>
          <a:p>
            <a:pPr marL="285750" indent="-285750">
              <a:buFont typeface="Arial"/>
              <a:buChar char="•"/>
            </a:pPr>
            <a:endParaRPr lang="en-US" dirty="0" smtClean="0">
              <a:latin typeface="Arial"/>
              <a:cs typeface="Arial"/>
            </a:endParaRPr>
          </a:p>
          <a:p>
            <a:pPr marL="285750" indent="-285750">
              <a:buFont typeface="Arial"/>
              <a:buChar char="•"/>
            </a:pPr>
            <a:r>
              <a:rPr lang="en-US" dirty="0" smtClean="0">
                <a:latin typeface="Arial"/>
                <a:cs typeface="Arial"/>
              </a:rPr>
              <a:t>Stop midway</a:t>
            </a:r>
          </a:p>
          <a:p>
            <a:pPr marL="285750" indent="-285750">
              <a:buFont typeface="Arial"/>
              <a:buChar char="•"/>
            </a:pPr>
            <a:endParaRPr lang="en-US" dirty="0" smtClean="0">
              <a:latin typeface="Arial"/>
              <a:cs typeface="Arial"/>
            </a:endParaRPr>
          </a:p>
          <a:p>
            <a:pPr marL="285750" indent="-285750">
              <a:buFont typeface="Arial"/>
              <a:buChar char="•"/>
            </a:pPr>
            <a:r>
              <a:rPr lang="en-US" dirty="0" smtClean="0">
                <a:latin typeface="Arial"/>
                <a:cs typeface="Arial"/>
              </a:rPr>
              <a:t>End of session</a:t>
            </a:r>
          </a:p>
          <a:p>
            <a:pPr marL="285750" indent="-285750">
              <a:buFont typeface="Arial"/>
              <a:buChar char="•"/>
            </a:pPr>
            <a:endParaRPr lang="en-US" dirty="0" smtClean="0">
              <a:latin typeface="Arial"/>
              <a:cs typeface="Arial"/>
            </a:endParaRPr>
          </a:p>
          <a:p>
            <a:pPr marL="285750" indent="-285750">
              <a:buFont typeface="Arial"/>
              <a:buChar char="•"/>
            </a:pPr>
            <a:r>
              <a:rPr lang="en-US" dirty="0" smtClean="0">
                <a:latin typeface="Arial"/>
                <a:cs typeface="Arial"/>
              </a:rPr>
              <a:t>Homework	</a:t>
            </a:r>
          </a:p>
          <a:p>
            <a:r>
              <a:rPr lang="en-US" dirty="0" smtClean="0">
                <a:latin typeface="Arial"/>
                <a:cs typeface="Arial"/>
              </a:rPr>
              <a:t>			</a:t>
            </a:r>
          </a:p>
        </p:txBody>
      </p:sp>
      <p:pic>
        <p:nvPicPr>
          <p:cNvPr id="10" name="Picture 9"/>
          <p:cNvPicPr>
            <a:picLocks noChangeAspect="1"/>
          </p:cNvPicPr>
          <p:nvPr/>
        </p:nvPicPr>
        <p:blipFill>
          <a:blip r:embed="rId3"/>
          <a:stretch>
            <a:fillRect/>
          </a:stretch>
        </p:blipFill>
        <p:spPr>
          <a:xfrm>
            <a:off x="2078631" y="820542"/>
            <a:ext cx="1693206" cy="1693206"/>
          </a:xfrm>
          <a:prstGeom prst="rect">
            <a:avLst/>
          </a:prstGeom>
        </p:spPr>
      </p:pic>
      <p:sp>
        <p:nvSpPr>
          <p:cNvPr id="3" name="TextBox 2"/>
          <p:cNvSpPr txBox="1"/>
          <p:nvPr/>
        </p:nvSpPr>
        <p:spPr>
          <a:xfrm>
            <a:off x="49429" y="6224431"/>
            <a:ext cx="9094571" cy="461665"/>
          </a:xfrm>
          <a:prstGeom prst="rect">
            <a:avLst/>
          </a:prstGeom>
          <a:noFill/>
        </p:spPr>
        <p:txBody>
          <a:bodyPr wrap="square" rtlCol="0">
            <a:spAutoFit/>
          </a:bodyPr>
          <a:lstStyle/>
          <a:p>
            <a:r>
              <a:rPr lang="en-US" sz="1200" dirty="0" smtClean="0">
                <a:latin typeface="Arial" panose="020B0604020202020204" pitchFamily="34" charset="0"/>
                <a:cs typeface="Arial" panose="020B0604020202020204" pitchFamily="34" charset="0"/>
              </a:rPr>
              <a:t>Bing image (2018) Black et al (2004) Google images (2018) The classroom experiment (2012, 1, 2)Welsh Assembly Government (2010) Wiliam (2011)</a:t>
            </a:r>
            <a:endParaRPr lang="en-US" sz="1200" dirty="0">
              <a:latin typeface="Arial" panose="020B0604020202020204" pitchFamily="34" charset="0"/>
              <a:cs typeface="Arial" panose="020B0604020202020204" pitchFamily="34" charset="0"/>
            </a:endParaRPr>
          </a:p>
        </p:txBody>
      </p:sp>
      <p:sp>
        <p:nvSpPr>
          <p:cNvPr id="12" name="TextBox 11"/>
          <p:cNvSpPr txBox="1"/>
          <p:nvPr/>
        </p:nvSpPr>
        <p:spPr>
          <a:xfrm>
            <a:off x="2843379" y="60123"/>
            <a:ext cx="3572934" cy="523220"/>
          </a:xfrm>
          <a:prstGeom prst="rect">
            <a:avLst/>
          </a:prstGeom>
          <a:noFill/>
        </p:spPr>
        <p:txBody>
          <a:bodyPr wrap="square" rtlCol="0">
            <a:spAutoFit/>
          </a:bodyPr>
          <a:lstStyle/>
          <a:p>
            <a:pPr algn="ctr"/>
            <a:r>
              <a:rPr lang="en-US" sz="2800" dirty="0" smtClean="0">
                <a:latin typeface="Arial"/>
                <a:cs typeface="Arial"/>
              </a:rPr>
              <a:t>AfL strategies</a:t>
            </a:r>
            <a:endParaRPr lang="en-US" sz="2800" dirty="0">
              <a:latin typeface="Arial"/>
              <a:cs typeface="Arial"/>
            </a:endParaRPr>
          </a:p>
        </p:txBody>
      </p:sp>
      <p:sp>
        <p:nvSpPr>
          <p:cNvPr id="13" name="TextBox 12"/>
          <p:cNvSpPr txBox="1"/>
          <p:nvPr/>
        </p:nvSpPr>
        <p:spPr>
          <a:xfrm>
            <a:off x="0" y="2576031"/>
            <a:ext cx="4008747" cy="646331"/>
          </a:xfrm>
          <a:prstGeom prst="rect">
            <a:avLst/>
          </a:prstGeom>
          <a:noFill/>
        </p:spPr>
        <p:txBody>
          <a:bodyPr wrap="square" rtlCol="0">
            <a:spAutoFit/>
          </a:bodyPr>
          <a:lstStyle/>
          <a:p>
            <a:pPr marL="342900" indent="-342900">
              <a:buAutoNum type="arabicPeriod"/>
            </a:pPr>
            <a:r>
              <a:rPr lang="en-US" dirty="0" smtClean="0"/>
              <a:t>Traffic lights/ </a:t>
            </a:r>
            <a:r>
              <a:rPr lang="en-US" dirty="0" smtClean="0">
                <a:latin typeface="Arial"/>
                <a:cs typeface="Arial"/>
              </a:rPr>
              <a:t>understanding</a:t>
            </a:r>
            <a:r>
              <a:rPr lang="en-US" dirty="0" smtClean="0"/>
              <a:t>/ </a:t>
            </a:r>
          </a:p>
          <a:p>
            <a:r>
              <a:rPr lang="en-US" dirty="0"/>
              <a:t> </a:t>
            </a:r>
            <a:r>
              <a:rPr lang="en-US" dirty="0" smtClean="0"/>
              <a:t>      self/peer assess</a:t>
            </a:r>
            <a:endParaRPr lang="en-US" dirty="0"/>
          </a:p>
        </p:txBody>
      </p:sp>
      <p:sp>
        <p:nvSpPr>
          <p:cNvPr id="15" name="TextBox 14"/>
          <p:cNvSpPr txBox="1"/>
          <p:nvPr/>
        </p:nvSpPr>
        <p:spPr>
          <a:xfrm>
            <a:off x="4924560" y="3448161"/>
            <a:ext cx="4121641" cy="646331"/>
          </a:xfrm>
          <a:prstGeom prst="rect">
            <a:avLst/>
          </a:prstGeom>
          <a:noFill/>
        </p:spPr>
        <p:txBody>
          <a:bodyPr wrap="none" rtlCol="0">
            <a:spAutoFit/>
          </a:bodyPr>
          <a:lstStyle/>
          <a:p>
            <a:r>
              <a:rPr lang="en-US" dirty="0" smtClean="0">
                <a:latin typeface="Arial"/>
                <a:cs typeface="Arial"/>
              </a:rPr>
              <a:t>3. Lollipop sticks/effective questioning/</a:t>
            </a:r>
          </a:p>
          <a:p>
            <a:r>
              <a:rPr lang="en-US" dirty="0">
                <a:latin typeface="Arial"/>
                <a:cs typeface="Arial"/>
              </a:rPr>
              <a:t> </a:t>
            </a:r>
            <a:r>
              <a:rPr lang="en-US" dirty="0" smtClean="0">
                <a:latin typeface="Arial"/>
                <a:cs typeface="Arial"/>
              </a:rPr>
              <a:t>   discussion/ group work/ feedback</a:t>
            </a:r>
            <a:endParaRPr lang="en-US" dirty="0">
              <a:latin typeface="Arial"/>
              <a:cs typeface="Arial"/>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1441" y="4298306"/>
            <a:ext cx="1783117" cy="1780145"/>
          </a:xfrm>
          <a:prstGeom prst="rect">
            <a:avLst/>
          </a:prstGeom>
        </p:spPr>
      </p:pic>
      <p:sp>
        <p:nvSpPr>
          <p:cNvPr id="14" name="TextBox 13"/>
          <p:cNvSpPr txBox="1"/>
          <p:nvPr/>
        </p:nvSpPr>
        <p:spPr>
          <a:xfrm>
            <a:off x="4924560" y="870326"/>
            <a:ext cx="359394" cy="369332"/>
          </a:xfrm>
          <a:prstGeom prst="rect">
            <a:avLst/>
          </a:prstGeom>
          <a:noFill/>
        </p:spPr>
        <p:txBody>
          <a:bodyPr wrap="none" rtlCol="0">
            <a:spAutoFit/>
          </a:bodyPr>
          <a:lstStyle/>
          <a:p>
            <a:r>
              <a:rPr lang="en-US" dirty="0"/>
              <a:t>2</a:t>
            </a:r>
            <a:r>
              <a:rPr lang="en-US" dirty="0" smtClean="0"/>
              <a:t>.</a:t>
            </a:r>
            <a:endParaRPr lang="en-US" dirty="0"/>
          </a:p>
        </p:txBody>
      </p:sp>
      <p:pic>
        <p:nvPicPr>
          <p:cNvPr id="6" name="Picture 5"/>
          <p:cNvPicPr>
            <a:picLocks noChangeAspect="1"/>
          </p:cNvPicPr>
          <p:nvPr/>
        </p:nvPicPr>
        <p:blipFill>
          <a:blip r:embed="rId5"/>
          <a:stretch>
            <a:fillRect/>
          </a:stretch>
        </p:blipFill>
        <p:spPr>
          <a:xfrm>
            <a:off x="439466" y="456768"/>
            <a:ext cx="1311930" cy="1752795"/>
          </a:xfrm>
          <a:prstGeom prst="rect">
            <a:avLst/>
          </a:prstGeom>
        </p:spPr>
      </p:pic>
      <p:pic>
        <p:nvPicPr>
          <p:cNvPr id="8" name="Picture 7"/>
          <p:cNvPicPr>
            <a:picLocks noChangeAspect="1"/>
          </p:cNvPicPr>
          <p:nvPr/>
        </p:nvPicPr>
        <p:blipFill>
          <a:blip r:embed="rId6"/>
          <a:stretch>
            <a:fillRect/>
          </a:stretch>
        </p:blipFill>
        <p:spPr>
          <a:xfrm>
            <a:off x="7393609" y="1239658"/>
            <a:ext cx="901897" cy="1084011"/>
          </a:xfrm>
          <a:prstGeom prst="rect">
            <a:avLst/>
          </a:prstGeom>
        </p:spPr>
      </p:pic>
    </p:spTree>
    <p:extLst>
      <p:ext uri="{BB962C8B-B14F-4D97-AF65-F5344CB8AC3E}">
        <p14:creationId xmlns:p14="http://schemas.microsoft.com/office/powerpoint/2010/main" val="403376658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19" y="169332"/>
            <a:ext cx="9144000" cy="7386638"/>
          </a:xfrm>
          <a:prstGeom prst="rect">
            <a:avLst/>
          </a:prstGeom>
          <a:noFill/>
        </p:spPr>
        <p:txBody>
          <a:bodyPr wrap="square" rtlCol="0">
            <a:spAutoFit/>
          </a:bodyPr>
          <a:lstStyle/>
          <a:p>
            <a:pPr algn="ctr"/>
            <a:r>
              <a:rPr lang="en-US" sz="2400" dirty="0" smtClean="0">
                <a:latin typeface="Arial"/>
                <a:cs typeface="Arial"/>
              </a:rPr>
              <a:t>Advantages of strategies</a:t>
            </a:r>
          </a:p>
          <a:p>
            <a:pPr algn="ctr"/>
            <a:endParaRPr lang="en-US" dirty="0">
              <a:latin typeface="Arial"/>
              <a:cs typeface="Arial"/>
            </a:endParaRPr>
          </a:p>
          <a:p>
            <a:pPr algn="ctr"/>
            <a:r>
              <a:rPr lang="en-US" dirty="0" smtClean="0">
                <a:latin typeface="Arial"/>
                <a:cs typeface="Arial"/>
              </a:rPr>
              <a:t>Traffic lights/ learning wall/ questioning</a:t>
            </a:r>
          </a:p>
          <a:p>
            <a:endParaRPr lang="en-US" dirty="0" smtClean="0">
              <a:latin typeface="Arial"/>
              <a:cs typeface="Arial"/>
            </a:endParaRPr>
          </a:p>
          <a:p>
            <a:endParaRPr lang="en-US" dirty="0" smtClean="0">
              <a:latin typeface="Arial"/>
              <a:cs typeface="Arial"/>
            </a:endParaRPr>
          </a:p>
          <a:p>
            <a:pPr marL="285750" indent="-285750">
              <a:buFont typeface="Arial"/>
              <a:buChar char="•"/>
            </a:pPr>
            <a:r>
              <a:rPr lang="en-US" dirty="0" smtClean="0">
                <a:latin typeface="Arial"/>
                <a:cs typeface="Arial"/>
              </a:rPr>
              <a:t>Whole school approach/ consistency/progression</a:t>
            </a:r>
          </a:p>
          <a:p>
            <a:endParaRPr lang="en-US" dirty="0">
              <a:latin typeface="Arial"/>
              <a:cs typeface="Arial"/>
            </a:endParaRPr>
          </a:p>
          <a:p>
            <a:pPr marL="285750" indent="-285750">
              <a:buFont typeface="Arial"/>
              <a:buChar char="•"/>
            </a:pPr>
            <a:r>
              <a:rPr lang="en-US" dirty="0" smtClean="0">
                <a:latin typeface="Arial"/>
                <a:cs typeface="Arial"/>
              </a:rPr>
              <a:t>Supports/ compliments LNF</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Clear understanding of LO/ success criteria/ moves learning forward</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Pupils can self assess/ peer assess/ reflect/ feedback/ improve learning</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Pupils develop growth mindset/ resilience/ metacognition</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Pupils empowered/ motivated to learn/ engaged</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Can be adapted to different year groups</a:t>
            </a:r>
          </a:p>
          <a:p>
            <a:pPr marL="285750" indent="-285750">
              <a:buFont typeface="Arial"/>
              <a:buChar char="•"/>
            </a:pPr>
            <a:endParaRPr lang="en-US" dirty="0">
              <a:latin typeface="Arial"/>
              <a:cs typeface="Arial"/>
            </a:endParaRPr>
          </a:p>
          <a:p>
            <a:pPr marL="285750" indent="-285750">
              <a:buFont typeface="Arial"/>
              <a:buChar char="•"/>
            </a:pPr>
            <a:r>
              <a:rPr lang="en-US" dirty="0">
                <a:latin typeface="Arial"/>
                <a:cs typeface="Arial"/>
              </a:rPr>
              <a:t>Transferable </a:t>
            </a:r>
            <a:r>
              <a:rPr lang="en-US" dirty="0" smtClean="0">
                <a:latin typeface="Arial"/>
                <a:cs typeface="Arial"/>
              </a:rPr>
              <a:t>independent/ collaborative tasks</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Inclusive of ability ALN/ MAT</a:t>
            </a:r>
          </a:p>
          <a:p>
            <a:pPr marL="285750" indent="-285750">
              <a:buFont typeface="Arial"/>
              <a:buChar char="•"/>
            </a:pPr>
            <a:endParaRPr lang="en-US" dirty="0">
              <a:latin typeface="Arial"/>
              <a:cs typeface="Arial"/>
            </a:endParaRPr>
          </a:p>
          <a:p>
            <a:endParaRPr lang="en-US" dirty="0" smtClean="0">
              <a:latin typeface="Arial"/>
              <a:cs typeface="Arial"/>
            </a:endParaRPr>
          </a:p>
          <a:p>
            <a:pPr marL="285750" indent="-285750">
              <a:buFont typeface="Arial"/>
              <a:buChar char="•"/>
            </a:pPr>
            <a:endParaRPr lang="en-US" dirty="0">
              <a:latin typeface="Arial"/>
              <a:cs typeface="Arial"/>
            </a:endParaRPr>
          </a:p>
          <a:p>
            <a:endParaRPr lang="en-US" dirty="0" smtClean="0">
              <a:latin typeface="Arial"/>
              <a:cs typeface="Arial"/>
            </a:endParaRPr>
          </a:p>
        </p:txBody>
      </p:sp>
      <p:pic>
        <p:nvPicPr>
          <p:cNvPr id="3" name="Picture 2"/>
          <p:cNvPicPr>
            <a:picLocks noChangeAspect="1"/>
          </p:cNvPicPr>
          <p:nvPr/>
        </p:nvPicPr>
        <p:blipFill>
          <a:blip r:embed="rId3"/>
          <a:stretch>
            <a:fillRect/>
          </a:stretch>
        </p:blipFill>
        <p:spPr>
          <a:xfrm>
            <a:off x="7650282" y="186266"/>
            <a:ext cx="1251655" cy="938741"/>
          </a:xfrm>
          <a:prstGeom prst="rect">
            <a:avLst/>
          </a:prstGeom>
        </p:spPr>
      </p:pic>
    </p:spTree>
    <p:extLst>
      <p:ext uri="{BB962C8B-B14F-4D97-AF65-F5344CB8AC3E}">
        <p14:creationId xmlns:p14="http://schemas.microsoft.com/office/powerpoint/2010/main" val="276831405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0548" y="186266"/>
            <a:ext cx="8601389" cy="7294305"/>
          </a:xfrm>
          <a:prstGeom prst="rect">
            <a:avLst/>
          </a:prstGeom>
          <a:noFill/>
        </p:spPr>
        <p:txBody>
          <a:bodyPr wrap="square" rtlCol="0">
            <a:spAutoFit/>
          </a:bodyPr>
          <a:lstStyle/>
          <a:p>
            <a:r>
              <a:rPr lang="en-US" sz="2400" dirty="0" smtClean="0">
                <a:latin typeface="Arial"/>
                <a:cs typeface="Arial"/>
              </a:rPr>
              <a:t>Further advantages…</a:t>
            </a:r>
          </a:p>
          <a:p>
            <a:endParaRPr lang="en-US" dirty="0">
              <a:latin typeface="Arial"/>
              <a:cs typeface="Arial"/>
            </a:endParaRPr>
          </a:p>
          <a:p>
            <a:pPr marL="285750" indent="-285750">
              <a:buFont typeface="Arial"/>
              <a:buChar char="•"/>
            </a:pPr>
            <a:r>
              <a:rPr lang="en-US" dirty="0">
                <a:latin typeface="Arial"/>
                <a:cs typeface="Arial"/>
              </a:rPr>
              <a:t>Informs </a:t>
            </a:r>
            <a:r>
              <a:rPr lang="en-US" dirty="0" smtClean="0">
                <a:latin typeface="Arial"/>
                <a:cs typeface="Arial"/>
              </a:rPr>
              <a:t>Planning/ shapes teaching</a:t>
            </a:r>
          </a:p>
          <a:p>
            <a:pPr marL="285750" indent="-285750">
              <a:buFont typeface="Arial"/>
              <a:buChar char="•"/>
            </a:pPr>
            <a:endParaRPr lang="en-US" dirty="0">
              <a:latin typeface="Arial"/>
              <a:cs typeface="Arial"/>
            </a:endParaRPr>
          </a:p>
          <a:p>
            <a:pPr marL="285750" indent="-285750">
              <a:buFont typeface="Arial"/>
              <a:buChar char="•"/>
            </a:pPr>
            <a:r>
              <a:rPr lang="en-US" dirty="0" smtClean="0">
                <a:latin typeface="Arial"/>
                <a:cs typeface="Arial"/>
              </a:rPr>
              <a:t>Teachers know pupils level/ scaffold</a:t>
            </a:r>
            <a:endParaRPr lang="en-US" dirty="0">
              <a:latin typeface="Arial"/>
              <a:cs typeface="Arial"/>
            </a:endParaRPr>
          </a:p>
          <a:p>
            <a:pPr marL="285750" indent="-285750">
              <a:buFont typeface="Arial"/>
              <a:buChar char="•"/>
            </a:pPr>
            <a:endParaRPr lang="en-US" dirty="0" smtClean="0">
              <a:latin typeface="Arial"/>
              <a:cs typeface="Arial"/>
            </a:endParaRPr>
          </a:p>
          <a:p>
            <a:pPr marL="285750" indent="-285750">
              <a:buFont typeface="Arial"/>
              <a:buChar char="•"/>
            </a:pPr>
            <a:r>
              <a:rPr lang="en-GB" dirty="0">
                <a:latin typeface="Arial"/>
                <a:cs typeface="Arial"/>
              </a:rPr>
              <a:t>Can identify pupils who do not </a:t>
            </a:r>
            <a:r>
              <a:rPr lang="en-GB" dirty="0" smtClean="0">
                <a:latin typeface="Arial"/>
                <a:cs typeface="Arial"/>
              </a:rPr>
              <a:t>understand, </a:t>
            </a:r>
            <a:r>
              <a:rPr lang="en-GB" dirty="0">
                <a:latin typeface="Arial"/>
                <a:cs typeface="Arial"/>
              </a:rPr>
              <a:t>quickly </a:t>
            </a:r>
          </a:p>
          <a:p>
            <a:endParaRPr lang="en-US" dirty="0">
              <a:latin typeface="Arial"/>
              <a:cs typeface="Arial"/>
            </a:endParaRPr>
          </a:p>
          <a:p>
            <a:pPr marL="285750" indent="-285750">
              <a:buFont typeface="Arial"/>
              <a:buChar char="•"/>
            </a:pPr>
            <a:r>
              <a:rPr lang="en-GB" dirty="0" smtClean="0">
                <a:latin typeface="Arial"/>
                <a:cs typeface="Arial"/>
              </a:rPr>
              <a:t>Feedback </a:t>
            </a:r>
            <a:r>
              <a:rPr lang="en-GB" dirty="0">
                <a:latin typeface="Arial"/>
                <a:cs typeface="Arial"/>
              </a:rPr>
              <a:t>to pupils/ </a:t>
            </a:r>
            <a:r>
              <a:rPr lang="en-GB" dirty="0" smtClean="0">
                <a:latin typeface="Arial"/>
                <a:cs typeface="Arial"/>
              </a:rPr>
              <a:t>parents evenings/ teachers/ school/ governors</a:t>
            </a:r>
          </a:p>
          <a:p>
            <a:pPr marL="285750" indent="-285750">
              <a:buFont typeface="Arial"/>
              <a:buChar char="•"/>
            </a:pPr>
            <a:endParaRPr lang="en-GB" dirty="0">
              <a:latin typeface="Arial"/>
              <a:cs typeface="Arial"/>
            </a:endParaRPr>
          </a:p>
          <a:p>
            <a:pPr marL="285750" indent="-285750">
              <a:buFont typeface="Arial"/>
              <a:buChar char="•"/>
            </a:pPr>
            <a:r>
              <a:rPr lang="en-GB" dirty="0" smtClean="0">
                <a:latin typeface="Arial"/>
                <a:cs typeface="Arial"/>
              </a:rPr>
              <a:t>Consider </a:t>
            </a:r>
            <a:r>
              <a:rPr lang="en-GB" dirty="0">
                <a:latin typeface="Arial"/>
                <a:cs typeface="Arial"/>
              </a:rPr>
              <a:t>pedagogy/ learning </a:t>
            </a:r>
            <a:r>
              <a:rPr lang="en-GB" dirty="0" smtClean="0">
                <a:latin typeface="Arial"/>
                <a:cs typeface="Arial"/>
              </a:rPr>
              <a:t>styles</a:t>
            </a:r>
          </a:p>
          <a:p>
            <a:pPr marL="285750" indent="-285750">
              <a:buFont typeface="Arial"/>
              <a:buChar char="•"/>
            </a:pPr>
            <a:endParaRPr lang="en-US" dirty="0">
              <a:latin typeface="Arial"/>
              <a:cs typeface="Arial"/>
            </a:endParaRPr>
          </a:p>
          <a:p>
            <a:pPr marL="285750" indent="-285750">
              <a:buFont typeface="Arial"/>
              <a:buChar char="•"/>
            </a:pPr>
            <a:r>
              <a:rPr lang="en-GB" dirty="0">
                <a:latin typeface="Arial"/>
                <a:cs typeface="Arial"/>
              </a:rPr>
              <a:t>Cost effective/ durable</a:t>
            </a:r>
          </a:p>
          <a:p>
            <a:pPr marL="285750" indent="-285750">
              <a:buFont typeface="Arial"/>
              <a:buChar char="•"/>
            </a:pPr>
            <a:endParaRPr lang="en-US" dirty="0" smtClean="0">
              <a:latin typeface="Arial"/>
              <a:cs typeface="Arial"/>
            </a:endParaRPr>
          </a:p>
          <a:p>
            <a:pPr marL="285750" indent="-285750">
              <a:buFont typeface="Arial"/>
              <a:buChar char="•"/>
            </a:pPr>
            <a:r>
              <a:rPr lang="en-GB" dirty="0" smtClean="0">
                <a:latin typeface="Arial"/>
                <a:cs typeface="Arial"/>
              </a:rPr>
              <a:t>Develop </a:t>
            </a:r>
            <a:r>
              <a:rPr lang="en-GB" dirty="0">
                <a:latin typeface="Arial"/>
                <a:cs typeface="Arial"/>
              </a:rPr>
              <a:t>reflective practise throughout the </a:t>
            </a:r>
            <a:r>
              <a:rPr lang="en-GB" dirty="0" smtClean="0">
                <a:latin typeface="Arial"/>
                <a:cs typeface="Arial"/>
              </a:rPr>
              <a:t>school</a:t>
            </a:r>
          </a:p>
          <a:p>
            <a:pPr marL="285750" indent="-285750">
              <a:buFont typeface="Arial"/>
              <a:buChar char="•"/>
            </a:pPr>
            <a:endParaRPr lang="en-GB" dirty="0">
              <a:latin typeface="Arial"/>
              <a:cs typeface="Arial"/>
            </a:endParaRPr>
          </a:p>
          <a:p>
            <a:pPr marL="285750" indent="-285750">
              <a:buFont typeface="Arial"/>
              <a:buChar char="•"/>
            </a:pPr>
            <a:r>
              <a:rPr lang="en-GB" dirty="0">
                <a:latin typeface="Arial"/>
                <a:cs typeface="Arial"/>
              </a:rPr>
              <a:t>Network with other schools/ share best practise</a:t>
            </a:r>
          </a:p>
          <a:p>
            <a:pPr marL="285750" indent="-285750">
              <a:buFont typeface="Arial"/>
              <a:buChar char="•"/>
            </a:pPr>
            <a:endParaRPr lang="en-GB" dirty="0" smtClean="0">
              <a:latin typeface="Arial"/>
              <a:cs typeface="Arial"/>
            </a:endParaRPr>
          </a:p>
          <a:p>
            <a:pPr marL="285750" indent="-285750">
              <a:buFont typeface="Arial"/>
              <a:buChar char="•"/>
            </a:pPr>
            <a:r>
              <a:rPr lang="en-GB" dirty="0" smtClean="0">
                <a:latin typeface="Arial"/>
                <a:cs typeface="Arial"/>
              </a:rPr>
              <a:t>Links </a:t>
            </a:r>
            <a:r>
              <a:rPr lang="en-GB" dirty="0">
                <a:latin typeface="Arial"/>
                <a:cs typeface="Arial"/>
              </a:rPr>
              <a:t>to school development </a:t>
            </a:r>
            <a:r>
              <a:rPr lang="en-GB" dirty="0" smtClean="0">
                <a:latin typeface="Arial"/>
                <a:cs typeface="Arial"/>
              </a:rPr>
              <a:t>plan</a:t>
            </a:r>
          </a:p>
          <a:p>
            <a:endParaRPr lang="en-GB" dirty="0" smtClean="0">
              <a:latin typeface="Arial"/>
              <a:cs typeface="Arial"/>
            </a:endParaRPr>
          </a:p>
          <a:p>
            <a:endParaRPr lang="en-GB" dirty="0">
              <a:latin typeface="Arial"/>
              <a:cs typeface="Arial"/>
            </a:endParaRPr>
          </a:p>
          <a:p>
            <a:endParaRPr lang="en-GB" dirty="0">
              <a:latin typeface="Arial"/>
              <a:cs typeface="Arial"/>
            </a:endParaRPr>
          </a:p>
          <a:p>
            <a:pPr algn="r"/>
            <a:r>
              <a:rPr lang="en-US" sz="1200" dirty="0">
                <a:latin typeface="Arial"/>
                <a:cs typeface="Arial"/>
              </a:rPr>
              <a:t>Black et al (2004) Gardner (2006) Classroom Experiment (2012, 1, 2) Welsh Government (2013) </a:t>
            </a:r>
          </a:p>
          <a:p>
            <a:endParaRPr lang="en-US" dirty="0"/>
          </a:p>
          <a:p>
            <a:endParaRPr lang="en-US" dirty="0" smtClean="0"/>
          </a:p>
          <a:p>
            <a:endParaRPr lang="en-US" dirty="0"/>
          </a:p>
        </p:txBody>
      </p:sp>
      <p:pic>
        <p:nvPicPr>
          <p:cNvPr id="6" name="Picture 5"/>
          <p:cNvPicPr>
            <a:picLocks noChangeAspect="1"/>
          </p:cNvPicPr>
          <p:nvPr/>
        </p:nvPicPr>
        <p:blipFill>
          <a:blip r:embed="rId2"/>
          <a:stretch>
            <a:fillRect/>
          </a:stretch>
        </p:blipFill>
        <p:spPr>
          <a:xfrm>
            <a:off x="7650282" y="186266"/>
            <a:ext cx="1251655" cy="938741"/>
          </a:xfrm>
          <a:prstGeom prst="rect">
            <a:avLst/>
          </a:prstGeom>
        </p:spPr>
      </p:pic>
      <p:sp>
        <p:nvSpPr>
          <p:cNvPr id="7" name="TextBox 6"/>
          <p:cNvSpPr txBox="1"/>
          <p:nvPr/>
        </p:nvSpPr>
        <p:spPr>
          <a:xfrm>
            <a:off x="6398791" y="4340251"/>
            <a:ext cx="2745209" cy="1754327"/>
          </a:xfrm>
          <a:prstGeom prst="rect">
            <a:avLst/>
          </a:prstGeom>
          <a:noFill/>
        </p:spPr>
        <p:txBody>
          <a:bodyPr wrap="square" rtlCol="0">
            <a:spAutoFit/>
          </a:bodyPr>
          <a:lstStyle/>
          <a:p>
            <a:r>
              <a:rPr lang="en-US" dirty="0" smtClean="0">
                <a:latin typeface="Arial"/>
                <a:cs typeface="Arial"/>
              </a:rPr>
              <a:t>Drawbacks for teachers</a:t>
            </a:r>
          </a:p>
          <a:p>
            <a:endParaRPr lang="en-US" dirty="0" smtClean="0"/>
          </a:p>
          <a:p>
            <a:pPr marL="285750" indent="-285750">
              <a:buFont typeface="Arial"/>
              <a:buChar char="•"/>
            </a:pPr>
            <a:r>
              <a:rPr lang="en-US" dirty="0" smtClean="0">
                <a:latin typeface="Arial"/>
                <a:cs typeface="Arial"/>
              </a:rPr>
              <a:t>Time</a:t>
            </a:r>
          </a:p>
          <a:p>
            <a:pPr marL="285750" indent="-285750">
              <a:buFont typeface="Arial"/>
              <a:buChar char="•"/>
            </a:pPr>
            <a:r>
              <a:rPr lang="en-US" dirty="0" smtClean="0">
                <a:latin typeface="Arial"/>
                <a:cs typeface="Arial"/>
              </a:rPr>
              <a:t>Fear of change</a:t>
            </a:r>
          </a:p>
          <a:p>
            <a:endParaRPr lang="en-US" dirty="0" smtClean="0"/>
          </a:p>
          <a:p>
            <a:endParaRPr lang="en-US" dirty="0"/>
          </a:p>
        </p:txBody>
      </p:sp>
    </p:spTree>
    <p:extLst>
      <p:ext uri="{BB962C8B-B14F-4D97-AF65-F5344CB8AC3E}">
        <p14:creationId xmlns:p14="http://schemas.microsoft.com/office/powerpoint/2010/main" val="145925645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8909" y="176825"/>
            <a:ext cx="8955091" cy="7725192"/>
          </a:xfrm>
          <a:prstGeom prst="rect">
            <a:avLst/>
          </a:prstGeom>
        </p:spPr>
        <p:txBody>
          <a:bodyPr wrap="square">
            <a:spAutoFit/>
          </a:bodyPr>
          <a:lstStyle/>
          <a:p>
            <a:pPr algn="ctr"/>
            <a:endParaRPr lang="en-GB" dirty="0" smtClean="0"/>
          </a:p>
          <a:p>
            <a:pPr algn="ctr"/>
            <a:endParaRPr lang="en-GB" dirty="0"/>
          </a:p>
          <a:p>
            <a:pPr algn="ctr"/>
            <a:endParaRPr lang="en-GB" dirty="0" smtClean="0"/>
          </a:p>
          <a:p>
            <a:pPr algn="ctr"/>
            <a:endParaRPr lang="en-GB" dirty="0"/>
          </a:p>
          <a:p>
            <a:pPr algn="ctr"/>
            <a:r>
              <a:rPr lang="en-GB" sz="2800" dirty="0" smtClean="0">
                <a:latin typeface="Arial"/>
                <a:cs typeface="Arial"/>
              </a:rPr>
              <a:t>Conclusion</a:t>
            </a:r>
          </a:p>
          <a:p>
            <a:endParaRPr lang="en-GB" dirty="0"/>
          </a:p>
          <a:p>
            <a:r>
              <a:rPr lang="en-GB" dirty="0">
                <a:latin typeface="Arial"/>
                <a:cs typeface="Arial"/>
              </a:rPr>
              <a:t>To conclude this presentation I would like you all to seriously consider the whole school </a:t>
            </a:r>
            <a:r>
              <a:rPr lang="en-GB" dirty="0" err="1" smtClean="0">
                <a:latin typeface="Arial"/>
                <a:cs typeface="Arial"/>
              </a:rPr>
              <a:t>AfL</a:t>
            </a:r>
            <a:r>
              <a:rPr lang="en-GB" dirty="0" smtClean="0">
                <a:latin typeface="Arial"/>
                <a:cs typeface="Arial"/>
              </a:rPr>
              <a:t> </a:t>
            </a:r>
            <a:r>
              <a:rPr lang="en-GB" dirty="0">
                <a:latin typeface="Arial"/>
                <a:cs typeface="Arial"/>
              </a:rPr>
              <a:t>strategies I have recommended for our pupils, I believe they would truly enhance learning and teaching. Teaching and learning is not </a:t>
            </a:r>
            <a:r>
              <a:rPr lang="en-GB" dirty="0" smtClean="0">
                <a:latin typeface="Arial"/>
                <a:cs typeface="Arial"/>
              </a:rPr>
              <a:t>always, </a:t>
            </a:r>
            <a:r>
              <a:rPr lang="en-GB" dirty="0">
                <a:latin typeface="Arial"/>
                <a:cs typeface="Arial"/>
              </a:rPr>
              <a:t>easy I think we would all agree with that. Not every child will enjoy school, but we know that, but where this is the case we don’t want the reason behind it to be a lack of understanding. To </a:t>
            </a:r>
            <a:r>
              <a:rPr lang="en-GB" dirty="0" smtClean="0">
                <a:latin typeface="Arial"/>
                <a:cs typeface="Arial"/>
              </a:rPr>
              <a:t>progress, </a:t>
            </a:r>
            <a:r>
              <a:rPr lang="en-GB" dirty="0">
                <a:latin typeface="Arial"/>
                <a:cs typeface="Arial"/>
              </a:rPr>
              <a:t>pupils first need to understand what is being asked of </a:t>
            </a:r>
            <a:r>
              <a:rPr lang="en-GB" dirty="0" smtClean="0">
                <a:latin typeface="Arial"/>
                <a:cs typeface="Arial"/>
              </a:rPr>
              <a:t>them. </a:t>
            </a:r>
            <a:r>
              <a:rPr lang="en-GB" dirty="0">
                <a:latin typeface="Arial"/>
                <a:cs typeface="Arial"/>
              </a:rPr>
              <a:t>S</a:t>
            </a:r>
            <a:r>
              <a:rPr lang="en-GB" dirty="0" smtClean="0">
                <a:latin typeface="Arial"/>
                <a:cs typeface="Arial"/>
              </a:rPr>
              <a:t>omething </a:t>
            </a:r>
            <a:r>
              <a:rPr lang="en-GB" dirty="0">
                <a:latin typeface="Arial"/>
                <a:cs typeface="Arial"/>
              </a:rPr>
              <a:t>that is easily remedied with </a:t>
            </a:r>
            <a:r>
              <a:rPr lang="en-GB" dirty="0" err="1">
                <a:latin typeface="Arial"/>
                <a:cs typeface="Arial"/>
              </a:rPr>
              <a:t>AfL</a:t>
            </a:r>
            <a:r>
              <a:rPr lang="en-GB" dirty="0">
                <a:latin typeface="Arial"/>
                <a:cs typeface="Arial"/>
              </a:rPr>
              <a:t>. We need to implement transferable, inclusive, cost effective, simple yet important whole school strategies, as already outlined that support teachers </a:t>
            </a:r>
            <a:r>
              <a:rPr lang="en-GB" dirty="0" smtClean="0">
                <a:latin typeface="Arial"/>
                <a:cs typeface="Arial"/>
              </a:rPr>
              <a:t>and </a:t>
            </a:r>
            <a:r>
              <a:rPr lang="en-GB" dirty="0">
                <a:latin typeface="Arial"/>
                <a:cs typeface="Arial"/>
              </a:rPr>
              <a:t>help motivate, empower, and engage all pupils. Lets not let our pupils become another statistic</a:t>
            </a:r>
            <a:r>
              <a:rPr lang="en-GB" dirty="0" smtClean="0">
                <a:latin typeface="Arial"/>
                <a:cs typeface="Arial"/>
              </a:rPr>
              <a:t>.</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pic>
        <p:nvPicPr>
          <p:cNvPr id="6" name="Picture 5"/>
          <p:cNvPicPr>
            <a:picLocks noChangeAspect="1"/>
          </p:cNvPicPr>
          <p:nvPr/>
        </p:nvPicPr>
        <p:blipFill>
          <a:blip r:embed="rId2"/>
          <a:stretch>
            <a:fillRect/>
          </a:stretch>
        </p:blipFill>
        <p:spPr>
          <a:xfrm>
            <a:off x="7650282" y="186266"/>
            <a:ext cx="1251655" cy="938741"/>
          </a:xfrm>
          <a:prstGeom prst="rect">
            <a:avLst/>
          </a:prstGeom>
        </p:spPr>
      </p:pic>
    </p:spTree>
    <p:extLst>
      <p:ext uri="{BB962C8B-B14F-4D97-AF65-F5344CB8AC3E}">
        <p14:creationId xmlns:p14="http://schemas.microsoft.com/office/powerpoint/2010/main" val="341020121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81050" y="1611213"/>
            <a:ext cx="5594922" cy="2800767"/>
          </a:xfrm>
          <a:prstGeom prst="rect">
            <a:avLst/>
          </a:prstGeom>
          <a:noFill/>
        </p:spPr>
        <p:txBody>
          <a:bodyPr wrap="square" rtlCol="0">
            <a:spAutoFit/>
          </a:bodyPr>
          <a:lstStyle/>
          <a:p>
            <a:pPr algn="ctr"/>
            <a:r>
              <a:rPr lang="en-US" sz="4400" dirty="0" smtClean="0">
                <a:latin typeface="Arial"/>
                <a:cs typeface="Arial"/>
              </a:rPr>
              <a:t>Thank you for listening</a:t>
            </a:r>
          </a:p>
          <a:p>
            <a:endParaRPr lang="en-US" sz="4400" dirty="0">
              <a:latin typeface="Arial"/>
              <a:cs typeface="Arial"/>
            </a:endParaRPr>
          </a:p>
          <a:p>
            <a:pPr algn="ctr"/>
            <a:r>
              <a:rPr lang="en-US" sz="4400" dirty="0" smtClean="0">
                <a:latin typeface="Arial"/>
                <a:cs typeface="Arial"/>
              </a:rPr>
              <a:t>Any questions?</a:t>
            </a:r>
            <a:endParaRPr lang="en-US" sz="4400" dirty="0">
              <a:latin typeface="Arial"/>
              <a:cs typeface="Arial"/>
            </a:endParaRPr>
          </a:p>
        </p:txBody>
      </p:sp>
      <p:pic>
        <p:nvPicPr>
          <p:cNvPr id="5" name="Picture 4"/>
          <p:cNvPicPr>
            <a:picLocks noChangeAspect="1"/>
          </p:cNvPicPr>
          <p:nvPr/>
        </p:nvPicPr>
        <p:blipFill>
          <a:blip r:embed="rId2"/>
          <a:stretch>
            <a:fillRect/>
          </a:stretch>
        </p:blipFill>
        <p:spPr>
          <a:xfrm>
            <a:off x="7650282" y="186266"/>
            <a:ext cx="1251655" cy="938741"/>
          </a:xfrm>
          <a:prstGeom prst="rect">
            <a:avLst/>
          </a:prstGeom>
        </p:spPr>
      </p:pic>
    </p:spTree>
    <p:extLst>
      <p:ext uri="{BB962C8B-B14F-4D97-AF65-F5344CB8AC3E}">
        <p14:creationId xmlns:p14="http://schemas.microsoft.com/office/powerpoint/2010/main" val="3872243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4809" y="214193"/>
            <a:ext cx="8690721" cy="8032968"/>
          </a:xfrm>
          <a:prstGeom prst="rect">
            <a:avLst/>
          </a:prstGeom>
          <a:noFill/>
        </p:spPr>
        <p:txBody>
          <a:bodyPr wrap="square" rtlCol="0">
            <a:spAutoFit/>
          </a:bodyPr>
          <a:lstStyle/>
          <a:p>
            <a:r>
              <a:rPr lang="en-US" sz="1200" dirty="0" smtClean="0">
                <a:latin typeface="Arial"/>
                <a:cs typeface="Arial"/>
              </a:rPr>
              <a:t>Reference List</a:t>
            </a:r>
          </a:p>
          <a:p>
            <a:endParaRPr lang="en-US" sz="1200" dirty="0">
              <a:latin typeface="Arial"/>
              <a:cs typeface="Arial"/>
            </a:endParaRPr>
          </a:p>
          <a:p>
            <a:r>
              <a:rPr lang="en-US" sz="1200" dirty="0">
                <a:latin typeface="Arial"/>
                <a:cs typeface="Arial"/>
              </a:rPr>
              <a:t>Bing images. </a:t>
            </a:r>
            <a:r>
              <a:rPr lang="en-US" sz="1200" i="1" dirty="0">
                <a:latin typeface="Arial"/>
                <a:cs typeface="Arial"/>
              </a:rPr>
              <a:t>Lollipop sticks</a:t>
            </a:r>
            <a:r>
              <a:rPr lang="en-US" sz="1200" dirty="0">
                <a:latin typeface="Arial"/>
                <a:cs typeface="Arial"/>
              </a:rPr>
              <a:t>. (2018) </a:t>
            </a:r>
            <a:r>
              <a:rPr lang="en-US" sz="1200" u="sng" dirty="0">
                <a:latin typeface="Arial"/>
                <a:cs typeface="Arial"/>
              </a:rPr>
              <a:t>https://www.bing.com/images/search?view=detailV2&amp;ccid=K0eM4PKr&amp;id=228A2BFEA51F3B8CC724136F1D54E11305506B7D&amp;thid=OIP.k0eM4PKUu_SgXszndRWggHaHZ&amp;mediaurl=http%3a%2f%2f4.bp.blogspot.com%2f-r5vjokw0Zw8%2fVIBAoze0_iI%2fAAAAAAAAAJw%2fxMZ_X-A66tw%2fs1600%2f77629178.jpg&amp;exph=599&amp;expw=600&amp;q=</a:t>
            </a:r>
            <a:r>
              <a:rPr lang="en-US" sz="1200" u="sng" dirty="0" err="1">
                <a:latin typeface="Arial"/>
                <a:cs typeface="Arial"/>
              </a:rPr>
              <a:t>lollipop+sticks+with+names&amp;simid</a:t>
            </a:r>
            <a:r>
              <a:rPr lang="en-US" sz="1200" u="sng" dirty="0">
                <a:latin typeface="Arial"/>
                <a:cs typeface="Arial"/>
              </a:rPr>
              <a:t>=608026887106134924&amp;selectedIndex=5&amp;ajaxhist=0 </a:t>
            </a:r>
          </a:p>
          <a:p>
            <a:r>
              <a:rPr lang="en-US" sz="1200" dirty="0">
                <a:latin typeface="Arial"/>
                <a:cs typeface="Arial"/>
              </a:rPr>
              <a:t>(Accessed: 13 February 2018)</a:t>
            </a:r>
            <a:r>
              <a:rPr lang="en-US" sz="1200" dirty="0" smtClean="0">
                <a:latin typeface="Arial"/>
                <a:cs typeface="Arial"/>
              </a:rPr>
              <a:t>.</a:t>
            </a:r>
          </a:p>
          <a:p>
            <a:endParaRPr lang="en-US" sz="1200" dirty="0" smtClean="0">
              <a:latin typeface="Arial"/>
              <a:cs typeface="Arial"/>
            </a:endParaRPr>
          </a:p>
          <a:p>
            <a:r>
              <a:rPr lang="en-US" sz="1200" dirty="0">
                <a:latin typeface="Arial"/>
                <a:cs typeface="Arial"/>
              </a:rPr>
              <a:t>Black, P., Harrison, C., Lee, C., Marshall, B. and </a:t>
            </a:r>
            <a:r>
              <a:rPr lang="en-US" sz="1200" dirty="0" err="1">
                <a:latin typeface="Arial"/>
                <a:cs typeface="Arial"/>
              </a:rPr>
              <a:t>Wiliam</a:t>
            </a:r>
            <a:r>
              <a:rPr lang="en-US" sz="1200" dirty="0">
                <a:latin typeface="Arial"/>
                <a:cs typeface="Arial"/>
              </a:rPr>
              <a:t>, D. (2004) ‘Working Inside the Black Box’,86 (1), (1, September), pp.8-21. [Online]. Available </a:t>
            </a:r>
            <a:r>
              <a:rPr lang="en-US" sz="1200" dirty="0" err="1">
                <a:latin typeface="Arial"/>
                <a:cs typeface="Arial"/>
              </a:rPr>
              <a:t>at:http</a:t>
            </a:r>
            <a:r>
              <a:rPr lang="en-US" sz="1200" dirty="0">
                <a:latin typeface="Arial"/>
                <a:cs typeface="Arial"/>
              </a:rPr>
              <a:t>://</a:t>
            </a:r>
            <a:r>
              <a:rPr lang="en-US" sz="1200" dirty="0" err="1">
                <a:latin typeface="Arial"/>
                <a:cs typeface="Arial"/>
              </a:rPr>
              <a:t>journals.sagepub.com.ezproxy.uwtsd.ac.uk</a:t>
            </a:r>
            <a:r>
              <a:rPr lang="en-US" sz="1200" dirty="0">
                <a:latin typeface="Arial"/>
                <a:cs typeface="Arial"/>
              </a:rPr>
              <a:t>/</a:t>
            </a:r>
            <a:r>
              <a:rPr lang="en-US" sz="1200" dirty="0" err="1">
                <a:latin typeface="Arial"/>
                <a:cs typeface="Arial"/>
              </a:rPr>
              <a:t>doi</a:t>
            </a:r>
            <a:r>
              <a:rPr lang="en-US" sz="1200" dirty="0">
                <a:latin typeface="Arial"/>
                <a:cs typeface="Arial"/>
              </a:rPr>
              <a:t>/abs/10.1177/0031721704086001053#articleCitationDownloadContainer (Accessed: 11 February 2018).</a:t>
            </a:r>
          </a:p>
          <a:p>
            <a:endParaRPr lang="en-US" sz="1200" dirty="0">
              <a:latin typeface="Arial"/>
              <a:cs typeface="Arial"/>
            </a:endParaRPr>
          </a:p>
          <a:p>
            <a:r>
              <a:rPr lang="en-US" sz="1200" dirty="0">
                <a:latin typeface="Arial"/>
                <a:cs typeface="Arial"/>
              </a:rPr>
              <a:t>Claxton, G and Lucas, B. (2015) </a:t>
            </a:r>
            <a:r>
              <a:rPr lang="en-US" sz="1200" i="1" dirty="0">
                <a:latin typeface="Arial"/>
                <a:cs typeface="Arial"/>
              </a:rPr>
              <a:t>Educating Ruby</a:t>
            </a:r>
            <a:r>
              <a:rPr lang="en-US" sz="1200" dirty="0">
                <a:latin typeface="Arial"/>
                <a:cs typeface="Arial"/>
              </a:rPr>
              <a:t>. Wales: Crown House Publishing.</a:t>
            </a:r>
          </a:p>
          <a:p>
            <a:endParaRPr lang="en-US" sz="1200" dirty="0" smtClean="0">
              <a:latin typeface="Arial"/>
              <a:cs typeface="Arial"/>
            </a:endParaRPr>
          </a:p>
          <a:p>
            <a:r>
              <a:rPr lang="en-US" sz="1200" dirty="0">
                <a:latin typeface="Arial"/>
                <a:cs typeface="Arial"/>
              </a:rPr>
              <a:t>Davie, E. (2017) How To Be An Outstanding Primary Teaching Assistant. Great Britain: BLOOMSBURY EDUCATION.</a:t>
            </a:r>
          </a:p>
          <a:p>
            <a:endParaRPr lang="en-US" sz="1200" dirty="0">
              <a:latin typeface="Arial"/>
              <a:cs typeface="Arial"/>
            </a:endParaRPr>
          </a:p>
          <a:p>
            <a:r>
              <a:rPr lang="en-US" sz="1200" dirty="0" err="1">
                <a:latin typeface="Arial"/>
                <a:cs typeface="Arial"/>
              </a:rPr>
              <a:t>Dweck</a:t>
            </a:r>
            <a:r>
              <a:rPr lang="en-US" sz="1200" dirty="0">
                <a:latin typeface="Arial"/>
                <a:cs typeface="Arial"/>
              </a:rPr>
              <a:t>, S, C. (2012) </a:t>
            </a:r>
            <a:r>
              <a:rPr lang="en-US" sz="1200" i="1" dirty="0">
                <a:latin typeface="Arial"/>
                <a:cs typeface="Arial"/>
              </a:rPr>
              <a:t>Mindset</a:t>
            </a:r>
            <a:r>
              <a:rPr lang="en-US" sz="1200" dirty="0">
                <a:latin typeface="Arial"/>
                <a:cs typeface="Arial"/>
              </a:rPr>
              <a:t>. London: Robinson.</a:t>
            </a:r>
          </a:p>
          <a:p>
            <a:endParaRPr lang="en-US" sz="1200" dirty="0">
              <a:latin typeface="Arial"/>
              <a:cs typeface="Arial"/>
            </a:endParaRPr>
          </a:p>
          <a:p>
            <a:r>
              <a:rPr lang="en-US" sz="1200" dirty="0">
                <a:latin typeface="Arial"/>
                <a:cs typeface="Arial"/>
              </a:rPr>
              <a:t>Dylan </a:t>
            </a:r>
            <a:r>
              <a:rPr lang="en-US" sz="1200" dirty="0" err="1">
                <a:latin typeface="Arial"/>
                <a:cs typeface="Arial"/>
              </a:rPr>
              <a:t>Wiliam</a:t>
            </a:r>
            <a:r>
              <a:rPr lang="en-US" sz="1200" dirty="0">
                <a:latin typeface="Arial"/>
                <a:cs typeface="Arial"/>
              </a:rPr>
              <a:t>: </a:t>
            </a:r>
            <a:r>
              <a:rPr lang="en-US" sz="1200" i="1" dirty="0">
                <a:latin typeface="Arial"/>
                <a:cs typeface="Arial"/>
              </a:rPr>
              <a:t>Embedding Formative Assessment SSAT/EEF celebration event keynote </a:t>
            </a:r>
          </a:p>
          <a:p>
            <a:r>
              <a:rPr lang="en-US" sz="1200" dirty="0">
                <a:latin typeface="Arial"/>
                <a:cs typeface="Arial"/>
              </a:rPr>
              <a:t>(2017) </a:t>
            </a:r>
            <a:r>
              <a:rPr lang="en-US" sz="1200" dirty="0">
                <a:latin typeface="Arial"/>
                <a:cs typeface="Arial"/>
                <a:hlinkClick r:id="rId2"/>
              </a:rPr>
              <a:t>https://www.youtube.com/watch?v=zwGaG1b_T2w</a:t>
            </a:r>
            <a:r>
              <a:rPr lang="en-US" sz="1200" dirty="0">
                <a:latin typeface="Arial"/>
                <a:cs typeface="Arial"/>
              </a:rPr>
              <a:t> (Accessed: 7 February 2018).</a:t>
            </a:r>
          </a:p>
          <a:p>
            <a:endParaRPr lang="en-US" sz="1200" dirty="0" smtClean="0">
              <a:latin typeface="Arial"/>
              <a:cs typeface="Arial"/>
            </a:endParaRPr>
          </a:p>
          <a:p>
            <a:r>
              <a:rPr lang="en-US" sz="1200" dirty="0">
                <a:latin typeface="Arial"/>
                <a:cs typeface="Arial"/>
              </a:rPr>
              <a:t>Gardner, J. (</a:t>
            </a:r>
            <a:r>
              <a:rPr lang="en-US" sz="1200" dirty="0" err="1">
                <a:latin typeface="Arial"/>
                <a:cs typeface="Arial"/>
              </a:rPr>
              <a:t>ed</a:t>
            </a:r>
            <a:r>
              <a:rPr lang="en-US" sz="1200" dirty="0">
                <a:latin typeface="Arial"/>
                <a:cs typeface="Arial"/>
              </a:rPr>
              <a:t>) (2006) </a:t>
            </a:r>
            <a:r>
              <a:rPr lang="en-US" sz="1200" i="1" dirty="0">
                <a:latin typeface="Arial"/>
                <a:cs typeface="Arial"/>
              </a:rPr>
              <a:t>Assessment and Learning</a:t>
            </a:r>
            <a:r>
              <a:rPr lang="en-US" sz="1200" dirty="0">
                <a:latin typeface="Arial"/>
                <a:cs typeface="Arial"/>
              </a:rPr>
              <a:t>. London: SAGE Publications Ltd.</a:t>
            </a:r>
          </a:p>
          <a:p>
            <a:endParaRPr lang="en-US" sz="1200" dirty="0">
              <a:latin typeface="Arial"/>
              <a:cs typeface="Arial"/>
            </a:endParaRPr>
          </a:p>
          <a:p>
            <a:r>
              <a:rPr lang="en-US" sz="1200" dirty="0">
                <a:latin typeface="Arial"/>
                <a:cs typeface="Arial"/>
              </a:rPr>
              <a:t>Google image. (2018) </a:t>
            </a:r>
            <a:r>
              <a:rPr lang="en-US" sz="1200" i="1" dirty="0">
                <a:latin typeface="Arial"/>
                <a:cs typeface="Arial"/>
              </a:rPr>
              <a:t>Assessment for learning in the classroom</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a:t>
            </a:r>
            <a:r>
              <a:rPr lang="en-US" sz="1200" u="sng" dirty="0" err="1">
                <a:latin typeface="Arial"/>
                <a:cs typeface="Arial"/>
              </a:rPr>
              <a:t>ved</a:t>
            </a:r>
            <a:r>
              <a:rPr lang="en-US" sz="1200" u="sng" dirty="0">
                <a:latin typeface="Arial"/>
                <a:cs typeface="Arial"/>
              </a:rPr>
              <a:t>=2ahUKEwjkvZjqiabZAVIKsAKHaZTC20QjRx6BAgAeAY&amp;url=https%3A%2F%2Fedtech4beginners.com%2F2016%2F06%2F19%2Fassessment-for-learning-helpsheet%2F&amp;psig=AOvVaw00Bjfc09Uiechlv9DpFAy0&amp;ust=1518720750174118 </a:t>
            </a:r>
            <a:r>
              <a:rPr lang="en-US" sz="1200" dirty="0">
                <a:latin typeface="Arial"/>
                <a:cs typeface="Arial"/>
              </a:rPr>
              <a:t>(Accessed: 11 February 2018).</a:t>
            </a:r>
          </a:p>
          <a:p>
            <a:endParaRPr lang="en-US" sz="1200" dirty="0">
              <a:latin typeface="Arial"/>
              <a:cs typeface="Arial"/>
            </a:endParaRPr>
          </a:p>
          <a:p>
            <a:r>
              <a:rPr lang="en-US" sz="1200" dirty="0">
                <a:latin typeface="Arial"/>
                <a:cs typeface="Arial"/>
              </a:rPr>
              <a:t>Google image (2018)</a:t>
            </a:r>
            <a:r>
              <a:rPr lang="en-US" sz="1200" i="1" dirty="0">
                <a:latin typeface="Arial"/>
                <a:cs typeface="Arial"/>
              </a:rPr>
              <a:t> Assessment more than just a </a:t>
            </a:r>
            <a:r>
              <a:rPr lang="en-US" sz="1200" i="1" dirty="0" err="1">
                <a:latin typeface="Arial"/>
                <a:cs typeface="Arial"/>
              </a:rPr>
              <a:t>grade</a:t>
            </a:r>
            <a:r>
              <a:rPr lang="en-US" sz="1200" dirty="0" err="1">
                <a:latin typeface="Arial"/>
                <a:cs typeface="Arial"/>
              </a:rPr>
              <a:t>.</a:t>
            </a:r>
            <a:r>
              <a:rPr lang="en-US" sz="1200" u="sng" dirty="0" err="1">
                <a:latin typeface="Arial"/>
                <a:cs typeface="Arial"/>
              </a:rPr>
              <a:t>https</a:t>
            </a:r>
            <a:r>
              <a:rPr lang="en-US" sz="1200" u="sng" dirty="0">
                <a:latin typeface="Arial"/>
                <a:cs typeface="Arial"/>
              </a:rPr>
              <a:t>://</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=8&amp;ved=2ahUKEwjO9YiM_YvZAhUIK8AKHSqfDXEQjRx6BAgAEAY&amp;url=https%3A%2F%2Fmoniquebowes.wordpress.com%2F2014%2F09%2F21%2F454%2F&amp;psig=AOvVaw21wo_Bneq-TsoCDfThcy8m&amp;ust=1517823719076533 </a:t>
            </a:r>
            <a:r>
              <a:rPr lang="en-US" sz="1200" dirty="0">
                <a:latin typeface="Arial"/>
                <a:cs typeface="Arial"/>
              </a:rPr>
              <a:t>(Accessed: 11 February 2018).</a:t>
            </a:r>
          </a:p>
          <a:p>
            <a:endParaRPr lang="en-US" sz="1200" dirty="0">
              <a:latin typeface="Arial"/>
              <a:cs typeface="Arial"/>
            </a:endParaRPr>
          </a:p>
          <a:p>
            <a:endParaRPr lang="en-US" sz="1200" dirty="0" smtClean="0">
              <a:latin typeface="Arial"/>
              <a:cs typeface="Arial"/>
            </a:endParaRPr>
          </a:p>
          <a:p>
            <a:endParaRPr lang="en-US" sz="1200" dirty="0">
              <a:latin typeface="Arial"/>
              <a:cs typeface="Arial"/>
            </a:endParaRPr>
          </a:p>
          <a:p>
            <a:endParaRPr lang="en-US" sz="1200" dirty="0">
              <a:latin typeface="Arial"/>
              <a:cs typeface="Arial"/>
            </a:endParaRPr>
          </a:p>
          <a:p>
            <a:endParaRPr lang="en-US" sz="1200" dirty="0" smtClean="0">
              <a:latin typeface="Arial"/>
              <a:cs typeface="Arial"/>
            </a:endParaRPr>
          </a:p>
          <a:p>
            <a:endParaRPr lang="en-US" sz="1200" dirty="0">
              <a:latin typeface="Arial"/>
              <a:cs typeface="Arial"/>
            </a:endParaRPr>
          </a:p>
          <a:p>
            <a:endParaRPr lang="en-US" sz="1200" dirty="0" smtClean="0">
              <a:latin typeface="Arial"/>
              <a:cs typeface="Arial"/>
            </a:endParaRPr>
          </a:p>
          <a:p>
            <a:endParaRPr lang="en-US" sz="1200" dirty="0">
              <a:latin typeface="Arial"/>
              <a:cs typeface="Arial"/>
            </a:endParaRPr>
          </a:p>
          <a:p>
            <a:endParaRPr lang="en-US" sz="1200" dirty="0" smtClean="0">
              <a:latin typeface="Arial"/>
              <a:cs typeface="Arial"/>
            </a:endParaRPr>
          </a:p>
          <a:p>
            <a:endParaRPr lang="en-US" sz="1200" dirty="0">
              <a:latin typeface="Arial"/>
              <a:cs typeface="Arial"/>
            </a:endParaRPr>
          </a:p>
        </p:txBody>
      </p:sp>
    </p:spTree>
    <p:extLst>
      <p:ext uri="{BB962C8B-B14F-4D97-AF65-F5344CB8AC3E}">
        <p14:creationId xmlns:p14="http://schemas.microsoft.com/office/powerpoint/2010/main" val="3296175612"/>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0738" y="267367"/>
            <a:ext cx="8382000" cy="6924971"/>
          </a:xfrm>
          <a:prstGeom prst="rect">
            <a:avLst/>
          </a:prstGeom>
          <a:noFill/>
        </p:spPr>
        <p:txBody>
          <a:bodyPr wrap="square" rtlCol="0">
            <a:spAutoFit/>
          </a:bodyPr>
          <a:lstStyle/>
          <a:p>
            <a:endParaRPr lang="en-US" sz="1200" dirty="0" smtClean="0"/>
          </a:p>
          <a:p>
            <a:r>
              <a:rPr lang="en-US" sz="1200" dirty="0">
                <a:latin typeface="Arial"/>
                <a:cs typeface="Arial"/>
              </a:rPr>
              <a:t>Google image. (2018</a:t>
            </a:r>
            <a:r>
              <a:rPr lang="en-US" sz="1200" i="1" dirty="0">
                <a:latin typeface="Arial"/>
                <a:cs typeface="Arial"/>
              </a:rPr>
              <a:t>) Drawn bridge</a:t>
            </a:r>
            <a:r>
              <a:rPr lang="en-US" sz="1200" dirty="0">
                <a:latin typeface="Arial"/>
                <a:cs typeface="Arial"/>
              </a:rPr>
              <a:t>. </a:t>
            </a:r>
            <a:r>
              <a:rPr lang="en-US" sz="1200" dirty="0">
                <a:latin typeface="Arial"/>
                <a:cs typeface="Arial"/>
                <a:hlinkClick r:id=""/>
              </a:rPr>
              <a:t>https://www.google.co.uk/url?sa=i&amp;rct=j&amp;q=&amp;esrc=s&amp;source=images&amp;cd=&amp;cad=rja&amp;uact=8&amp;ved=2ahUKEwiy7tLD6pHZAhUKBcAKHV4mBhUQiRx6BAgAEAY&amp;url=http%3A%2F%2Fmoziru.com%Fexplore%2FDrawn%2520bridge%2F&amp;psig=AOvVaw0UbYEkGIRo-X2KAZTrxZU5&amp;ust=1518025153652433</a:t>
            </a:r>
            <a:r>
              <a:rPr lang="en-US" sz="1200" dirty="0">
                <a:latin typeface="Arial"/>
                <a:cs typeface="Arial"/>
              </a:rPr>
              <a:t> (Accessed: 11 February 2018).</a:t>
            </a:r>
          </a:p>
          <a:p>
            <a:endParaRPr lang="en-US" sz="1200" dirty="0">
              <a:latin typeface="Arial"/>
              <a:cs typeface="Arial"/>
            </a:endParaRPr>
          </a:p>
          <a:p>
            <a:r>
              <a:rPr lang="en-US" sz="1200" dirty="0">
                <a:latin typeface="Arial"/>
                <a:cs typeface="Arial"/>
              </a:rPr>
              <a:t>Google image. (2018) </a:t>
            </a:r>
            <a:r>
              <a:rPr lang="en-US" sz="1200" i="1" dirty="0">
                <a:latin typeface="Arial"/>
                <a:cs typeface="Arial"/>
              </a:rPr>
              <a:t>Growth </a:t>
            </a:r>
            <a:r>
              <a:rPr lang="en-US" sz="1200" i="1" dirty="0" err="1">
                <a:latin typeface="Arial"/>
                <a:cs typeface="Arial"/>
              </a:rPr>
              <a:t>Mindset</a:t>
            </a:r>
            <a:r>
              <a:rPr lang="en-US" sz="1200" dirty="0" err="1">
                <a:latin typeface="Arial"/>
                <a:cs typeface="Arial"/>
              </a:rPr>
              <a:t>.</a:t>
            </a:r>
            <a:r>
              <a:rPr lang="en-US" sz="1200" u="sng" dirty="0" err="1">
                <a:latin typeface="Arial"/>
                <a:cs typeface="Arial"/>
              </a:rPr>
              <a:t>https</a:t>
            </a:r>
            <a:r>
              <a:rPr lang="en-US" sz="1200" u="sng" dirty="0">
                <a:latin typeface="Arial"/>
                <a:cs typeface="Arial"/>
              </a:rPr>
              <a:t>://</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=8&amp;ved=2ahUKEwiws8TSrKPZAhXDCMAKHTEPA-sQjRx6BAgAEAY&amp;url=http%3A%2F%2Fwww.cambridgeschool.org%2Fblog%2Fgrowth&amp;psig=AOvVaw06my-f7r1MNjZ-PYo8fROI&amp;ust=1518626996133009 </a:t>
            </a:r>
            <a:r>
              <a:rPr lang="en-US" sz="1200" dirty="0">
                <a:latin typeface="Arial"/>
                <a:cs typeface="Arial"/>
              </a:rPr>
              <a:t>(Accessed: 13 February 2018).</a:t>
            </a:r>
          </a:p>
          <a:p>
            <a:endParaRPr lang="en-US" sz="1200" dirty="0" smtClean="0">
              <a:latin typeface="Arial"/>
              <a:cs typeface="Arial"/>
            </a:endParaRPr>
          </a:p>
          <a:p>
            <a:r>
              <a:rPr lang="en-US" sz="1200" dirty="0">
                <a:latin typeface="Arial"/>
                <a:cs typeface="Arial"/>
              </a:rPr>
              <a:t>Google image. (2018) </a:t>
            </a:r>
            <a:r>
              <a:rPr lang="en-US" sz="1200" i="1" dirty="0">
                <a:latin typeface="Arial"/>
                <a:cs typeface="Arial"/>
              </a:rPr>
              <a:t>Is Your Child Struggling At School</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=8&amp;ved=2ahUKEwjA0cbRq6PZAhXmA8AKHfoyBdUQjRx6BAgAEAY&amp;url=http%3A%2F%2Fmysheenvillage.com%2Fjust-kids-magazine%2Fis-your-child-struggling-at-school%2F&amp;psig=AOvVaw0YLRx-G-qnjJrDEnu_ejgy&amp;ust=1518626743231207 </a:t>
            </a:r>
            <a:r>
              <a:rPr lang="en-US" sz="1200" dirty="0">
                <a:latin typeface="Arial"/>
                <a:cs typeface="Arial"/>
              </a:rPr>
              <a:t>(Accessed: 13 February 2018).</a:t>
            </a:r>
          </a:p>
          <a:p>
            <a:endParaRPr lang="en-US" sz="1200" dirty="0" smtClean="0">
              <a:latin typeface="Arial"/>
              <a:cs typeface="Arial"/>
            </a:endParaRPr>
          </a:p>
          <a:p>
            <a:r>
              <a:rPr lang="en-US" sz="1200" dirty="0">
                <a:latin typeface="Arial"/>
                <a:cs typeface="Arial"/>
              </a:rPr>
              <a:t>Google image. (2018) </a:t>
            </a:r>
            <a:r>
              <a:rPr lang="en-US" sz="1200" i="1" dirty="0">
                <a:latin typeface="Arial"/>
                <a:cs typeface="Arial"/>
              </a:rPr>
              <a:t>Letter trays</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=8&amp;ved=2ahUKEwiOz5Tj8ZHZAhWEL8AKHbQOCYoQjRx6BAgAEAY&amp;url=https%3A%2F%2Fwww.amazon.co.uk%2FSet-Letter-Trays-Yellow-Green%2Fdp%2FB008MWGWBY&amp;psig=AOvVaw2qYVXwN_4Jrr3FfRq8R4Bd&amp;ust=1518027090238471 </a:t>
            </a:r>
          </a:p>
          <a:p>
            <a:r>
              <a:rPr lang="en-US" sz="1200" dirty="0">
                <a:latin typeface="Arial"/>
                <a:cs typeface="Arial"/>
              </a:rPr>
              <a:t>(Accessed: 13 February 2018).</a:t>
            </a:r>
          </a:p>
          <a:p>
            <a:endParaRPr lang="en-US" sz="1200" dirty="0">
              <a:latin typeface="Arial"/>
              <a:cs typeface="Arial"/>
            </a:endParaRPr>
          </a:p>
          <a:p>
            <a:r>
              <a:rPr lang="en-US" sz="1200" dirty="0">
                <a:latin typeface="Arial"/>
                <a:cs typeface="Arial"/>
              </a:rPr>
              <a:t>Google image. (2018) </a:t>
            </a:r>
            <a:r>
              <a:rPr lang="en-US" sz="1200" i="1" dirty="0">
                <a:latin typeface="Arial"/>
                <a:cs typeface="Arial"/>
              </a:rPr>
              <a:t>Motivation Techniques</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=8&amp;ved=2ahUKEwiajLbxraPZAhWBN8AKHZZBBe8QjRx6BAgAEAY&amp;url=https%3A%2F%2Fwww.fundesem.es%2Fbt%2Fpublicacion-motivation-techniques-for-personel-management&amp;psig=AOvVaw0OPsp7iwK4BRjn_17aUQLk&amp;ust=1518627121208942 </a:t>
            </a:r>
            <a:r>
              <a:rPr lang="en-US" sz="1200" dirty="0">
                <a:latin typeface="Arial"/>
                <a:cs typeface="Arial"/>
              </a:rPr>
              <a:t>(Accessed: 13 February 2018)</a:t>
            </a:r>
            <a:r>
              <a:rPr lang="en-US" sz="1200" dirty="0" smtClean="0">
                <a:latin typeface="Arial"/>
                <a:cs typeface="Arial"/>
              </a:rPr>
              <a:t>.</a:t>
            </a:r>
            <a:endParaRPr lang="en-US" sz="1200" dirty="0">
              <a:latin typeface="Arial"/>
              <a:cs typeface="Arial"/>
            </a:endParaRPr>
          </a:p>
          <a:p>
            <a:endParaRPr lang="en-US" sz="1200" dirty="0">
              <a:latin typeface="Arial"/>
              <a:cs typeface="Arial"/>
            </a:endParaRPr>
          </a:p>
          <a:p>
            <a:r>
              <a:rPr lang="en-US" sz="1200" dirty="0">
                <a:latin typeface="Arial"/>
                <a:cs typeface="Arial"/>
              </a:rPr>
              <a:t>Google image.(2018) </a:t>
            </a:r>
            <a:r>
              <a:rPr lang="en-US" sz="1200" i="1" dirty="0">
                <a:latin typeface="Arial"/>
                <a:cs typeface="Arial"/>
              </a:rPr>
              <a:t>Post-It Notes</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=8&amp;ved=2ahUKEwiVusOCwabZAhXnJ8AKHax-CowQjRx6BAgAEAY&amp;url=https%3A%2F%2Fwww.amazon.co.uk%2FPost-Notes-76-Energetic-Colours%2Fdp%2FB006jCQJJY&amp;psig=AOvVaw0RXvfPI_g0gAQe7dlgEltE&amp;ust=1518735565039</a:t>
            </a:r>
            <a:r>
              <a:rPr lang="en-US" sz="1200" dirty="0">
                <a:latin typeface="Arial"/>
                <a:cs typeface="Arial"/>
              </a:rPr>
              <a:t>973 (Accessed: 13 February 2018).</a:t>
            </a:r>
          </a:p>
          <a:p>
            <a:endParaRPr lang="en-US" sz="1200" dirty="0">
              <a:latin typeface="Arial"/>
              <a:cs typeface="Arial"/>
            </a:endParaRPr>
          </a:p>
          <a:p>
            <a:endParaRPr lang="en-US" dirty="0" smtClean="0"/>
          </a:p>
          <a:p>
            <a:endParaRPr lang="en-US" dirty="0"/>
          </a:p>
        </p:txBody>
      </p:sp>
    </p:spTree>
    <p:extLst>
      <p:ext uri="{BB962C8B-B14F-4D97-AF65-F5344CB8AC3E}">
        <p14:creationId xmlns:p14="http://schemas.microsoft.com/office/powerpoint/2010/main" val="67139112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9508" y="157893"/>
            <a:ext cx="8767224" cy="6555639"/>
          </a:xfrm>
          <a:prstGeom prst="rect">
            <a:avLst/>
          </a:prstGeom>
          <a:noFill/>
        </p:spPr>
        <p:txBody>
          <a:bodyPr wrap="square" rtlCol="0">
            <a:spAutoFit/>
          </a:bodyPr>
          <a:lstStyle/>
          <a:p>
            <a:endParaRPr lang="en-US" sz="1200" dirty="0" smtClean="0">
              <a:latin typeface="Arial"/>
              <a:cs typeface="Arial"/>
            </a:endParaRPr>
          </a:p>
          <a:p>
            <a:r>
              <a:rPr lang="en-US" sz="1200" dirty="0" smtClean="0">
                <a:latin typeface="Arial"/>
                <a:cs typeface="Arial"/>
              </a:rPr>
              <a:t>Google </a:t>
            </a:r>
            <a:r>
              <a:rPr lang="en-US" sz="1200" dirty="0">
                <a:latin typeface="Arial"/>
                <a:cs typeface="Arial"/>
              </a:rPr>
              <a:t>image. (2018) </a:t>
            </a:r>
            <a:r>
              <a:rPr lang="en-US" sz="1200" i="1" dirty="0">
                <a:latin typeface="Arial"/>
                <a:cs typeface="Arial"/>
              </a:rPr>
              <a:t>Stick kids clip art</a:t>
            </a:r>
            <a:r>
              <a:rPr lang="en-US" sz="1200" dirty="0">
                <a:latin typeface="Arial"/>
                <a:cs typeface="Arial"/>
              </a:rPr>
              <a:t>. </a:t>
            </a:r>
            <a:r>
              <a:rPr lang="en-US" sz="1200" dirty="0">
                <a:latin typeface="Arial"/>
                <a:cs typeface="Arial"/>
                <a:hlinkClick r:id="rId2"/>
              </a:rPr>
              <a:t>https://www.google.co.uk/url?sa=i&amp;rct=j&amp;q=&amp;esrc=s&amp;source=images&amp;cd=&amp;cad=rja&amp;uact=8&amp;ved=2ahUKEwOXf65HZAhXBAMAKHaEqDfIQjRx6BAgAEAY&amp;url=http%3A%2F%2Flaoblogger.com%2Fstick-kids-clip-art.html&amp;psig=AOvVaw1-SrdedULM8G460iPz8jWE&amp;ust=1518025436192154</a:t>
            </a:r>
            <a:r>
              <a:rPr lang="en-US" sz="1200" dirty="0">
                <a:latin typeface="Arial"/>
                <a:cs typeface="Arial"/>
              </a:rPr>
              <a:t> (Accessed: 11 February 2018).</a:t>
            </a:r>
          </a:p>
          <a:p>
            <a:endParaRPr lang="en-US" sz="1200" dirty="0">
              <a:latin typeface="Arial"/>
              <a:cs typeface="Arial"/>
            </a:endParaRPr>
          </a:p>
          <a:p>
            <a:r>
              <a:rPr lang="en-US" sz="1200" dirty="0">
                <a:latin typeface="Arial"/>
                <a:cs typeface="Arial"/>
              </a:rPr>
              <a:t>Google image. (2018) </a:t>
            </a:r>
            <a:r>
              <a:rPr lang="en-US" sz="1200" i="1" dirty="0">
                <a:latin typeface="Arial"/>
                <a:cs typeface="Arial"/>
              </a:rPr>
              <a:t>Traffic lights</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=8&amp;ved=2ahUKEwignPrLt6bZAhXIIMAKHV0JBEMQjRx6BAgAEAY&amp;url=http%3A%2F%2Fteachingcommons.yorku.ca%2Fstoplight-assessment%2F&amp;psig=AOvVaw0UVmP7bstCuH4uenEeGWku&amp;ust=1518732955365001 </a:t>
            </a:r>
            <a:r>
              <a:rPr lang="en-US" sz="1200" dirty="0">
                <a:latin typeface="Arial"/>
                <a:cs typeface="Arial"/>
              </a:rPr>
              <a:t>(Accessed: 13 February 2018).</a:t>
            </a:r>
          </a:p>
          <a:p>
            <a:endParaRPr lang="en-US" sz="1200" dirty="0">
              <a:latin typeface="Arial"/>
              <a:cs typeface="Arial"/>
            </a:endParaRPr>
          </a:p>
          <a:p>
            <a:r>
              <a:rPr lang="en-US" sz="1200" dirty="0">
                <a:latin typeface="Arial"/>
                <a:cs typeface="Arial"/>
              </a:rPr>
              <a:t>Google image. (2018) </a:t>
            </a:r>
            <a:r>
              <a:rPr lang="en-US" sz="1200" i="1" dirty="0">
                <a:latin typeface="Arial"/>
                <a:cs typeface="Arial"/>
              </a:rPr>
              <a:t>Yes You Can</a:t>
            </a:r>
            <a:r>
              <a:rPr lang="en-US" sz="1200" dirty="0">
                <a:latin typeface="Arial"/>
                <a:cs typeface="Arial"/>
              </a:rPr>
              <a:t>. </a:t>
            </a:r>
            <a:r>
              <a:rPr lang="en-US" sz="1200" u="sng" dirty="0">
                <a:latin typeface="Arial"/>
                <a:cs typeface="Arial"/>
              </a:rPr>
              <a:t>https://</a:t>
            </a:r>
            <a:r>
              <a:rPr lang="en-US" sz="1200" u="sng" dirty="0" err="1">
                <a:latin typeface="Arial"/>
                <a:cs typeface="Arial"/>
              </a:rPr>
              <a:t>www.google.co.uk</a:t>
            </a:r>
            <a:r>
              <a:rPr lang="en-US" sz="1200" u="sng" dirty="0">
                <a:latin typeface="Arial"/>
                <a:cs typeface="Arial"/>
              </a:rPr>
              <a:t>/</a:t>
            </a:r>
            <a:r>
              <a:rPr lang="en-US" sz="1200" u="sng" dirty="0" err="1">
                <a:latin typeface="Arial"/>
                <a:cs typeface="Arial"/>
              </a:rPr>
              <a:t>url?sa</a:t>
            </a:r>
            <a:r>
              <a:rPr lang="en-US" sz="1200" u="sng" dirty="0">
                <a:latin typeface="Arial"/>
                <a:cs typeface="Arial"/>
              </a:rPr>
              <a:t>=</a:t>
            </a:r>
            <a:r>
              <a:rPr lang="en-US" sz="1200" u="sng" dirty="0" err="1">
                <a:latin typeface="Arial"/>
                <a:cs typeface="Arial"/>
              </a:rPr>
              <a:t>i&amp;rct</a:t>
            </a:r>
            <a:r>
              <a:rPr lang="en-US" sz="1200" u="sng" dirty="0">
                <a:latin typeface="Arial"/>
                <a:cs typeface="Arial"/>
              </a:rPr>
              <a:t>=</a:t>
            </a:r>
            <a:r>
              <a:rPr lang="en-US" sz="1200" u="sng" dirty="0" err="1">
                <a:latin typeface="Arial"/>
                <a:cs typeface="Arial"/>
              </a:rPr>
              <a:t>j&amp;q</a:t>
            </a:r>
            <a:r>
              <a:rPr lang="en-US" sz="1200" u="sng" dirty="0">
                <a:latin typeface="Arial"/>
                <a:cs typeface="Arial"/>
              </a:rPr>
              <a:t>=&amp;</a:t>
            </a:r>
            <a:r>
              <a:rPr lang="en-US" sz="1200" u="sng" dirty="0" err="1">
                <a:latin typeface="Arial"/>
                <a:cs typeface="Arial"/>
              </a:rPr>
              <a:t>esrc</a:t>
            </a:r>
            <a:r>
              <a:rPr lang="en-US" sz="1200" u="sng" dirty="0">
                <a:latin typeface="Arial"/>
                <a:cs typeface="Arial"/>
              </a:rPr>
              <a:t>=</a:t>
            </a:r>
            <a:r>
              <a:rPr lang="en-US" sz="1200" u="sng" dirty="0" err="1">
                <a:latin typeface="Arial"/>
                <a:cs typeface="Arial"/>
              </a:rPr>
              <a:t>s&amp;source</a:t>
            </a:r>
            <a:r>
              <a:rPr lang="en-US" sz="1200" u="sng" dirty="0">
                <a:latin typeface="Arial"/>
                <a:cs typeface="Arial"/>
              </a:rPr>
              <a:t>=</a:t>
            </a:r>
            <a:r>
              <a:rPr lang="en-US" sz="1200" u="sng" dirty="0" err="1">
                <a:latin typeface="Arial"/>
                <a:cs typeface="Arial"/>
              </a:rPr>
              <a:t>images&amp;cd</a:t>
            </a:r>
            <a:r>
              <a:rPr lang="en-US" sz="1200" u="sng" dirty="0">
                <a:latin typeface="Arial"/>
                <a:cs typeface="Arial"/>
              </a:rPr>
              <a:t>=&amp;cad=</a:t>
            </a:r>
            <a:r>
              <a:rPr lang="en-US" sz="1200" u="sng" dirty="0" err="1">
                <a:latin typeface="Arial"/>
                <a:cs typeface="Arial"/>
              </a:rPr>
              <a:t>rja&amp;uact</a:t>
            </a:r>
            <a:r>
              <a:rPr lang="en-US" sz="1200" u="sng" dirty="0">
                <a:latin typeface="Arial"/>
                <a:cs typeface="Arial"/>
              </a:rPr>
              <a:t>=8&amp;ved=2ahUKEwj2jbmeyabZAhULC8AKHUUBD0AQjRx6BAgAEAY&amp;url=https%3A%2F%2Fwww.fotolia.com%2Ftag%2F%2522yes%2520you%2520can%2522&amp;psig=AOvVaw0wyyFxB47ICStnAOCJ7W8c&amp;ust=1518737710312208 </a:t>
            </a:r>
            <a:r>
              <a:rPr lang="en-US" sz="1200" dirty="0">
                <a:latin typeface="Arial"/>
                <a:cs typeface="Arial"/>
              </a:rPr>
              <a:t>(Accessed: 13 February 2018).</a:t>
            </a:r>
          </a:p>
          <a:p>
            <a:endParaRPr lang="en-US" sz="1200" dirty="0">
              <a:latin typeface="Arial"/>
              <a:cs typeface="Arial"/>
            </a:endParaRPr>
          </a:p>
          <a:p>
            <a:r>
              <a:rPr lang="en-US" sz="1200" dirty="0">
                <a:latin typeface="Arial"/>
                <a:cs typeface="Arial"/>
              </a:rPr>
              <a:t>Pound, L. (2005) </a:t>
            </a:r>
            <a:r>
              <a:rPr lang="en-US" sz="1200" i="1" dirty="0">
                <a:latin typeface="Arial"/>
                <a:cs typeface="Arial"/>
              </a:rPr>
              <a:t>How children learn</a:t>
            </a:r>
            <a:r>
              <a:rPr lang="en-US" sz="1200" dirty="0">
                <a:latin typeface="Arial"/>
                <a:cs typeface="Arial"/>
              </a:rPr>
              <a:t>. </a:t>
            </a:r>
            <a:r>
              <a:rPr lang="en-US" sz="1200" dirty="0" err="1">
                <a:latin typeface="Arial"/>
                <a:cs typeface="Arial"/>
              </a:rPr>
              <a:t>Leamington</a:t>
            </a:r>
            <a:r>
              <a:rPr lang="en-US" sz="1200" dirty="0">
                <a:latin typeface="Arial"/>
                <a:cs typeface="Arial"/>
              </a:rPr>
              <a:t> Spa: Step Forward Publishing Limited.</a:t>
            </a:r>
          </a:p>
          <a:p>
            <a:endParaRPr lang="en-US" sz="1200" dirty="0">
              <a:latin typeface="Arial"/>
              <a:cs typeface="Arial"/>
            </a:endParaRPr>
          </a:p>
          <a:p>
            <a:r>
              <a:rPr lang="en-US" sz="1200" dirty="0">
                <a:latin typeface="Arial"/>
                <a:cs typeface="Arial"/>
              </a:rPr>
              <a:t>Pritchard, A. (2014) </a:t>
            </a:r>
            <a:r>
              <a:rPr lang="en-US" sz="1200" i="1" dirty="0">
                <a:latin typeface="Arial"/>
                <a:cs typeface="Arial"/>
              </a:rPr>
              <a:t>Ways of Learning</a:t>
            </a:r>
            <a:r>
              <a:rPr lang="en-US" sz="1200" dirty="0">
                <a:latin typeface="Arial"/>
                <a:cs typeface="Arial"/>
              </a:rPr>
              <a:t>. 3</a:t>
            </a:r>
            <a:r>
              <a:rPr lang="en-US" sz="1200" baseline="30000" dirty="0">
                <a:latin typeface="Arial"/>
                <a:cs typeface="Arial"/>
              </a:rPr>
              <a:t>rd</a:t>
            </a:r>
            <a:r>
              <a:rPr lang="en-US" sz="1200" dirty="0">
                <a:latin typeface="Arial"/>
                <a:cs typeface="Arial"/>
              </a:rPr>
              <a:t> </a:t>
            </a:r>
            <a:r>
              <a:rPr lang="en-US" sz="1200" dirty="0" err="1">
                <a:latin typeface="Arial"/>
                <a:cs typeface="Arial"/>
              </a:rPr>
              <a:t>edn</a:t>
            </a:r>
            <a:r>
              <a:rPr lang="en-US" sz="1200" dirty="0">
                <a:latin typeface="Arial"/>
                <a:cs typeface="Arial"/>
              </a:rPr>
              <a:t>. Oxon: </a:t>
            </a:r>
            <a:r>
              <a:rPr lang="en-US" sz="1200" dirty="0" err="1">
                <a:latin typeface="Arial"/>
                <a:cs typeface="Arial"/>
              </a:rPr>
              <a:t>Routledge</a:t>
            </a:r>
            <a:r>
              <a:rPr lang="en-US" sz="1200" dirty="0">
                <a:latin typeface="Arial"/>
                <a:cs typeface="Arial"/>
              </a:rPr>
              <a:t>.</a:t>
            </a:r>
          </a:p>
          <a:p>
            <a:endParaRPr lang="en-US" sz="1200" dirty="0">
              <a:latin typeface="Arial"/>
              <a:cs typeface="Arial"/>
            </a:endParaRPr>
          </a:p>
          <a:p>
            <a:r>
              <a:rPr lang="en-US" sz="1200" dirty="0">
                <a:latin typeface="Arial"/>
                <a:cs typeface="Arial"/>
              </a:rPr>
              <a:t>The Classroom Experiment (Ep.1). (2012) </a:t>
            </a:r>
            <a:r>
              <a:rPr lang="en-US" sz="1200" u="sng" dirty="0">
                <a:latin typeface="Arial"/>
                <a:cs typeface="Arial"/>
              </a:rPr>
              <a:t>https://</a:t>
            </a:r>
            <a:r>
              <a:rPr lang="en-US" sz="1200" u="sng" dirty="0" err="1">
                <a:latin typeface="Arial"/>
                <a:cs typeface="Arial"/>
              </a:rPr>
              <a:t>www.youtube.com</a:t>
            </a:r>
            <a:r>
              <a:rPr lang="en-US" sz="1200" u="sng" dirty="0">
                <a:latin typeface="Arial"/>
                <a:cs typeface="Arial"/>
              </a:rPr>
              <a:t>/</a:t>
            </a:r>
            <a:r>
              <a:rPr lang="en-US" sz="1200" u="sng" dirty="0" err="1">
                <a:latin typeface="Arial"/>
                <a:cs typeface="Arial"/>
              </a:rPr>
              <a:t>watch?v</a:t>
            </a:r>
            <a:r>
              <a:rPr lang="en-US" sz="1200" u="sng" dirty="0">
                <a:latin typeface="Arial"/>
                <a:cs typeface="Arial"/>
              </a:rPr>
              <a:t>=J25d9aC1GZA</a:t>
            </a:r>
            <a:r>
              <a:rPr lang="en-US" sz="1200" dirty="0">
                <a:latin typeface="Arial"/>
                <a:cs typeface="Arial"/>
              </a:rPr>
              <a:t> (Accessed: 7 February 2018).</a:t>
            </a:r>
          </a:p>
          <a:p>
            <a:endParaRPr lang="en-US" sz="1200" dirty="0">
              <a:latin typeface="Arial"/>
              <a:cs typeface="Arial"/>
            </a:endParaRPr>
          </a:p>
          <a:p>
            <a:r>
              <a:rPr lang="en-US" sz="1200" dirty="0">
                <a:latin typeface="Arial"/>
                <a:cs typeface="Arial"/>
              </a:rPr>
              <a:t>The Classroom Experiment (Ep. 2) (2012) </a:t>
            </a:r>
            <a:r>
              <a:rPr lang="en-US" sz="1200" dirty="0">
                <a:latin typeface="Arial"/>
                <a:cs typeface="Arial"/>
                <a:hlinkClick r:id="rId3"/>
              </a:rPr>
              <a:t>https://www.youtube.com/watch?v=1iD6Zadhg4M</a:t>
            </a:r>
            <a:r>
              <a:rPr lang="en-US" sz="1200" dirty="0">
                <a:latin typeface="Arial"/>
                <a:cs typeface="Arial"/>
              </a:rPr>
              <a:t> (Accessed: 7 February 2018).</a:t>
            </a:r>
          </a:p>
          <a:p>
            <a:endParaRPr lang="en-US" sz="1200" dirty="0" smtClean="0">
              <a:latin typeface="Arial"/>
              <a:cs typeface="Arial"/>
            </a:endParaRPr>
          </a:p>
          <a:p>
            <a:r>
              <a:rPr lang="en-US" sz="1200" dirty="0">
                <a:latin typeface="Arial"/>
                <a:cs typeface="Arial"/>
              </a:rPr>
              <a:t>Welsh Government. (2013) </a:t>
            </a:r>
            <a:r>
              <a:rPr lang="en-US" sz="1200" i="1" dirty="0">
                <a:latin typeface="Arial"/>
                <a:cs typeface="Arial"/>
              </a:rPr>
              <a:t>Assessment for learning and the National Literacy and Numeracy Framework. </a:t>
            </a:r>
            <a:r>
              <a:rPr lang="en-US" sz="1200" dirty="0">
                <a:latin typeface="Arial"/>
                <a:cs typeface="Arial"/>
                <a:hlinkClick r:id="rId4"/>
              </a:rPr>
              <a:t>http://learning.gov.wales/docs/learningwales/publications/131104-assessment-for-learning-and-the-nlnf-en.pdf</a:t>
            </a:r>
            <a:r>
              <a:rPr lang="en-US" sz="1200" dirty="0">
                <a:latin typeface="Arial"/>
                <a:cs typeface="Arial"/>
              </a:rPr>
              <a:t> (Accessed: 12 February 2018).</a:t>
            </a:r>
          </a:p>
          <a:p>
            <a:endParaRPr lang="en-US" sz="1200" dirty="0" smtClean="0">
              <a:latin typeface="Arial"/>
              <a:cs typeface="Arial"/>
            </a:endParaRPr>
          </a:p>
          <a:p>
            <a:r>
              <a:rPr lang="en-US" sz="1200" dirty="0">
                <a:latin typeface="Arial"/>
                <a:cs typeface="Arial"/>
              </a:rPr>
              <a:t>Welsh Government.(2014) </a:t>
            </a:r>
            <a:r>
              <a:rPr lang="en-US" sz="1200" i="1" dirty="0">
                <a:latin typeface="Arial"/>
                <a:cs typeface="Arial"/>
              </a:rPr>
              <a:t>Assessment, recording and reporting using the National Literacy and Numeracy Framework</a:t>
            </a:r>
            <a:r>
              <a:rPr lang="en-US" sz="1200" dirty="0">
                <a:latin typeface="Arial"/>
                <a:cs typeface="Arial"/>
              </a:rPr>
              <a:t>. </a:t>
            </a:r>
            <a:r>
              <a:rPr lang="en-US" sz="1200" dirty="0">
                <a:latin typeface="Arial"/>
                <a:cs typeface="Arial"/>
                <a:hlinkClick r:id="rId5"/>
              </a:rPr>
              <a:t>http://learning.gov.wales/docs/learningwales/publications/140710-assessment-recording-reporting-using-the-lnf-en.pdf</a:t>
            </a:r>
            <a:r>
              <a:rPr lang="en-US" sz="1200" dirty="0">
                <a:latin typeface="Arial"/>
                <a:cs typeface="Arial"/>
              </a:rPr>
              <a:t> (Accessed: 13 February 2018).</a:t>
            </a:r>
          </a:p>
          <a:p>
            <a:endParaRPr lang="en-US" sz="1200" dirty="0">
              <a:latin typeface="Arial"/>
              <a:cs typeface="Arial"/>
            </a:endParaRPr>
          </a:p>
          <a:p>
            <a:endParaRPr lang="en-US" sz="1200" dirty="0" smtClean="0"/>
          </a:p>
          <a:p>
            <a:endParaRPr lang="en-US" sz="1200" dirty="0"/>
          </a:p>
        </p:txBody>
      </p:sp>
    </p:spTree>
    <p:extLst>
      <p:ext uri="{BB962C8B-B14F-4D97-AF65-F5344CB8AC3E}">
        <p14:creationId xmlns:p14="http://schemas.microsoft.com/office/powerpoint/2010/main" val="72304422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0133" y="220133"/>
            <a:ext cx="8923867" cy="4893647"/>
          </a:xfrm>
          <a:prstGeom prst="rect">
            <a:avLst/>
          </a:prstGeom>
          <a:noFill/>
        </p:spPr>
        <p:txBody>
          <a:bodyPr wrap="square" rtlCol="0">
            <a:spAutoFit/>
          </a:bodyPr>
          <a:lstStyle/>
          <a:p>
            <a:endParaRPr lang="en-US" sz="1200" dirty="0" smtClean="0">
              <a:latin typeface="Arial"/>
              <a:cs typeface="Arial"/>
            </a:endParaRPr>
          </a:p>
          <a:p>
            <a:r>
              <a:rPr lang="en-US" sz="1200" dirty="0" smtClean="0">
                <a:latin typeface="Arial"/>
                <a:cs typeface="Arial"/>
              </a:rPr>
              <a:t>Welsh </a:t>
            </a:r>
            <a:r>
              <a:rPr lang="en-US" sz="1200" dirty="0">
                <a:latin typeface="Arial"/>
                <a:cs typeface="Arial"/>
              </a:rPr>
              <a:t>Assembly Government. (2010) </a:t>
            </a:r>
            <a:r>
              <a:rPr lang="en-US" sz="1200" i="1" dirty="0">
                <a:latin typeface="Arial"/>
                <a:cs typeface="Arial"/>
              </a:rPr>
              <a:t>How to develop thinking and assessment for learning in the </a:t>
            </a:r>
            <a:r>
              <a:rPr lang="en-US" sz="1200" i="1" dirty="0" err="1" smtClean="0">
                <a:latin typeface="Arial"/>
                <a:cs typeface="Arial"/>
              </a:rPr>
              <a:t>classroom.</a:t>
            </a:r>
            <a:r>
              <a:rPr lang="en-US" sz="1200" dirty="0" err="1" smtClean="0">
                <a:latin typeface="Arial"/>
                <a:cs typeface="Arial"/>
                <a:hlinkClick r:id="rId3"/>
              </a:rPr>
              <a:t>http</a:t>
            </a:r>
            <a:r>
              <a:rPr lang="en-US" sz="1200" dirty="0">
                <a:latin typeface="Arial"/>
                <a:cs typeface="Arial"/>
                <a:hlinkClick r:id="rId3"/>
              </a:rPr>
              <a:t>://learning.gov.wales/docs/learningwales/publications/130429how-to-develop-thinking-en.pdf</a:t>
            </a:r>
            <a:r>
              <a:rPr lang="en-US" sz="1200" dirty="0">
                <a:latin typeface="Arial"/>
                <a:cs typeface="Arial"/>
              </a:rPr>
              <a:t> (Accessed: 11 February 2018).</a:t>
            </a:r>
          </a:p>
          <a:p>
            <a:endParaRPr lang="en-US" sz="1200" dirty="0">
              <a:latin typeface="Arial"/>
              <a:cs typeface="Arial"/>
            </a:endParaRPr>
          </a:p>
          <a:p>
            <a:r>
              <a:rPr lang="en-US" sz="1200" dirty="0">
                <a:latin typeface="Arial"/>
                <a:cs typeface="Arial"/>
              </a:rPr>
              <a:t>Welsh </a:t>
            </a:r>
            <a:r>
              <a:rPr lang="en-US" sz="1200" dirty="0" smtClean="0">
                <a:latin typeface="Arial"/>
                <a:cs typeface="Arial"/>
              </a:rPr>
              <a:t>Government. </a:t>
            </a:r>
            <a:r>
              <a:rPr lang="en-US" sz="1200" dirty="0">
                <a:latin typeface="Arial"/>
                <a:cs typeface="Arial"/>
              </a:rPr>
              <a:t>(2013) </a:t>
            </a:r>
            <a:r>
              <a:rPr lang="en-US" sz="1200" i="1" dirty="0">
                <a:latin typeface="Arial"/>
                <a:cs typeface="Arial"/>
              </a:rPr>
              <a:t>National Literacy </a:t>
            </a:r>
            <a:r>
              <a:rPr lang="en-US" sz="1200" i="1" dirty="0" smtClean="0">
                <a:latin typeface="Arial"/>
                <a:cs typeface="Arial"/>
              </a:rPr>
              <a:t>and Numeracy Framework</a:t>
            </a:r>
            <a:r>
              <a:rPr lang="en-US" sz="1200" dirty="0">
                <a:latin typeface="Arial"/>
                <a:cs typeface="Arial"/>
              </a:rPr>
              <a:t>. </a:t>
            </a:r>
            <a:r>
              <a:rPr lang="en-US" sz="1200" dirty="0">
                <a:latin typeface="Arial"/>
                <a:cs typeface="Arial"/>
                <a:hlinkClick r:id="rId4"/>
              </a:rPr>
              <a:t>http://learning.gov.wales/docs/learningwales/publications/130415-lnf-guidance-en.pdf</a:t>
            </a:r>
            <a:r>
              <a:rPr lang="en-US" sz="1200" dirty="0">
                <a:latin typeface="Arial"/>
                <a:cs typeface="Arial"/>
              </a:rPr>
              <a:t> </a:t>
            </a:r>
          </a:p>
          <a:p>
            <a:r>
              <a:rPr lang="en-US" sz="1200" dirty="0">
                <a:latin typeface="Arial"/>
                <a:cs typeface="Arial"/>
              </a:rPr>
              <a:t>(Accessed: 13 Feb 2018).</a:t>
            </a:r>
          </a:p>
          <a:p>
            <a:endParaRPr lang="en-US" sz="1200" dirty="0">
              <a:latin typeface="Arial"/>
              <a:cs typeface="Arial"/>
            </a:endParaRPr>
          </a:p>
          <a:p>
            <a:r>
              <a:rPr lang="en-US" sz="1200" dirty="0">
                <a:latin typeface="Arial"/>
                <a:cs typeface="Arial"/>
              </a:rPr>
              <a:t>Welsh </a:t>
            </a:r>
            <a:r>
              <a:rPr lang="en-US" sz="1200" dirty="0" smtClean="0">
                <a:latin typeface="Arial"/>
                <a:cs typeface="Arial"/>
              </a:rPr>
              <a:t>Government. </a:t>
            </a:r>
            <a:r>
              <a:rPr lang="en-US" sz="1200" dirty="0">
                <a:latin typeface="Arial"/>
                <a:cs typeface="Arial"/>
              </a:rPr>
              <a:t>(2011) </a:t>
            </a:r>
            <a:r>
              <a:rPr lang="en-US" sz="1200" i="1" dirty="0">
                <a:latin typeface="Arial"/>
                <a:cs typeface="Arial"/>
              </a:rPr>
              <a:t>National Survey of Adult Skills in Wales 2010</a:t>
            </a:r>
            <a:r>
              <a:rPr lang="en-US" sz="1200" dirty="0">
                <a:latin typeface="Arial"/>
                <a:cs typeface="Arial"/>
              </a:rPr>
              <a:t>. </a:t>
            </a:r>
            <a:r>
              <a:rPr lang="en-US" sz="1200" dirty="0">
                <a:latin typeface="Arial"/>
                <a:cs typeface="Arial"/>
                <a:hlinkClick r:id="rId5"/>
              </a:rPr>
              <a:t>http://gov.wales/docs/caecd/research/111208NatSurAdultSkillsWales2010en.pdf</a:t>
            </a:r>
            <a:r>
              <a:rPr lang="en-US" sz="1200" dirty="0">
                <a:latin typeface="Arial"/>
                <a:cs typeface="Arial"/>
              </a:rPr>
              <a:t> </a:t>
            </a:r>
          </a:p>
          <a:p>
            <a:r>
              <a:rPr lang="en-US" sz="1200" dirty="0">
                <a:latin typeface="Arial"/>
                <a:cs typeface="Arial"/>
              </a:rPr>
              <a:t>(Accessed: 13 February 2018).</a:t>
            </a:r>
          </a:p>
          <a:p>
            <a:endParaRPr lang="en-US" sz="1200" dirty="0" smtClean="0">
              <a:latin typeface="Arial"/>
              <a:cs typeface="Arial"/>
            </a:endParaRPr>
          </a:p>
          <a:p>
            <a:r>
              <a:rPr lang="en-US" sz="1200" dirty="0" smtClean="0">
                <a:latin typeface="Arial"/>
                <a:cs typeface="Arial"/>
              </a:rPr>
              <a:t>Welsh Government. (2014) </a:t>
            </a:r>
            <a:r>
              <a:rPr lang="en-US" sz="1200" i="1" dirty="0" smtClean="0">
                <a:latin typeface="Arial"/>
                <a:cs typeface="Arial"/>
              </a:rPr>
              <a:t>National Literacy and Numeracy Framework</a:t>
            </a:r>
            <a:r>
              <a:rPr lang="en-US" sz="1200" dirty="0" smtClean="0">
                <a:latin typeface="Arial"/>
                <a:cs typeface="Arial"/>
              </a:rPr>
              <a:t>. </a:t>
            </a:r>
            <a:r>
              <a:rPr lang="en-US" sz="1200" dirty="0" smtClean="0">
                <a:latin typeface="Arial"/>
                <a:cs typeface="Arial"/>
                <a:hlinkClick r:id="rId6"/>
              </a:rPr>
              <a:t>http://learning.gov.wales/resources/browse-all/nlnf/framework?lang=en</a:t>
            </a:r>
            <a:r>
              <a:rPr lang="en-US" sz="1200" dirty="0" smtClean="0">
                <a:latin typeface="Arial"/>
                <a:cs typeface="Arial"/>
              </a:rPr>
              <a:t> (Accessed: 13 February 2018).</a:t>
            </a:r>
            <a:endParaRPr lang="en-US" sz="1200" dirty="0">
              <a:latin typeface="Arial"/>
              <a:cs typeface="Arial"/>
            </a:endParaRPr>
          </a:p>
          <a:p>
            <a:endParaRPr lang="en-US" sz="1200" dirty="0">
              <a:latin typeface="Arial"/>
              <a:cs typeface="Arial"/>
            </a:endParaRPr>
          </a:p>
          <a:p>
            <a:r>
              <a:rPr lang="en-US" sz="1200" dirty="0" err="1">
                <a:latin typeface="Arial"/>
                <a:cs typeface="Arial"/>
              </a:rPr>
              <a:t>Wiliam</a:t>
            </a:r>
            <a:r>
              <a:rPr lang="en-US" sz="1200" dirty="0">
                <a:latin typeface="Arial"/>
                <a:cs typeface="Arial"/>
              </a:rPr>
              <a:t>, D. (2011) </a:t>
            </a:r>
            <a:r>
              <a:rPr lang="en-US" sz="1200" i="1" dirty="0">
                <a:latin typeface="Arial"/>
                <a:cs typeface="Arial"/>
              </a:rPr>
              <a:t>Embedded Formative Assessment</a:t>
            </a:r>
            <a:r>
              <a:rPr lang="en-US" sz="1200" dirty="0">
                <a:latin typeface="Arial"/>
                <a:cs typeface="Arial"/>
              </a:rPr>
              <a:t>. Bloomington: Solution Tree Press.</a:t>
            </a:r>
          </a:p>
          <a:p>
            <a:endParaRPr lang="en-US" sz="1200" dirty="0" smtClean="0">
              <a:latin typeface="Arial"/>
              <a:cs typeface="Arial"/>
            </a:endParaRPr>
          </a:p>
          <a:p>
            <a:endParaRPr lang="en-US" dirty="0" smtClean="0"/>
          </a:p>
          <a:p>
            <a:endParaRPr lang="en-US" dirty="0" smtClean="0"/>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val="112487366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11048</TotalTime>
  <Words>2450</Words>
  <Application>Microsoft Macintosh PowerPoint</Application>
  <PresentationFormat>On-screen Show (4:3)</PresentationFormat>
  <Paragraphs>261</Paragraphs>
  <Slides>16</Slides>
  <Notes>10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Hockin</dc:creator>
  <cp:lastModifiedBy>Julie Hockin</cp:lastModifiedBy>
  <cp:revision>184</cp:revision>
  <cp:lastPrinted>2018-02-16T00:12:03Z</cp:lastPrinted>
  <dcterms:created xsi:type="dcterms:W3CDTF">2018-02-04T09:39:38Z</dcterms:created>
  <dcterms:modified xsi:type="dcterms:W3CDTF">2018-02-16T10:23:04Z</dcterms:modified>
</cp:coreProperties>
</file>