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311" r:id="rId5"/>
    <p:sldId id="257" r:id="rId6"/>
    <p:sldId id="1439" r:id="rId7"/>
    <p:sldId id="451" r:id="rId8"/>
    <p:sldId id="563" r:id="rId9"/>
    <p:sldId id="633" r:id="rId10"/>
    <p:sldId id="653" r:id="rId11"/>
    <p:sldId id="313" r:id="rId12"/>
    <p:sldId id="564" r:id="rId13"/>
    <p:sldId id="565" r:id="rId14"/>
    <p:sldId id="566" r:id="rId15"/>
    <p:sldId id="567" r:id="rId16"/>
    <p:sldId id="568" r:id="rId17"/>
    <p:sldId id="647" r:id="rId18"/>
    <p:sldId id="569" r:id="rId19"/>
    <p:sldId id="646" r:id="rId20"/>
    <p:sldId id="570" r:id="rId21"/>
    <p:sldId id="284" r:id="rId22"/>
    <p:sldId id="535" r:id="rId23"/>
    <p:sldId id="536" r:id="rId24"/>
    <p:sldId id="312" r:id="rId25"/>
    <p:sldId id="635" r:id="rId26"/>
    <p:sldId id="654" r:id="rId27"/>
    <p:sldId id="332" r:id="rId28"/>
    <p:sldId id="350" r:id="rId29"/>
    <p:sldId id="648" r:id="rId30"/>
    <p:sldId id="649" r:id="rId31"/>
    <p:sldId id="650" r:id="rId32"/>
    <p:sldId id="651" r:id="rId33"/>
    <p:sldId id="652" r:id="rId34"/>
    <p:sldId id="655" r:id="rId35"/>
    <p:sldId id="636" r:id="rId36"/>
    <p:sldId id="656" r:id="rId37"/>
    <p:sldId id="657" r:id="rId38"/>
    <p:sldId id="658" r:id="rId39"/>
    <p:sldId id="1432" r:id="rId40"/>
    <p:sldId id="1396" r:id="rId41"/>
    <p:sldId id="1408" r:id="rId42"/>
    <p:sldId id="1409" r:id="rId43"/>
    <p:sldId id="659" r:id="rId44"/>
    <p:sldId id="1410" r:id="rId45"/>
    <p:sldId id="1411" r:id="rId46"/>
    <p:sldId id="1433" r:id="rId47"/>
    <p:sldId id="1436" r:id="rId48"/>
    <p:sldId id="1435" r:id="rId49"/>
    <p:sldId id="1438" r:id="rId50"/>
    <p:sldId id="1434" r:id="rId51"/>
    <p:sldId id="660"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317EF5-2F4B-4487-BC75-9E4EB7B8E403}" v="6" dt="2022-11-13T21:37:44.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14/11/2022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nk.springer.com/article/10.1007/s10198-021-01358-1"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1.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a:t>Show the students were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698263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a:p>
          <a:p>
            <a:pPr marL="228600" indent="-228600">
              <a:buFont typeface="+mj-lt"/>
              <a:buAutoNum type="arabicPeriod"/>
            </a:pPr>
            <a:r>
              <a:rPr lang="en-GB" b="1"/>
              <a:t>Reinforce the assessment criteria</a:t>
            </a:r>
          </a:p>
          <a:p>
            <a:pPr marL="228600" indent="-228600">
              <a:buFont typeface="+mj-lt"/>
              <a:buAutoNum type="arabicPeriod"/>
            </a:pPr>
            <a:r>
              <a:rPr lang="en-GB" b="1"/>
              <a:t>Remind students that they must have 8 creditable reference sources and to use the additional resources found on the Moodle site. </a:t>
            </a:r>
          </a:p>
          <a:p>
            <a:pPr marL="228600" indent="-228600">
              <a:buFont typeface="+mj-lt"/>
              <a:buAutoNum type="arabicPeriod"/>
            </a:pPr>
            <a:endParaRPr lang="en-GB" b="1"/>
          </a:p>
          <a:p>
            <a:pPr marL="228600" indent="-228600">
              <a:buFont typeface="+mj-lt"/>
              <a:buAutoNum type="arabicPeriod"/>
            </a:pPr>
            <a:endParaRPr lang="en-GB" b="1"/>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economic burden of obesity in Italy: a cost-of-illness study | SpringerLink</a:t>
            </a:r>
            <a:endParaRPr lang="en-GB"/>
          </a:p>
          <a:p>
            <a:r>
              <a:rPr lang="en-GB">
                <a:hlinkClick r:id="rId4"/>
              </a:rPr>
              <a:t>Overweight,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1746903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 of obesity among adult in England</a:t>
            </a:r>
          </a:p>
          <a:p>
            <a:r>
              <a:rPr lang="en-GB" dirty="0"/>
              <a:t>how can obesity be managed in the </a:t>
            </a:r>
            <a:r>
              <a:rPr lang="en-GB" dirty="0" err="1"/>
              <a:t>uk</a:t>
            </a:r>
            <a:r>
              <a:rPr lang="en-GB"/>
              <a:t> </a:t>
            </a:r>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1877620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Body mass index and risk of obesity‐related conditions in a cohort of 2.9 million people: Evidence from a UK primary care database - </a:t>
            </a:r>
            <a:r>
              <a:rPr lang="en-GB" err="1">
                <a:hlinkClick r:id="rId3"/>
              </a:rPr>
              <a:t>Haase</a:t>
            </a:r>
            <a:r>
              <a:rPr lang="en-GB">
                <a:hlinkClick r:id="rId3"/>
              </a:rPr>
              <a:t> - 2021 - Obesity Science &amp; Practice - Wiley Online </a:t>
            </a:r>
            <a:r>
              <a:rPr lang="en-GB" err="1">
                <a:hlinkClick r:id="rId3"/>
              </a:rPr>
              <a:t>Library</a:t>
            </a:r>
            <a:r>
              <a:rPr lang="en-GB" err="1">
                <a:hlinkClick r:id="rId4"/>
              </a:rPr>
              <a:t>Overweight</a:t>
            </a:r>
            <a:r>
              <a:rPr lang="en-GB">
                <a:hlinkClick r:id="rId4"/>
              </a:rPr>
              <a: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Overweight, obesity and high blood pressure in an ethnically diverse sample of adolescents in Britain: the Medical Research Council DASH study | International Journal of Obesity (nature.com)</a:t>
            </a:r>
            <a:r>
              <a:rPr lang="en-GB"/>
              <a:t>   </a:t>
            </a:r>
          </a:p>
          <a:p>
            <a:r>
              <a:rPr lang="en-GB"/>
              <a:t>The rising prevalence of obesity: part A: impact on public health</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1986811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3382048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obesity be managed in the </a:t>
            </a:r>
            <a:r>
              <a:rPr lang="en-GB" dirty="0" err="1"/>
              <a:t>uk</a:t>
            </a:r>
            <a:r>
              <a:rPr lang="en-GB" dirty="0"/>
              <a:t> </a:t>
            </a:r>
          </a:p>
          <a:p>
            <a:r>
              <a:rPr lang="en-GB" dirty="0"/>
              <a:t>how can obese be managed in </a:t>
            </a:r>
            <a:r>
              <a:rPr lang="en-GB" dirty="0" err="1"/>
              <a:t>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2892257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4169644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3053890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a:p>
        </p:txBody>
      </p:sp>
    </p:spTree>
    <p:extLst>
      <p:ext uri="{BB962C8B-B14F-4D97-AF65-F5344CB8AC3E}">
        <p14:creationId xmlns:p14="http://schemas.microsoft.com/office/powerpoint/2010/main" val="2220660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14/11/2022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bihr.org.uk/the-right-to-freedom-of-thought-conscience-and-religion" TargetMode="External"/><Relationship Id="rId2" Type="http://schemas.openxmlformats.org/officeDocument/2006/relationships/hyperlink" Target="https://raceequalityfoundation.org.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rnib.org.uk/" TargetMode="External"/><Relationship Id="rId2" Type="http://schemas.openxmlformats.org/officeDocument/2006/relationships/hyperlink" Target="https://www.scope.org.uk/" TargetMode="External"/><Relationship Id="rId1" Type="http://schemas.openxmlformats.org/officeDocument/2006/relationships/slideLayout" Target="../slideLayouts/slideLayout2.xml"/><Relationship Id="rId4" Type="http://schemas.openxmlformats.org/officeDocument/2006/relationships/hyperlink" Target="https://www.disabilityrightsuk.org/"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stonewall.org.uk/system/files/lgbt_in_britain_health.pdf" TargetMode="External"/><Relationship Id="rId2" Type="http://schemas.openxmlformats.org/officeDocument/2006/relationships/hyperlink" Target="https://stem4.org.uk/gender-sexuality-mental-health/" TargetMode="External"/><Relationship Id="rId1" Type="http://schemas.openxmlformats.org/officeDocument/2006/relationships/slideLayout" Target="../slideLayouts/slideLayout2.xml"/><Relationship Id="rId5" Type="http://schemas.openxmlformats.org/officeDocument/2006/relationships/hyperlink" Target="https://www.menshealthforum.org.uk/more-about-us" TargetMode="External"/><Relationship Id="rId4" Type="http://schemas.openxmlformats.org/officeDocument/2006/relationships/hyperlink" Target="https://www.womenandhealth.org.u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mind.org.uk/news-campaigns/campaigns/" TargetMode="External"/><Relationship Id="rId2" Type="http://schemas.openxmlformats.org/officeDocument/2006/relationships/hyperlink" Target="https://www.mentalhealth.org.uk/our-work/campaigns" TargetMode="External"/><Relationship Id="rId1" Type="http://schemas.openxmlformats.org/officeDocument/2006/relationships/slideLayout" Target="../slideLayouts/slideLayout2.xml"/><Relationship Id="rId6" Type="http://schemas.openxmlformats.org/officeDocument/2006/relationships/hyperlink" Target="https://www.alzheimers.org.uk/" TargetMode="External"/><Relationship Id="rId5" Type="http://schemas.openxmlformats.org/officeDocument/2006/relationships/hyperlink" Target="https://ageing-better.org.uk/" TargetMode="External"/><Relationship Id="rId4" Type="http://schemas.openxmlformats.org/officeDocument/2006/relationships/hyperlink" Target="https://www.ageuk.org.uk/"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content.digital.nhs.uk/catalogue/PUB20562/obes-phys-acti-diet-eng-2016-rep.pdf"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ncbi.nlm.nih.gov/books/NBK62231/pdf/Bookshelf_NBK62231.pdf" TargetMode="External"/><Relationship Id="rId2" Type="http://schemas.openxmlformats.org/officeDocument/2006/relationships/hyperlink" Target="https://www.ncbi.nlm.nih.gov/pmc/articles/PMC4386197/"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onlinelibrary.wiley.com/doi/full/10.1002/osp4.474"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nhsinform.scot/illnesses-and-conditions/nutritional/obesity" TargetMode="External"/><Relationship Id="rId4" Type="http://schemas.openxmlformats.org/officeDocument/2006/relationships/hyperlink" Target="https://www.ncbi.nlm.nih.gov/pmc/articles/PMC5673154/pdf/ij9-2-e17.pdf"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kingsfund.org.uk/sites/default/files/2021-07/Tackling%20obesity.pdf" TargetMode="Externa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r>
              <a:rPr lang="en-GB" sz="3600" b="1" i="1">
                <a:solidFill>
                  <a:schemeClr val="bg1"/>
                </a:solidFill>
              </a:rPr>
              <a:t>Foundations of Social Epidemiology </a:t>
            </a:r>
            <a:br>
              <a:rPr lang="en-GB" sz="3600" b="1" i="1">
                <a:solidFill>
                  <a:schemeClr val="bg1"/>
                </a:solidFill>
              </a:rPr>
            </a:br>
            <a:br>
              <a:rPr lang="en-GB" sz="3600" b="1" i="1">
                <a:solidFill>
                  <a:schemeClr val="bg1"/>
                </a:solidFill>
              </a:rPr>
            </a:br>
            <a:br>
              <a:rPr lang="en-GB" sz="3600" b="1">
                <a:solidFill>
                  <a:schemeClr val="bg1"/>
                </a:solidFill>
              </a:rPr>
            </a:br>
            <a:endParaRPr lang="en-GB" sz="3600" b="1">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1475656" y="3737537"/>
            <a:ext cx="6480720" cy="1077218"/>
          </a:xfrm>
          <a:prstGeom prst="rect">
            <a:avLst/>
          </a:prstGeom>
        </p:spPr>
        <p:txBody>
          <a:bodyPr wrap="square">
            <a:spAutoFit/>
          </a:bodyPr>
          <a:lstStyle/>
          <a:p>
            <a:pPr algn="ctr"/>
            <a:r>
              <a:rPr lang="en-GB" sz="3200" b="1" i="1">
                <a:solidFill>
                  <a:schemeClr val="bg1"/>
                </a:solidFill>
              </a:rPr>
              <a:t>Assessment component 2</a:t>
            </a:r>
          </a:p>
          <a:p>
            <a:pPr algn="ctr"/>
            <a:r>
              <a:rPr lang="en-GB" sz="3200" b="1" i="1">
                <a:solidFill>
                  <a:schemeClr val="bg1"/>
                </a:solidFill>
              </a:rPr>
              <a:t>Analytical report</a:t>
            </a:r>
          </a:p>
        </p:txBody>
      </p:sp>
      <p:sp>
        <p:nvSpPr>
          <p:cNvPr id="5" name="Rectangle 4">
            <a:extLst>
              <a:ext uri="{FF2B5EF4-FFF2-40B4-BE49-F238E27FC236}">
                <a16:creationId xmlns:a16="http://schemas.microsoft.com/office/drawing/2014/main" id="{24B9FDD9-BA73-4C83-8F71-387D11063E2C}"/>
              </a:ext>
            </a:extLst>
          </p:cNvPr>
          <p:cNvSpPr/>
          <p:nvPr/>
        </p:nvSpPr>
        <p:spPr>
          <a:xfrm>
            <a:off x="2683088" y="4953653"/>
            <a:ext cx="4137864" cy="523220"/>
          </a:xfrm>
          <a:prstGeom prst="rect">
            <a:avLst/>
          </a:prstGeom>
        </p:spPr>
        <p:txBody>
          <a:bodyPr wrap="none">
            <a:spAutoFit/>
          </a:bodyPr>
          <a:lstStyle/>
          <a:p>
            <a:r>
              <a:rPr lang="en-GB" sz="2800" b="1">
                <a:solidFill>
                  <a:schemeClr val="bg1"/>
                </a:solidFill>
              </a:rPr>
              <a:t>Semester 1       2021/22</a:t>
            </a:r>
            <a:endParaRPr lang="en-GB" sz="2800"/>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897178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13618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Analytical 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lnSpcReduction="10000"/>
          </a:bodyPr>
          <a:lstStyle/>
          <a:p>
            <a:r>
              <a:rPr lang="en-GB"/>
              <a:t>Word count: 2,500 words (+/- 10%)</a:t>
            </a:r>
          </a:p>
          <a:p>
            <a:pPr algn="ctr"/>
            <a:r>
              <a:rPr lang="en-GB" b="1"/>
              <a:t>Task 1-1000 words</a:t>
            </a:r>
          </a:p>
          <a:p>
            <a:pPr algn="ctr"/>
            <a:r>
              <a:rPr lang="en-GB" b="1"/>
              <a:t>Task 2-1500 words</a:t>
            </a:r>
          </a:p>
          <a:p>
            <a:r>
              <a:rPr lang="en-GB"/>
              <a:t>Submission deadline </a:t>
            </a:r>
          </a:p>
          <a:p>
            <a:pPr marL="0" indent="0" algn="ctr">
              <a:buNone/>
            </a:pPr>
            <a:endParaRPr lang="en-GB"/>
          </a:p>
          <a:p>
            <a:pPr algn="ctr"/>
            <a:r>
              <a:rPr lang="en-GB"/>
              <a:t>Submit </a:t>
            </a:r>
            <a:r>
              <a:rPr lang="en-GB" b="1"/>
              <a:t>Analytical Report </a:t>
            </a:r>
            <a:r>
              <a:rPr lang="en-GB"/>
              <a:t>to Turnitin- </a:t>
            </a:r>
            <a:r>
              <a:rPr lang="en-GB" b="1"/>
              <a:t>Friday Nov 25th  2022 12pm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3236-00BA-2C46-0808-78F08E602223}"/>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rPr>
              <a:t>Submission method</a:t>
            </a:r>
            <a:endParaRPr lang="en-GB"/>
          </a:p>
        </p:txBody>
      </p:sp>
      <p:graphicFrame>
        <p:nvGraphicFramePr>
          <p:cNvPr id="4" name="Content Placeholder 3">
            <a:extLst>
              <a:ext uri="{FF2B5EF4-FFF2-40B4-BE49-F238E27FC236}">
                <a16:creationId xmlns:a16="http://schemas.microsoft.com/office/drawing/2014/main" id="{AB7B750D-64DA-16C4-A2DB-3D8814494F87}"/>
              </a:ext>
            </a:extLst>
          </p:cNvPr>
          <p:cNvGraphicFramePr>
            <a:graphicFrameLocks noGrp="1"/>
          </p:cNvGraphicFramePr>
          <p:nvPr>
            <p:ph idx="1"/>
            <p:extLst>
              <p:ext uri="{D42A27DB-BD31-4B8C-83A1-F6EECF244321}">
                <p14:modId xmlns:p14="http://schemas.microsoft.com/office/powerpoint/2010/main" val="1291701184"/>
              </p:ext>
            </p:extLst>
          </p:nvPr>
        </p:nvGraphicFramePr>
        <p:xfrm>
          <a:off x="457200" y="1417638"/>
          <a:ext cx="8229600" cy="4251960"/>
        </p:xfrm>
        <a:graphic>
          <a:graphicData uri="http://schemas.openxmlformats.org/drawingml/2006/table">
            <a:tbl>
              <a:tblPr/>
              <a:tblGrid>
                <a:gridCol w="162560">
                  <a:extLst>
                    <a:ext uri="{9D8B030D-6E8A-4147-A177-3AD203B41FA5}">
                      <a16:colId xmlns:a16="http://schemas.microsoft.com/office/drawing/2014/main" val="3490888024"/>
                    </a:ext>
                  </a:extLst>
                </a:gridCol>
                <a:gridCol w="8067040">
                  <a:extLst>
                    <a:ext uri="{9D8B030D-6E8A-4147-A177-3AD203B41FA5}">
                      <a16:colId xmlns:a16="http://schemas.microsoft.com/office/drawing/2014/main" val="1518293437"/>
                    </a:ext>
                  </a:extLst>
                </a:gridCol>
              </a:tblGrid>
              <a:tr h="4067175">
                <a:tc>
                  <a:txBody>
                    <a:bodyPr/>
                    <a:lstStyle/>
                    <a:p>
                      <a:pPr algn="just">
                        <a:spcBef>
                          <a:spcPts val="600"/>
                        </a:spcBef>
                        <a:spcAft>
                          <a:spcPts val="600"/>
                        </a:spcAft>
                      </a:pPr>
                      <a:endParaRPr lang="en-GB"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r>
                        <a:rPr lang="en-GB" sz="2400">
                          <a:effectLst/>
                          <a:latin typeface="+mn-lt"/>
                          <a:ea typeface="Times New Roman" panose="02020603050405020304" pitchFamily="18" charset="0"/>
                        </a:rPr>
                        <a:t>All written assessments, where practical and possible, must be submitted via Turnitin unless otherwise instructed by the Lecturer. (Please DO NOT put the assessment specification into Turnitin or it will match many similarities with other students’ submissions.)</a:t>
                      </a:r>
                    </a:p>
                    <a:p>
                      <a:pPr algn="just">
                        <a:spcBef>
                          <a:spcPts val="600"/>
                        </a:spcBef>
                        <a:spcAft>
                          <a:spcPts val="600"/>
                        </a:spcAft>
                      </a:pPr>
                      <a:r>
                        <a:rPr lang="en-GB" sz="2400" b="1">
                          <a:effectLst/>
                          <a:latin typeface="+mn-lt"/>
                          <a:ea typeface="Times New Roman" panose="02020603050405020304" pitchFamily="18" charset="0"/>
                        </a:rPr>
                        <a:t>Alternative submission method (if applicable): </a:t>
                      </a:r>
                      <a:endParaRPr lang="en-GB" sz="2400">
                        <a:effectLst/>
                        <a:latin typeface="+mn-lt"/>
                        <a:ea typeface="Times New Roman" panose="02020603050405020304" pitchFamily="18" charset="0"/>
                      </a:endParaRPr>
                    </a:p>
                    <a:p>
                      <a:pPr algn="just">
                        <a:spcBef>
                          <a:spcPts val="600"/>
                        </a:spcBef>
                        <a:spcAft>
                          <a:spcPts val="600"/>
                        </a:spcAft>
                      </a:pPr>
                      <a:r>
                        <a:rPr lang="en-GB" sz="2400" b="1">
                          <a:effectLst/>
                          <a:latin typeface="+mn-lt"/>
                          <a:ea typeface="Times New Roman" panose="02020603050405020304" pitchFamily="18" charset="0"/>
                        </a:rPr>
                        <a:t>Late submission of the assessment will result in a late penalty mark.  </a:t>
                      </a:r>
                      <a:r>
                        <a:rPr lang="en-GB" sz="2400">
                          <a:effectLst/>
                          <a:latin typeface="+mn-lt"/>
                          <a:ea typeface="Times New Roman" panose="02020603050405020304" pitchFamily="18" charset="0"/>
                        </a:rPr>
                        <a:t>Penalties for late submission: Up to one week late, maximum mark of </a:t>
                      </a:r>
                      <a:r>
                        <a:rPr lang="en-GB" sz="2400" b="1">
                          <a:effectLst/>
                          <a:latin typeface="+mn-lt"/>
                          <a:ea typeface="Times New Roman" panose="02020603050405020304" pitchFamily="18" charset="0"/>
                        </a:rPr>
                        <a:t>50%.  </a:t>
                      </a:r>
                      <a:r>
                        <a:rPr lang="en-GB" sz="2400">
                          <a:effectLst/>
                          <a:latin typeface="+mn-lt"/>
                          <a:ea typeface="Times New Roman" panose="02020603050405020304" pitchFamily="18" charset="0"/>
                        </a:rPr>
                        <a:t>Over one week late, </a:t>
                      </a:r>
                      <a:r>
                        <a:rPr lang="en-GB" sz="2400" b="1">
                          <a:effectLst/>
                          <a:latin typeface="+mn-lt"/>
                          <a:ea typeface="Times New Roman" panose="02020603050405020304" pitchFamily="18" charset="0"/>
                        </a:rPr>
                        <a:t>0%.  </a:t>
                      </a:r>
                      <a:r>
                        <a:rPr lang="en-GB" sz="2400">
                          <a:effectLst/>
                          <a:latin typeface="+mn-lt"/>
                          <a:ea typeface="Times New Roman" panose="02020603050405020304" pitchFamily="18" charset="0"/>
                        </a:rPr>
                        <a:t>Only the Extenuating Circumstances Panel may approve a change to submission dates.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3823760"/>
                  </a:ext>
                </a:extLst>
              </a:tr>
            </a:tbl>
          </a:graphicData>
        </a:graphic>
      </p:graphicFrame>
    </p:spTree>
    <p:extLst>
      <p:ext uri="{BB962C8B-B14F-4D97-AF65-F5344CB8AC3E}">
        <p14:creationId xmlns:p14="http://schemas.microsoft.com/office/powerpoint/2010/main" val="118690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74C91-88D4-D342-5446-95000404D182}"/>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C647529A-3D31-70ED-96A4-BF0F5D618E32}"/>
              </a:ext>
            </a:extLst>
          </p:cNvPr>
          <p:cNvSpPr>
            <a:spLocks noGrp="1"/>
          </p:cNvSpPr>
          <p:nvPr>
            <p:ph idx="1"/>
          </p:nvPr>
        </p:nvSpPr>
        <p:spPr/>
        <p:txBody>
          <a:bodyPr>
            <a:normAutofit lnSpcReduction="10000"/>
          </a:bodyPr>
          <a:lstStyle/>
          <a:p>
            <a:r>
              <a:rPr lang="en-GB" sz="2400" b="1">
                <a:effectLst/>
                <a:ea typeface="Times New Roman" panose="02020603050405020304" pitchFamily="18" charset="0"/>
              </a:rPr>
              <a:t>Assessment Part 1</a:t>
            </a:r>
            <a:r>
              <a:rPr lang="en-GB" sz="2400" b="1">
                <a:ea typeface="Times New Roman" panose="02020603050405020304" pitchFamily="18" charset="0"/>
              </a:rPr>
              <a:t>:</a:t>
            </a:r>
            <a:r>
              <a:rPr lang="en-GB" sz="2400">
                <a:effectLst/>
                <a:ea typeface="Times New Roman" panose="02020603050405020304" pitchFamily="18" charset="0"/>
              </a:rPr>
              <a:t> </a:t>
            </a:r>
            <a:r>
              <a:rPr lang="en-GB" sz="2400" b="1">
                <a:effectLst/>
                <a:ea typeface="Times New Roman" panose="02020603050405020304" pitchFamily="18" charset="0"/>
              </a:rPr>
              <a:t>Report (1000 words)</a:t>
            </a:r>
          </a:p>
          <a:p>
            <a:pPr marL="0" indent="0">
              <a:buNone/>
            </a:pPr>
            <a:r>
              <a:rPr lang="en-GB" sz="2400">
                <a:effectLst/>
                <a:ea typeface="Times New Roman" panose="02020603050405020304" pitchFamily="18" charset="0"/>
              </a:rPr>
              <a:t> </a:t>
            </a:r>
          </a:p>
          <a:p>
            <a:pPr marL="114300" indent="0">
              <a:buNone/>
            </a:pPr>
            <a:r>
              <a:rPr lang="en-GB" sz="2400">
                <a:effectLst/>
                <a:ea typeface="Times New Roman" panose="02020603050405020304" pitchFamily="18" charset="0"/>
              </a:rPr>
              <a:t>Choose from </a:t>
            </a:r>
            <a:r>
              <a:rPr lang="en-GB" sz="2400" b="1">
                <a:effectLst/>
                <a:ea typeface="Times New Roman" panose="02020603050405020304" pitchFamily="18" charset="0"/>
              </a:rPr>
              <a:t>one</a:t>
            </a:r>
            <a:r>
              <a:rPr lang="en-GB" sz="2400">
                <a:effectLst/>
                <a:ea typeface="Times New Roman" panose="02020603050405020304" pitchFamily="18" charset="0"/>
              </a:rPr>
              <a:t> of the following topics: </a:t>
            </a:r>
          </a:p>
          <a:p>
            <a:pPr marL="114300" indent="0">
              <a:buNone/>
            </a:pPr>
            <a:r>
              <a:rPr lang="en-GB" sz="2400">
                <a:effectLst/>
                <a:ea typeface="Times New Roman" panose="02020603050405020304" pitchFamily="18" charset="0"/>
              </a:rPr>
              <a:t> </a:t>
            </a:r>
          </a:p>
          <a:p>
            <a:pPr marL="742950" lvl="1" indent="-285750">
              <a:buFont typeface="Courier New" panose="02070309020205020404" pitchFamily="49" charset="0"/>
              <a:buChar char="o"/>
            </a:pPr>
            <a:r>
              <a:rPr lang="en-GB" sz="2400" b="1">
                <a:effectLst/>
                <a:ea typeface="Times New Roman" panose="02020603050405020304" pitchFamily="18" charset="0"/>
              </a:rPr>
              <a:t>Disability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Ethnicity and health inequalities, </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Gender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Age and health inequalities</a:t>
            </a:r>
            <a:endParaRPr lang="en-GB" sz="2400">
              <a:effectLst/>
              <a:ea typeface="Times New Roman" panose="02020603050405020304" pitchFamily="18" charset="0"/>
            </a:endParaRPr>
          </a:p>
          <a:p>
            <a:pPr marL="0" indent="0">
              <a:buNone/>
            </a:pPr>
            <a:r>
              <a:rPr lang="en-GB" sz="2400">
                <a:effectLst/>
                <a:ea typeface="Times New Roman" panose="02020603050405020304" pitchFamily="18" charset="0"/>
              </a:rPr>
              <a:t> </a:t>
            </a:r>
          </a:p>
          <a:p>
            <a:endParaRPr lang="en-GB"/>
          </a:p>
        </p:txBody>
      </p:sp>
    </p:spTree>
    <p:extLst>
      <p:ext uri="{BB962C8B-B14F-4D97-AF65-F5344CB8AC3E}">
        <p14:creationId xmlns:p14="http://schemas.microsoft.com/office/powerpoint/2010/main" val="85815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CD6B4-9666-6795-AD44-9ADC51F20480}"/>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8A75D365-1E94-0A1E-7F56-B4AD4D3CD001}"/>
              </a:ext>
            </a:extLst>
          </p:cNvPr>
          <p:cNvSpPr>
            <a:spLocks noGrp="1"/>
          </p:cNvSpPr>
          <p:nvPr>
            <p:ph idx="1"/>
          </p:nvPr>
        </p:nvSpPr>
        <p:spPr/>
        <p:txBody>
          <a:bodyPr>
            <a:normAutofit/>
          </a:bodyPr>
          <a:lstStyle/>
          <a:p>
            <a:pPr fontAlgn="base"/>
            <a:r>
              <a:rPr lang="en-GB">
                <a:latin typeface="Arial" panose="020B0604020202020204" pitchFamily="34" charset="0"/>
                <a:ea typeface="Times New Roman" panose="02020603050405020304" pitchFamily="18" charset="0"/>
              </a:rPr>
              <a:t>W</a:t>
            </a:r>
            <a:r>
              <a:rPr lang="en-GB" sz="3200">
                <a:effectLst/>
                <a:latin typeface="Arial" panose="020B0604020202020204" pitchFamily="34" charset="0"/>
                <a:ea typeface="Times New Roman" panose="02020603050405020304" pitchFamily="18" charset="0"/>
              </a:rPr>
              <a:t>rite a report using the  below heading as a guide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Title:</a:t>
            </a:r>
            <a:r>
              <a:rPr lang="en-GB" sz="3200">
                <a:effectLst/>
                <a:latin typeface="Arial" panose="020B0604020202020204" pitchFamily="34" charset="0"/>
                <a:ea typeface="Times New Roman" panose="02020603050405020304" pitchFamily="18" charset="0"/>
              </a:rPr>
              <a:t> include the words inequality in your title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Introduction: (150 words)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Define your group and explain why they might be at risk of health inequalities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754733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2288-8DA2-5B28-404D-45E6CEF9E2E7}"/>
              </a:ext>
            </a:extLst>
          </p:cNvPr>
          <p:cNvSpPr>
            <a:spLocks noGrp="1"/>
          </p:cNvSpPr>
          <p:nvPr>
            <p:ph type="title"/>
          </p:nvPr>
        </p:nvSpPr>
        <p:spPr/>
        <p:txBody>
          <a:bodyPr/>
          <a:lstStyle/>
          <a:p>
            <a:r>
              <a:rPr lang="en-GB" b="1"/>
              <a:t>Main Body</a:t>
            </a:r>
          </a:p>
        </p:txBody>
      </p:sp>
      <p:sp>
        <p:nvSpPr>
          <p:cNvPr id="3" name="Content Placeholder 2">
            <a:extLst>
              <a:ext uri="{FF2B5EF4-FFF2-40B4-BE49-F238E27FC236}">
                <a16:creationId xmlns:a16="http://schemas.microsoft.com/office/drawing/2014/main" id="{E4F8354F-4715-EC5A-3DFB-73FFB31F8F6B}"/>
              </a:ext>
            </a:extLst>
          </p:cNvPr>
          <p:cNvSpPr>
            <a:spLocks noGrp="1"/>
          </p:cNvSpPr>
          <p:nvPr>
            <p:ph idx="1"/>
          </p:nvPr>
        </p:nvSpPr>
        <p:spPr>
          <a:xfrm>
            <a:off x="470517" y="1470484"/>
            <a:ext cx="8229600" cy="3917032"/>
          </a:xfrm>
        </p:spPr>
        <p:txBody>
          <a:bodyPr>
            <a:normAutofit/>
          </a:bodyPr>
          <a:lstStyle/>
          <a:p>
            <a:pPr marL="0" indent="0" fontAlgn="base">
              <a:buNone/>
            </a:pPr>
            <a:r>
              <a:rPr lang="en-GB" sz="3200" b="1">
                <a:effectLst/>
                <a:latin typeface="Arial" panose="020B0604020202020204" pitchFamily="34" charset="0"/>
                <a:ea typeface="Times New Roman" panose="02020603050405020304" pitchFamily="18" charset="0"/>
              </a:rPr>
              <a:t>Contextual background and underlying factor (235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Make a heading for the </a:t>
            </a:r>
            <a:r>
              <a:rPr lang="en-GB" sz="3200" b="1" i="1">
                <a:effectLst/>
                <a:latin typeface="Arial" panose="020B0604020202020204" pitchFamily="34" charset="0"/>
                <a:ea typeface="Times New Roman" panose="02020603050405020304" pitchFamily="18" charset="0"/>
              </a:rPr>
              <a:t>four most important health inequality issues</a:t>
            </a:r>
            <a:r>
              <a:rPr lang="en-GB" sz="3200" i="1">
                <a:effectLst/>
                <a:latin typeface="Arial" panose="020B0604020202020204" pitchFamily="34" charset="0"/>
                <a:ea typeface="Times New Roman" panose="02020603050405020304" pitchFamily="18" charset="0"/>
              </a:rPr>
              <a:t> faced by your chosen group and write under the headings.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404478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96BC-6D97-0AB9-6BBC-35734699078D}"/>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447EF8D5-2509-42E1-3AF6-B2A1FEF18581}"/>
              </a:ext>
            </a:extLst>
          </p:cNvPr>
          <p:cNvSpPr>
            <a:spLocks noGrp="1"/>
          </p:cNvSpPr>
          <p:nvPr>
            <p:ph idx="1"/>
          </p:nvPr>
        </p:nvSpPr>
        <p:spPr/>
        <p:txBody>
          <a:bodyPr>
            <a:normAutofit fontScale="92500" lnSpcReduction="10000"/>
          </a:bodyPr>
          <a:lstStyle/>
          <a:p>
            <a:pPr marL="0" indent="0" fontAlgn="base">
              <a:buNone/>
            </a:pPr>
            <a:r>
              <a:rPr lang="en-GB" sz="3200" b="1">
                <a:effectLst/>
                <a:latin typeface="Arial" panose="020B0604020202020204" pitchFamily="34" charset="0"/>
                <a:ea typeface="Times New Roman" panose="02020603050405020304" pitchFamily="18" charset="0"/>
              </a:rPr>
              <a:t>For example:</a:t>
            </a:r>
            <a:r>
              <a:rPr lang="en-GB" sz="3200" i="1">
                <a:effectLst/>
                <a:latin typeface="Arial" panose="020B0604020202020204" pitchFamily="34" charset="0"/>
                <a:ea typeface="Times New Roman" panose="02020603050405020304" pitchFamily="18" charset="0"/>
              </a:rPr>
              <a:t> Higher rates of Mental Illness, </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Low rates of access to Health Care, Mortality rates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Disease and illness rates higher in this group such as lifestyle diseases for example cardiovascular disease and mental illness,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Social issues such as employment and poverty.</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163958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402-7C2B-6464-B153-A83A2E32D89C}"/>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DC09A59A-595D-CA72-ADDF-B21AB782FB00}"/>
              </a:ext>
            </a:extLst>
          </p:cNvPr>
          <p:cNvSpPr>
            <a:spLocks noGrp="1"/>
          </p:cNvSpPr>
          <p:nvPr>
            <p:ph idx="1"/>
          </p:nvPr>
        </p:nvSpPr>
        <p:spPr/>
        <p:txBody>
          <a:bodyPr>
            <a:normAutofit lnSpcReduction="10000"/>
          </a:bodyPr>
          <a:lstStyle/>
          <a:p>
            <a:pPr fontAlgn="base"/>
            <a:r>
              <a:rPr lang="en-GB" sz="3200" b="1" i="1">
                <a:effectLst/>
                <a:latin typeface="Arial" panose="020B0604020202020204" pitchFamily="34" charset="0"/>
                <a:ea typeface="Times New Roman" panose="02020603050405020304" pitchFamily="18" charset="0"/>
                <a:cs typeface="Arial" panose="020B0604020202020204" pitchFamily="34" charset="0"/>
              </a:rPr>
              <a:t>Explain the statistics you have found under each heading</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3200" i="1">
                <a:effectLst/>
                <a:latin typeface="Arial" panose="020B0604020202020204" pitchFamily="34" charset="0"/>
                <a:ea typeface="Times New Roman" panose="02020603050405020304" pitchFamily="18" charset="0"/>
                <a:cs typeface="Arial" panose="020B0604020202020204" pitchFamily="34" charset="0"/>
              </a:rPr>
              <a:t>Under each subheading explain why the group could be at risk of this issue and solutions to overcome the challenges</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r>
              <a:rPr lang="en-GB" sz="3200" b="1">
                <a:effectLst/>
                <a:latin typeface="Arial" panose="020B0604020202020204" pitchFamily="34" charset="0"/>
                <a:ea typeface="Times New Roman" panose="02020603050405020304" pitchFamily="18" charset="0"/>
                <a:cs typeface="Arial" panose="020B0604020202020204" pitchFamily="34" charset="0"/>
              </a:rPr>
              <a:t>Make use of credible website for your statistics </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2632376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C0DA-1A2B-28D6-E3A5-BCFF30E01F81}"/>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2</a:t>
            </a:r>
            <a:endParaRPr lang="en-GB"/>
          </a:p>
        </p:txBody>
      </p:sp>
      <p:sp>
        <p:nvSpPr>
          <p:cNvPr id="3" name="Content Placeholder 2">
            <a:extLst>
              <a:ext uri="{FF2B5EF4-FFF2-40B4-BE49-F238E27FC236}">
                <a16:creationId xmlns:a16="http://schemas.microsoft.com/office/drawing/2014/main" id="{4293DC82-3561-B69F-8D53-DC721D492E9A}"/>
              </a:ext>
            </a:extLst>
          </p:cNvPr>
          <p:cNvSpPr>
            <a:spLocks noGrp="1"/>
          </p:cNvSpPr>
          <p:nvPr>
            <p:ph idx="1"/>
          </p:nvPr>
        </p:nvSpPr>
        <p:spPr/>
        <p:txBody>
          <a:bodyPr>
            <a:normAutofit fontScale="77500" lnSpcReduction="20000"/>
          </a:bodyPr>
          <a:lstStyle/>
          <a:p>
            <a:pPr marL="0" indent="0" fontAlgn="base">
              <a:buNone/>
            </a:pPr>
            <a:r>
              <a:rPr lang="en-GB" sz="3200" b="1">
                <a:effectLst/>
                <a:latin typeface="Arial" panose="020B0604020202020204" pitchFamily="34" charset="0"/>
                <a:ea typeface="Times New Roman" panose="02020603050405020304" pitchFamily="18" charset="0"/>
              </a:rPr>
              <a:t>National Response to reduce health inequalities in your chosen group (235 words)</a:t>
            </a:r>
          </a:p>
          <a:p>
            <a:pPr marL="0" indent="0" fontAlgn="base">
              <a:buNone/>
            </a:pPr>
            <a:endParaRPr lang="en-GB" sz="3200" b="1">
              <a:effectLst/>
              <a:latin typeface="Arial" panose="020B0604020202020204" pitchFamily="34" charset="0"/>
              <a:ea typeface="Times New Roman" panose="02020603050405020304" pitchFamily="18" charset="0"/>
            </a:endParaRP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Under this heading discuss </a:t>
            </a:r>
            <a:r>
              <a:rPr lang="en-GB" sz="3200" b="1" i="1">
                <a:effectLst/>
                <a:latin typeface="Arial" panose="020B0604020202020204" pitchFamily="34" charset="0"/>
                <a:ea typeface="Times New Roman" panose="02020603050405020304" pitchFamily="18" charset="0"/>
              </a:rPr>
              <a:t>at least</a:t>
            </a:r>
            <a:r>
              <a:rPr lang="en-GB" sz="3200" i="1">
                <a:effectLst/>
                <a:latin typeface="Arial" panose="020B0604020202020204" pitchFamily="34" charset="0"/>
                <a:ea typeface="Times New Roman" panose="02020603050405020304" pitchFamily="18" charset="0"/>
              </a:rPr>
              <a:t> </a:t>
            </a:r>
            <a:r>
              <a:rPr lang="en-GB" sz="3200" b="1" i="1">
                <a:effectLst/>
                <a:latin typeface="Arial" panose="020B0604020202020204" pitchFamily="34" charset="0"/>
                <a:ea typeface="Times New Roman" panose="02020603050405020304" pitchFamily="18" charset="0"/>
              </a:rPr>
              <a:t>two examples</a:t>
            </a:r>
            <a:r>
              <a:rPr lang="en-GB" sz="3200" i="1">
                <a:effectLst/>
                <a:latin typeface="Arial" panose="020B0604020202020204" pitchFamily="34" charset="0"/>
                <a:ea typeface="Times New Roman" panose="02020603050405020304" pitchFamily="18" charset="0"/>
              </a:rPr>
              <a:t> of what has been done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of the people in your chosen topic. </a:t>
            </a: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This could be </a:t>
            </a:r>
            <a:r>
              <a:rPr lang="en-GB" sz="3200" b="1" i="1">
                <a:effectLst/>
                <a:latin typeface="Arial" panose="020B0604020202020204" pitchFamily="34" charset="0"/>
                <a:ea typeface="Times New Roman" panose="02020603050405020304" pitchFamily="18" charset="0"/>
              </a:rPr>
              <a:t>new policy, benefits, public campaign</a:t>
            </a:r>
            <a:r>
              <a:rPr lang="en-GB" sz="3200" i="1">
                <a:effectLst/>
                <a:latin typeface="Arial" panose="020B0604020202020204" pitchFamily="34" charset="0"/>
                <a:ea typeface="Times New Roman" panose="02020603050405020304" pitchFamily="18" charset="0"/>
              </a:rPr>
              <a:t> to raise awareness, support group.</a:t>
            </a: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Include 2 legislations /policies relevant to your chosen group</a:t>
            </a:r>
            <a:br>
              <a:rPr lang="en-GB" sz="3200" i="1">
                <a:effectLst/>
                <a:latin typeface="Arial" panose="020B0604020202020204" pitchFamily="34" charset="0"/>
                <a:ea typeface="Times New Roman" panose="02020603050405020304" pitchFamily="18" charset="0"/>
              </a:rPr>
            </a:b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585704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normAutofit/>
          </a:bodyPr>
          <a:lstStyle/>
          <a:p>
            <a:r>
              <a:rPr lang="en-GB"/>
              <a:t>Working independently research what </a:t>
            </a:r>
            <a:r>
              <a:rPr lang="en-GB" sz="3200" i="1">
                <a:effectLst/>
                <a:latin typeface="Arial" panose="020B0604020202020204" pitchFamily="34" charset="0"/>
                <a:ea typeface="Times New Roman" panose="02020603050405020304" pitchFamily="18" charset="0"/>
              </a:rPr>
              <a:t>has been done nationally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among </a:t>
            </a:r>
            <a:r>
              <a:rPr lang="en-GB"/>
              <a:t>disability, ethnic minority group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1271505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E001-A85E-B2A4-3BEA-DA5B7B028D87}"/>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3</a:t>
            </a:r>
            <a:endParaRPr lang="en-GB"/>
          </a:p>
        </p:txBody>
      </p:sp>
      <p:sp>
        <p:nvSpPr>
          <p:cNvPr id="3" name="Content Placeholder 2">
            <a:extLst>
              <a:ext uri="{FF2B5EF4-FFF2-40B4-BE49-F238E27FC236}">
                <a16:creationId xmlns:a16="http://schemas.microsoft.com/office/drawing/2014/main" id="{7C4141C0-0BD1-1A68-25B2-A2E149DD0305}"/>
              </a:ext>
            </a:extLst>
          </p:cNvPr>
          <p:cNvSpPr>
            <a:spLocks noGrp="1"/>
          </p:cNvSpPr>
          <p:nvPr>
            <p:ph idx="1"/>
          </p:nvPr>
        </p:nvSpPr>
        <p:spPr/>
        <p:txBody>
          <a:bodyPr>
            <a:normAutofit fontScale="77500" lnSpcReduction="20000"/>
          </a:bodyPr>
          <a:lstStyle/>
          <a:p>
            <a:r>
              <a:rPr lang="en-GB" sz="3200" b="1">
                <a:effectLst/>
                <a:latin typeface="Arial" panose="020B0604020202020204" pitchFamily="34" charset="0"/>
                <a:ea typeface="Times New Roman" panose="02020603050405020304" pitchFamily="18" charset="0"/>
              </a:rPr>
              <a:t>Organisations that support chosen group (230 words)</a:t>
            </a:r>
          </a:p>
          <a:p>
            <a:pPr marL="0" indent="0">
              <a:buNone/>
            </a:pPr>
            <a:endParaRPr lang="en-GB" sz="3200" b="1">
              <a:effectLst/>
              <a:latin typeface="Arial" panose="020B0604020202020204" pitchFamily="34"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Under this heading write about </a:t>
            </a:r>
            <a:r>
              <a:rPr lang="en-GB" sz="3200" b="1" i="1">
                <a:effectLst/>
                <a:latin typeface="Arial" panose="020B0604020202020204" pitchFamily="34" charset="0"/>
                <a:ea typeface="Times New Roman" panose="02020603050405020304" pitchFamily="18" charset="0"/>
              </a:rPr>
              <a:t>two</a:t>
            </a:r>
            <a:r>
              <a:rPr lang="en-GB" sz="3200" i="1">
                <a:effectLst/>
                <a:latin typeface="Arial" panose="020B0604020202020204" pitchFamily="34" charset="0"/>
                <a:ea typeface="Times New Roman" panose="02020603050405020304" pitchFamily="18" charset="0"/>
              </a:rPr>
              <a:t> </a:t>
            </a:r>
            <a:r>
              <a:rPr lang="en-GB" sz="3200" b="1" i="1">
                <a:effectLst/>
                <a:latin typeface="Arial" panose="020B0604020202020204" pitchFamily="34" charset="0"/>
                <a:ea typeface="Times New Roman" panose="02020603050405020304" pitchFamily="18" charset="0"/>
              </a:rPr>
              <a:t>charity</a:t>
            </a:r>
            <a:r>
              <a:rPr lang="en-GB" sz="3200" i="1">
                <a:effectLst/>
                <a:latin typeface="Arial" panose="020B0604020202020204" pitchFamily="34" charset="0"/>
                <a:ea typeface="Times New Roman" panose="02020603050405020304" pitchFamily="18" charset="0"/>
              </a:rPr>
              <a:t> which supports the health issue you have chosen. Talk about how the charity helps your chosen people.</a:t>
            </a:r>
          </a:p>
          <a:p>
            <a:r>
              <a:rPr lang="en-GB" sz="3200" i="1">
                <a:effectLst/>
                <a:latin typeface="Arial" panose="020B0604020202020204" pitchFamily="34" charset="0"/>
                <a:ea typeface="Times New Roman" panose="02020603050405020304" pitchFamily="18" charset="0"/>
              </a:rPr>
              <a:t>State the goals (e.g. what does it set out to achieve for your chosen group.</a:t>
            </a:r>
            <a:br>
              <a:rPr lang="en-GB" sz="3200" i="1">
                <a:effectLst/>
                <a:latin typeface="Arial" panose="020B0604020202020204" pitchFamily="34" charset="0"/>
                <a:ea typeface="Times New Roman" panose="02020603050405020304" pitchFamily="18" charset="0"/>
              </a:rPr>
            </a:br>
            <a:r>
              <a:rPr lang="en-GB" sz="3200" i="1">
                <a:effectLst/>
                <a:latin typeface="Arial" panose="020B0604020202020204" pitchFamily="34" charset="0"/>
                <a:ea typeface="Times New Roman" panose="02020603050405020304" pitchFamily="18" charset="0"/>
              </a:rPr>
              <a:t>For example, it might conduct research which you should outline here</a:t>
            </a:r>
            <a:br>
              <a:rPr lang="en-GB" sz="3200" i="1">
                <a:effectLst/>
                <a:latin typeface="Arial" panose="020B0604020202020204" pitchFamily="34" charset="0"/>
                <a:ea typeface="Times New Roman" panose="02020603050405020304" pitchFamily="18" charset="0"/>
              </a:rPr>
            </a:br>
            <a:r>
              <a:rPr lang="en-GB" sz="3200" b="1">
                <a:effectLst/>
                <a:latin typeface="Calibri" panose="020F0502020204030204" pitchFamily="34" charset="0"/>
                <a:ea typeface="Times New Roman" panose="02020603050405020304" pitchFamily="18" charset="0"/>
                <a:cs typeface="Calibri" panose="020F0502020204030204" pitchFamily="34" charset="0"/>
              </a:rPr>
              <a:t>Identify two charities that support your group</a:t>
            </a:r>
            <a:endParaRPr lang="en-GB" sz="3200" b="1">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87907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r>
              <a:rPr lang="en-GB"/>
              <a:t>Working independently research charity organisations which supports the disability, ethnic minority groups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2468113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C27E-1A93-CEF8-AAC8-C6B21C777EC3}"/>
              </a:ext>
            </a:extLst>
          </p:cNvPr>
          <p:cNvSpPr>
            <a:spLocks noGrp="1"/>
          </p:cNvSpPr>
          <p:nvPr>
            <p:ph type="title"/>
          </p:nvPr>
        </p:nvSpPr>
        <p:spPr/>
        <p:txBody>
          <a:bodyPr/>
          <a:lstStyle/>
          <a:p>
            <a:r>
              <a:rPr lang="en-GB" sz="4400" b="1">
                <a:effectLst/>
                <a:latin typeface="Arial" panose="020B0604020202020204" pitchFamily="34" charset="0"/>
                <a:ea typeface="Times New Roman" panose="02020603050405020304" pitchFamily="18" charset="0"/>
              </a:rPr>
              <a:t>Conclusion</a:t>
            </a:r>
            <a:endParaRPr lang="en-GB"/>
          </a:p>
        </p:txBody>
      </p:sp>
      <p:sp>
        <p:nvSpPr>
          <p:cNvPr id="3" name="Content Placeholder 2">
            <a:extLst>
              <a:ext uri="{FF2B5EF4-FFF2-40B4-BE49-F238E27FC236}">
                <a16:creationId xmlns:a16="http://schemas.microsoft.com/office/drawing/2014/main" id="{F6BB99B4-F617-60F3-7066-31CC60A7EC82}"/>
              </a:ext>
            </a:extLst>
          </p:cNvPr>
          <p:cNvSpPr>
            <a:spLocks noGrp="1"/>
          </p:cNvSpPr>
          <p:nvPr>
            <p:ph idx="1"/>
          </p:nvPr>
        </p:nvSpPr>
        <p:spPr/>
        <p:txBody>
          <a:bodyPr/>
          <a:lstStyle/>
          <a:p>
            <a:pPr marL="0" indent="0" fontAlgn="base">
              <a:buNone/>
            </a:pPr>
            <a:r>
              <a:rPr lang="en-GB" sz="3200" b="1">
                <a:effectLst/>
                <a:latin typeface="Arial" panose="020B0604020202020204" pitchFamily="34" charset="0"/>
                <a:ea typeface="Times New Roman" panose="02020603050405020304" pitchFamily="18" charset="0"/>
              </a:rPr>
              <a:t>Conclusion:(150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Make a summary of your most important points</a:t>
            </a:r>
            <a:endParaRPr lang="en-GB" sz="2400">
              <a:effectLst/>
              <a:latin typeface="Times New Roman" panose="02020603050405020304" pitchFamily="18" charset="0"/>
              <a:ea typeface="Times New Roman" panose="02020603050405020304" pitchFamily="18" charset="0"/>
            </a:endParaRPr>
          </a:p>
          <a:p>
            <a:r>
              <a:rPr lang="en-GB" sz="3200">
                <a:effectLst/>
                <a:latin typeface="Arial" panose="020B0604020202020204" pitchFamily="34" charset="0"/>
                <a:ea typeface="Times New Roman" panose="02020603050405020304" pitchFamily="18" charset="0"/>
              </a:rPr>
              <a:t>Provide recommendation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233867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55B4F-5B97-4F6D-909E-659DAF66E98A}"/>
              </a:ext>
            </a:extLst>
          </p:cNvPr>
          <p:cNvSpPr txBox="1"/>
          <p:nvPr/>
        </p:nvSpPr>
        <p:spPr>
          <a:xfrm>
            <a:off x="1193301" y="404664"/>
            <a:ext cx="6537370" cy="646331"/>
          </a:xfrm>
          <a:prstGeom prst="rect">
            <a:avLst/>
          </a:prstGeom>
          <a:noFill/>
        </p:spPr>
        <p:txBody>
          <a:bodyPr wrap="square" rtlCol="0">
            <a:spAutoFit/>
          </a:bodyPr>
          <a:lstStyle/>
          <a:p>
            <a:pPr algn="ctr"/>
            <a:r>
              <a:rPr lang="en-GB" sz="3600" b="1"/>
              <a:t>Activity</a:t>
            </a:r>
            <a:r>
              <a:rPr lang="en-GB" sz="3000" b="1"/>
              <a:t>  </a:t>
            </a:r>
          </a:p>
        </p:txBody>
      </p:sp>
      <p:sp>
        <p:nvSpPr>
          <p:cNvPr id="6" name="TextBox 5">
            <a:extLst>
              <a:ext uri="{FF2B5EF4-FFF2-40B4-BE49-F238E27FC236}">
                <a16:creationId xmlns:a16="http://schemas.microsoft.com/office/drawing/2014/main" id="{92D31D13-E2AD-4C3B-B185-F3ABBC3F8735}"/>
              </a:ext>
            </a:extLst>
          </p:cNvPr>
          <p:cNvSpPr txBox="1"/>
          <p:nvPr/>
        </p:nvSpPr>
        <p:spPr>
          <a:xfrm>
            <a:off x="307181" y="1556792"/>
            <a:ext cx="8529638" cy="4200702"/>
          </a:xfrm>
          <a:prstGeom prst="rect">
            <a:avLst/>
          </a:prstGeom>
          <a:noFill/>
        </p:spPr>
        <p:txBody>
          <a:bodyPr wrap="square" rtlCol="0">
            <a:spAutoFit/>
          </a:bodyPr>
          <a:lstStyle/>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r>
              <a:rPr lang="en-GB" sz="3200">
                <a:solidFill>
                  <a:prstClr val="black"/>
                </a:solidFill>
                <a:cs typeface="Arial" panose="020B0604020202020204" pitchFamily="34" charset="0"/>
              </a:rPr>
              <a:t>Do some research to find out legislations that support this group disability, ethnic minority groups and elderly in UK</a:t>
            </a: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defTabSz="685800">
              <a:lnSpc>
                <a:spcPct val="110000"/>
              </a:lnSpc>
              <a:spcBef>
                <a:spcPts val="675"/>
              </a:spcBef>
              <a:buClr>
                <a:prstClr val="black">
                  <a:lumMod val="85000"/>
                  <a:lumOff val="15000"/>
                </a:prstClr>
              </a:buClr>
              <a:defRPr/>
            </a:pPr>
            <a:endParaRPr lang="en-GB" sz="3200">
              <a:solidFill>
                <a:prstClr val="black"/>
              </a:solidFill>
              <a:cs typeface="Arial" panose="020B0604020202020204" pitchFamily="34" charset="0"/>
            </a:endParaRPr>
          </a:p>
          <a:p>
            <a:pPr algn="ctr" defTabSz="685800">
              <a:lnSpc>
                <a:spcPct val="110000"/>
              </a:lnSpc>
              <a:spcBef>
                <a:spcPts val="675"/>
              </a:spcBef>
              <a:buClr>
                <a:prstClr val="black">
                  <a:lumMod val="85000"/>
                  <a:lumOff val="15000"/>
                </a:prstClr>
              </a:buClr>
              <a:defRPr/>
            </a:pPr>
            <a:r>
              <a:rPr lang="en-GB" sz="3200" b="1">
                <a:solidFill>
                  <a:prstClr val="black"/>
                </a:solidFill>
                <a:cs typeface="Arial" panose="020B0604020202020204" pitchFamily="34" charset="0"/>
              </a:rPr>
              <a:t>Feedback your findings to the class</a:t>
            </a:r>
          </a:p>
        </p:txBody>
      </p:sp>
    </p:spTree>
    <p:extLst>
      <p:ext uri="{BB962C8B-B14F-4D97-AF65-F5344CB8AC3E}">
        <p14:creationId xmlns:p14="http://schemas.microsoft.com/office/powerpoint/2010/main" val="3200707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96F3-D77E-F6FB-60A3-F3EFCF1135C3}"/>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E2256A63-39DD-AE68-B533-BABB27EE4B7C}"/>
              </a:ext>
            </a:extLst>
          </p:cNvPr>
          <p:cNvSpPr>
            <a:spLocks noGrp="1"/>
          </p:cNvSpPr>
          <p:nvPr>
            <p:ph idx="1"/>
          </p:nvPr>
        </p:nvSpPr>
        <p:spPr/>
        <p:txBody>
          <a:bodyPr>
            <a:normAutofit fontScale="77500" lnSpcReduction="20000"/>
          </a:bodyPr>
          <a:lstStyle/>
          <a:p>
            <a:r>
              <a:rPr lang="en-GB"/>
              <a:t>The Equality Act 2010 legally protects the residents and staff from discrimination in the workplace and in wider society. It brings together all previous acts relating to equality and discrimination. </a:t>
            </a:r>
          </a:p>
          <a:p>
            <a:r>
              <a:rPr lang="en-GB"/>
              <a:t>The Human Rights Act 1998 is a UK law passed in 1998. It means that you can defend your rights in the UK courts and public organisations including the Government, the Police and local councils must treat everyone equally, fair, dignity and respect.</a:t>
            </a:r>
          </a:p>
          <a:p>
            <a:r>
              <a:rPr lang="en-GB"/>
              <a:t>It is applicable to individuals living with disability.</a:t>
            </a:r>
          </a:p>
          <a:p>
            <a:r>
              <a:rPr lang="en-GB"/>
              <a:t> Human rights do not stop with disability. </a:t>
            </a:r>
          </a:p>
        </p:txBody>
      </p:sp>
    </p:spTree>
    <p:extLst>
      <p:ext uri="{BB962C8B-B14F-4D97-AF65-F5344CB8AC3E}">
        <p14:creationId xmlns:p14="http://schemas.microsoft.com/office/powerpoint/2010/main" val="223613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FA42-0064-C2CD-5A56-3ABFDA8A2369}"/>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5C1CDD2D-0A49-5DF2-E7E7-48BA08BEEBDC}"/>
              </a:ext>
            </a:extLst>
          </p:cNvPr>
          <p:cNvSpPr>
            <a:spLocks noGrp="1"/>
          </p:cNvSpPr>
          <p:nvPr>
            <p:ph idx="1"/>
          </p:nvPr>
        </p:nvSpPr>
        <p:spPr/>
        <p:txBody>
          <a:bodyPr>
            <a:normAutofit/>
          </a:bodyPr>
          <a:lstStyle/>
          <a:p>
            <a:r>
              <a:rPr lang="en-GB"/>
              <a:t>Other legislations and laws that help protect the group include the following; </a:t>
            </a:r>
          </a:p>
          <a:p>
            <a:r>
              <a:rPr lang="en-GB"/>
              <a:t>The Disability Discrimination Act 1995 and 2005;</a:t>
            </a:r>
          </a:p>
          <a:p>
            <a:r>
              <a:rPr lang="en-GB"/>
              <a:t>The Race Relations (Amendment) Act 1976 and 2000;</a:t>
            </a:r>
          </a:p>
          <a:p>
            <a:r>
              <a:rPr lang="en-GB"/>
              <a:t>The Mental Capacity Act 2005; </a:t>
            </a:r>
          </a:p>
        </p:txBody>
      </p:sp>
    </p:spTree>
    <p:extLst>
      <p:ext uri="{BB962C8B-B14F-4D97-AF65-F5344CB8AC3E}">
        <p14:creationId xmlns:p14="http://schemas.microsoft.com/office/powerpoint/2010/main" val="3162171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F2F5-7656-E20A-4140-5841FF3DD710}"/>
              </a:ext>
            </a:extLst>
          </p:cNvPr>
          <p:cNvSpPr>
            <a:spLocks noGrp="1"/>
          </p:cNvSpPr>
          <p:nvPr>
            <p:ph type="title"/>
          </p:nvPr>
        </p:nvSpPr>
        <p:spPr/>
        <p:txBody>
          <a:bodyPr/>
          <a:lstStyle/>
          <a:p>
            <a:r>
              <a:rPr lang="en-GB" b="1"/>
              <a:t>Overview: Task 1</a:t>
            </a:r>
          </a:p>
        </p:txBody>
      </p:sp>
      <p:sp>
        <p:nvSpPr>
          <p:cNvPr id="3" name="Content Placeholder 2">
            <a:extLst>
              <a:ext uri="{FF2B5EF4-FFF2-40B4-BE49-F238E27FC236}">
                <a16:creationId xmlns:a16="http://schemas.microsoft.com/office/drawing/2014/main" id="{E9A60AF0-0C8E-E653-4351-66F545EF7687}"/>
              </a:ext>
            </a:extLst>
          </p:cNvPr>
          <p:cNvSpPr>
            <a:spLocks noGrp="1"/>
          </p:cNvSpPr>
          <p:nvPr>
            <p:ph idx="1"/>
          </p:nvPr>
        </p:nvSpPr>
        <p:spPr/>
        <p:txBody>
          <a:bodyPr>
            <a:normAutofit fontScale="85000" lnSpcReduction="10000"/>
          </a:bodyPr>
          <a:lstStyle/>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Include </a:t>
            </a:r>
            <a:r>
              <a:rPr lang="en-GB" sz="2400" b="1" u="sng">
                <a:effectLst/>
                <a:latin typeface="Arial" panose="020B0604020202020204" pitchFamily="34" charset="0"/>
                <a:ea typeface="Times New Roman" panose="02020603050405020304" pitchFamily="18" charset="0"/>
                <a:cs typeface="Arial" panose="020B0604020202020204" pitchFamily="34" charset="0"/>
              </a:rPr>
              <a:t>disease rates</a:t>
            </a:r>
            <a:r>
              <a:rPr lang="en-GB" sz="2400">
                <a:effectLst/>
                <a:latin typeface="Arial" panose="020B0604020202020204" pitchFamily="34" charset="0"/>
                <a:ea typeface="Times New Roman" panose="02020603050405020304" pitchFamily="18" charset="0"/>
                <a:cs typeface="Arial" panose="020B0604020202020204" pitchFamily="34" charset="0"/>
              </a:rPr>
              <a:t> and </a:t>
            </a:r>
            <a:r>
              <a:rPr lang="en-GB" sz="2400" b="1" u="sng">
                <a:effectLst/>
                <a:latin typeface="Arial" panose="020B0604020202020204" pitchFamily="34" charset="0"/>
                <a:ea typeface="Times New Roman" panose="02020603050405020304" pitchFamily="18" charset="0"/>
                <a:cs typeface="Arial" panose="020B0604020202020204" pitchFamily="34" charset="0"/>
              </a:rPr>
              <a:t>social issues</a:t>
            </a:r>
            <a:r>
              <a:rPr lang="en-GB" sz="2400">
                <a:effectLst/>
                <a:latin typeface="Arial" panose="020B0604020202020204" pitchFamily="34" charset="0"/>
                <a:ea typeface="Times New Roman" panose="02020603050405020304" pitchFamily="18" charset="0"/>
                <a:cs typeface="Arial" panose="020B0604020202020204" pitchFamily="34" charset="0"/>
              </a:rPr>
              <a:t> your chosen group face </a:t>
            </a: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Explain </a:t>
            </a:r>
            <a:r>
              <a:rPr lang="en-GB" sz="2400" b="1" u="sng">
                <a:effectLst/>
                <a:latin typeface="Arial" panose="020B0604020202020204" pitchFamily="34" charset="0"/>
                <a:ea typeface="Times New Roman" panose="02020603050405020304" pitchFamily="18" charset="0"/>
                <a:cs typeface="Arial" panose="020B0604020202020204" pitchFamily="34" charset="0"/>
              </a:rPr>
              <a:t>why </a:t>
            </a:r>
            <a:r>
              <a:rPr lang="en-GB" sz="2400">
                <a:effectLst/>
                <a:latin typeface="Arial" panose="020B0604020202020204" pitchFamily="34" charset="0"/>
                <a:ea typeface="Times New Roman" panose="02020603050405020304" pitchFamily="18" charset="0"/>
                <a:cs typeface="Arial" panose="020B0604020202020204" pitchFamily="34" charset="0"/>
              </a:rPr>
              <a:t>these health inequalities exist (use statistics to show disparities/inequalities in health) </a:t>
            </a:r>
          </a:p>
          <a:p>
            <a:pPr fontAlgn="base">
              <a:lnSpc>
                <a:spcPct val="107000"/>
              </a:lnSpc>
              <a:spcAft>
                <a:spcPts val="800"/>
              </a:spcAft>
            </a:pPr>
            <a:endParaRPr lang="en-GB" sz="2400" b="1" u="sng">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07000"/>
              </a:lnSpc>
              <a:spcAft>
                <a:spcPts val="800"/>
              </a:spcAft>
            </a:pPr>
            <a:r>
              <a:rPr lang="en-GB" sz="2400" b="1" u="sng">
                <a:effectLst/>
                <a:latin typeface="Arial" panose="020B0604020202020204" pitchFamily="34" charset="0"/>
                <a:ea typeface="Times New Roman" panose="02020603050405020304" pitchFamily="18" charset="0"/>
                <a:cs typeface="Arial" panose="020B0604020202020204" pitchFamily="34" charset="0"/>
              </a:rPr>
              <a:t>identify solutions</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Use lots of examples and clearly written sections in your report to explain your understanding of your chosen organisations wider role in raising awareness of inequalities or social injustice  the UK.</a:t>
            </a:r>
            <a:endParaRPr lang="en-GB" sz="24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330626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a:solidFill>
                  <a:srgbClr val="000000"/>
                </a:solidFill>
                <a:effectLst/>
                <a:ea typeface="Times New Roman" panose="02020603050405020304" pitchFamily="18" charset="0"/>
              </a:rPr>
              <a:t>General Submission Guidance </a:t>
            </a:r>
            <a:endParaRPr lang="en-GB"/>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a:solidFill>
                  <a:srgbClr val="000000"/>
                </a:solidFill>
                <a:effectLst/>
                <a:ea typeface="Times New Roman" panose="02020603050405020304" pitchFamily="18" charset="0"/>
              </a:rPr>
              <a:t>All your presentation must include </a:t>
            </a:r>
            <a:r>
              <a:rPr lang="en-GB" sz="2400" b="1">
                <a:solidFill>
                  <a:srgbClr val="000000"/>
                </a:solidFill>
                <a:effectLst/>
                <a:ea typeface="Times New Roman" panose="02020603050405020304" pitchFamily="18" charset="0"/>
              </a:rPr>
              <a:t>a title page </a:t>
            </a:r>
            <a:r>
              <a:rPr lang="en-GB" sz="2400">
                <a:solidFill>
                  <a:srgbClr val="000000"/>
                </a:solidFill>
                <a:effectLst/>
                <a:ea typeface="Times New Roman" panose="02020603050405020304" pitchFamily="18" charset="0"/>
              </a:rPr>
              <a:t>that clearly states</a:t>
            </a:r>
            <a:r>
              <a:rPr lang="en-GB" sz="2400" b="1">
                <a:solidFill>
                  <a:srgbClr val="000000"/>
                </a:solidFill>
                <a:effectLst/>
                <a:ea typeface="Times New Roman" panose="02020603050405020304" pitchFamily="18" charset="0"/>
              </a:rPr>
              <a:t> your names, your student numbers, the module code and title, your lecturer’s name, and your assignment title</a:t>
            </a:r>
            <a:r>
              <a:rPr lang="en-GB" sz="2400">
                <a:solidFill>
                  <a:srgbClr val="000000"/>
                </a:solidFill>
                <a:effectLst/>
                <a:ea typeface="Times New Roman" panose="02020603050405020304" pitchFamily="18" charset="0"/>
              </a:rPr>
              <a:t>. </a:t>
            </a:r>
          </a:p>
          <a:p>
            <a:pPr>
              <a:spcBef>
                <a:spcPts val="500"/>
              </a:spcBef>
              <a:spcAft>
                <a:spcPts val="250"/>
              </a:spcAft>
            </a:pPr>
            <a:r>
              <a:rPr lang="en-GB" sz="2400">
                <a:solidFill>
                  <a:srgbClr val="000000"/>
                </a:solidFill>
                <a:effectLst/>
                <a:ea typeface="Times New Roman" panose="02020603050405020304" pitchFamily="18" charset="0"/>
              </a:rPr>
              <a:t>All your submissions should be typed in </a:t>
            </a:r>
            <a:r>
              <a:rPr lang="en-GB" sz="2400" b="1" i="1">
                <a:solidFill>
                  <a:srgbClr val="000000"/>
                </a:solidFill>
                <a:effectLst/>
                <a:ea typeface="Times New Roman" panose="02020603050405020304" pitchFamily="18" charset="0"/>
              </a:rPr>
              <a:t>Arial</a:t>
            </a:r>
            <a:r>
              <a:rPr lang="en-GB" sz="2400">
                <a:solidFill>
                  <a:srgbClr val="000000"/>
                </a:solidFill>
                <a:effectLst/>
                <a:ea typeface="Times New Roman" panose="02020603050405020304" pitchFamily="18" charset="0"/>
              </a:rPr>
              <a:t> font size 11, using 1.5 line spacing.</a:t>
            </a:r>
          </a:p>
          <a:p>
            <a:pPr>
              <a:spcBef>
                <a:spcPts val="500"/>
              </a:spcBef>
              <a:spcAft>
                <a:spcPts val="500"/>
              </a:spcAft>
            </a:pPr>
            <a:r>
              <a:rPr lang="en-GB" sz="2400">
                <a:solidFill>
                  <a:srgbClr val="000000"/>
                </a:solidFill>
                <a:effectLst/>
                <a:ea typeface="Times New Roman" panose="02020603050405020304" pitchFamily="18" charset="0"/>
              </a:rPr>
              <a:t>All presentation  must have a </a:t>
            </a:r>
            <a:r>
              <a:rPr lang="en-GB" sz="2400" b="1" i="1">
                <a:solidFill>
                  <a:srgbClr val="000000"/>
                </a:solidFill>
                <a:effectLst/>
                <a:ea typeface="Times New Roman" panose="02020603050405020304" pitchFamily="18" charset="0"/>
              </a:rPr>
              <a:t>reference list</a:t>
            </a:r>
            <a:r>
              <a:rPr lang="en-GB" sz="240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a:effectLst/>
                <a:ea typeface="Times New Roman" panose="02020603050405020304" pitchFamily="18" charset="0"/>
              </a:rPr>
              <a:t> </a:t>
            </a:r>
          </a:p>
        </p:txBody>
      </p:sp>
    </p:spTree>
    <p:extLst>
      <p:ext uri="{BB962C8B-B14F-4D97-AF65-F5344CB8AC3E}">
        <p14:creationId xmlns:p14="http://schemas.microsoft.com/office/powerpoint/2010/main" val="3702683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01C9D-1219-49F8-025A-2E17CBFB5A24}"/>
              </a:ext>
            </a:extLst>
          </p:cNvPr>
          <p:cNvSpPr>
            <a:spLocks noGrp="1"/>
          </p:cNvSpPr>
          <p:nvPr>
            <p:ph type="title"/>
          </p:nvPr>
        </p:nvSpPr>
        <p:spPr/>
        <p:txBody>
          <a:bodyPr>
            <a:normAutofit fontScale="90000"/>
          </a:bodyPr>
          <a:lstStyle/>
          <a:p>
            <a:r>
              <a:rPr lang="en-GB" sz="4400" b="1">
                <a:solidFill>
                  <a:srgbClr val="000000"/>
                </a:solidFill>
                <a:effectLst/>
                <a:latin typeface="Arial" panose="020B0604020202020204" pitchFamily="34" charset="0"/>
                <a:ea typeface="Times New Roman" panose="02020603050405020304" pitchFamily="18" charset="0"/>
              </a:rPr>
              <a:t>Academic honesty / referencing</a:t>
            </a:r>
            <a:endParaRPr lang="en-GB"/>
          </a:p>
        </p:txBody>
      </p:sp>
      <p:graphicFrame>
        <p:nvGraphicFramePr>
          <p:cNvPr id="4" name="Content Placeholder 3">
            <a:extLst>
              <a:ext uri="{FF2B5EF4-FFF2-40B4-BE49-F238E27FC236}">
                <a16:creationId xmlns:a16="http://schemas.microsoft.com/office/drawing/2014/main" id="{9D8EAA5D-5C29-29CE-B9DE-F1386D34CD64}"/>
              </a:ext>
            </a:extLst>
          </p:cNvPr>
          <p:cNvGraphicFramePr>
            <a:graphicFrameLocks noGrp="1"/>
          </p:cNvGraphicFramePr>
          <p:nvPr>
            <p:ph idx="1"/>
            <p:extLst>
              <p:ext uri="{D42A27DB-BD31-4B8C-83A1-F6EECF244321}">
                <p14:modId xmlns:p14="http://schemas.microsoft.com/office/powerpoint/2010/main" val="4127330070"/>
              </p:ext>
            </p:extLst>
          </p:nvPr>
        </p:nvGraphicFramePr>
        <p:xfrm>
          <a:off x="638175" y="1562100"/>
          <a:ext cx="7791450" cy="3886200"/>
        </p:xfrm>
        <a:graphic>
          <a:graphicData uri="http://schemas.openxmlformats.org/drawingml/2006/table">
            <a:tbl>
              <a:tblPr/>
              <a:tblGrid>
                <a:gridCol w="201171">
                  <a:extLst>
                    <a:ext uri="{9D8B030D-6E8A-4147-A177-3AD203B41FA5}">
                      <a16:colId xmlns:a16="http://schemas.microsoft.com/office/drawing/2014/main" val="2765253807"/>
                    </a:ext>
                  </a:extLst>
                </a:gridCol>
                <a:gridCol w="7590279">
                  <a:extLst>
                    <a:ext uri="{9D8B030D-6E8A-4147-A177-3AD203B41FA5}">
                      <a16:colId xmlns:a16="http://schemas.microsoft.com/office/drawing/2014/main" val="1604805393"/>
                    </a:ext>
                  </a:extLst>
                </a:gridCol>
              </a:tblGrid>
              <a:tr h="3886200">
                <a:tc>
                  <a:txBody>
                    <a:bodyPr/>
                    <a:lstStyle/>
                    <a:p>
                      <a:pPr>
                        <a:spcBef>
                          <a:spcPts val="600"/>
                        </a:spcBef>
                        <a:spcAft>
                          <a:spcPts val="600"/>
                        </a:spcAft>
                      </a:pP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Academic honesty is required.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In the main body of your submission you must give credit to authors on whose research and ideas your work is based.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Append to your submission a reference list that indicates the books, articles, etc. that you have used, cited or quoted in order to complete this assessment.  </a:t>
                      </a:r>
                      <a:endParaRPr lang="en-GB" sz="28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1973288"/>
                  </a:ext>
                </a:extLst>
              </a:tr>
            </a:tbl>
          </a:graphicData>
        </a:graphic>
      </p:graphicFrame>
    </p:spTree>
    <p:extLst>
      <p:ext uri="{BB962C8B-B14F-4D97-AF65-F5344CB8AC3E}">
        <p14:creationId xmlns:p14="http://schemas.microsoft.com/office/powerpoint/2010/main" val="4162225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REFERENCING REQUIREMENTS</a:t>
            </a:r>
            <a:br>
              <a:rPr lang="en-GB" sz="3700"/>
            </a:br>
            <a:endParaRPr lang="en-GB" sz="370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a:t>Ensure that you follow the UWTSD Harvard referencing requirements. </a:t>
            </a:r>
          </a:p>
          <a:p>
            <a:endParaRPr lang="en-GB" b="1"/>
          </a:p>
          <a:p>
            <a:endParaRPr lang="en-GB"/>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3"/>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a:latin typeface="Arial" panose="020B0604020202020204" pitchFamily="34" charset="0"/>
                <a:cs typeface="Arial" panose="020B0604020202020204" pitchFamily="34" charset="0"/>
              </a:rPr>
              <a:t>ASSESSMENT CRITERIA PORTFOLIO  </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a:effectLst/>
                        </a:rPr>
                        <a:t>1. Engagement with Literature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a:effectLst/>
                        </a:rPr>
                        <a:t>2. Knowledge and Understanding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a:effectLst/>
                        </a:rPr>
                        <a:t>3. Cognitive and Intellectual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a:effectLst/>
                        </a:rPr>
                        <a:t>4. Practical Application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a:effectLst/>
                        </a:rPr>
                        <a:t>5. Transferable Skills for Life and Professional Practice 20% </a:t>
                      </a:r>
                    </a:p>
                    <a:p>
                      <a:pPr algn="l">
                        <a:lnSpc>
                          <a:spcPct val="200000"/>
                        </a:lnSpc>
                      </a:pP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1D956-5B3D-0939-75AB-839DB74956F6}"/>
              </a:ext>
            </a:extLst>
          </p:cNvPr>
          <p:cNvSpPr>
            <a:spLocks noGrp="1"/>
          </p:cNvSpPr>
          <p:nvPr>
            <p:ph type="title"/>
          </p:nvPr>
        </p:nvSpPr>
        <p:spPr/>
        <p:txBody>
          <a:bodyPr/>
          <a:lstStyle/>
          <a:p>
            <a:r>
              <a:rPr lang="en-GB" b="1"/>
              <a:t>Resources</a:t>
            </a:r>
          </a:p>
        </p:txBody>
      </p:sp>
      <p:sp>
        <p:nvSpPr>
          <p:cNvPr id="3" name="Content Placeholder 2">
            <a:extLst>
              <a:ext uri="{FF2B5EF4-FFF2-40B4-BE49-F238E27FC236}">
                <a16:creationId xmlns:a16="http://schemas.microsoft.com/office/drawing/2014/main" id="{27E1FF0C-8061-3C87-53F8-69A9A62EE5A9}"/>
              </a:ext>
            </a:extLst>
          </p:cNvPr>
          <p:cNvSpPr>
            <a:spLocks noGrp="1"/>
          </p:cNvSpPr>
          <p:nvPr>
            <p:ph idx="1"/>
          </p:nvPr>
        </p:nvSpPr>
        <p:spPr/>
        <p:txBody>
          <a:bodyPr>
            <a:normAutofit/>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UK based statistical information website  on disease rates and social issues your chosen group face.</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000FF"/>
                </a:solidFill>
                <a:effectLst/>
                <a:ea typeface="Calibri" panose="020F0502020204030204" pitchFamily="34" charset="0"/>
                <a:cs typeface="Arial" panose="020B0604020202020204" pitchFamily="34" charset="0"/>
                <a:hlinkClick r:id="rId2"/>
              </a:rPr>
              <a:t>Public health profiles - OHID (phe.org.uk)</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3"/>
              </a:rPr>
              <a:t>Home - NHS Digital</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4"/>
              </a:rPr>
              <a:t>Home - Office for National Statistics (ons.gov.uk)</a:t>
            </a:r>
            <a:endParaRPr lang="en-GB" sz="28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749183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C212-BEF0-A157-6711-6F64D18E9E0F}"/>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 you could use in your report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E1F143-EF52-048A-8F64-CB222E2DACF3}"/>
              </a:ext>
            </a:extLst>
          </p:cNvPr>
          <p:cNvSpPr>
            <a:spLocks noGrp="1"/>
          </p:cNvSpPr>
          <p:nvPr>
            <p:ph idx="1"/>
          </p:nvPr>
        </p:nvSpPr>
        <p:spPr/>
        <p:txBody>
          <a:bodyPr>
            <a:normAutofit/>
          </a:bodyPr>
          <a:lstStyle/>
          <a:p>
            <a:pPr marL="0" indent="0" fontAlgn="base">
              <a:lnSpc>
                <a:spcPct val="107000"/>
              </a:lnSpc>
              <a:spcAft>
                <a:spcPts val="800"/>
              </a:spcAft>
              <a:buNone/>
            </a:pPr>
            <a:r>
              <a:rPr lang="en-GB" sz="1800" b="1">
                <a:effectLst/>
                <a:latin typeface="Arial" panose="020B0604020202020204" pitchFamily="34" charset="0"/>
                <a:ea typeface="Times New Roman" panose="02020603050405020304" pitchFamily="18" charset="0"/>
                <a:cs typeface="Arial" panose="020B0604020202020204" pitchFamily="34" charset="0"/>
              </a:rPr>
              <a:t>Remember to Include information on the organisation goals and achievements </a:t>
            </a:r>
          </a:p>
          <a:p>
            <a:pPr fontAlgn="base">
              <a:lnSpc>
                <a:spcPct val="107000"/>
              </a:lnSpc>
              <a:spcAft>
                <a:spcPts val="800"/>
              </a:spcAft>
            </a:pPr>
            <a:endParaRPr lang="en-GB" sz="1800" b="1">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Race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https://raceequalityfoundation.org.uk/</a:t>
            </a:r>
            <a:endParaRPr lang="en-GB" sz="28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Religion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https://www.bihr.org.uk/the-right-to-freedom-of-thought-conscience-and-religion</a:t>
            </a:r>
            <a:endParaRPr lang="en-GB" sz="2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1466804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7D74-7675-F4DF-4934-07B1B72168AA}"/>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9B4618B1-A4B9-CA9B-0D02-8A4CA0A41940}"/>
              </a:ext>
            </a:extLst>
          </p:cNvPr>
          <p:cNvSpPr>
            <a:spLocks noGrp="1"/>
          </p:cNvSpPr>
          <p:nvPr>
            <p:ph idx="1"/>
          </p:nvPr>
        </p:nvSpPr>
        <p:spPr>
          <a:xfrm>
            <a:off x="457200" y="1910920"/>
            <a:ext cx="8229600" cy="3917032"/>
          </a:xfrm>
        </p:spPr>
        <p:txBody>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Disability </a:t>
            </a:r>
            <a:r>
              <a:rPr lang="en-GB">
                <a:ea typeface="Times New Roman" panose="02020603050405020304" pitchFamily="18" charset="0"/>
                <a:cs typeface="Calibri" panose="020F0502020204030204" pitchFamily="34" charset="0"/>
              </a:rPr>
              <a:t>–</a:t>
            </a:r>
            <a:endParaRPr lang="en-GB" sz="3200">
              <a:effectLst/>
              <a:ea typeface="Calibri" panose="020F0502020204030204" pitchFamily="34" charset="0"/>
              <a:cs typeface="Calibri" panose="020F050202020403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2"/>
              </a:rPr>
              <a:t>https://www.scope.org.uk/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3"/>
              </a:rPr>
              <a:t>https://www.rnib.org.uk/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4"/>
              </a:rPr>
              <a:t>https://www.disabilityrightsuk.org/</a:t>
            </a:r>
            <a:endParaRPr lang="en-GB" sz="32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502293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D96A-5341-8B00-A88D-5C9CD1DC2D9B}"/>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B06F780F-9E1E-6367-033B-9EB8406E0E97}"/>
              </a:ext>
            </a:extLst>
          </p:cNvPr>
          <p:cNvSpPr>
            <a:spLocks noGrp="1"/>
          </p:cNvSpPr>
          <p:nvPr>
            <p:ph idx="1"/>
          </p:nvPr>
        </p:nvSpPr>
        <p:spPr/>
        <p:txBody>
          <a:bodyPr>
            <a:normAutofit fontScale="92500" lnSpcReduction="10000"/>
          </a:bodyPr>
          <a:lstStyle/>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Sex and Gender -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https://stem4.org.uk/gender-sexuality-mental-health/</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https://www.stonewall.org.uk/system/files/lgbt_in_britain_health.pdf</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https://www.womenandhealth.org.uk/</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https://www.menshealthforum.org.uk/more-about-us</a:t>
            </a:r>
            <a:endParaRPr lang="en-GB" sz="32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90141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544F-5498-D9F1-D88C-1C8292AD1395}"/>
              </a:ext>
            </a:extLst>
          </p:cNvPr>
          <p:cNvSpPr>
            <a:spLocks noGrp="1"/>
          </p:cNvSpPr>
          <p:nvPr>
            <p:ph type="title"/>
          </p:nvPr>
        </p:nvSpPr>
        <p:spPr/>
        <p:txBody>
          <a:bodyPr>
            <a:normAutofit/>
          </a:bodyPr>
          <a:lstStyle/>
          <a:p>
            <a:r>
              <a:rPr kumimoji="0" lang="en-GB" sz="4000" b="1" i="0" u="none"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8C0AEC71-5578-3217-9FBD-0F090DBA5B2A}"/>
              </a:ext>
            </a:extLst>
          </p:cNvPr>
          <p:cNvSpPr>
            <a:spLocks noGrp="1"/>
          </p:cNvSpPr>
          <p:nvPr>
            <p:ph idx="1"/>
          </p:nvPr>
        </p:nvSpPr>
        <p:spPr/>
        <p:txBody>
          <a:bodyPr>
            <a:normAutofit lnSpcReduction="10000"/>
          </a:bodyPr>
          <a:lstStyle/>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Campaigns | Mental Health Foundation</a:t>
            </a:r>
            <a:r>
              <a:rPr lang="en-GB" sz="3200">
                <a:effectLst/>
                <a:latin typeface="Calibri" panose="020F0502020204030204" pitchFamily="34" charset="0"/>
                <a:ea typeface="Times New Roman" panose="02020603050405020304" pitchFamily="18" charset="0"/>
                <a:cs typeface="Calibri" panose="020F0502020204030204" pitchFamily="34" charset="0"/>
              </a:rPr>
              <a:t> </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US"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Campaigns | Mind, the mental health charity - help for mental health problems</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Elderly -</a:t>
            </a:r>
            <a:r>
              <a:rPr lang="en-GB" sz="3200">
                <a:effectLst/>
                <a:latin typeface="Calibri" panose="020F0502020204030204" pitchFamily="34" charset="0"/>
                <a:ea typeface="Calibri" panose="020F0502020204030204" pitchFamily="34" charset="0"/>
                <a:cs typeface="Calibri" panose="020F0502020204030204" pitchFamily="34" charset="0"/>
              </a:rPr>
              <a:t>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https://www.ageuk.org.uk/</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https://ageing-better.org.uk/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https://www.alzheimers.org.uk/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49050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D6C-881A-231A-D4B0-17AF6C420F7D}"/>
              </a:ext>
            </a:extLst>
          </p:cNvPr>
          <p:cNvSpPr>
            <a:spLocks noGrp="1"/>
          </p:cNvSpPr>
          <p:nvPr>
            <p:ph type="title"/>
          </p:nvPr>
        </p:nvSpPr>
        <p:spPr/>
        <p:txBody>
          <a:bodyPr/>
          <a:lstStyle/>
          <a:p>
            <a:r>
              <a:rPr lang="en-GB" b="1"/>
              <a:t>Reminder</a:t>
            </a:r>
          </a:p>
        </p:txBody>
      </p:sp>
      <p:sp>
        <p:nvSpPr>
          <p:cNvPr id="3" name="Content Placeholder 2">
            <a:extLst>
              <a:ext uri="{FF2B5EF4-FFF2-40B4-BE49-F238E27FC236}">
                <a16:creationId xmlns:a16="http://schemas.microsoft.com/office/drawing/2014/main" id="{AE344717-952D-4C8F-71D8-EE568C3B1A1C}"/>
              </a:ext>
            </a:extLst>
          </p:cNvPr>
          <p:cNvSpPr>
            <a:spLocks noGrp="1"/>
          </p:cNvSpPr>
          <p:nvPr>
            <p:ph idx="1"/>
          </p:nvPr>
        </p:nvSpPr>
        <p:spPr/>
        <p:txBody>
          <a:bodyPr>
            <a:normAutofit fontScale="92500" lnSpcReduction="10000"/>
          </a:bodyPr>
          <a:lstStyle/>
          <a:p>
            <a:r>
              <a:rPr lang="en-GB" b="0" i="0">
                <a:solidFill>
                  <a:srgbClr val="283041"/>
                </a:solidFill>
                <a:effectLst/>
              </a:rPr>
              <a:t>Remember just one citation cannot suffice for a whole paragraph with more than one sentences.</a:t>
            </a:r>
          </a:p>
          <a:p>
            <a:pPr algn="l"/>
            <a:r>
              <a:rPr lang="en-GB" b="0" i="0">
                <a:solidFill>
                  <a:srgbClr val="283041"/>
                </a:solidFill>
                <a:effectLst/>
              </a:rPr>
              <a:t>Avoid contraction in academic writing. Always write in full. e.g. "You will" instead of "You'll".</a:t>
            </a:r>
            <a:br>
              <a:rPr lang="en-GB" b="0" i="0">
                <a:solidFill>
                  <a:srgbClr val="283041"/>
                </a:solidFill>
                <a:effectLst/>
              </a:rPr>
            </a:br>
            <a:endParaRPr lang="en-GB" b="0" i="0">
              <a:solidFill>
                <a:srgbClr val="283041"/>
              </a:solidFill>
              <a:effectLst/>
            </a:endParaRPr>
          </a:p>
          <a:p>
            <a:pPr algn="l"/>
            <a:r>
              <a:rPr lang="en-GB" b="0" i="0">
                <a:solidFill>
                  <a:srgbClr val="283041"/>
                </a:solidFill>
                <a:effectLst/>
              </a:rPr>
              <a:t>Always proofread your work to avoid a typographical/grammatical errors</a:t>
            </a:r>
          </a:p>
          <a:p>
            <a:endParaRPr lang="en-GB">
              <a:solidFill>
                <a:srgbClr val="283041"/>
              </a:solidFill>
            </a:endParaRPr>
          </a:p>
          <a:p>
            <a:endParaRPr lang="en-GB"/>
          </a:p>
        </p:txBody>
      </p:sp>
    </p:spTree>
    <p:extLst>
      <p:ext uri="{BB962C8B-B14F-4D97-AF65-F5344CB8AC3E}">
        <p14:creationId xmlns:p14="http://schemas.microsoft.com/office/powerpoint/2010/main" val="1557697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0653-BEC2-0ECD-DBA9-43F7680F603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D42FDAEF-D539-CA9B-037B-1A1A540E85FD}"/>
              </a:ext>
            </a:extLst>
          </p:cNvPr>
          <p:cNvSpPr>
            <a:spLocks noGrp="1"/>
          </p:cNvSpPr>
          <p:nvPr>
            <p:ph idx="1"/>
          </p:nvPr>
        </p:nvSpPr>
        <p:spPr/>
        <p:txBody>
          <a:bodyPr>
            <a:normAutofit fontScale="70000" lnSpcReduction="20000"/>
          </a:bodyPr>
          <a:lstStyle/>
          <a:p>
            <a:r>
              <a:rPr lang="en-GB"/>
              <a:t>You have been appointed as a Regional Epidemiologist and your manager has asked you to deal with a major public health problem. </a:t>
            </a:r>
          </a:p>
          <a:p>
            <a:r>
              <a:rPr lang="en-GB"/>
              <a:t>Describe the epidemiological processes underpinning the </a:t>
            </a:r>
            <a:r>
              <a:rPr lang="en-GB" b="1"/>
              <a:t>identification, assessment, and management </a:t>
            </a:r>
            <a:r>
              <a:rPr lang="en-GB"/>
              <a:t>of a major public health problem of your choice. </a:t>
            </a:r>
          </a:p>
          <a:p>
            <a:r>
              <a:rPr lang="en-GB"/>
              <a:t>It is expected that you would have selected one disease (</a:t>
            </a:r>
            <a:r>
              <a:rPr lang="en-GB" b="1"/>
              <a:t>communicable or non-communicable</a:t>
            </a:r>
            <a:r>
              <a:rPr lang="en-GB"/>
              <a:t>) or specific health problem and read sufficiently to enable you to devise a paper that covers the full breadth of the epidemiological issues around determining </a:t>
            </a:r>
            <a:r>
              <a:rPr lang="en-GB" b="1"/>
              <a:t>who it affects, how it affects them, and how the problem</a:t>
            </a:r>
            <a:r>
              <a:rPr lang="en-GB"/>
              <a:t> can be addressed. </a:t>
            </a:r>
          </a:p>
        </p:txBody>
      </p:sp>
    </p:spTree>
    <p:extLst>
      <p:ext uri="{BB962C8B-B14F-4D97-AF65-F5344CB8AC3E}">
        <p14:creationId xmlns:p14="http://schemas.microsoft.com/office/powerpoint/2010/main" val="13613324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1DC-9F0B-3F00-D6F2-A12073F52110}"/>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7B0F53D2-30A6-C0E2-5A95-5DAC37DB1535}"/>
              </a:ext>
            </a:extLst>
          </p:cNvPr>
          <p:cNvSpPr>
            <a:spLocks noGrp="1"/>
          </p:cNvSpPr>
          <p:nvPr>
            <p:ph idx="1"/>
          </p:nvPr>
        </p:nvSpPr>
        <p:spPr/>
        <p:txBody>
          <a:bodyPr>
            <a:normAutofit fontScale="85000" lnSpcReduction="20000"/>
          </a:bodyPr>
          <a:lstStyle/>
          <a:p>
            <a:r>
              <a:rPr lang="en-GB" sz="3200">
                <a:effectLst/>
                <a:ea typeface="Times New Roman" panose="02020603050405020304" pitchFamily="18" charset="0"/>
              </a:rPr>
              <a:t>Whilst you may draw on reasonable resources to help you with your task, ensure that the problem itself is specific enough to be of a manageable scale. </a:t>
            </a:r>
          </a:p>
          <a:p>
            <a:r>
              <a:rPr lang="en-GB" sz="3200">
                <a:effectLst/>
                <a:ea typeface="Times New Roman" panose="02020603050405020304" pitchFamily="18" charset="0"/>
              </a:rPr>
              <a:t>As a guideline it should be affecting a group of individuals whose numbers lies in the hundreds rather than the tens or thousands, all of whom you must be concerned with. </a:t>
            </a:r>
          </a:p>
          <a:p>
            <a:r>
              <a:rPr lang="en-GB" sz="3200">
                <a:effectLst/>
                <a:ea typeface="Times New Roman" panose="02020603050405020304" pitchFamily="18" charset="0"/>
              </a:rPr>
              <a:t>You can adjust the size of your target population which contains the “affected” group accordingly. </a:t>
            </a:r>
            <a:endParaRPr lang="en-GB"/>
          </a:p>
        </p:txBody>
      </p:sp>
    </p:spTree>
    <p:extLst>
      <p:ext uri="{BB962C8B-B14F-4D97-AF65-F5344CB8AC3E}">
        <p14:creationId xmlns:p14="http://schemas.microsoft.com/office/powerpoint/2010/main" val="1916544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7E66-2376-B44E-753D-32F2AF08238B}"/>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0683103F-1DFE-824F-F49E-589FD4CDE09F}"/>
              </a:ext>
            </a:extLst>
          </p:cNvPr>
          <p:cNvSpPr>
            <a:spLocks noGrp="1"/>
          </p:cNvSpPr>
          <p:nvPr>
            <p:ph idx="1"/>
          </p:nvPr>
        </p:nvSpPr>
        <p:spPr/>
        <p:txBody>
          <a:bodyPr>
            <a:normAutofit fontScale="92500"/>
          </a:bodyPr>
          <a:lstStyle/>
          <a:p>
            <a:r>
              <a:rPr lang="en-GB" dirty="0"/>
              <a:t>The paper needs to be written as an informed </a:t>
            </a:r>
            <a:r>
              <a:rPr lang="en-GB" b="1" dirty="0"/>
              <a:t>analytical report </a:t>
            </a:r>
            <a:r>
              <a:rPr lang="en-GB" dirty="0"/>
              <a:t>from the perspective of explaining the </a:t>
            </a:r>
            <a:r>
              <a:rPr lang="en-GB" b="1" dirty="0"/>
              <a:t>methods, issues, and                                                                                                                                                                                                     solutions. </a:t>
            </a:r>
          </a:p>
          <a:p>
            <a:r>
              <a:rPr lang="en-GB" dirty="0"/>
              <a:t>It should contain an account of how any particular assumptions, weaknesses or limitations impinge on usefulness of the epidemiological process.</a:t>
            </a:r>
          </a:p>
        </p:txBody>
      </p:sp>
    </p:spTree>
    <p:extLst>
      <p:ext uri="{BB962C8B-B14F-4D97-AF65-F5344CB8AC3E}">
        <p14:creationId xmlns:p14="http://schemas.microsoft.com/office/powerpoint/2010/main" val="25138664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F07F-2B5C-FDD2-C642-0661764AF78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80E662DB-47FD-F0E3-081F-75EC6F61BC1B}"/>
              </a:ext>
            </a:extLst>
          </p:cNvPr>
          <p:cNvSpPr>
            <a:spLocks noGrp="1"/>
          </p:cNvSpPr>
          <p:nvPr>
            <p:ph idx="1"/>
          </p:nvPr>
        </p:nvSpPr>
        <p:spPr/>
        <p:txBody>
          <a:bodyPr>
            <a:normAutofit fontScale="77500" lnSpcReduction="20000"/>
          </a:bodyPr>
          <a:lstStyle/>
          <a:p>
            <a:pPr marL="114300" indent="0">
              <a:buNone/>
            </a:pPr>
            <a:r>
              <a:rPr lang="en-GB" sz="3200">
                <a:effectLst/>
                <a:ea typeface="Times New Roman" panose="02020603050405020304" pitchFamily="18" charset="0"/>
              </a:rPr>
              <a:t>Please note that marks will be awarded for consideration of </a:t>
            </a:r>
            <a:r>
              <a:rPr lang="en-GB" sz="3200" b="1">
                <a:effectLst/>
                <a:ea typeface="Times New Roman" panose="02020603050405020304" pitchFamily="18" charset="0"/>
              </a:rPr>
              <a:t>ALL </a:t>
            </a:r>
            <a:r>
              <a:rPr lang="en-GB" sz="3200">
                <a:effectLst/>
                <a:ea typeface="Times New Roman" panose="02020603050405020304" pitchFamily="18" charset="0"/>
              </a:rPr>
              <a:t>the following topic areas: </a:t>
            </a:r>
            <a:endParaRPr lang="en-GB" sz="2400">
              <a:ea typeface="Times New Roman" panose="02020603050405020304" pitchFamily="18" charset="0"/>
            </a:endParaRPr>
          </a:p>
          <a:p>
            <a:pPr marL="114300" indent="0">
              <a:buNone/>
            </a:pPr>
            <a:r>
              <a:rPr lang="en-GB" sz="3200">
                <a:effectLst/>
                <a:ea typeface="Times New Roman" panose="02020603050405020304" pitchFamily="18" charset="0"/>
              </a:rPr>
              <a:t> </a:t>
            </a:r>
            <a:endParaRPr lang="en-GB" sz="2400">
              <a:effectLst/>
              <a:ea typeface="Times New Roman" panose="02020603050405020304" pitchFamily="18" charset="0"/>
            </a:endParaRPr>
          </a:p>
          <a:p>
            <a:pPr marL="342900" lvl="0" indent="-342900">
              <a:buFont typeface="Symbol" panose="05050102010706020507" pitchFamily="18" charset="2"/>
              <a:buChar char=""/>
            </a:pPr>
            <a:r>
              <a:rPr lang="en-GB" sz="3200" b="1">
                <a:effectLst/>
                <a:ea typeface="Times New Roman" panose="02020603050405020304" pitchFamily="18" charset="0"/>
              </a:rPr>
              <a:t>Definition of the health problem </a:t>
            </a:r>
            <a:r>
              <a:rPr lang="en-GB" sz="3200">
                <a:effectLst/>
                <a:ea typeface="Times New Roman" panose="02020603050405020304" pitchFamily="18" charset="0"/>
              </a:rPr>
              <a:t>and its reported social, cultural and health </a:t>
            </a:r>
            <a:r>
              <a:rPr lang="en-GB" sz="3200" b="1">
                <a:effectLst/>
                <a:ea typeface="Times New Roman" panose="02020603050405020304" pitchFamily="18" charset="0"/>
              </a:rPr>
              <a:t>consequence</a:t>
            </a:r>
            <a:r>
              <a:rPr lang="en-GB" sz="3200">
                <a:effectLst/>
                <a:ea typeface="Times New Roman" panose="02020603050405020304" pitchFamily="18" charset="0"/>
              </a:rPr>
              <a:t>. </a:t>
            </a:r>
            <a:endParaRPr lang="en-GB" sz="2400">
              <a:effectLst/>
              <a:ea typeface="Times New Roman" panose="02020603050405020304" pitchFamily="18" charset="0"/>
            </a:endParaRPr>
          </a:p>
          <a:p>
            <a:pPr marL="342900" lvl="0" indent="-342900">
              <a:buFont typeface="Symbol" panose="05050102010706020507" pitchFamily="18" charset="2"/>
              <a:buChar char=""/>
            </a:pPr>
            <a:r>
              <a:rPr lang="en-GB" sz="3200">
                <a:effectLst/>
                <a:ea typeface="Times New Roman" panose="02020603050405020304" pitchFamily="18" charset="0"/>
              </a:rPr>
              <a:t>Levels of the </a:t>
            </a:r>
            <a:r>
              <a:rPr lang="en-GB" sz="3200" b="1">
                <a:effectLst/>
                <a:ea typeface="Times New Roman" panose="02020603050405020304" pitchFamily="18" charset="0"/>
              </a:rPr>
              <a:t>incidence</a:t>
            </a:r>
            <a:r>
              <a:rPr lang="en-GB" sz="3200">
                <a:effectLst/>
                <a:ea typeface="Times New Roman" panose="02020603050405020304" pitchFamily="18" charset="0"/>
              </a:rPr>
              <a:t> that demonstrate the severity of the health issue (Both worldwide and UK statistics).</a:t>
            </a:r>
            <a:endParaRPr lang="en-GB" sz="2400">
              <a:effectLst/>
              <a:ea typeface="Times New Roman" panose="02020603050405020304" pitchFamily="18" charset="0"/>
            </a:endParaRPr>
          </a:p>
          <a:p>
            <a:pPr marL="342900" lvl="0" indent="-342900">
              <a:buFont typeface="Symbol" panose="05050102010706020507" pitchFamily="18" charset="2"/>
              <a:buChar char=""/>
            </a:pPr>
            <a:r>
              <a:rPr lang="en-GB" sz="3200">
                <a:effectLst/>
                <a:ea typeface="Times New Roman" panose="02020603050405020304" pitchFamily="18" charset="0"/>
              </a:rPr>
              <a:t>Risk factor/aetiology</a:t>
            </a:r>
            <a:endParaRPr lang="en-GB" sz="2400">
              <a:effectLst/>
              <a:ea typeface="Times New Roman" panose="02020603050405020304" pitchFamily="18" charset="0"/>
            </a:endParaRPr>
          </a:p>
          <a:p>
            <a:pPr marL="342900" lvl="0" indent="-342900">
              <a:buFont typeface="Symbol" panose="05050102010706020507" pitchFamily="18" charset="2"/>
              <a:buChar char=""/>
            </a:pPr>
            <a:r>
              <a:rPr lang="en-GB" sz="3200">
                <a:effectLst/>
                <a:ea typeface="Times New Roman" panose="02020603050405020304" pitchFamily="18" charset="0"/>
              </a:rPr>
              <a:t>Planning and using </a:t>
            </a:r>
            <a:r>
              <a:rPr lang="en-GB" sz="3200" b="1">
                <a:effectLst/>
                <a:ea typeface="Times New Roman" panose="02020603050405020304" pitchFamily="18" charset="0"/>
              </a:rPr>
              <a:t>epidemiological studies</a:t>
            </a:r>
            <a:r>
              <a:rPr lang="en-GB" sz="3200">
                <a:effectLst/>
                <a:ea typeface="Times New Roman" panose="02020603050405020304" pitchFamily="18" charset="0"/>
              </a:rPr>
              <a:t>, data and new primary research to identify those affected or/and at risk in a specific, defined population. </a:t>
            </a:r>
            <a:endParaRPr lang="en-GB" sz="2400">
              <a:effectLst/>
              <a:ea typeface="Times New Roman" panose="02020603050405020304" pitchFamily="18" charset="0"/>
            </a:endParaRPr>
          </a:p>
          <a:p>
            <a:endParaRPr lang="en-GB"/>
          </a:p>
        </p:txBody>
      </p:sp>
    </p:spTree>
    <p:extLst>
      <p:ext uri="{BB962C8B-B14F-4D97-AF65-F5344CB8AC3E}">
        <p14:creationId xmlns:p14="http://schemas.microsoft.com/office/powerpoint/2010/main" val="3185679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C95B-2B9D-9317-CF07-3406B42BFBB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ACBAC2B-0E96-5B44-434E-F9E8604A25E7}"/>
              </a:ext>
            </a:extLst>
          </p:cNvPr>
          <p:cNvSpPr>
            <a:spLocks noGrp="1"/>
          </p:cNvSpPr>
          <p:nvPr>
            <p:ph idx="1"/>
          </p:nvPr>
        </p:nvSpPr>
        <p:spPr/>
        <p:txBody>
          <a:bodyPr>
            <a:normAutofit/>
          </a:bodyPr>
          <a:lstStyle/>
          <a:p>
            <a:r>
              <a:rPr lang="en-GB" sz="2800"/>
              <a:t>Working groups explore the 2014/2015 report below on obesity statistics in UK</a:t>
            </a:r>
          </a:p>
          <a:p>
            <a:endParaRPr lang="en-GB" sz="2800"/>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r>
              <a:rPr kumimoji="0" lang="en-GB" altLang="en-US" sz="2800" b="0" i="0" u="none" strike="noStrike" kern="1200" cap="none" spc="0" normalizeH="0" baseline="0" noProof="0">
                <a:ln>
                  <a:noFill/>
                </a:ln>
                <a:solidFill>
                  <a:prstClr val="black"/>
                </a:solidFill>
                <a:effectLst/>
                <a:uLnTx/>
                <a:uFillTx/>
                <a:ea typeface="+mn-ea"/>
                <a:cs typeface="+mn-cs"/>
                <a:hlinkClick r:id="rId2"/>
              </a:rPr>
              <a:t>http://content.digital.nhs.uk/catalogue/PUB20562/obes-phys-acti-diet-eng-2016-rep.pdf</a:t>
            </a:r>
            <a:endParaRPr kumimoji="0" lang="en-GB" altLang="en-US" sz="2800" b="0" i="0" u="none" strike="noStrike" kern="1200" cap="none" spc="0" normalizeH="0" baseline="0" noProof="0">
              <a:ln>
                <a:noFill/>
              </a:ln>
              <a:solidFill>
                <a:prstClr val="black"/>
              </a:solidFill>
              <a:effectLst/>
              <a:uLnTx/>
              <a:uFillTx/>
              <a:ea typeface="+mn-ea"/>
              <a:cs typeface="+mn-cs"/>
            </a:endParaRPr>
          </a:p>
          <a:p>
            <a:pPr marL="0" indent="0">
              <a:buNone/>
            </a:pPr>
            <a:endParaRPr lang="en-GB" sz="2800"/>
          </a:p>
          <a:p>
            <a:pPr marL="0" indent="0" algn="ctr">
              <a:buNone/>
            </a:pPr>
            <a:r>
              <a:rPr lang="en-GB" sz="2800" b="1"/>
              <a:t>Feedback your findings to the whole class</a:t>
            </a:r>
          </a:p>
          <a:p>
            <a:pPr marL="0" indent="0" algn="ctr">
              <a:buNone/>
            </a:pPr>
            <a:r>
              <a:rPr lang="en-GB" sz="2800" b="1"/>
              <a:t>10mins</a:t>
            </a:r>
          </a:p>
        </p:txBody>
      </p:sp>
    </p:spTree>
    <p:extLst>
      <p:ext uri="{BB962C8B-B14F-4D97-AF65-F5344CB8AC3E}">
        <p14:creationId xmlns:p14="http://schemas.microsoft.com/office/powerpoint/2010/main" val="2288162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normAutofit fontScale="92500" lnSpcReduction="10000"/>
          </a:bodyPr>
          <a:lstStyle/>
          <a:p>
            <a:r>
              <a:rPr lang="en-GB"/>
              <a:t>Working in groups research the </a:t>
            </a:r>
            <a:r>
              <a:rPr lang="en-GB" sz="3200">
                <a:effectLst/>
                <a:ea typeface="Times New Roman" panose="02020603050405020304" pitchFamily="18" charset="0"/>
              </a:rPr>
              <a:t>social, cultural and health </a:t>
            </a:r>
            <a:r>
              <a:rPr lang="en-GB" b="1"/>
              <a:t>consequences</a:t>
            </a:r>
            <a:r>
              <a:rPr lang="en-GB"/>
              <a:t> of obesity in UK</a:t>
            </a:r>
          </a:p>
          <a:p>
            <a:r>
              <a:rPr lang="en-GB"/>
              <a:t>Adult</a:t>
            </a:r>
          </a:p>
          <a:p>
            <a:r>
              <a:rPr lang="en-GB"/>
              <a:t>Children</a:t>
            </a:r>
          </a:p>
          <a:p>
            <a:r>
              <a:rPr lang="en-GB"/>
              <a:t>Adolescent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latin typeface="Myriad Pro"/>
                <a:ea typeface="+mn-ea"/>
                <a:cs typeface="+mn-cs"/>
              </a:rPr>
              <a:t>    </a:t>
            </a:r>
            <a:r>
              <a:rPr kumimoji="0" lang="en-GB" sz="2800" b="1" i="0" u="none" strike="noStrike" kern="1200" cap="none" spc="0" normalizeH="0" baseline="0" noProof="0">
                <a:ln>
                  <a:noFill/>
                </a:ln>
                <a:solidFill>
                  <a:prstClr val="black"/>
                </a:solidFill>
                <a:effectLst/>
                <a:uLnTx/>
                <a:uFillTx/>
                <a:latin typeface="Myriad Pro"/>
                <a:ea typeface="+mn-ea"/>
                <a:cs typeface="+mn-cs"/>
              </a:rPr>
              <a:t>10mins</a:t>
            </a:r>
            <a:endParaRPr lang="en-GB" sz="2800"/>
          </a:p>
          <a:p>
            <a:endParaRPr lang="en-GB"/>
          </a:p>
        </p:txBody>
      </p:sp>
    </p:spTree>
    <p:extLst>
      <p:ext uri="{BB962C8B-B14F-4D97-AF65-F5344CB8AC3E}">
        <p14:creationId xmlns:p14="http://schemas.microsoft.com/office/powerpoint/2010/main" val="903696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a:ln>
                  <a:noFill/>
                </a:ln>
                <a:solidFill>
                  <a:prstClr val="black"/>
                </a:solidFill>
                <a:effectLst/>
                <a:uLnTx/>
                <a:uFillTx/>
                <a:ea typeface="+mn-ea"/>
                <a:cs typeface="+mn-cs"/>
              </a:rPr>
              <a:t>Working in groups explore the below link</a:t>
            </a:r>
          </a:p>
          <a:p>
            <a:pPr marL="0" indent="0">
              <a:buNone/>
            </a:pPr>
            <a:endParaRPr lang="en-GB" sz="2600">
              <a:hlinkClick r:id="" action="ppaction://noaction"/>
            </a:endParaRPr>
          </a:p>
          <a:p>
            <a:r>
              <a:rPr lang="en-GB" sz="2600">
                <a:hlinkClick r:id="rId2"/>
              </a:rPr>
              <a:t>https://www.ncbi.nlm.nih.gov/pmc/articles/PMC4386197/</a:t>
            </a:r>
            <a:endParaRPr lang="en-GB" sz="2600"/>
          </a:p>
          <a:p>
            <a:endParaRPr lang="en-GB" sz="2600"/>
          </a:p>
          <a:p>
            <a:pPr marL="0" indent="0">
              <a:buNone/>
            </a:pPr>
            <a:endParaRPr lang="en-GB" sz="2600"/>
          </a:p>
          <a:p>
            <a:r>
              <a:rPr lang="en-GB" sz="2600">
                <a:hlinkClick r:id="rId3"/>
              </a:rPr>
              <a:t>https://www.ncbi.nlm.nih.gov/books/NBK62231/pdf/Bookshelf_NBK62231.pdf</a:t>
            </a:r>
            <a:endParaRPr lang="en-GB" sz="2600"/>
          </a:p>
          <a:p>
            <a:pPr marL="0" indent="0">
              <a:buNone/>
            </a:pPr>
            <a:endParaRPr lang="en-GB" sz="2600"/>
          </a:p>
          <a:p>
            <a:endParaRPr lang="en-GB" sz="26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black"/>
                </a:solidFill>
                <a:effectLst/>
                <a:uLnTx/>
                <a:uFillTx/>
                <a:latin typeface="Myriad Pro"/>
                <a:ea typeface="+mn-ea"/>
                <a:cs typeface="+mn-cs"/>
              </a:rPr>
              <a:t>    </a:t>
            </a:r>
            <a:r>
              <a:rPr kumimoji="0" lang="en-GB" sz="3200" b="1" i="0" u="none" strike="noStrike" kern="1200" cap="none" spc="0" normalizeH="0" baseline="0" noProof="0">
                <a:ln>
                  <a:noFill/>
                </a:ln>
                <a:solidFill>
                  <a:prstClr val="black"/>
                </a:solidFill>
                <a:effectLst/>
                <a:uLnTx/>
                <a:uFillTx/>
                <a:latin typeface="Myriad Pro"/>
                <a:ea typeface="+mn-ea"/>
                <a:cs typeface="+mn-cs"/>
              </a:rPr>
              <a:t>10mins</a:t>
            </a:r>
            <a:endParaRPr lang="en-GB" sz="3200"/>
          </a:p>
          <a:p>
            <a:endParaRPr lang="en-GB"/>
          </a:p>
        </p:txBody>
      </p:sp>
    </p:spTree>
    <p:extLst>
      <p:ext uri="{BB962C8B-B14F-4D97-AF65-F5344CB8AC3E}">
        <p14:creationId xmlns:p14="http://schemas.microsoft.com/office/powerpoint/2010/main" val="495611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make use of any epidemiological study designs (cross-sectional, case-control, cohort and RCT designs) that is existing data to identify the target population of obesity in UK.</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8678037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6046-2064-6CE5-7A18-91D5EC801F37}"/>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5D0DC5F9-1A91-07C1-BE3B-75C51D805951}"/>
              </a:ext>
            </a:extLst>
          </p:cNvPr>
          <p:cNvSpPr>
            <a:spLocks noGrp="1"/>
          </p:cNvSpPr>
          <p:nvPr>
            <p:ph idx="1"/>
          </p:nvPr>
        </p:nvSpPr>
        <p:spPr/>
        <p:txBody>
          <a:bodyPr>
            <a:normAutofit fontScale="77500" lnSpcReduction="20000"/>
          </a:bodyPr>
          <a:lstStyle/>
          <a:p>
            <a:pPr marL="342900" lvl="0" indent="-342900" rtl="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Planning and using epidemiology to determine the public health impact on the specified population and an assessment of needs. </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Designing an appropriate </a:t>
            </a:r>
            <a:r>
              <a:rPr lang="en-GB" sz="3200" b="1">
                <a:effectLst/>
                <a:latin typeface="Arial" panose="020B0604020202020204" pitchFamily="34" charset="0"/>
                <a:ea typeface="Times New Roman" panose="02020603050405020304" pitchFamily="18" charset="0"/>
              </a:rPr>
              <a:t>method to contain, manage, treat, and reduce/control </a:t>
            </a:r>
            <a:r>
              <a:rPr lang="en-GB" sz="3200">
                <a:effectLst/>
                <a:latin typeface="Arial" panose="020B0604020202020204" pitchFamily="34" charset="0"/>
                <a:ea typeface="Times New Roman" panose="02020603050405020304" pitchFamily="18" charset="0"/>
              </a:rPr>
              <a:t>the </a:t>
            </a:r>
            <a:r>
              <a:rPr lang="en-GB" sz="3200" b="1">
                <a:effectLst/>
                <a:latin typeface="Arial" panose="020B0604020202020204" pitchFamily="34" charset="0"/>
                <a:ea typeface="Times New Roman" panose="02020603050405020304" pitchFamily="18" charset="0"/>
              </a:rPr>
              <a:t>impact</a:t>
            </a:r>
            <a:r>
              <a:rPr lang="en-GB" sz="3200">
                <a:effectLst/>
                <a:latin typeface="Arial" panose="020B0604020202020204" pitchFamily="34" charset="0"/>
                <a:ea typeface="Times New Roman" panose="02020603050405020304" pitchFamily="18" charset="0"/>
              </a:rPr>
              <a:t> of the problem on the population. </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b="1">
                <a:effectLst/>
                <a:latin typeface="Arial" panose="020B0604020202020204" pitchFamily="34" charset="0"/>
                <a:ea typeface="Times New Roman" panose="02020603050405020304" pitchFamily="18" charset="0"/>
              </a:rPr>
              <a:t>Evaluating the impact</a:t>
            </a:r>
            <a:r>
              <a:rPr lang="en-GB" sz="3200">
                <a:effectLst/>
                <a:latin typeface="Arial" panose="020B0604020202020204" pitchFamily="34" charset="0"/>
                <a:ea typeface="Times New Roman" panose="02020603050405020304" pitchFamily="18" charset="0"/>
              </a:rPr>
              <a:t>(s) of any proposed </a:t>
            </a:r>
            <a:r>
              <a:rPr lang="en-GB" sz="3200" b="1">
                <a:effectLst/>
                <a:latin typeface="Arial" panose="020B0604020202020204" pitchFamily="34" charset="0"/>
                <a:ea typeface="Times New Roman" panose="02020603050405020304" pitchFamily="18" charset="0"/>
              </a:rPr>
              <a:t>intervention(s)</a:t>
            </a:r>
            <a:r>
              <a:rPr lang="en-GB" sz="3200">
                <a:effectLst/>
                <a:latin typeface="Arial" panose="020B0604020202020204" pitchFamily="34" charset="0"/>
                <a:ea typeface="Times New Roman" panose="02020603050405020304" pitchFamily="18" charset="0"/>
              </a:rPr>
              <a:t>.</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An understanding of the </a:t>
            </a:r>
            <a:r>
              <a:rPr lang="en-GB" sz="3200" b="1">
                <a:effectLst/>
                <a:latin typeface="Arial" panose="020B0604020202020204" pitchFamily="34" charset="0"/>
                <a:ea typeface="Times New Roman" panose="02020603050405020304" pitchFamily="18" charset="0"/>
              </a:rPr>
              <a:t>strengths, advantages, weaknesses</a:t>
            </a:r>
            <a:r>
              <a:rPr lang="en-GB" sz="3200">
                <a:effectLst/>
                <a:latin typeface="Arial" panose="020B0604020202020204" pitchFamily="34" charset="0"/>
                <a:ea typeface="Times New Roman" panose="02020603050405020304" pitchFamily="18" charset="0"/>
              </a:rPr>
              <a:t>, and insufficiencies of your epidemiological approach.</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4936866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fontScale="92500" lnSpcReduction="20000"/>
          </a:bodyPr>
          <a:lstStyle/>
          <a:p>
            <a:r>
              <a:rPr lang="en-GB"/>
              <a:t>Use epidemiological data to determine the impact of the health condition/disease on the target population.</a:t>
            </a:r>
          </a:p>
          <a:p>
            <a:r>
              <a:rPr lang="en-GB"/>
              <a:t>Use measures such as incidence, prevalence, mortality, morbidity and life expectancy data</a:t>
            </a:r>
          </a:p>
          <a:p>
            <a:endParaRPr lang="en-GB"/>
          </a:p>
          <a:p>
            <a:r>
              <a:rPr lang="en-GB">
                <a:hlinkClick r:id="rId3"/>
              </a:rPr>
              <a:t>https://www.nature.com/articles/0803662</a:t>
            </a:r>
            <a:endParaRPr lang="en-GB"/>
          </a:p>
          <a:p>
            <a:r>
              <a:rPr lang="en-GB">
                <a:hlinkClick r:id="rId4"/>
              </a:rPr>
              <a:t>https://onlinelibrary.wiley.com/doi/full/10.1002/osp4.474</a:t>
            </a:r>
            <a:endParaRPr lang="en-GB"/>
          </a:p>
          <a:p>
            <a:endParaRPr lang="en-GB"/>
          </a:p>
        </p:txBody>
      </p:sp>
    </p:spTree>
    <p:extLst>
      <p:ext uri="{BB962C8B-B14F-4D97-AF65-F5344CB8AC3E}">
        <p14:creationId xmlns:p14="http://schemas.microsoft.com/office/powerpoint/2010/main" val="33732594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949B-C8FF-E2C9-DAE6-A558D44A2505}"/>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6B2D478A-ABD7-AF52-9557-47F3EB2585DF}"/>
              </a:ext>
            </a:extLst>
          </p:cNvPr>
          <p:cNvSpPr>
            <a:spLocks noGrp="1"/>
          </p:cNvSpPr>
          <p:nvPr>
            <p:ph idx="1"/>
          </p:nvPr>
        </p:nvSpPr>
        <p:spPr/>
        <p:txBody>
          <a:bodyPr/>
          <a:lstStyle/>
          <a:p>
            <a:r>
              <a:rPr lang="en-GB" dirty="0">
                <a:hlinkClick r:id="rId3"/>
              </a:rPr>
              <a:t>https://www.nature.com/articles/0803662</a:t>
            </a:r>
            <a:endParaRPr lang="en-GB" dirty="0"/>
          </a:p>
          <a:p>
            <a:endParaRPr lang="en-GB" dirty="0"/>
          </a:p>
          <a:p>
            <a:r>
              <a:rPr lang="en-GB" dirty="0">
                <a:hlinkClick r:id="rId4"/>
              </a:rPr>
              <a:t>https://www.ncbi.nlm.nih.gov/pmc/articles/PMC5673154/pdf/ij9-2-e17.pdf</a:t>
            </a:r>
            <a:endParaRPr lang="en-GB" dirty="0"/>
          </a:p>
          <a:p>
            <a:endParaRPr lang="en-GB" dirty="0"/>
          </a:p>
          <a:p>
            <a:r>
              <a:rPr lang="en-GB" dirty="0">
                <a:hlinkClick r:id="rId5"/>
              </a:rPr>
              <a:t>https://www.nhsinform.scot/illnesses-and-conditions/nutritional/obesity</a:t>
            </a:r>
            <a:endParaRPr lang="en-GB" dirty="0"/>
          </a:p>
          <a:p>
            <a:endParaRPr lang="en-GB" dirty="0"/>
          </a:p>
        </p:txBody>
      </p:sp>
    </p:spTree>
    <p:extLst>
      <p:ext uri="{BB962C8B-B14F-4D97-AF65-F5344CB8AC3E}">
        <p14:creationId xmlns:p14="http://schemas.microsoft.com/office/powerpoint/2010/main" val="25423332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research how obesity can be</a:t>
            </a:r>
            <a:r>
              <a:rPr lang="en-GB" sz="2800" b="1">
                <a:effectLst/>
                <a:latin typeface="Arial" panose="020B0604020202020204" pitchFamily="34" charset="0"/>
                <a:ea typeface="Times New Roman" panose="02020603050405020304" pitchFamily="18" charset="0"/>
              </a:rPr>
              <a:t> contained, managed, treated, and reduced/controlled among the target population</a:t>
            </a:r>
          </a:p>
          <a:p>
            <a:endParaRPr lang="en-GB" sz="2800" b="1">
              <a:latin typeface="Arial" panose="020B0604020202020204" pitchFamily="34" charset="0"/>
            </a:endParaRPr>
          </a:p>
          <a:p>
            <a:pPr marL="0" indent="0">
              <a:buNone/>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2979287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6AC64-9B30-7910-4044-44E224B5E3E1}"/>
              </a:ext>
            </a:extLst>
          </p:cNvPr>
          <p:cNvSpPr>
            <a:spLocks noGrp="1"/>
          </p:cNvSpPr>
          <p:nvPr>
            <p:ph type="title"/>
          </p:nvPr>
        </p:nvSpPr>
        <p:spPr/>
        <p:txBody>
          <a:bodyPr/>
          <a:lstStyle/>
          <a:p>
            <a:r>
              <a:rPr lang="en-GB" b="1" dirty="0"/>
              <a:t>Solution</a:t>
            </a:r>
          </a:p>
        </p:txBody>
      </p:sp>
      <p:sp>
        <p:nvSpPr>
          <p:cNvPr id="3" name="Content Placeholder 2">
            <a:extLst>
              <a:ext uri="{FF2B5EF4-FFF2-40B4-BE49-F238E27FC236}">
                <a16:creationId xmlns:a16="http://schemas.microsoft.com/office/drawing/2014/main" id="{4B517645-B7A0-9BE5-EBFA-40C3A0D780E3}"/>
              </a:ext>
            </a:extLst>
          </p:cNvPr>
          <p:cNvSpPr>
            <a:spLocks noGrp="1"/>
          </p:cNvSpPr>
          <p:nvPr>
            <p:ph idx="1"/>
          </p:nvPr>
        </p:nvSpPr>
        <p:spPr/>
        <p:txBody>
          <a:bodyPr/>
          <a:lstStyle/>
          <a:p>
            <a:r>
              <a:rPr lang="en-GB" dirty="0">
                <a:hlinkClick r:id="rId3"/>
              </a:rPr>
              <a:t>https://www.gov.uk/government/publications/childhood-obesity-a-plan-for-action/childhood-obesity-a-plan-for-action</a:t>
            </a:r>
            <a:endParaRPr lang="en-GB" dirty="0"/>
          </a:p>
          <a:p>
            <a:endParaRPr lang="en-GB" dirty="0"/>
          </a:p>
          <a:p>
            <a:r>
              <a:rPr lang="en-GB" dirty="0">
                <a:hlinkClick r:id="rId4"/>
              </a:rPr>
              <a:t>https://www.kingsfund.org.uk/sites/default/files/2021-07/Tackling%20obesity.pdf</a:t>
            </a:r>
            <a:endParaRPr lang="en-GB" dirty="0"/>
          </a:p>
          <a:p>
            <a:endParaRPr lang="en-GB" dirty="0"/>
          </a:p>
          <a:p>
            <a:endParaRPr lang="en-GB" dirty="0"/>
          </a:p>
        </p:txBody>
      </p:sp>
    </p:spTree>
    <p:extLst>
      <p:ext uri="{BB962C8B-B14F-4D97-AF65-F5344CB8AC3E}">
        <p14:creationId xmlns:p14="http://schemas.microsoft.com/office/powerpoint/2010/main" val="11604130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a:bodyPr>
          <a:lstStyle/>
          <a:p>
            <a:r>
              <a:rPr lang="en-GB" sz="2800"/>
              <a:t>Working in groups research the different obesity intervention programme that is in existence</a:t>
            </a: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31522239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46E0-09C2-47F5-54CC-E6AF1503BA01}"/>
              </a:ext>
            </a:extLst>
          </p:cNvPr>
          <p:cNvSpPr>
            <a:spLocks noGrp="1"/>
          </p:cNvSpPr>
          <p:nvPr>
            <p:ph type="title"/>
          </p:nvPr>
        </p:nvSpPr>
        <p:spPr/>
        <p:txBody>
          <a:bodyPr/>
          <a:lstStyle/>
          <a:p>
            <a:r>
              <a:rPr lang="en-GB" b="1" dirty="0"/>
              <a:t>Examples of Intervention</a:t>
            </a:r>
          </a:p>
        </p:txBody>
      </p:sp>
      <p:pic>
        <p:nvPicPr>
          <p:cNvPr id="2050" name="Picture 2">
            <a:extLst>
              <a:ext uri="{FF2B5EF4-FFF2-40B4-BE49-F238E27FC236}">
                <a16:creationId xmlns:a16="http://schemas.microsoft.com/office/drawing/2014/main" id="{0F013ABB-5374-950F-AF94-D37BDB28E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52501" y="1304926"/>
            <a:ext cx="7305674" cy="4324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605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fontScale="85000" lnSpcReduction="20000"/>
          </a:bodyPr>
          <a:lstStyle/>
          <a:p>
            <a:r>
              <a:rPr lang="en-GB" sz="2800"/>
              <a:t>Working in groups research how the impact of the proposed obesity intervention programme can be</a:t>
            </a:r>
            <a:r>
              <a:rPr lang="en-GB" sz="2800" b="1">
                <a:effectLst/>
                <a:latin typeface="Arial" panose="020B0604020202020204" pitchFamily="34" charset="0"/>
                <a:ea typeface="Times New Roman" panose="02020603050405020304" pitchFamily="18" charset="0"/>
              </a:rPr>
              <a:t> evaluated</a:t>
            </a:r>
          </a:p>
          <a:p>
            <a:endParaRPr kumimoji="0" lang="en-GB" sz="2800" b="1" i="0" u="none" strike="noStrike" kern="1200" cap="none" spc="0" normalizeH="0" baseline="0" noProof="0">
              <a:ln>
                <a:noFill/>
              </a:ln>
              <a:solidFill>
                <a:prstClr val="black"/>
              </a:solidFill>
              <a:uLnTx/>
              <a:uFillTx/>
              <a:latin typeface="Arial" panose="020B0604020202020204" pitchFamily="34" charset="0"/>
              <a:cs typeface="+mn-cs"/>
            </a:endParaRPr>
          </a:p>
          <a:p>
            <a:r>
              <a:rPr lang="en-GB" sz="2800"/>
              <a:t>You need to justify the </a:t>
            </a:r>
            <a:r>
              <a:rPr lang="en-GB" sz="2800" b="1"/>
              <a:t>appropriateness, potential acceptability and effectiveness</a:t>
            </a:r>
            <a:r>
              <a:rPr lang="en-GB" sz="2800"/>
              <a:t> of the intervention,</a:t>
            </a:r>
          </a:p>
          <a:p>
            <a:endParaRPr lang="en-GB" sz="2800" b="1">
              <a:solidFill>
                <a:prstClr val="black"/>
              </a:solidFill>
              <a:effectLst/>
              <a:latin typeface="Arial" panose="020B0604020202020204" pitchFamily="34" charset="0"/>
              <a:ea typeface="+mn-ea"/>
            </a:endParaRP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6021748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2E36-986D-4A8C-9936-9CC2DCC2E39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E86BEAFE-2E95-54C6-D6DA-989D8CA41B2F}"/>
              </a:ext>
            </a:extLst>
          </p:cNvPr>
          <p:cNvSpPr>
            <a:spLocks noGrp="1"/>
          </p:cNvSpPr>
          <p:nvPr>
            <p:ph idx="1"/>
          </p:nvPr>
        </p:nvSpPr>
        <p:spPr/>
        <p:txBody>
          <a:bodyPr/>
          <a:lstStyle/>
          <a:p>
            <a:pPr marL="457200"/>
            <a:r>
              <a:rPr lang="en-GB" sz="3200">
                <a:effectLst/>
                <a:latin typeface="Arial" panose="020B0604020202020204" pitchFamily="34" charset="0"/>
                <a:ea typeface="Times New Roman" panose="02020603050405020304" pitchFamily="18" charset="0"/>
              </a:rPr>
              <a:t>Please cover these areas by answering the points in separate paragraphs. </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457200"/>
            <a:r>
              <a:rPr lang="en-GB" sz="3200">
                <a:effectLst/>
                <a:latin typeface="Arial" panose="020B0604020202020204" pitchFamily="34" charset="0"/>
                <a:ea typeface="Times New Roman" panose="02020603050405020304" pitchFamily="18" charset="0"/>
              </a:rPr>
              <a:t>Please reference specific documents to support your claims and provide a reference list at the end of your work.</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540151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2658</Words>
  <Application>Microsoft Office PowerPoint</Application>
  <PresentationFormat>On-screen Show (4:3)</PresentationFormat>
  <Paragraphs>276</Paragraphs>
  <Slides>48</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Myriad Pro</vt:lpstr>
      <vt:lpstr>Arial</vt:lpstr>
      <vt:lpstr>Calibri</vt:lpstr>
      <vt:lpstr>Courier New</vt:lpstr>
      <vt:lpstr>Symbol</vt:lpstr>
      <vt:lpstr>Times New Roman</vt:lpstr>
      <vt:lpstr>Wingdings</vt:lpstr>
      <vt:lpstr>Wingdings 3</vt:lpstr>
      <vt:lpstr>20140311PresentationUWTSDTemplate</vt:lpstr>
      <vt:lpstr>  Social Epidemiology and Public Health Development  Foundations of Social Epidemiology    </vt:lpstr>
      <vt:lpstr>Learning outcomes</vt:lpstr>
      <vt:lpstr>Module Summary</vt:lpstr>
      <vt:lpstr>Aims of the Session</vt:lpstr>
      <vt:lpstr>What does the assessment entails?</vt:lpstr>
      <vt:lpstr>Analytical Report </vt:lpstr>
      <vt:lpstr>Submission method</vt:lpstr>
      <vt:lpstr>First Task</vt:lpstr>
      <vt:lpstr>First Task</vt:lpstr>
      <vt:lpstr>Main Body</vt:lpstr>
      <vt:lpstr>Main Body: Section 1</vt:lpstr>
      <vt:lpstr>Main Body: Section 1</vt:lpstr>
      <vt:lpstr>Main Body: Section 2</vt:lpstr>
      <vt:lpstr>Activity</vt:lpstr>
      <vt:lpstr>Main Body: Section 3</vt:lpstr>
      <vt:lpstr>Activity</vt:lpstr>
      <vt:lpstr>Conclusion</vt:lpstr>
      <vt:lpstr>PowerPoint Presentation</vt:lpstr>
      <vt:lpstr>Solution</vt:lpstr>
      <vt:lpstr>Solution</vt:lpstr>
      <vt:lpstr>Overview: Task 1</vt:lpstr>
      <vt:lpstr>General Submission Guidance </vt:lpstr>
      <vt:lpstr>Academic honesty / referencing</vt:lpstr>
      <vt:lpstr>REFERENCING REQUIREMENTS </vt:lpstr>
      <vt:lpstr>ASSESSMENT CRITERIA PORTFOLIO  </vt:lpstr>
      <vt:lpstr>Resources</vt:lpstr>
      <vt:lpstr>Some example of organisations you could use in your report </vt:lpstr>
      <vt:lpstr>Some example of organisations</vt:lpstr>
      <vt:lpstr>Some example of organisations</vt:lpstr>
      <vt:lpstr>Some example of organisations</vt:lpstr>
      <vt:lpstr>Reminder</vt:lpstr>
      <vt:lpstr>Second Task</vt:lpstr>
      <vt:lpstr>Second Task</vt:lpstr>
      <vt:lpstr>Second Task</vt:lpstr>
      <vt:lpstr>Second Task</vt:lpstr>
      <vt:lpstr>Activity</vt:lpstr>
      <vt:lpstr>Activity</vt:lpstr>
      <vt:lpstr>Solution</vt:lpstr>
      <vt:lpstr>Activity</vt:lpstr>
      <vt:lpstr>Second Task</vt:lpstr>
      <vt:lpstr>Activity</vt:lpstr>
      <vt:lpstr>Solution</vt:lpstr>
      <vt:lpstr>Activity</vt:lpstr>
      <vt:lpstr>Solution</vt:lpstr>
      <vt:lpstr>Activity</vt:lpstr>
      <vt:lpstr>Examples of Intervention</vt:lpstr>
      <vt:lpstr>Activity</vt:lpstr>
      <vt:lpstr>Second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cp:revision>
  <dcterms:created xsi:type="dcterms:W3CDTF">2015-04-14T15:21:28Z</dcterms:created>
  <dcterms:modified xsi:type="dcterms:W3CDTF">2022-11-14T16:10:49Z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