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25" d="100"/>
          <a:sy n="25" d="100"/>
        </p:scale>
        <p:origin x="2410" y="-370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fif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441180" y="3265434"/>
            <a:ext cx="16942445" cy="1674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Process Improvement &amp; Development of AM7 Modules,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to Make Them More Suitable for Production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Joshua Ashcroft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Peter Charlton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University of Wales Trinity Saint David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10475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sz="2800" dirty="0"/>
              <a:t>Additive manufacturing (AM), commonly known as 3D printing, has emerged as a transformative technology with profound implications for the manufacturing industry.</a:t>
            </a:r>
          </a:p>
          <a:p>
            <a:endParaRPr lang="en-GB" sz="2800" dirty="0"/>
          </a:p>
          <a:p>
            <a:r>
              <a:rPr lang="en-GB" sz="2800" dirty="0"/>
              <a:t>This dissertation explores the integration of continuous improvement principles into the development and optimization of AM modules, aiming to enhance process efficiency, product quality, and innovation.</a:t>
            </a:r>
          </a:p>
          <a:p>
            <a:endParaRPr lang="en-GB" sz="2800" dirty="0"/>
          </a:p>
          <a:p>
            <a:r>
              <a:rPr lang="en-GB" sz="3600" b="1" dirty="0"/>
              <a:t>What is AM7?</a:t>
            </a:r>
          </a:p>
          <a:p>
            <a:r>
              <a:rPr lang="en-GB" sz="2800" dirty="0"/>
              <a:t>It is the newest and 7</a:t>
            </a:r>
            <a:r>
              <a:rPr lang="en-GB" sz="2800" baseline="30000" dirty="0"/>
              <a:t>th</a:t>
            </a:r>
            <a:r>
              <a:rPr lang="en-GB" sz="2800" dirty="0"/>
              <a:t> generation of Additive Manufacturing Machine within Renishaw. </a:t>
            </a:r>
          </a:p>
          <a:p>
            <a:endParaRPr lang="en-GB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579261" y="24260260"/>
            <a:ext cx="6415087" cy="2889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[1]   https://1.bp.blogspot.com/-65SyKnHPiNA/YDdf8FWSB9I/AAAAAAAAEKI/1ABlV64Y9lwfcTPyMxV4DKy3TffGNi5IgCLcBGAsYHQ/s1488/DMAIC.png[2] Doe, “Cool Electronic Gadgets,” IEEE Transactions on Funny Circuits and Systems, vol. 37, pp. 447–451, 1990.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48596" y="2086259"/>
            <a:ext cx="4092584" cy="4224248"/>
          </a:xfrm>
          <a:prstGeom prst="rect">
            <a:avLst/>
          </a:prstGeom>
        </p:spPr>
      </p:pic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157496" y="15476885"/>
            <a:ext cx="6415087" cy="712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One key area to improve on AM7 modules is the fastening technique of sheet metal panels to make them into leak tight functional chambers. The project aims to: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- Find a fastening process that is reliable, repeatable, and cheap to manufacture.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- Initially investigate adhesive bonding technique and products.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-</a:t>
            </a:r>
            <a:r>
              <a:rPr lang="en-GB" sz="2800" dirty="0"/>
              <a:t> Manufacture a module that is better than previously. </a:t>
            </a:r>
            <a:endParaRPr lang="en-US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245140" y="22331729"/>
            <a:ext cx="6415087" cy="6690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sz="2800" dirty="0"/>
              <a:t>The methodology for this project is to follow a typical engineering project plan. </a:t>
            </a:r>
          </a:p>
          <a:p>
            <a:endParaRPr lang="en-GB" sz="2800" dirty="0"/>
          </a:p>
          <a:p>
            <a:r>
              <a:rPr lang="en-GB" sz="2800" dirty="0"/>
              <a:t>Knowing what the project aim is, the first methodology Is to complete project research &amp; a literature review to improve knowledge around additive manufacturing, modules fastening techniques, adhesive bonding, and process improvement techniques such as DMAIC, Six Sigma, and lean.</a:t>
            </a:r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403349" y="19129685"/>
            <a:ext cx="6415087" cy="5612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From good research and investigation, one great process improvement of adhesive bonding is the style in which you use the adhesive. It was found that a flanged adhesive application method uses less material, creates more mechanical strength, and looks aesthetically neater as the adhesive is hidden.</a:t>
            </a:r>
            <a:endParaRPr lang="en-US" altLang="en-US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557924" y="16489196"/>
            <a:ext cx="6415087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In conclusion I found that adhesive 3m 8825 performed the best for what we needed due to its high strength and quick curing time.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However, looking at the adhesion process in general I have doubts that it is the most suitable reliable, and repeatable method for production. A high level of skilled operator must be required, and rework of the adhesive panels is almost impossible.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 better option I see going forward is laser welding.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7484455" y="6257121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2800" dirty="0"/>
              <a:t>The key methodology used to continuously improve AM7 modules is the DMAIC lean manufacturing data driven tool. </a:t>
            </a:r>
          </a:p>
        </p:txBody>
      </p:sp>
      <p:sp>
        <p:nvSpPr>
          <p:cNvPr id="50" name="Text Box 19"/>
          <p:cNvSpPr txBox="1">
            <a:spLocks noChangeArrowheads="1"/>
          </p:cNvSpPr>
          <p:nvPr/>
        </p:nvSpPr>
        <p:spPr bwMode="auto">
          <a:xfrm>
            <a:off x="14502530" y="15412677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The above table shows the results from all the experiments of each adhesive completed. </a:t>
            </a:r>
          </a:p>
        </p:txBody>
      </p:sp>
      <p:sp>
        <p:nvSpPr>
          <p:cNvPr id="53" name="Text Box 19"/>
          <p:cNvSpPr txBox="1">
            <a:spLocks noChangeArrowheads="1"/>
          </p:cNvSpPr>
          <p:nvPr/>
        </p:nvSpPr>
        <p:spPr bwMode="auto">
          <a:xfrm>
            <a:off x="7279872" y="27803415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The above image shows the difference between a flanged and filleted adhesive joint. .(3)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7872410" y="11377152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The image above explains each of the steps within a DMAIC process. (1)</a:t>
            </a:r>
          </a:p>
        </p:txBody>
      </p:sp>
      <p:sp>
        <p:nvSpPr>
          <p:cNvPr id="60" name="Text Box 25"/>
          <p:cNvSpPr txBox="1">
            <a:spLocks noChangeArrowheads="1"/>
          </p:cNvSpPr>
          <p:nvPr/>
        </p:nvSpPr>
        <p:spPr bwMode="auto">
          <a:xfrm>
            <a:off x="14590407" y="10931479"/>
            <a:ext cx="6793218" cy="130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Above Left: Damage done to corner of box in drop test (4)</a:t>
            </a:r>
          </a:p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Above Right: Leak test results using Furnace leak tester (5)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433682-DF51-D934-183D-0CCCA06225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4859" y="24501038"/>
            <a:ext cx="6302979" cy="3543997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69C3A439-D99B-2E2A-A735-D4950ED02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92" y="29021919"/>
            <a:ext cx="4953000" cy="115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What Is DMAIC? | Process News">
            <a:extLst>
              <a:ext uri="{FF2B5EF4-FFF2-40B4-BE49-F238E27FC236}">
                <a16:creationId xmlns:a16="http://schemas.microsoft.com/office/drawing/2014/main" id="{3CA4AA6D-34EC-2B08-F264-FF5B57289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957" y="8111134"/>
            <a:ext cx="6120785" cy="344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E84FAB-B1BC-617F-4B3D-88DF518187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613364" y="12290891"/>
            <a:ext cx="6359647" cy="3169531"/>
          </a:xfrm>
          <a:prstGeom prst="rect">
            <a:avLst/>
          </a:prstGeom>
        </p:spPr>
      </p:pic>
      <p:pic>
        <p:nvPicPr>
          <p:cNvPr id="17" name="Picture 16" descr="A person holding a metal box&#10;&#10;Description automatically generated">
            <a:extLst>
              <a:ext uri="{FF2B5EF4-FFF2-40B4-BE49-F238E27FC236}">
                <a16:creationId xmlns:a16="http://schemas.microsoft.com/office/drawing/2014/main" id="{0020A26B-6CD1-9A91-F74F-C47BA64C2DF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99680" y="17221149"/>
            <a:ext cx="2292377" cy="2850197"/>
          </a:xfrm>
          <a:prstGeom prst="rect">
            <a:avLst/>
          </a:prstGeom>
        </p:spPr>
      </p:pic>
      <p:sp>
        <p:nvSpPr>
          <p:cNvPr id="19" name="Text Box 6">
            <a:extLst>
              <a:ext uri="{FF2B5EF4-FFF2-40B4-BE49-F238E27FC236}">
                <a16:creationId xmlns:a16="http://schemas.microsoft.com/office/drawing/2014/main" id="{C5AF4524-E1C1-A21E-CEF3-E0A55A5687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15957" y="12290891"/>
            <a:ext cx="6415087" cy="5058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800" dirty="0"/>
              <a:t>Another method used is to design and create consistent test boxes that will be adhered together testing the application, strength, and leak failure of each adhesive fairly. 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Finally, each test box will be destructive tested by a drop test and re-leak tested to see how the adhesive survives in a worse case scenario.</a:t>
            </a:r>
            <a:endParaRPr lang="en-GB" altLang="en-US" sz="2800" dirty="0"/>
          </a:p>
        </p:txBody>
      </p:sp>
      <p:sp>
        <p:nvSpPr>
          <p:cNvPr id="20" name="Text Box 19">
            <a:extLst>
              <a:ext uri="{FF2B5EF4-FFF2-40B4-BE49-F238E27FC236}">
                <a16:creationId xmlns:a16="http://schemas.microsoft.com/office/drawing/2014/main" id="{316A3AF0-B5CD-4B60-3783-D80551F74B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9872" y="17177798"/>
            <a:ext cx="3304074" cy="145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The image on the right shows a drop test from waist height. (2)</a:t>
            </a:r>
          </a:p>
        </p:txBody>
      </p:sp>
      <p:sp>
        <p:nvSpPr>
          <p:cNvPr id="22" name="Text Box 6">
            <a:extLst>
              <a:ext uri="{FF2B5EF4-FFF2-40B4-BE49-F238E27FC236}">
                <a16:creationId xmlns:a16="http://schemas.microsoft.com/office/drawing/2014/main" id="{53A28AE5-EE92-6098-EB45-D22FBDF09D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85645" y="6543136"/>
            <a:ext cx="6415087" cy="1827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800" dirty="0"/>
              <a:t>The only adhesive that passed the leak test first time and second destructive leak test was 3M 8825. </a:t>
            </a:r>
            <a:endParaRPr lang="en-GB" altLang="en-US" sz="28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EFEF698-42B7-8DB8-12FD-2A10863B3A9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705287" y="8250668"/>
            <a:ext cx="2281232" cy="2432875"/>
          </a:xfrm>
          <a:prstGeom prst="rect">
            <a:avLst/>
          </a:prstGeom>
        </p:spPr>
      </p:pic>
      <p:pic>
        <p:nvPicPr>
          <p:cNvPr id="25" name="Picture 24" descr="A screen with a graph on it&#10;&#10;Description automatically generated">
            <a:extLst>
              <a:ext uri="{FF2B5EF4-FFF2-40B4-BE49-F238E27FC236}">
                <a16:creationId xmlns:a16="http://schemas.microsoft.com/office/drawing/2014/main" id="{C73C78D6-0A32-CCC9-E8F6-21E29C84224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625370" y="8250668"/>
            <a:ext cx="2575187" cy="243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355</TotalTime>
  <Words>616</Words>
  <Application>Microsoft Office PowerPoint</Application>
  <PresentationFormat>Custom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Joshua Ashcroft</cp:lastModifiedBy>
  <cp:revision>25</cp:revision>
  <dcterms:created xsi:type="dcterms:W3CDTF">2016-02-25T08:27:32Z</dcterms:created>
  <dcterms:modified xsi:type="dcterms:W3CDTF">2024-06-16T20:47:35Z</dcterms:modified>
</cp:coreProperties>
</file>