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6" r:id="rId7"/>
    <p:sldId id="261" r:id="rId8"/>
    <p:sldId id="277" r:id="rId9"/>
    <p:sldId id="278" r:id="rId10"/>
    <p:sldId id="279" r:id="rId11"/>
    <p:sldId id="280" r:id="rId12"/>
    <p:sldId id="284" r:id="rId13"/>
    <p:sldId id="263" r:id="rId14"/>
    <p:sldId id="262" r:id="rId15"/>
    <p:sldId id="264" r:id="rId16"/>
    <p:sldId id="267" r:id="rId17"/>
    <p:sldId id="282" r:id="rId18"/>
    <p:sldId id="275" r:id="rId19"/>
    <p:sldId id="265" r:id="rId20"/>
    <p:sldId id="266" r:id="rId21"/>
    <p:sldId id="268" r:id="rId22"/>
    <p:sldId id="269" r:id="rId23"/>
    <p:sldId id="270" r:id="rId24"/>
    <p:sldId id="274" r:id="rId25"/>
    <p:sldId id="290" r:id="rId26"/>
    <p:sldId id="271" r:id="rId27"/>
    <p:sldId id="272" r:id="rId28"/>
    <p:sldId id="283" r:id="rId29"/>
    <p:sldId id="291" r:id="rId30"/>
    <p:sldId id="273" r:id="rId31"/>
    <p:sldId id="281" r:id="rId32"/>
    <p:sldId id="285" r:id="rId33"/>
    <p:sldId id="286" r:id="rId34"/>
    <p:sldId id="287" r:id="rId35"/>
    <p:sldId id="288" r:id="rId36"/>
    <p:sldId id="289" r:id="rId37"/>
    <p:sldId id="292" r:id="rId38"/>
    <p:sldId id="295" r:id="rId39"/>
    <p:sldId id="293" r:id="rId40"/>
    <p:sldId id="29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96" d="100"/>
          <a:sy n="96" d="100"/>
        </p:scale>
        <p:origin x="68"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7B1A1F-7AFF-4385-B70D-EAB55E33327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8DCEDA2-7BC7-44DF-AB59-F1CDFFC60ACE}">
      <dgm:prSet/>
      <dgm:spPr/>
      <dgm:t>
        <a:bodyPr/>
        <a:lstStyle/>
        <a:p>
          <a:r>
            <a:rPr lang="en-GB"/>
            <a:t>A crisis does inflict harm on the organization’s reputation because of the negative information it generates about the organization (Barton, 2001)</a:t>
          </a:r>
          <a:endParaRPr lang="en-US"/>
        </a:p>
      </dgm:t>
    </dgm:pt>
    <dgm:pt modelId="{656E20BC-F2A9-4735-A3D3-93445C4A4F20}" type="parTrans" cxnId="{C125A57E-7B36-4C71-8FA4-A122E2A8E8DC}">
      <dgm:prSet/>
      <dgm:spPr/>
      <dgm:t>
        <a:bodyPr/>
        <a:lstStyle/>
        <a:p>
          <a:endParaRPr lang="en-US"/>
        </a:p>
      </dgm:t>
    </dgm:pt>
    <dgm:pt modelId="{4C1F2A37-BD2F-4763-9C9C-6932FD3EA180}" type="sibTrans" cxnId="{C125A57E-7B36-4C71-8FA4-A122E2A8E8DC}">
      <dgm:prSet/>
      <dgm:spPr/>
      <dgm:t>
        <a:bodyPr/>
        <a:lstStyle/>
        <a:p>
          <a:endParaRPr lang="en-US"/>
        </a:p>
      </dgm:t>
    </dgm:pt>
    <dgm:pt modelId="{061ED711-052F-4EB4-9ACF-7A1EBF486F65}">
      <dgm:prSet/>
      <dgm:spPr/>
      <dgm:t>
        <a:bodyPr/>
        <a:lstStyle/>
        <a:p>
          <a:r>
            <a:rPr lang="en-GB"/>
            <a:t>Today, it is appropriate to create the categories of operational crises and reputational crises (Sohn &amp; Lariscy, 2014)</a:t>
          </a:r>
          <a:endParaRPr lang="en-US"/>
        </a:p>
      </dgm:t>
    </dgm:pt>
    <dgm:pt modelId="{157A9859-3FCA-4E24-A4E4-2781276B3495}" type="parTrans" cxnId="{F7B06262-86A2-469C-871E-52BA00D5749E}">
      <dgm:prSet/>
      <dgm:spPr/>
      <dgm:t>
        <a:bodyPr/>
        <a:lstStyle/>
        <a:p>
          <a:endParaRPr lang="en-US"/>
        </a:p>
      </dgm:t>
    </dgm:pt>
    <dgm:pt modelId="{209FA62E-C55B-4B1E-A446-8A6B76132F24}" type="sibTrans" cxnId="{F7B06262-86A2-469C-871E-52BA00D5749E}">
      <dgm:prSet/>
      <dgm:spPr/>
      <dgm:t>
        <a:bodyPr/>
        <a:lstStyle/>
        <a:p>
          <a:endParaRPr lang="en-US"/>
        </a:p>
      </dgm:t>
    </dgm:pt>
    <dgm:pt modelId="{22BFA108-B84B-4DC9-B7F2-A3EDBCD7D873}">
      <dgm:prSet/>
      <dgm:spPr/>
      <dgm:t>
        <a:bodyPr/>
        <a:lstStyle/>
        <a:p>
          <a:r>
            <a:rPr lang="en-GB"/>
            <a:t>Pandemic Impacts </a:t>
          </a:r>
          <a:endParaRPr lang="en-US"/>
        </a:p>
      </dgm:t>
    </dgm:pt>
    <dgm:pt modelId="{F366C8B0-BD88-4516-9D9F-3FA8B1137F72}" type="parTrans" cxnId="{33509FBF-7982-423A-94E5-C00CF6247DA4}">
      <dgm:prSet/>
      <dgm:spPr/>
      <dgm:t>
        <a:bodyPr/>
        <a:lstStyle/>
        <a:p>
          <a:endParaRPr lang="en-US"/>
        </a:p>
      </dgm:t>
    </dgm:pt>
    <dgm:pt modelId="{F2C71E76-07D5-4386-9ED5-F930B4904A6C}" type="sibTrans" cxnId="{33509FBF-7982-423A-94E5-C00CF6247DA4}">
      <dgm:prSet/>
      <dgm:spPr/>
      <dgm:t>
        <a:bodyPr/>
        <a:lstStyle/>
        <a:p>
          <a:endParaRPr lang="en-US"/>
        </a:p>
      </dgm:t>
    </dgm:pt>
    <dgm:pt modelId="{ADE4F033-C33A-4146-AF03-643F22DA46C9}" type="pres">
      <dgm:prSet presAssocID="{307B1A1F-7AFF-4385-B70D-EAB55E333274}" presName="vert0" presStyleCnt="0">
        <dgm:presLayoutVars>
          <dgm:dir/>
          <dgm:animOne val="branch"/>
          <dgm:animLvl val="lvl"/>
        </dgm:presLayoutVars>
      </dgm:prSet>
      <dgm:spPr/>
    </dgm:pt>
    <dgm:pt modelId="{35481921-BE78-4F41-A6C6-EEEED6B1C281}" type="pres">
      <dgm:prSet presAssocID="{38DCEDA2-7BC7-44DF-AB59-F1CDFFC60ACE}" presName="thickLine" presStyleLbl="alignNode1" presStyleIdx="0" presStyleCnt="3"/>
      <dgm:spPr/>
    </dgm:pt>
    <dgm:pt modelId="{FD086578-E38A-48E1-A785-435406A84655}" type="pres">
      <dgm:prSet presAssocID="{38DCEDA2-7BC7-44DF-AB59-F1CDFFC60ACE}" presName="horz1" presStyleCnt="0"/>
      <dgm:spPr/>
    </dgm:pt>
    <dgm:pt modelId="{B605B6D3-B488-4B4A-A86B-F85243A0345E}" type="pres">
      <dgm:prSet presAssocID="{38DCEDA2-7BC7-44DF-AB59-F1CDFFC60ACE}" presName="tx1" presStyleLbl="revTx" presStyleIdx="0" presStyleCnt="3"/>
      <dgm:spPr/>
    </dgm:pt>
    <dgm:pt modelId="{4B41676F-3E5D-477E-8E08-5A717369B6FD}" type="pres">
      <dgm:prSet presAssocID="{38DCEDA2-7BC7-44DF-AB59-F1CDFFC60ACE}" presName="vert1" presStyleCnt="0"/>
      <dgm:spPr/>
    </dgm:pt>
    <dgm:pt modelId="{A989FC1D-644C-4E00-BA86-1D89BB0508E7}" type="pres">
      <dgm:prSet presAssocID="{061ED711-052F-4EB4-9ACF-7A1EBF486F65}" presName="thickLine" presStyleLbl="alignNode1" presStyleIdx="1" presStyleCnt="3"/>
      <dgm:spPr/>
    </dgm:pt>
    <dgm:pt modelId="{3B12E7F4-6399-470E-A018-4EF270399BE3}" type="pres">
      <dgm:prSet presAssocID="{061ED711-052F-4EB4-9ACF-7A1EBF486F65}" presName="horz1" presStyleCnt="0"/>
      <dgm:spPr/>
    </dgm:pt>
    <dgm:pt modelId="{54EC6CD5-8B46-4E87-8A56-1C66737A5CA5}" type="pres">
      <dgm:prSet presAssocID="{061ED711-052F-4EB4-9ACF-7A1EBF486F65}" presName="tx1" presStyleLbl="revTx" presStyleIdx="1" presStyleCnt="3"/>
      <dgm:spPr/>
    </dgm:pt>
    <dgm:pt modelId="{FE7C99AD-4898-4459-B4C5-6BEA361F3BCA}" type="pres">
      <dgm:prSet presAssocID="{061ED711-052F-4EB4-9ACF-7A1EBF486F65}" presName="vert1" presStyleCnt="0"/>
      <dgm:spPr/>
    </dgm:pt>
    <dgm:pt modelId="{BAF949D0-BF6C-44C9-A737-B22B1CA15B03}" type="pres">
      <dgm:prSet presAssocID="{22BFA108-B84B-4DC9-B7F2-A3EDBCD7D873}" presName="thickLine" presStyleLbl="alignNode1" presStyleIdx="2" presStyleCnt="3"/>
      <dgm:spPr/>
    </dgm:pt>
    <dgm:pt modelId="{5AFA3326-0E05-406F-A4F8-99E07646ABD2}" type="pres">
      <dgm:prSet presAssocID="{22BFA108-B84B-4DC9-B7F2-A3EDBCD7D873}" presName="horz1" presStyleCnt="0"/>
      <dgm:spPr/>
    </dgm:pt>
    <dgm:pt modelId="{6DA47ACB-15E3-4CAF-923A-26C79D19CD27}" type="pres">
      <dgm:prSet presAssocID="{22BFA108-B84B-4DC9-B7F2-A3EDBCD7D873}" presName="tx1" presStyleLbl="revTx" presStyleIdx="2" presStyleCnt="3"/>
      <dgm:spPr/>
    </dgm:pt>
    <dgm:pt modelId="{3406235B-CFB8-49AD-AF8D-C6CFD1B305E6}" type="pres">
      <dgm:prSet presAssocID="{22BFA108-B84B-4DC9-B7F2-A3EDBCD7D873}" presName="vert1" presStyleCnt="0"/>
      <dgm:spPr/>
    </dgm:pt>
  </dgm:ptLst>
  <dgm:cxnLst>
    <dgm:cxn modelId="{F7B06262-86A2-469C-871E-52BA00D5749E}" srcId="{307B1A1F-7AFF-4385-B70D-EAB55E333274}" destId="{061ED711-052F-4EB4-9ACF-7A1EBF486F65}" srcOrd="1" destOrd="0" parTransId="{157A9859-3FCA-4E24-A4E4-2781276B3495}" sibTransId="{209FA62E-C55B-4B1E-A446-8A6B76132F24}"/>
    <dgm:cxn modelId="{14366D47-F199-4CF7-A23F-E6052CDB59CD}" type="presOf" srcId="{38DCEDA2-7BC7-44DF-AB59-F1CDFFC60ACE}" destId="{B605B6D3-B488-4B4A-A86B-F85243A0345E}" srcOrd="0" destOrd="0" presId="urn:microsoft.com/office/officeart/2008/layout/LinedList"/>
    <dgm:cxn modelId="{C125A57E-7B36-4C71-8FA4-A122E2A8E8DC}" srcId="{307B1A1F-7AFF-4385-B70D-EAB55E333274}" destId="{38DCEDA2-7BC7-44DF-AB59-F1CDFFC60ACE}" srcOrd="0" destOrd="0" parTransId="{656E20BC-F2A9-4735-A3D3-93445C4A4F20}" sibTransId="{4C1F2A37-BD2F-4763-9C9C-6932FD3EA180}"/>
    <dgm:cxn modelId="{1F9B7494-14E0-4A54-98DE-49E920F3D004}" type="presOf" srcId="{061ED711-052F-4EB4-9ACF-7A1EBF486F65}" destId="{54EC6CD5-8B46-4E87-8A56-1C66737A5CA5}" srcOrd="0" destOrd="0" presId="urn:microsoft.com/office/officeart/2008/layout/LinedList"/>
    <dgm:cxn modelId="{92E0C4A3-FC18-47B5-9FBD-5DB30A083CF1}" type="presOf" srcId="{22BFA108-B84B-4DC9-B7F2-A3EDBCD7D873}" destId="{6DA47ACB-15E3-4CAF-923A-26C79D19CD27}" srcOrd="0" destOrd="0" presId="urn:microsoft.com/office/officeart/2008/layout/LinedList"/>
    <dgm:cxn modelId="{7E88A0BC-2D18-46D8-9BEF-FD9DD607D662}" type="presOf" srcId="{307B1A1F-7AFF-4385-B70D-EAB55E333274}" destId="{ADE4F033-C33A-4146-AF03-643F22DA46C9}" srcOrd="0" destOrd="0" presId="urn:microsoft.com/office/officeart/2008/layout/LinedList"/>
    <dgm:cxn modelId="{33509FBF-7982-423A-94E5-C00CF6247DA4}" srcId="{307B1A1F-7AFF-4385-B70D-EAB55E333274}" destId="{22BFA108-B84B-4DC9-B7F2-A3EDBCD7D873}" srcOrd="2" destOrd="0" parTransId="{F366C8B0-BD88-4516-9D9F-3FA8B1137F72}" sibTransId="{F2C71E76-07D5-4386-9ED5-F930B4904A6C}"/>
    <dgm:cxn modelId="{0123BA43-EF3D-4DB7-A050-0159E8C752DF}" type="presParOf" srcId="{ADE4F033-C33A-4146-AF03-643F22DA46C9}" destId="{35481921-BE78-4F41-A6C6-EEEED6B1C281}" srcOrd="0" destOrd="0" presId="urn:microsoft.com/office/officeart/2008/layout/LinedList"/>
    <dgm:cxn modelId="{D19C96DB-FAF2-447D-B2A9-2D0E95F1A078}" type="presParOf" srcId="{ADE4F033-C33A-4146-AF03-643F22DA46C9}" destId="{FD086578-E38A-48E1-A785-435406A84655}" srcOrd="1" destOrd="0" presId="urn:microsoft.com/office/officeart/2008/layout/LinedList"/>
    <dgm:cxn modelId="{308507F2-8CB5-4DA0-BF90-7677E718ABD7}" type="presParOf" srcId="{FD086578-E38A-48E1-A785-435406A84655}" destId="{B605B6D3-B488-4B4A-A86B-F85243A0345E}" srcOrd="0" destOrd="0" presId="urn:microsoft.com/office/officeart/2008/layout/LinedList"/>
    <dgm:cxn modelId="{25825037-EC61-44B8-87D6-B2443FF7238A}" type="presParOf" srcId="{FD086578-E38A-48E1-A785-435406A84655}" destId="{4B41676F-3E5D-477E-8E08-5A717369B6FD}" srcOrd="1" destOrd="0" presId="urn:microsoft.com/office/officeart/2008/layout/LinedList"/>
    <dgm:cxn modelId="{17EAD54E-6521-4A32-A4FD-53E7AF7C3A3E}" type="presParOf" srcId="{ADE4F033-C33A-4146-AF03-643F22DA46C9}" destId="{A989FC1D-644C-4E00-BA86-1D89BB0508E7}" srcOrd="2" destOrd="0" presId="urn:microsoft.com/office/officeart/2008/layout/LinedList"/>
    <dgm:cxn modelId="{EA1391D2-F16D-4AB7-9A36-E87A93C28360}" type="presParOf" srcId="{ADE4F033-C33A-4146-AF03-643F22DA46C9}" destId="{3B12E7F4-6399-470E-A018-4EF270399BE3}" srcOrd="3" destOrd="0" presId="urn:microsoft.com/office/officeart/2008/layout/LinedList"/>
    <dgm:cxn modelId="{0ED9A3A9-7D96-4FC6-A1D2-BE156315238C}" type="presParOf" srcId="{3B12E7F4-6399-470E-A018-4EF270399BE3}" destId="{54EC6CD5-8B46-4E87-8A56-1C66737A5CA5}" srcOrd="0" destOrd="0" presId="urn:microsoft.com/office/officeart/2008/layout/LinedList"/>
    <dgm:cxn modelId="{32CABE13-EB1C-4CDD-9CDB-F815542D44BB}" type="presParOf" srcId="{3B12E7F4-6399-470E-A018-4EF270399BE3}" destId="{FE7C99AD-4898-4459-B4C5-6BEA361F3BCA}" srcOrd="1" destOrd="0" presId="urn:microsoft.com/office/officeart/2008/layout/LinedList"/>
    <dgm:cxn modelId="{477A39D1-5D24-4FFB-A997-9F448F9849BF}" type="presParOf" srcId="{ADE4F033-C33A-4146-AF03-643F22DA46C9}" destId="{BAF949D0-BF6C-44C9-A737-B22B1CA15B03}" srcOrd="4" destOrd="0" presId="urn:microsoft.com/office/officeart/2008/layout/LinedList"/>
    <dgm:cxn modelId="{3B2093B5-17F6-41E9-BE85-6B3C228098B4}" type="presParOf" srcId="{ADE4F033-C33A-4146-AF03-643F22DA46C9}" destId="{5AFA3326-0E05-406F-A4F8-99E07646ABD2}" srcOrd="5" destOrd="0" presId="urn:microsoft.com/office/officeart/2008/layout/LinedList"/>
    <dgm:cxn modelId="{CD6B1E6D-A42E-451E-87C9-E43963F8F70F}" type="presParOf" srcId="{5AFA3326-0E05-406F-A4F8-99E07646ABD2}" destId="{6DA47ACB-15E3-4CAF-923A-26C79D19CD27}" srcOrd="0" destOrd="0" presId="urn:microsoft.com/office/officeart/2008/layout/LinedList"/>
    <dgm:cxn modelId="{0F8BB8A7-F49B-4849-95B2-12EDEC196229}" type="presParOf" srcId="{5AFA3326-0E05-406F-A4F8-99E07646ABD2}" destId="{3406235B-CFB8-49AD-AF8D-C6CFD1B305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82F53C-ACCC-4740-8645-3C277E447DA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AA3F406-C91F-4E9E-8CB0-50EADE44AE79}">
      <dgm:prSet/>
      <dgm:spPr/>
      <dgm:t>
        <a:bodyPr/>
        <a:lstStyle/>
        <a:p>
          <a:r>
            <a:rPr lang="en-GB"/>
            <a:t>Harm</a:t>
          </a:r>
          <a:endParaRPr lang="en-US"/>
        </a:p>
      </dgm:t>
    </dgm:pt>
    <dgm:pt modelId="{88DBC379-2365-4AD5-A5BE-541DDAD9BC4D}" type="parTrans" cxnId="{2FB4F6FD-2E54-4C96-AC73-204228659F4D}">
      <dgm:prSet/>
      <dgm:spPr/>
      <dgm:t>
        <a:bodyPr/>
        <a:lstStyle/>
        <a:p>
          <a:endParaRPr lang="en-US"/>
        </a:p>
      </dgm:t>
    </dgm:pt>
    <dgm:pt modelId="{54B51B6E-CBF1-457A-8023-15B3CC527FF4}" type="sibTrans" cxnId="{2FB4F6FD-2E54-4C96-AC73-204228659F4D}">
      <dgm:prSet/>
      <dgm:spPr/>
      <dgm:t>
        <a:bodyPr/>
        <a:lstStyle/>
        <a:p>
          <a:endParaRPr lang="en-US"/>
        </a:p>
      </dgm:t>
    </dgm:pt>
    <dgm:pt modelId="{05F0D898-F564-4355-8DFA-8E353C8FF5D9}">
      <dgm:prSet/>
      <dgm:spPr/>
      <dgm:t>
        <a:bodyPr/>
        <a:lstStyle/>
        <a:p>
          <a:r>
            <a:rPr lang="en-GB"/>
            <a:t>Injuries </a:t>
          </a:r>
          <a:endParaRPr lang="en-US"/>
        </a:p>
      </dgm:t>
    </dgm:pt>
    <dgm:pt modelId="{A75AEFBC-5618-40FB-B51F-C079B46E7883}" type="parTrans" cxnId="{C2B9248B-33B2-4E28-93B6-101491CA6007}">
      <dgm:prSet/>
      <dgm:spPr/>
      <dgm:t>
        <a:bodyPr/>
        <a:lstStyle/>
        <a:p>
          <a:endParaRPr lang="en-US"/>
        </a:p>
      </dgm:t>
    </dgm:pt>
    <dgm:pt modelId="{7CB68D2A-DF97-4476-AA26-0F5A8BAC7A74}" type="sibTrans" cxnId="{C2B9248B-33B2-4E28-93B6-101491CA6007}">
      <dgm:prSet/>
      <dgm:spPr/>
      <dgm:t>
        <a:bodyPr/>
        <a:lstStyle/>
        <a:p>
          <a:endParaRPr lang="en-US"/>
        </a:p>
      </dgm:t>
    </dgm:pt>
    <dgm:pt modelId="{914EBEC4-AA7B-4877-AE25-DF7B29F7F7DA}">
      <dgm:prSet/>
      <dgm:spPr/>
      <dgm:t>
        <a:bodyPr/>
        <a:lstStyle/>
        <a:p>
          <a:r>
            <a:rPr lang="en-GB"/>
            <a:t>Loss of lives</a:t>
          </a:r>
          <a:endParaRPr lang="en-US"/>
        </a:p>
      </dgm:t>
    </dgm:pt>
    <dgm:pt modelId="{918E13EB-66F0-464A-8132-C41D316AAF69}" type="parTrans" cxnId="{528D2CDA-5290-4E9B-AF24-E2A5CEE78C17}">
      <dgm:prSet/>
      <dgm:spPr/>
      <dgm:t>
        <a:bodyPr/>
        <a:lstStyle/>
        <a:p>
          <a:endParaRPr lang="en-US"/>
        </a:p>
      </dgm:t>
    </dgm:pt>
    <dgm:pt modelId="{EFD2E2CD-4E0D-4457-8FB5-EC7800F2888B}" type="sibTrans" cxnId="{528D2CDA-5290-4E9B-AF24-E2A5CEE78C17}">
      <dgm:prSet/>
      <dgm:spPr/>
      <dgm:t>
        <a:bodyPr/>
        <a:lstStyle/>
        <a:p>
          <a:endParaRPr lang="en-US"/>
        </a:p>
      </dgm:t>
    </dgm:pt>
    <dgm:pt modelId="{DF199D5A-5F85-4F30-B605-022A71F72D68}">
      <dgm:prSet/>
      <dgm:spPr/>
      <dgm:t>
        <a:bodyPr/>
        <a:lstStyle/>
        <a:p>
          <a:r>
            <a:rPr lang="en-GB"/>
            <a:t>Financial loss </a:t>
          </a:r>
          <a:endParaRPr lang="en-US"/>
        </a:p>
      </dgm:t>
    </dgm:pt>
    <dgm:pt modelId="{2E024F71-E004-415B-B13D-F34B87DC3A34}" type="parTrans" cxnId="{D27D31E2-8874-4D26-B266-65325653FF41}">
      <dgm:prSet/>
      <dgm:spPr/>
      <dgm:t>
        <a:bodyPr/>
        <a:lstStyle/>
        <a:p>
          <a:endParaRPr lang="en-US"/>
        </a:p>
      </dgm:t>
    </dgm:pt>
    <dgm:pt modelId="{6D12C825-CD67-453D-8C50-2C83A2ED8EDE}" type="sibTrans" cxnId="{D27D31E2-8874-4D26-B266-65325653FF41}">
      <dgm:prSet/>
      <dgm:spPr/>
      <dgm:t>
        <a:bodyPr/>
        <a:lstStyle/>
        <a:p>
          <a:endParaRPr lang="en-US"/>
        </a:p>
      </dgm:t>
    </dgm:pt>
    <dgm:pt modelId="{4E75B4C4-14C0-4879-AD3B-88F9C614A30C}">
      <dgm:prSet/>
      <dgm:spPr/>
      <dgm:t>
        <a:bodyPr/>
        <a:lstStyle/>
        <a:p>
          <a:r>
            <a:rPr lang="en-GB"/>
            <a:t>Disrupt operations</a:t>
          </a:r>
          <a:endParaRPr lang="en-US"/>
        </a:p>
      </dgm:t>
    </dgm:pt>
    <dgm:pt modelId="{EFEC322E-0E88-4B31-8172-1B5AD5426FA4}" type="parTrans" cxnId="{0C5F051B-F48A-416B-8CF6-BF5E3F1D6A40}">
      <dgm:prSet/>
      <dgm:spPr/>
      <dgm:t>
        <a:bodyPr/>
        <a:lstStyle/>
        <a:p>
          <a:endParaRPr lang="en-US"/>
        </a:p>
      </dgm:t>
    </dgm:pt>
    <dgm:pt modelId="{3FB03393-276B-434E-AFBB-A8D9458B6912}" type="sibTrans" cxnId="{0C5F051B-F48A-416B-8CF6-BF5E3F1D6A40}">
      <dgm:prSet/>
      <dgm:spPr/>
      <dgm:t>
        <a:bodyPr/>
        <a:lstStyle/>
        <a:p>
          <a:endParaRPr lang="en-US"/>
        </a:p>
      </dgm:t>
    </dgm:pt>
    <dgm:pt modelId="{F1016593-E6F6-4FD8-A36D-9F2BAF67D5CB}">
      <dgm:prSet/>
      <dgm:spPr/>
      <dgm:t>
        <a:bodyPr/>
        <a:lstStyle/>
        <a:p>
          <a:r>
            <a:rPr lang="en-GB"/>
            <a:t>Create a loss of market share/purchase intentions</a:t>
          </a:r>
          <a:endParaRPr lang="en-US"/>
        </a:p>
      </dgm:t>
    </dgm:pt>
    <dgm:pt modelId="{509F1DCB-B191-41D0-836E-A9A046876366}" type="parTrans" cxnId="{16AE30CF-4EFB-4FE5-BC99-E95DC7165933}">
      <dgm:prSet/>
      <dgm:spPr/>
      <dgm:t>
        <a:bodyPr/>
        <a:lstStyle/>
        <a:p>
          <a:endParaRPr lang="en-US"/>
        </a:p>
      </dgm:t>
    </dgm:pt>
    <dgm:pt modelId="{773B8030-599A-4ECF-B16B-17514F533546}" type="sibTrans" cxnId="{16AE30CF-4EFB-4FE5-BC99-E95DC7165933}">
      <dgm:prSet/>
      <dgm:spPr/>
      <dgm:t>
        <a:bodyPr/>
        <a:lstStyle/>
        <a:p>
          <a:endParaRPr lang="en-US"/>
        </a:p>
      </dgm:t>
    </dgm:pt>
    <dgm:pt modelId="{F31040BF-14BB-4298-A56A-F812F2DCEA04}">
      <dgm:prSet/>
      <dgm:spPr/>
      <dgm:t>
        <a:bodyPr/>
        <a:lstStyle/>
        <a:p>
          <a:r>
            <a:rPr lang="en-GB"/>
            <a:t>Legal Impacts</a:t>
          </a:r>
          <a:endParaRPr lang="en-US"/>
        </a:p>
      </dgm:t>
    </dgm:pt>
    <dgm:pt modelId="{9AF47C85-B2E9-41C0-9BF1-C8B26090CB05}" type="parTrans" cxnId="{FF053BB3-D075-4BCE-80D7-CBC408E49751}">
      <dgm:prSet/>
      <dgm:spPr/>
      <dgm:t>
        <a:bodyPr/>
        <a:lstStyle/>
        <a:p>
          <a:endParaRPr lang="en-US"/>
        </a:p>
      </dgm:t>
    </dgm:pt>
    <dgm:pt modelId="{E50D58F3-5E47-44AC-AF4C-486ED266F43A}" type="sibTrans" cxnId="{FF053BB3-D075-4BCE-80D7-CBC408E49751}">
      <dgm:prSet/>
      <dgm:spPr/>
      <dgm:t>
        <a:bodyPr/>
        <a:lstStyle/>
        <a:p>
          <a:endParaRPr lang="en-US"/>
        </a:p>
      </dgm:t>
    </dgm:pt>
    <dgm:pt modelId="{FB25DE72-64A9-4527-BDCA-9DD0F11B3DE2}" type="pres">
      <dgm:prSet presAssocID="{4F82F53C-ACCC-4740-8645-3C277E447DAA}" presName="linear" presStyleCnt="0">
        <dgm:presLayoutVars>
          <dgm:animLvl val="lvl"/>
          <dgm:resizeHandles val="exact"/>
        </dgm:presLayoutVars>
      </dgm:prSet>
      <dgm:spPr/>
    </dgm:pt>
    <dgm:pt modelId="{803A3CC1-29F5-4A8B-9328-774B7713ADE3}" type="pres">
      <dgm:prSet presAssocID="{EAA3F406-C91F-4E9E-8CB0-50EADE44AE79}" presName="parentText" presStyleLbl="node1" presStyleIdx="0" presStyleCnt="7">
        <dgm:presLayoutVars>
          <dgm:chMax val="0"/>
          <dgm:bulletEnabled val="1"/>
        </dgm:presLayoutVars>
      </dgm:prSet>
      <dgm:spPr/>
    </dgm:pt>
    <dgm:pt modelId="{3217CE41-BE42-47C7-A381-EFF23136CE7D}" type="pres">
      <dgm:prSet presAssocID="{54B51B6E-CBF1-457A-8023-15B3CC527FF4}" presName="spacer" presStyleCnt="0"/>
      <dgm:spPr/>
    </dgm:pt>
    <dgm:pt modelId="{CFE59078-2DAC-4EF4-9448-45DE77BCB711}" type="pres">
      <dgm:prSet presAssocID="{05F0D898-F564-4355-8DFA-8E353C8FF5D9}" presName="parentText" presStyleLbl="node1" presStyleIdx="1" presStyleCnt="7">
        <dgm:presLayoutVars>
          <dgm:chMax val="0"/>
          <dgm:bulletEnabled val="1"/>
        </dgm:presLayoutVars>
      </dgm:prSet>
      <dgm:spPr/>
    </dgm:pt>
    <dgm:pt modelId="{D82CD971-273A-41F2-B7B5-C6DDE3BCBBF3}" type="pres">
      <dgm:prSet presAssocID="{7CB68D2A-DF97-4476-AA26-0F5A8BAC7A74}" presName="spacer" presStyleCnt="0"/>
      <dgm:spPr/>
    </dgm:pt>
    <dgm:pt modelId="{26D728EA-8B82-4A50-9B40-A406D081E2BA}" type="pres">
      <dgm:prSet presAssocID="{914EBEC4-AA7B-4877-AE25-DF7B29F7F7DA}" presName="parentText" presStyleLbl="node1" presStyleIdx="2" presStyleCnt="7">
        <dgm:presLayoutVars>
          <dgm:chMax val="0"/>
          <dgm:bulletEnabled val="1"/>
        </dgm:presLayoutVars>
      </dgm:prSet>
      <dgm:spPr/>
    </dgm:pt>
    <dgm:pt modelId="{AF5DED51-EA21-4321-B77A-01780F760310}" type="pres">
      <dgm:prSet presAssocID="{EFD2E2CD-4E0D-4457-8FB5-EC7800F2888B}" presName="spacer" presStyleCnt="0"/>
      <dgm:spPr/>
    </dgm:pt>
    <dgm:pt modelId="{95E5A9B8-F0DD-43C9-A958-9A94DEF8442C}" type="pres">
      <dgm:prSet presAssocID="{DF199D5A-5F85-4F30-B605-022A71F72D68}" presName="parentText" presStyleLbl="node1" presStyleIdx="3" presStyleCnt="7">
        <dgm:presLayoutVars>
          <dgm:chMax val="0"/>
          <dgm:bulletEnabled val="1"/>
        </dgm:presLayoutVars>
      </dgm:prSet>
      <dgm:spPr/>
    </dgm:pt>
    <dgm:pt modelId="{47FFC8A3-DD56-4A3F-B94A-EC8D5519FD22}" type="pres">
      <dgm:prSet presAssocID="{6D12C825-CD67-453D-8C50-2C83A2ED8EDE}" presName="spacer" presStyleCnt="0"/>
      <dgm:spPr/>
    </dgm:pt>
    <dgm:pt modelId="{F9CD2D55-54E7-4837-8F2D-EDE3F6852B75}" type="pres">
      <dgm:prSet presAssocID="{4E75B4C4-14C0-4879-AD3B-88F9C614A30C}" presName="parentText" presStyleLbl="node1" presStyleIdx="4" presStyleCnt="7">
        <dgm:presLayoutVars>
          <dgm:chMax val="0"/>
          <dgm:bulletEnabled val="1"/>
        </dgm:presLayoutVars>
      </dgm:prSet>
      <dgm:spPr/>
    </dgm:pt>
    <dgm:pt modelId="{597B75A2-E614-4611-9DDF-C4CA9433C708}" type="pres">
      <dgm:prSet presAssocID="{3FB03393-276B-434E-AFBB-A8D9458B6912}" presName="spacer" presStyleCnt="0"/>
      <dgm:spPr/>
    </dgm:pt>
    <dgm:pt modelId="{CBBD9B80-D959-422C-AC59-101E8DE8CA32}" type="pres">
      <dgm:prSet presAssocID="{F1016593-E6F6-4FD8-A36D-9F2BAF67D5CB}" presName="parentText" presStyleLbl="node1" presStyleIdx="5" presStyleCnt="7">
        <dgm:presLayoutVars>
          <dgm:chMax val="0"/>
          <dgm:bulletEnabled val="1"/>
        </dgm:presLayoutVars>
      </dgm:prSet>
      <dgm:spPr/>
    </dgm:pt>
    <dgm:pt modelId="{7CF2321E-2D06-417A-89F5-FA343874F3CC}" type="pres">
      <dgm:prSet presAssocID="{773B8030-599A-4ECF-B16B-17514F533546}" presName="spacer" presStyleCnt="0"/>
      <dgm:spPr/>
    </dgm:pt>
    <dgm:pt modelId="{77FC079A-966E-4E25-973E-4E70340C8821}" type="pres">
      <dgm:prSet presAssocID="{F31040BF-14BB-4298-A56A-F812F2DCEA04}" presName="parentText" presStyleLbl="node1" presStyleIdx="6" presStyleCnt="7">
        <dgm:presLayoutVars>
          <dgm:chMax val="0"/>
          <dgm:bulletEnabled val="1"/>
        </dgm:presLayoutVars>
      </dgm:prSet>
      <dgm:spPr/>
    </dgm:pt>
  </dgm:ptLst>
  <dgm:cxnLst>
    <dgm:cxn modelId="{7F7D8809-F7D8-4976-ADE8-5B0776B1B0FD}" type="presOf" srcId="{4F82F53C-ACCC-4740-8645-3C277E447DAA}" destId="{FB25DE72-64A9-4527-BDCA-9DD0F11B3DE2}" srcOrd="0" destOrd="0" presId="urn:microsoft.com/office/officeart/2005/8/layout/vList2"/>
    <dgm:cxn modelId="{0C5F051B-F48A-416B-8CF6-BF5E3F1D6A40}" srcId="{4F82F53C-ACCC-4740-8645-3C277E447DAA}" destId="{4E75B4C4-14C0-4879-AD3B-88F9C614A30C}" srcOrd="4" destOrd="0" parTransId="{EFEC322E-0E88-4B31-8172-1B5AD5426FA4}" sibTransId="{3FB03393-276B-434E-AFBB-A8D9458B6912}"/>
    <dgm:cxn modelId="{6667362D-B9E4-45C1-B953-4A537E28E452}" type="presOf" srcId="{F31040BF-14BB-4298-A56A-F812F2DCEA04}" destId="{77FC079A-966E-4E25-973E-4E70340C8821}" srcOrd="0" destOrd="0" presId="urn:microsoft.com/office/officeart/2005/8/layout/vList2"/>
    <dgm:cxn modelId="{17A8135A-5491-4B3C-A717-2C58A13AFC33}" type="presOf" srcId="{EAA3F406-C91F-4E9E-8CB0-50EADE44AE79}" destId="{803A3CC1-29F5-4A8B-9328-774B7713ADE3}" srcOrd="0" destOrd="0" presId="urn:microsoft.com/office/officeart/2005/8/layout/vList2"/>
    <dgm:cxn modelId="{C2B9248B-33B2-4E28-93B6-101491CA6007}" srcId="{4F82F53C-ACCC-4740-8645-3C277E447DAA}" destId="{05F0D898-F564-4355-8DFA-8E353C8FF5D9}" srcOrd="1" destOrd="0" parTransId="{A75AEFBC-5618-40FB-B51F-C079B46E7883}" sibTransId="{7CB68D2A-DF97-4476-AA26-0F5A8BAC7A74}"/>
    <dgm:cxn modelId="{3A3ED68C-5EFC-4BCB-8FE0-4E67DB3D1012}" type="presOf" srcId="{914EBEC4-AA7B-4877-AE25-DF7B29F7F7DA}" destId="{26D728EA-8B82-4A50-9B40-A406D081E2BA}" srcOrd="0" destOrd="0" presId="urn:microsoft.com/office/officeart/2005/8/layout/vList2"/>
    <dgm:cxn modelId="{280F148E-C663-4F71-80A6-36108C8B9DF5}" type="presOf" srcId="{DF199D5A-5F85-4F30-B605-022A71F72D68}" destId="{95E5A9B8-F0DD-43C9-A958-9A94DEF8442C}" srcOrd="0" destOrd="0" presId="urn:microsoft.com/office/officeart/2005/8/layout/vList2"/>
    <dgm:cxn modelId="{AE4A81AA-7DE2-476E-9743-1624693D7398}" type="presOf" srcId="{F1016593-E6F6-4FD8-A36D-9F2BAF67D5CB}" destId="{CBBD9B80-D959-422C-AC59-101E8DE8CA32}" srcOrd="0" destOrd="0" presId="urn:microsoft.com/office/officeart/2005/8/layout/vList2"/>
    <dgm:cxn modelId="{FF053BB3-D075-4BCE-80D7-CBC408E49751}" srcId="{4F82F53C-ACCC-4740-8645-3C277E447DAA}" destId="{F31040BF-14BB-4298-A56A-F812F2DCEA04}" srcOrd="6" destOrd="0" parTransId="{9AF47C85-B2E9-41C0-9BF1-C8B26090CB05}" sibTransId="{E50D58F3-5E47-44AC-AF4C-486ED266F43A}"/>
    <dgm:cxn modelId="{134C88BD-D73B-45FF-AE89-45CBCEB26995}" type="presOf" srcId="{4E75B4C4-14C0-4879-AD3B-88F9C614A30C}" destId="{F9CD2D55-54E7-4837-8F2D-EDE3F6852B75}" srcOrd="0" destOrd="0" presId="urn:microsoft.com/office/officeart/2005/8/layout/vList2"/>
    <dgm:cxn modelId="{16AE30CF-4EFB-4FE5-BC99-E95DC7165933}" srcId="{4F82F53C-ACCC-4740-8645-3C277E447DAA}" destId="{F1016593-E6F6-4FD8-A36D-9F2BAF67D5CB}" srcOrd="5" destOrd="0" parTransId="{509F1DCB-B191-41D0-836E-A9A046876366}" sibTransId="{773B8030-599A-4ECF-B16B-17514F533546}"/>
    <dgm:cxn modelId="{3C94DAD4-0E80-44C3-9E23-8A3572911DA1}" type="presOf" srcId="{05F0D898-F564-4355-8DFA-8E353C8FF5D9}" destId="{CFE59078-2DAC-4EF4-9448-45DE77BCB711}" srcOrd="0" destOrd="0" presId="urn:microsoft.com/office/officeart/2005/8/layout/vList2"/>
    <dgm:cxn modelId="{528D2CDA-5290-4E9B-AF24-E2A5CEE78C17}" srcId="{4F82F53C-ACCC-4740-8645-3C277E447DAA}" destId="{914EBEC4-AA7B-4877-AE25-DF7B29F7F7DA}" srcOrd="2" destOrd="0" parTransId="{918E13EB-66F0-464A-8132-C41D316AAF69}" sibTransId="{EFD2E2CD-4E0D-4457-8FB5-EC7800F2888B}"/>
    <dgm:cxn modelId="{D27D31E2-8874-4D26-B266-65325653FF41}" srcId="{4F82F53C-ACCC-4740-8645-3C277E447DAA}" destId="{DF199D5A-5F85-4F30-B605-022A71F72D68}" srcOrd="3" destOrd="0" parTransId="{2E024F71-E004-415B-B13D-F34B87DC3A34}" sibTransId="{6D12C825-CD67-453D-8C50-2C83A2ED8EDE}"/>
    <dgm:cxn modelId="{2FB4F6FD-2E54-4C96-AC73-204228659F4D}" srcId="{4F82F53C-ACCC-4740-8645-3C277E447DAA}" destId="{EAA3F406-C91F-4E9E-8CB0-50EADE44AE79}" srcOrd="0" destOrd="0" parTransId="{88DBC379-2365-4AD5-A5BE-541DDAD9BC4D}" sibTransId="{54B51B6E-CBF1-457A-8023-15B3CC527FF4}"/>
    <dgm:cxn modelId="{5BBA1FC5-4B44-4768-9D5F-EEBBC30C0C1C}" type="presParOf" srcId="{FB25DE72-64A9-4527-BDCA-9DD0F11B3DE2}" destId="{803A3CC1-29F5-4A8B-9328-774B7713ADE3}" srcOrd="0" destOrd="0" presId="urn:microsoft.com/office/officeart/2005/8/layout/vList2"/>
    <dgm:cxn modelId="{9C6A8DC9-C991-4469-952E-A00E811D4D0D}" type="presParOf" srcId="{FB25DE72-64A9-4527-BDCA-9DD0F11B3DE2}" destId="{3217CE41-BE42-47C7-A381-EFF23136CE7D}" srcOrd="1" destOrd="0" presId="urn:microsoft.com/office/officeart/2005/8/layout/vList2"/>
    <dgm:cxn modelId="{C70A0F55-EABF-4326-8843-4B68D4BAAC07}" type="presParOf" srcId="{FB25DE72-64A9-4527-BDCA-9DD0F11B3DE2}" destId="{CFE59078-2DAC-4EF4-9448-45DE77BCB711}" srcOrd="2" destOrd="0" presId="urn:microsoft.com/office/officeart/2005/8/layout/vList2"/>
    <dgm:cxn modelId="{DB782A53-AEFD-460A-910D-8BCEDFD2028A}" type="presParOf" srcId="{FB25DE72-64A9-4527-BDCA-9DD0F11B3DE2}" destId="{D82CD971-273A-41F2-B7B5-C6DDE3BCBBF3}" srcOrd="3" destOrd="0" presId="urn:microsoft.com/office/officeart/2005/8/layout/vList2"/>
    <dgm:cxn modelId="{D753827B-4FA7-4F13-9CFC-F3C9D7AF8430}" type="presParOf" srcId="{FB25DE72-64A9-4527-BDCA-9DD0F11B3DE2}" destId="{26D728EA-8B82-4A50-9B40-A406D081E2BA}" srcOrd="4" destOrd="0" presId="urn:microsoft.com/office/officeart/2005/8/layout/vList2"/>
    <dgm:cxn modelId="{53A896C6-C574-4A9C-A6EC-752F582FD3B2}" type="presParOf" srcId="{FB25DE72-64A9-4527-BDCA-9DD0F11B3DE2}" destId="{AF5DED51-EA21-4321-B77A-01780F760310}" srcOrd="5" destOrd="0" presId="urn:microsoft.com/office/officeart/2005/8/layout/vList2"/>
    <dgm:cxn modelId="{B710115D-651D-4E2E-8CE2-ECBC7C43757E}" type="presParOf" srcId="{FB25DE72-64A9-4527-BDCA-9DD0F11B3DE2}" destId="{95E5A9B8-F0DD-43C9-A958-9A94DEF8442C}" srcOrd="6" destOrd="0" presId="urn:microsoft.com/office/officeart/2005/8/layout/vList2"/>
    <dgm:cxn modelId="{7B4E1BAD-A999-4F81-81C5-7BCBF054A6E1}" type="presParOf" srcId="{FB25DE72-64A9-4527-BDCA-9DD0F11B3DE2}" destId="{47FFC8A3-DD56-4A3F-B94A-EC8D5519FD22}" srcOrd="7" destOrd="0" presId="urn:microsoft.com/office/officeart/2005/8/layout/vList2"/>
    <dgm:cxn modelId="{F9B43546-EA73-484D-90DC-11811056B742}" type="presParOf" srcId="{FB25DE72-64A9-4527-BDCA-9DD0F11B3DE2}" destId="{F9CD2D55-54E7-4837-8F2D-EDE3F6852B75}" srcOrd="8" destOrd="0" presId="urn:microsoft.com/office/officeart/2005/8/layout/vList2"/>
    <dgm:cxn modelId="{FB69102A-96A0-4F91-9F34-4C3BD5E8CD51}" type="presParOf" srcId="{FB25DE72-64A9-4527-BDCA-9DD0F11B3DE2}" destId="{597B75A2-E614-4611-9DDF-C4CA9433C708}" srcOrd="9" destOrd="0" presId="urn:microsoft.com/office/officeart/2005/8/layout/vList2"/>
    <dgm:cxn modelId="{C69A1639-715F-48DF-9E94-BB43B0FA61DA}" type="presParOf" srcId="{FB25DE72-64A9-4527-BDCA-9DD0F11B3DE2}" destId="{CBBD9B80-D959-422C-AC59-101E8DE8CA32}" srcOrd="10" destOrd="0" presId="urn:microsoft.com/office/officeart/2005/8/layout/vList2"/>
    <dgm:cxn modelId="{A2134D53-0840-4E05-B60C-1E3111C57BDA}" type="presParOf" srcId="{FB25DE72-64A9-4527-BDCA-9DD0F11B3DE2}" destId="{7CF2321E-2D06-417A-89F5-FA343874F3CC}" srcOrd="11" destOrd="0" presId="urn:microsoft.com/office/officeart/2005/8/layout/vList2"/>
    <dgm:cxn modelId="{A799747A-CFD9-4E38-B059-A1CE00E78950}" type="presParOf" srcId="{FB25DE72-64A9-4527-BDCA-9DD0F11B3DE2}" destId="{77FC079A-966E-4E25-973E-4E70340C882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53A4C4-BD2B-4D3C-A1A1-A35E0269C72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22BAE5C-6C51-4363-A828-BA708B7B4082}">
      <dgm:prSet/>
      <dgm:spPr/>
      <dgm:t>
        <a:bodyPr/>
        <a:lstStyle/>
        <a:p>
          <a:r>
            <a:rPr lang="en-GB"/>
            <a:t>Reduce known risks that could lead to a crisis</a:t>
          </a:r>
          <a:endParaRPr lang="en-US"/>
        </a:p>
      </dgm:t>
    </dgm:pt>
    <dgm:pt modelId="{70B96EC5-0C6D-4AA6-8926-FBA5D4B5A782}" type="parTrans" cxnId="{7401ED1A-61FE-4161-B661-2AD1AF826B75}">
      <dgm:prSet/>
      <dgm:spPr/>
      <dgm:t>
        <a:bodyPr/>
        <a:lstStyle/>
        <a:p>
          <a:endParaRPr lang="en-US"/>
        </a:p>
      </dgm:t>
    </dgm:pt>
    <dgm:pt modelId="{91BCEA73-5BEE-476A-AFF0-33F6C1D054B1}" type="sibTrans" cxnId="{7401ED1A-61FE-4161-B661-2AD1AF826B75}">
      <dgm:prSet/>
      <dgm:spPr/>
      <dgm:t>
        <a:bodyPr/>
        <a:lstStyle/>
        <a:p>
          <a:endParaRPr lang="en-US"/>
        </a:p>
      </dgm:t>
    </dgm:pt>
    <dgm:pt modelId="{F07D514F-6AE1-4EFF-B623-62147904C704}">
      <dgm:prSet/>
      <dgm:spPr/>
      <dgm:t>
        <a:bodyPr/>
        <a:lstStyle/>
        <a:p>
          <a:r>
            <a:rPr lang="en-GB"/>
            <a:t>Organization’s risk management program </a:t>
          </a:r>
          <a:endParaRPr lang="en-US"/>
        </a:p>
      </dgm:t>
    </dgm:pt>
    <dgm:pt modelId="{7E206718-874C-433A-83EE-9D42BD92A772}" type="parTrans" cxnId="{4D730FFC-9C6F-44F3-B9FE-4C75C1F9A6DD}">
      <dgm:prSet/>
      <dgm:spPr/>
      <dgm:t>
        <a:bodyPr/>
        <a:lstStyle/>
        <a:p>
          <a:endParaRPr lang="en-US"/>
        </a:p>
      </dgm:t>
    </dgm:pt>
    <dgm:pt modelId="{E4CA7B3E-3132-415D-8568-D87BC7DB2586}" type="sibTrans" cxnId="{4D730FFC-9C6F-44F3-B9FE-4C75C1F9A6DD}">
      <dgm:prSet/>
      <dgm:spPr/>
      <dgm:t>
        <a:bodyPr/>
        <a:lstStyle/>
        <a:p>
          <a:endParaRPr lang="en-US"/>
        </a:p>
      </dgm:t>
    </dgm:pt>
    <dgm:pt modelId="{391EEF20-C8B9-4E83-8593-4D131DB98070}">
      <dgm:prSet/>
      <dgm:spPr/>
      <dgm:t>
        <a:bodyPr/>
        <a:lstStyle/>
        <a:p>
          <a:r>
            <a:rPr lang="en-GB"/>
            <a:t>Crisis management plan</a:t>
          </a:r>
          <a:endParaRPr lang="en-US"/>
        </a:p>
      </dgm:t>
    </dgm:pt>
    <dgm:pt modelId="{E21CF795-C151-4BE4-976F-8F0FD3DCF1C1}" type="parTrans" cxnId="{28B77FA1-E791-40D3-A44A-B77DAB69D4A2}">
      <dgm:prSet/>
      <dgm:spPr/>
      <dgm:t>
        <a:bodyPr/>
        <a:lstStyle/>
        <a:p>
          <a:endParaRPr lang="en-US"/>
        </a:p>
      </dgm:t>
    </dgm:pt>
    <dgm:pt modelId="{033A0B6B-5555-45FA-AF39-62259B844A76}" type="sibTrans" cxnId="{28B77FA1-E791-40D3-A44A-B77DAB69D4A2}">
      <dgm:prSet/>
      <dgm:spPr/>
      <dgm:t>
        <a:bodyPr/>
        <a:lstStyle/>
        <a:p>
          <a:endParaRPr lang="en-US"/>
        </a:p>
      </dgm:t>
    </dgm:pt>
    <dgm:pt modelId="{4377FD5D-1290-4849-B1B0-9852C5744E93}">
      <dgm:prSet/>
      <dgm:spPr/>
      <dgm:t>
        <a:bodyPr/>
        <a:lstStyle/>
        <a:p>
          <a:r>
            <a:rPr lang="en-GB"/>
            <a:t>Selecting and training the crisis management team</a:t>
          </a:r>
          <a:endParaRPr lang="en-US"/>
        </a:p>
      </dgm:t>
    </dgm:pt>
    <dgm:pt modelId="{DAB8A123-0B8B-4D12-8359-152325747468}" type="parTrans" cxnId="{7BA7E235-40F1-4868-8BC1-3D1CC3048BA4}">
      <dgm:prSet/>
      <dgm:spPr/>
      <dgm:t>
        <a:bodyPr/>
        <a:lstStyle/>
        <a:p>
          <a:endParaRPr lang="en-US"/>
        </a:p>
      </dgm:t>
    </dgm:pt>
    <dgm:pt modelId="{A1F89EAD-83BB-491F-9B1F-55A894DB4B4F}" type="sibTrans" cxnId="{7BA7E235-40F1-4868-8BC1-3D1CC3048BA4}">
      <dgm:prSet/>
      <dgm:spPr/>
      <dgm:t>
        <a:bodyPr/>
        <a:lstStyle/>
        <a:p>
          <a:endParaRPr lang="en-US"/>
        </a:p>
      </dgm:t>
    </dgm:pt>
    <dgm:pt modelId="{D382EB07-9DAE-4FC9-96E8-22EFA47918B9}">
      <dgm:prSet/>
      <dgm:spPr/>
      <dgm:t>
        <a:bodyPr/>
        <a:lstStyle/>
        <a:p>
          <a:r>
            <a:rPr lang="en-GB"/>
            <a:t>Conducting exercises to test the crisis management plan and crisis management team</a:t>
          </a:r>
          <a:endParaRPr lang="en-US"/>
        </a:p>
      </dgm:t>
    </dgm:pt>
    <dgm:pt modelId="{7F9CB38A-1C11-45C6-B9E4-74BA21FC8EFD}" type="parTrans" cxnId="{EA349187-3B7E-4398-B9CF-9A9D3D0BB1DA}">
      <dgm:prSet/>
      <dgm:spPr/>
      <dgm:t>
        <a:bodyPr/>
        <a:lstStyle/>
        <a:p>
          <a:endParaRPr lang="en-US"/>
        </a:p>
      </dgm:t>
    </dgm:pt>
    <dgm:pt modelId="{2D756196-4909-411A-A074-92C8C8492126}" type="sibTrans" cxnId="{EA349187-3B7E-4398-B9CF-9A9D3D0BB1DA}">
      <dgm:prSet/>
      <dgm:spPr/>
      <dgm:t>
        <a:bodyPr/>
        <a:lstStyle/>
        <a:p>
          <a:endParaRPr lang="en-US"/>
        </a:p>
      </dgm:t>
    </dgm:pt>
    <dgm:pt modelId="{A67ED8E1-C758-409E-B05F-961A61E2DC20}">
      <dgm:prSet/>
      <dgm:spPr/>
      <dgm:t>
        <a:bodyPr/>
        <a:lstStyle/>
        <a:p>
          <a:r>
            <a:rPr lang="en-GB"/>
            <a:t>Pre-Draft Crisis communications</a:t>
          </a:r>
          <a:endParaRPr lang="en-US"/>
        </a:p>
      </dgm:t>
    </dgm:pt>
    <dgm:pt modelId="{713AD282-4BEF-4231-AE2C-C1D7EE0426D9}" type="parTrans" cxnId="{FCF81B0E-D387-435E-8861-743A6944DEF9}">
      <dgm:prSet/>
      <dgm:spPr/>
      <dgm:t>
        <a:bodyPr/>
        <a:lstStyle/>
        <a:p>
          <a:endParaRPr lang="en-US"/>
        </a:p>
      </dgm:t>
    </dgm:pt>
    <dgm:pt modelId="{B3E195E1-4CE4-4727-86DB-6B82FC1F0636}" type="sibTrans" cxnId="{FCF81B0E-D387-435E-8861-743A6944DEF9}">
      <dgm:prSet/>
      <dgm:spPr/>
      <dgm:t>
        <a:bodyPr/>
        <a:lstStyle/>
        <a:p>
          <a:endParaRPr lang="en-US"/>
        </a:p>
      </dgm:t>
    </dgm:pt>
    <dgm:pt modelId="{673E4A34-2F55-4B7D-BA01-C186BD2D7846}">
      <dgm:prSet/>
      <dgm:spPr/>
      <dgm:t>
        <a:bodyPr/>
        <a:lstStyle/>
        <a:p>
          <a:r>
            <a:rPr lang="en-GB"/>
            <a:t>React faster &amp; more Effective decisions</a:t>
          </a:r>
          <a:endParaRPr lang="en-US"/>
        </a:p>
      </dgm:t>
    </dgm:pt>
    <dgm:pt modelId="{4CCBA8DE-C0DB-41E7-A757-AB7012489431}" type="parTrans" cxnId="{364563FD-072C-4F12-B30C-199FB8DA730A}">
      <dgm:prSet/>
      <dgm:spPr/>
      <dgm:t>
        <a:bodyPr/>
        <a:lstStyle/>
        <a:p>
          <a:endParaRPr lang="en-US"/>
        </a:p>
      </dgm:t>
    </dgm:pt>
    <dgm:pt modelId="{7A4DE41F-404A-4480-9579-A120D2625F0D}" type="sibTrans" cxnId="{364563FD-072C-4F12-B30C-199FB8DA730A}">
      <dgm:prSet/>
      <dgm:spPr/>
      <dgm:t>
        <a:bodyPr/>
        <a:lstStyle/>
        <a:p>
          <a:endParaRPr lang="en-US"/>
        </a:p>
      </dgm:t>
    </dgm:pt>
    <dgm:pt modelId="{F13DF215-E349-4BEF-97B2-6B174585D9C7}" type="pres">
      <dgm:prSet presAssocID="{EB53A4C4-BD2B-4D3C-A1A1-A35E0269C725}" presName="linear" presStyleCnt="0">
        <dgm:presLayoutVars>
          <dgm:animLvl val="lvl"/>
          <dgm:resizeHandles val="exact"/>
        </dgm:presLayoutVars>
      </dgm:prSet>
      <dgm:spPr/>
    </dgm:pt>
    <dgm:pt modelId="{54324AB3-A685-4B64-9F42-90BC53C18841}" type="pres">
      <dgm:prSet presAssocID="{B22BAE5C-6C51-4363-A828-BA708B7B4082}" presName="parentText" presStyleLbl="node1" presStyleIdx="0" presStyleCnt="7">
        <dgm:presLayoutVars>
          <dgm:chMax val="0"/>
          <dgm:bulletEnabled val="1"/>
        </dgm:presLayoutVars>
      </dgm:prSet>
      <dgm:spPr/>
    </dgm:pt>
    <dgm:pt modelId="{F7150094-FE39-4CA3-AC54-A333467937CA}" type="pres">
      <dgm:prSet presAssocID="{91BCEA73-5BEE-476A-AFF0-33F6C1D054B1}" presName="spacer" presStyleCnt="0"/>
      <dgm:spPr/>
    </dgm:pt>
    <dgm:pt modelId="{F6BA22CA-A429-4670-A47C-A38908D92154}" type="pres">
      <dgm:prSet presAssocID="{F07D514F-6AE1-4EFF-B623-62147904C704}" presName="parentText" presStyleLbl="node1" presStyleIdx="1" presStyleCnt="7">
        <dgm:presLayoutVars>
          <dgm:chMax val="0"/>
          <dgm:bulletEnabled val="1"/>
        </dgm:presLayoutVars>
      </dgm:prSet>
      <dgm:spPr/>
    </dgm:pt>
    <dgm:pt modelId="{31F97839-260E-41B6-BF5D-3FCDDF1394AD}" type="pres">
      <dgm:prSet presAssocID="{E4CA7B3E-3132-415D-8568-D87BC7DB2586}" presName="spacer" presStyleCnt="0"/>
      <dgm:spPr/>
    </dgm:pt>
    <dgm:pt modelId="{7F3D1821-1480-4B6B-937B-38668B13849F}" type="pres">
      <dgm:prSet presAssocID="{391EEF20-C8B9-4E83-8593-4D131DB98070}" presName="parentText" presStyleLbl="node1" presStyleIdx="2" presStyleCnt="7">
        <dgm:presLayoutVars>
          <dgm:chMax val="0"/>
          <dgm:bulletEnabled val="1"/>
        </dgm:presLayoutVars>
      </dgm:prSet>
      <dgm:spPr/>
    </dgm:pt>
    <dgm:pt modelId="{E9AC69AF-9FA2-40B6-A513-86BD99BDDEF2}" type="pres">
      <dgm:prSet presAssocID="{033A0B6B-5555-45FA-AF39-62259B844A76}" presName="spacer" presStyleCnt="0"/>
      <dgm:spPr/>
    </dgm:pt>
    <dgm:pt modelId="{45407AC3-1FE7-4F1F-B7D4-14431A980681}" type="pres">
      <dgm:prSet presAssocID="{4377FD5D-1290-4849-B1B0-9852C5744E93}" presName="parentText" presStyleLbl="node1" presStyleIdx="3" presStyleCnt="7">
        <dgm:presLayoutVars>
          <dgm:chMax val="0"/>
          <dgm:bulletEnabled val="1"/>
        </dgm:presLayoutVars>
      </dgm:prSet>
      <dgm:spPr/>
    </dgm:pt>
    <dgm:pt modelId="{E9BA43AD-0258-4BFD-B70B-F429AB8F9618}" type="pres">
      <dgm:prSet presAssocID="{A1F89EAD-83BB-491F-9B1F-55A894DB4B4F}" presName="spacer" presStyleCnt="0"/>
      <dgm:spPr/>
    </dgm:pt>
    <dgm:pt modelId="{F254EEDA-2589-49EA-A5A4-9C486CCA15AA}" type="pres">
      <dgm:prSet presAssocID="{D382EB07-9DAE-4FC9-96E8-22EFA47918B9}" presName="parentText" presStyleLbl="node1" presStyleIdx="4" presStyleCnt="7">
        <dgm:presLayoutVars>
          <dgm:chMax val="0"/>
          <dgm:bulletEnabled val="1"/>
        </dgm:presLayoutVars>
      </dgm:prSet>
      <dgm:spPr/>
    </dgm:pt>
    <dgm:pt modelId="{9EC18227-1060-4E6F-9584-3AC834AD2BA6}" type="pres">
      <dgm:prSet presAssocID="{2D756196-4909-411A-A074-92C8C8492126}" presName="spacer" presStyleCnt="0"/>
      <dgm:spPr/>
    </dgm:pt>
    <dgm:pt modelId="{284D05D1-8954-43D1-94F5-4FD9D9006D0A}" type="pres">
      <dgm:prSet presAssocID="{A67ED8E1-C758-409E-B05F-961A61E2DC20}" presName="parentText" presStyleLbl="node1" presStyleIdx="5" presStyleCnt="7">
        <dgm:presLayoutVars>
          <dgm:chMax val="0"/>
          <dgm:bulletEnabled val="1"/>
        </dgm:presLayoutVars>
      </dgm:prSet>
      <dgm:spPr/>
    </dgm:pt>
    <dgm:pt modelId="{AE3B4CEB-DD15-419F-9CD4-E52721C4C04E}" type="pres">
      <dgm:prSet presAssocID="{B3E195E1-4CE4-4727-86DB-6B82FC1F0636}" presName="spacer" presStyleCnt="0"/>
      <dgm:spPr/>
    </dgm:pt>
    <dgm:pt modelId="{88419AA7-791A-4448-B69A-47D133576319}" type="pres">
      <dgm:prSet presAssocID="{673E4A34-2F55-4B7D-BA01-C186BD2D7846}" presName="parentText" presStyleLbl="node1" presStyleIdx="6" presStyleCnt="7">
        <dgm:presLayoutVars>
          <dgm:chMax val="0"/>
          <dgm:bulletEnabled val="1"/>
        </dgm:presLayoutVars>
      </dgm:prSet>
      <dgm:spPr/>
    </dgm:pt>
  </dgm:ptLst>
  <dgm:cxnLst>
    <dgm:cxn modelId="{FCF81B0E-D387-435E-8861-743A6944DEF9}" srcId="{EB53A4C4-BD2B-4D3C-A1A1-A35E0269C725}" destId="{A67ED8E1-C758-409E-B05F-961A61E2DC20}" srcOrd="5" destOrd="0" parTransId="{713AD282-4BEF-4231-AE2C-C1D7EE0426D9}" sibTransId="{B3E195E1-4CE4-4727-86DB-6B82FC1F0636}"/>
    <dgm:cxn modelId="{74EB340E-5912-4456-BCB3-D96B8A89BE4D}" type="presOf" srcId="{D382EB07-9DAE-4FC9-96E8-22EFA47918B9}" destId="{F254EEDA-2589-49EA-A5A4-9C486CCA15AA}" srcOrd="0" destOrd="0" presId="urn:microsoft.com/office/officeart/2005/8/layout/vList2"/>
    <dgm:cxn modelId="{43BAE815-CBC6-4C27-AE15-1195F5489BD7}" type="presOf" srcId="{B22BAE5C-6C51-4363-A828-BA708B7B4082}" destId="{54324AB3-A685-4B64-9F42-90BC53C18841}" srcOrd="0" destOrd="0" presId="urn:microsoft.com/office/officeart/2005/8/layout/vList2"/>
    <dgm:cxn modelId="{7401ED1A-61FE-4161-B661-2AD1AF826B75}" srcId="{EB53A4C4-BD2B-4D3C-A1A1-A35E0269C725}" destId="{B22BAE5C-6C51-4363-A828-BA708B7B4082}" srcOrd="0" destOrd="0" parTransId="{70B96EC5-0C6D-4AA6-8926-FBA5D4B5A782}" sibTransId="{91BCEA73-5BEE-476A-AFF0-33F6C1D054B1}"/>
    <dgm:cxn modelId="{7D91612B-9BEC-4186-B611-44D2B29E8FCE}" type="presOf" srcId="{F07D514F-6AE1-4EFF-B623-62147904C704}" destId="{F6BA22CA-A429-4670-A47C-A38908D92154}" srcOrd="0" destOrd="0" presId="urn:microsoft.com/office/officeart/2005/8/layout/vList2"/>
    <dgm:cxn modelId="{7BA7E235-40F1-4868-8BC1-3D1CC3048BA4}" srcId="{EB53A4C4-BD2B-4D3C-A1A1-A35E0269C725}" destId="{4377FD5D-1290-4849-B1B0-9852C5744E93}" srcOrd="3" destOrd="0" parTransId="{DAB8A123-0B8B-4D12-8359-152325747468}" sibTransId="{A1F89EAD-83BB-491F-9B1F-55A894DB4B4F}"/>
    <dgm:cxn modelId="{FB991F6B-C1FE-4620-810A-92EED86BE2A1}" type="presOf" srcId="{A67ED8E1-C758-409E-B05F-961A61E2DC20}" destId="{284D05D1-8954-43D1-94F5-4FD9D9006D0A}" srcOrd="0" destOrd="0" presId="urn:microsoft.com/office/officeart/2005/8/layout/vList2"/>
    <dgm:cxn modelId="{5E68A56F-4B91-4B01-94C8-379AD48DBAA5}" type="presOf" srcId="{673E4A34-2F55-4B7D-BA01-C186BD2D7846}" destId="{88419AA7-791A-4448-B69A-47D133576319}" srcOrd="0" destOrd="0" presId="urn:microsoft.com/office/officeart/2005/8/layout/vList2"/>
    <dgm:cxn modelId="{E6AC0E74-4D6B-4E59-8FBD-42D60AAEC21F}" type="presOf" srcId="{4377FD5D-1290-4849-B1B0-9852C5744E93}" destId="{45407AC3-1FE7-4F1F-B7D4-14431A980681}" srcOrd="0" destOrd="0" presId="urn:microsoft.com/office/officeart/2005/8/layout/vList2"/>
    <dgm:cxn modelId="{EA349187-3B7E-4398-B9CF-9A9D3D0BB1DA}" srcId="{EB53A4C4-BD2B-4D3C-A1A1-A35E0269C725}" destId="{D382EB07-9DAE-4FC9-96E8-22EFA47918B9}" srcOrd="4" destOrd="0" parTransId="{7F9CB38A-1C11-45C6-B9E4-74BA21FC8EFD}" sibTransId="{2D756196-4909-411A-A074-92C8C8492126}"/>
    <dgm:cxn modelId="{28B77FA1-E791-40D3-A44A-B77DAB69D4A2}" srcId="{EB53A4C4-BD2B-4D3C-A1A1-A35E0269C725}" destId="{391EEF20-C8B9-4E83-8593-4D131DB98070}" srcOrd="2" destOrd="0" parTransId="{E21CF795-C151-4BE4-976F-8F0FD3DCF1C1}" sibTransId="{033A0B6B-5555-45FA-AF39-62259B844A76}"/>
    <dgm:cxn modelId="{88C0DBA9-47D7-463C-A278-DD10E0200E0C}" type="presOf" srcId="{391EEF20-C8B9-4E83-8593-4D131DB98070}" destId="{7F3D1821-1480-4B6B-937B-38668B13849F}" srcOrd="0" destOrd="0" presId="urn:microsoft.com/office/officeart/2005/8/layout/vList2"/>
    <dgm:cxn modelId="{80043AEF-7CCA-4478-A514-D923F0039256}" type="presOf" srcId="{EB53A4C4-BD2B-4D3C-A1A1-A35E0269C725}" destId="{F13DF215-E349-4BEF-97B2-6B174585D9C7}" srcOrd="0" destOrd="0" presId="urn:microsoft.com/office/officeart/2005/8/layout/vList2"/>
    <dgm:cxn modelId="{4D730FFC-9C6F-44F3-B9FE-4C75C1F9A6DD}" srcId="{EB53A4C4-BD2B-4D3C-A1A1-A35E0269C725}" destId="{F07D514F-6AE1-4EFF-B623-62147904C704}" srcOrd="1" destOrd="0" parTransId="{7E206718-874C-433A-83EE-9D42BD92A772}" sibTransId="{E4CA7B3E-3132-415D-8568-D87BC7DB2586}"/>
    <dgm:cxn modelId="{364563FD-072C-4F12-B30C-199FB8DA730A}" srcId="{EB53A4C4-BD2B-4D3C-A1A1-A35E0269C725}" destId="{673E4A34-2F55-4B7D-BA01-C186BD2D7846}" srcOrd="6" destOrd="0" parTransId="{4CCBA8DE-C0DB-41E7-A757-AB7012489431}" sibTransId="{7A4DE41F-404A-4480-9579-A120D2625F0D}"/>
    <dgm:cxn modelId="{9264D078-F6F1-497F-AF2A-3D186E4925D3}" type="presParOf" srcId="{F13DF215-E349-4BEF-97B2-6B174585D9C7}" destId="{54324AB3-A685-4B64-9F42-90BC53C18841}" srcOrd="0" destOrd="0" presId="urn:microsoft.com/office/officeart/2005/8/layout/vList2"/>
    <dgm:cxn modelId="{50ED586C-7BC6-46E1-9B3E-DBF4FF17B004}" type="presParOf" srcId="{F13DF215-E349-4BEF-97B2-6B174585D9C7}" destId="{F7150094-FE39-4CA3-AC54-A333467937CA}" srcOrd="1" destOrd="0" presId="urn:microsoft.com/office/officeart/2005/8/layout/vList2"/>
    <dgm:cxn modelId="{C13D4508-75B0-487D-90AB-E5BD551F3A46}" type="presParOf" srcId="{F13DF215-E349-4BEF-97B2-6B174585D9C7}" destId="{F6BA22CA-A429-4670-A47C-A38908D92154}" srcOrd="2" destOrd="0" presId="urn:microsoft.com/office/officeart/2005/8/layout/vList2"/>
    <dgm:cxn modelId="{B15C06BA-6735-4730-AF79-FE03CAE67B61}" type="presParOf" srcId="{F13DF215-E349-4BEF-97B2-6B174585D9C7}" destId="{31F97839-260E-41B6-BF5D-3FCDDF1394AD}" srcOrd="3" destOrd="0" presId="urn:microsoft.com/office/officeart/2005/8/layout/vList2"/>
    <dgm:cxn modelId="{26489513-DEE1-40A9-B961-B807AD62E51C}" type="presParOf" srcId="{F13DF215-E349-4BEF-97B2-6B174585D9C7}" destId="{7F3D1821-1480-4B6B-937B-38668B13849F}" srcOrd="4" destOrd="0" presId="urn:microsoft.com/office/officeart/2005/8/layout/vList2"/>
    <dgm:cxn modelId="{CF7AA552-2395-4E93-A0A8-CD55200815AE}" type="presParOf" srcId="{F13DF215-E349-4BEF-97B2-6B174585D9C7}" destId="{E9AC69AF-9FA2-40B6-A513-86BD99BDDEF2}" srcOrd="5" destOrd="0" presId="urn:microsoft.com/office/officeart/2005/8/layout/vList2"/>
    <dgm:cxn modelId="{6F784CE8-23B0-477A-9A03-9D8249E2530B}" type="presParOf" srcId="{F13DF215-E349-4BEF-97B2-6B174585D9C7}" destId="{45407AC3-1FE7-4F1F-B7D4-14431A980681}" srcOrd="6" destOrd="0" presId="urn:microsoft.com/office/officeart/2005/8/layout/vList2"/>
    <dgm:cxn modelId="{E40DA511-0744-4834-A699-7DE337EF146F}" type="presParOf" srcId="{F13DF215-E349-4BEF-97B2-6B174585D9C7}" destId="{E9BA43AD-0258-4BFD-B70B-F429AB8F9618}" srcOrd="7" destOrd="0" presId="urn:microsoft.com/office/officeart/2005/8/layout/vList2"/>
    <dgm:cxn modelId="{54B36694-DBE7-4E77-866F-73D558326957}" type="presParOf" srcId="{F13DF215-E349-4BEF-97B2-6B174585D9C7}" destId="{F254EEDA-2589-49EA-A5A4-9C486CCA15AA}" srcOrd="8" destOrd="0" presId="urn:microsoft.com/office/officeart/2005/8/layout/vList2"/>
    <dgm:cxn modelId="{C9B02801-75D1-4418-B943-2B6D67F62F75}" type="presParOf" srcId="{F13DF215-E349-4BEF-97B2-6B174585D9C7}" destId="{9EC18227-1060-4E6F-9584-3AC834AD2BA6}" srcOrd="9" destOrd="0" presId="urn:microsoft.com/office/officeart/2005/8/layout/vList2"/>
    <dgm:cxn modelId="{0466976F-189C-4C55-80BA-653078CAA1BF}" type="presParOf" srcId="{F13DF215-E349-4BEF-97B2-6B174585D9C7}" destId="{284D05D1-8954-43D1-94F5-4FD9D9006D0A}" srcOrd="10" destOrd="0" presId="urn:microsoft.com/office/officeart/2005/8/layout/vList2"/>
    <dgm:cxn modelId="{EF8080C7-87B2-44BD-A786-791D063AFCD4}" type="presParOf" srcId="{F13DF215-E349-4BEF-97B2-6B174585D9C7}" destId="{AE3B4CEB-DD15-419F-9CD4-E52721C4C04E}" srcOrd="11" destOrd="0" presId="urn:microsoft.com/office/officeart/2005/8/layout/vList2"/>
    <dgm:cxn modelId="{61BBB45E-DDDC-4624-8F2A-12D5FC61FF9D}" type="presParOf" srcId="{F13DF215-E349-4BEF-97B2-6B174585D9C7}" destId="{88419AA7-791A-4448-B69A-47D13357631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F3929D-DEC9-4F58-ADB0-EE7F6003150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538CEBC-816A-4539-ACAE-DEF08092D938}">
      <dgm:prSet/>
      <dgm:spPr/>
      <dgm:t>
        <a:bodyPr/>
        <a:lstStyle/>
        <a:p>
          <a:r>
            <a:rPr lang="en-GB"/>
            <a:t>Training – task roles &amp; Performance</a:t>
          </a:r>
          <a:endParaRPr lang="en-US"/>
        </a:p>
      </dgm:t>
    </dgm:pt>
    <dgm:pt modelId="{89E1ECD7-AE67-4877-988E-DE0A86AF89C5}" type="parTrans" cxnId="{A09ADF7D-92D2-413D-9D34-54F0266A5E8F}">
      <dgm:prSet/>
      <dgm:spPr/>
      <dgm:t>
        <a:bodyPr/>
        <a:lstStyle/>
        <a:p>
          <a:endParaRPr lang="en-US"/>
        </a:p>
      </dgm:t>
    </dgm:pt>
    <dgm:pt modelId="{E7DA1C2F-6AEA-4C45-AA40-8D8A3BCE1355}" type="sibTrans" cxnId="{A09ADF7D-92D2-413D-9D34-54F0266A5E8F}">
      <dgm:prSet/>
      <dgm:spPr/>
      <dgm:t>
        <a:bodyPr/>
        <a:lstStyle/>
        <a:p>
          <a:endParaRPr lang="en-US"/>
        </a:p>
      </dgm:t>
    </dgm:pt>
    <dgm:pt modelId="{719110C0-EE15-40E4-B674-D03E5262459A}">
      <dgm:prSet/>
      <dgm:spPr/>
      <dgm:t>
        <a:bodyPr/>
        <a:lstStyle/>
        <a:p>
          <a:r>
            <a:rPr lang="en-GB"/>
            <a:t>Testing - systems</a:t>
          </a:r>
          <a:endParaRPr lang="en-US"/>
        </a:p>
      </dgm:t>
    </dgm:pt>
    <dgm:pt modelId="{ADE33114-7F17-4005-A8E8-2A966D2BB979}" type="parTrans" cxnId="{47B17897-7607-4444-BB9F-69BFB6DBA514}">
      <dgm:prSet/>
      <dgm:spPr/>
      <dgm:t>
        <a:bodyPr/>
        <a:lstStyle/>
        <a:p>
          <a:endParaRPr lang="en-US"/>
        </a:p>
      </dgm:t>
    </dgm:pt>
    <dgm:pt modelId="{186B81BE-5FBD-46BC-9669-0C21C8DF74EA}" type="sibTrans" cxnId="{47B17897-7607-4444-BB9F-69BFB6DBA514}">
      <dgm:prSet/>
      <dgm:spPr/>
      <dgm:t>
        <a:bodyPr/>
        <a:lstStyle/>
        <a:p>
          <a:endParaRPr lang="en-US"/>
        </a:p>
      </dgm:t>
    </dgm:pt>
    <dgm:pt modelId="{D9F309A0-274E-4466-B622-C929A88D9073}">
      <dgm:prSet/>
      <dgm:spPr/>
      <dgm:t>
        <a:bodyPr/>
        <a:lstStyle/>
        <a:p>
          <a:r>
            <a:rPr lang="en-GB"/>
            <a:t>Practice – improve decision making </a:t>
          </a:r>
          <a:endParaRPr lang="en-US"/>
        </a:p>
      </dgm:t>
    </dgm:pt>
    <dgm:pt modelId="{F33DBCDC-6D79-4624-B645-7FC3A2BC9908}" type="parTrans" cxnId="{732890A3-72E5-4A06-A3EE-952B404D359F}">
      <dgm:prSet/>
      <dgm:spPr/>
      <dgm:t>
        <a:bodyPr/>
        <a:lstStyle/>
        <a:p>
          <a:endParaRPr lang="en-US"/>
        </a:p>
      </dgm:t>
    </dgm:pt>
    <dgm:pt modelId="{DD84EA49-5879-4ED1-B626-5AAD4B7AC975}" type="sibTrans" cxnId="{732890A3-72E5-4A06-A3EE-952B404D359F}">
      <dgm:prSet/>
      <dgm:spPr/>
      <dgm:t>
        <a:bodyPr/>
        <a:lstStyle/>
        <a:p>
          <a:endParaRPr lang="en-US"/>
        </a:p>
      </dgm:t>
    </dgm:pt>
    <dgm:pt modelId="{7A5990EC-E8B3-4FEA-B25C-9187412DD586}">
      <dgm:prSet/>
      <dgm:spPr/>
      <dgm:t>
        <a:bodyPr/>
        <a:lstStyle/>
        <a:p>
          <a:r>
            <a:rPr lang="en-GB"/>
            <a:t>Exercises – simulated experiences</a:t>
          </a:r>
          <a:endParaRPr lang="en-US"/>
        </a:p>
      </dgm:t>
    </dgm:pt>
    <dgm:pt modelId="{B961CD1B-B148-47E4-9941-A501A2369AE9}" type="parTrans" cxnId="{B46BE7C1-B87F-4B96-88E7-7D9B425CD8A7}">
      <dgm:prSet/>
      <dgm:spPr/>
      <dgm:t>
        <a:bodyPr/>
        <a:lstStyle/>
        <a:p>
          <a:endParaRPr lang="en-US"/>
        </a:p>
      </dgm:t>
    </dgm:pt>
    <dgm:pt modelId="{43C94030-601A-4B56-B5EB-6FA7D0EB7BB8}" type="sibTrans" cxnId="{B46BE7C1-B87F-4B96-88E7-7D9B425CD8A7}">
      <dgm:prSet/>
      <dgm:spPr/>
      <dgm:t>
        <a:bodyPr/>
        <a:lstStyle/>
        <a:p>
          <a:endParaRPr lang="en-US"/>
        </a:p>
      </dgm:t>
    </dgm:pt>
    <dgm:pt modelId="{76E0C4CE-B085-4403-8E8A-A611678FE6ED}">
      <dgm:prSet/>
      <dgm:spPr/>
      <dgm:t>
        <a:bodyPr/>
        <a:lstStyle/>
        <a:p>
          <a:r>
            <a:rPr lang="en-GB"/>
            <a:t>Measure effectiveness</a:t>
          </a:r>
          <a:endParaRPr lang="en-US"/>
        </a:p>
      </dgm:t>
    </dgm:pt>
    <dgm:pt modelId="{9C38303C-6ED5-4A53-BC00-9AC329931EC0}" type="parTrans" cxnId="{741FF8B5-25DF-453F-B297-106CA66B6EE8}">
      <dgm:prSet/>
      <dgm:spPr/>
      <dgm:t>
        <a:bodyPr/>
        <a:lstStyle/>
        <a:p>
          <a:endParaRPr lang="en-US"/>
        </a:p>
      </dgm:t>
    </dgm:pt>
    <dgm:pt modelId="{01EE6095-C52A-43C8-BAAC-BCF6FEEC8E3C}" type="sibTrans" cxnId="{741FF8B5-25DF-453F-B297-106CA66B6EE8}">
      <dgm:prSet/>
      <dgm:spPr/>
      <dgm:t>
        <a:bodyPr/>
        <a:lstStyle/>
        <a:p>
          <a:endParaRPr lang="en-US"/>
        </a:p>
      </dgm:t>
    </dgm:pt>
    <dgm:pt modelId="{FE6F27F0-BCD7-4D98-B1D0-FCDDF65EF9DA}">
      <dgm:prSet/>
      <dgm:spPr/>
      <dgm:t>
        <a:bodyPr/>
        <a:lstStyle/>
        <a:p>
          <a:r>
            <a:rPr lang="en-GB"/>
            <a:t>Unique crisis</a:t>
          </a:r>
          <a:endParaRPr lang="en-US"/>
        </a:p>
      </dgm:t>
    </dgm:pt>
    <dgm:pt modelId="{2EA89B3A-4055-4A67-B212-59449B3DAE5E}" type="parTrans" cxnId="{708917BB-A94D-48AA-A966-83A6344C10C6}">
      <dgm:prSet/>
      <dgm:spPr/>
      <dgm:t>
        <a:bodyPr/>
        <a:lstStyle/>
        <a:p>
          <a:endParaRPr lang="en-US"/>
        </a:p>
      </dgm:t>
    </dgm:pt>
    <dgm:pt modelId="{0BDEEDDA-AE54-471A-9905-ECD14F343D9C}" type="sibTrans" cxnId="{708917BB-A94D-48AA-A966-83A6344C10C6}">
      <dgm:prSet/>
      <dgm:spPr/>
      <dgm:t>
        <a:bodyPr/>
        <a:lstStyle/>
        <a:p>
          <a:endParaRPr lang="en-US"/>
        </a:p>
      </dgm:t>
    </dgm:pt>
    <dgm:pt modelId="{0BA316D5-F6B1-43F3-A4D3-75F4C8CD68D3}">
      <dgm:prSet/>
      <dgm:spPr/>
      <dgm:t>
        <a:bodyPr/>
        <a:lstStyle/>
        <a:p>
          <a:r>
            <a:rPr lang="en-GB"/>
            <a:t>Crisis management plan is a rough guide only each crisis is unique</a:t>
          </a:r>
          <a:endParaRPr lang="en-US"/>
        </a:p>
      </dgm:t>
    </dgm:pt>
    <dgm:pt modelId="{7E10B7E9-553E-419A-B4A4-4460F0E18C80}" type="parTrans" cxnId="{C50D66C0-EF09-471C-91BE-3E673497A918}">
      <dgm:prSet/>
      <dgm:spPr/>
      <dgm:t>
        <a:bodyPr/>
        <a:lstStyle/>
        <a:p>
          <a:endParaRPr lang="en-US"/>
        </a:p>
      </dgm:t>
    </dgm:pt>
    <dgm:pt modelId="{BA2176B7-DEB3-4487-AAD2-9324B8D6D1B3}" type="sibTrans" cxnId="{C50D66C0-EF09-471C-91BE-3E673497A918}">
      <dgm:prSet/>
      <dgm:spPr/>
      <dgm:t>
        <a:bodyPr/>
        <a:lstStyle/>
        <a:p>
          <a:endParaRPr lang="en-US"/>
        </a:p>
      </dgm:t>
    </dgm:pt>
    <dgm:pt modelId="{E5B151CB-A075-45DA-A4BF-37E6C2099F64}">
      <dgm:prSet/>
      <dgm:spPr/>
      <dgm:t>
        <a:bodyPr/>
        <a:lstStyle/>
        <a:p>
          <a:r>
            <a:rPr lang="en-GB"/>
            <a:t>Media training &amp;  public relations</a:t>
          </a:r>
          <a:endParaRPr lang="en-US"/>
        </a:p>
      </dgm:t>
    </dgm:pt>
    <dgm:pt modelId="{C044342F-50D3-4258-88FB-0BC65498BC93}" type="parTrans" cxnId="{6B364959-C158-4476-9042-B014D150CFDB}">
      <dgm:prSet/>
      <dgm:spPr/>
      <dgm:t>
        <a:bodyPr/>
        <a:lstStyle/>
        <a:p>
          <a:endParaRPr lang="en-US"/>
        </a:p>
      </dgm:t>
    </dgm:pt>
    <dgm:pt modelId="{17094557-F0CF-438F-ADB9-E146683723FF}" type="sibTrans" cxnId="{6B364959-C158-4476-9042-B014D150CFDB}">
      <dgm:prSet/>
      <dgm:spPr/>
      <dgm:t>
        <a:bodyPr/>
        <a:lstStyle/>
        <a:p>
          <a:endParaRPr lang="en-US"/>
        </a:p>
      </dgm:t>
    </dgm:pt>
    <dgm:pt modelId="{EF5430A0-A590-4352-BC87-7E1C82AD5F28}" type="pres">
      <dgm:prSet presAssocID="{D8F3929D-DEC9-4F58-ADB0-EE7F60031502}" presName="vert0" presStyleCnt="0">
        <dgm:presLayoutVars>
          <dgm:dir/>
          <dgm:animOne val="branch"/>
          <dgm:animLvl val="lvl"/>
        </dgm:presLayoutVars>
      </dgm:prSet>
      <dgm:spPr/>
    </dgm:pt>
    <dgm:pt modelId="{7AF2BF5F-E80E-4F26-A9B3-CDEFF0FE3F04}" type="pres">
      <dgm:prSet presAssocID="{8538CEBC-816A-4539-ACAE-DEF08092D938}" presName="thickLine" presStyleLbl="alignNode1" presStyleIdx="0" presStyleCnt="8"/>
      <dgm:spPr/>
    </dgm:pt>
    <dgm:pt modelId="{0EB6A2E9-97F1-4AA8-B895-02F9FCC04D79}" type="pres">
      <dgm:prSet presAssocID="{8538CEBC-816A-4539-ACAE-DEF08092D938}" presName="horz1" presStyleCnt="0"/>
      <dgm:spPr/>
    </dgm:pt>
    <dgm:pt modelId="{1D8507D1-5A9F-4713-9CD4-AB9897B00FB1}" type="pres">
      <dgm:prSet presAssocID="{8538CEBC-816A-4539-ACAE-DEF08092D938}" presName="tx1" presStyleLbl="revTx" presStyleIdx="0" presStyleCnt="8"/>
      <dgm:spPr/>
    </dgm:pt>
    <dgm:pt modelId="{60874A38-3D80-4F85-80DC-8A432F2A77E8}" type="pres">
      <dgm:prSet presAssocID="{8538CEBC-816A-4539-ACAE-DEF08092D938}" presName="vert1" presStyleCnt="0"/>
      <dgm:spPr/>
    </dgm:pt>
    <dgm:pt modelId="{9C23F64D-D0D6-45B9-81D4-626E937AEB81}" type="pres">
      <dgm:prSet presAssocID="{719110C0-EE15-40E4-B674-D03E5262459A}" presName="thickLine" presStyleLbl="alignNode1" presStyleIdx="1" presStyleCnt="8"/>
      <dgm:spPr/>
    </dgm:pt>
    <dgm:pt modelId="{6BB7CB93-CEED-4FB2-95E4-AB0DD0D30FB3}" type="pres">
      <dgm:prSet presAssocID="{719110C0-EE15-40E4-B674-D03E5262459A}" presName="horz1" presStyleCnt="0"/>
      <dgm:spPr/>
    </dgm:pt>
    <dgm:pt modelId="{4790AF95-F226-4861-8C44-2B1121AB4ED7}" type="pres">
      <dgm:prSet presAssocID="{719110C0-EE15-40E4-B674-D03E5262459A}" presName="tx1" presStyleLbl="revTx" presStyleIdx="1" presStyleCnt="8"/>
      <dgm:spPr/>
    </dgm:pt>
    <dgm:pt modelId="{DCE460DD-FA27-4C13-B3F0-5008593550CA}" type="pres">
      <dgm:prSet presAssocID="{719110C0-EE15-40E4-B674-D03E5262459A}" presName="vert1" presStyleCnt="0"/>
      <dgm:spPr/>
    </dgm:pt>
    <dgm:pt modelId="{69EB8DA0-E737-489F-B11F-CD253F8424B8}" type="pres">
      <dgm:prSet presAssocID="{D9F309A0-274E-4466-B622-C929A88D9073}" presName="thickLine" presStyleLbl="alignNode1" presStyleIdx="2" presStyleCnt="8"/>
      <dgm:spPr/>
    </dgm:pt>
    <dgm:pt modelId="{683A5520-E3E9-4BA6-8A57-5A49B5DD27E2}" type="pres">
      <dgm:prSet presAssocID="{D9F309A0-274E-4466-B622-C929A88D9073}" presName="horz1" presStyleCnt="0"/>
      <dgm:spPr/>
    </dgm:pt>
    <dgm:pt modelId="{6E9B3167-C087-43BC-A301-4EF357FE3720}" type="pres">
      <dgm:prSet presAssocID="{D9F309A0-274E-4466-B622-C929A88D9073}" presName="tx1" presStyleLbl="revTx" presStyleIdx="2" presStyleCnt="8"/>
      <dgm:spPr/>
    </dgm:pt>
    <dgm:pt modelId="{2E8F92B5-AE4D-4918-A88C-2F378BF6FE34}" type="pres">
      <dgm:prSet presAssocID="{D9F309A0-274E-4466-B622-C929A88D9073}" presName="vert1" presStyleCnt="0"/>
      <dgm:spPr/>
    </dgm:pt>
    <dgm:pt modelId="{8E45BC1D-EBAE-4372-BD63-7B2A11EC6311}" type="pres">
      <dgm:prSet presAssocID="{7A5990EC-E8B3-4FEA-B25C-9187412DD586}" presName="thickLine" presStyleLbl="alignNode1" presStyleIdx="3" presStyleCnt="8"/>
      <dgm:spPr/>
    </dgm:pt>
    <dgm:pt modelId="{D600086F-F4C4-40B0-B39A-E61C1D3C1C04}" type="pres">
      <dgm:prSet presAssocID="{7A5990EC-E8B3-4FEA-B25C-9187412DD586}" presName="horz1" presStyleCnt="0"/>
      <dgm:spPr/>
    </dgm:pt>
    <dgm:pt modelId="{C395B7DA-2B67-4AE5-A004-CA44B9CA8305}" type="pres">
      <dgm:prSet presAssocID="{7A5990EC-E8B3-4FEA-B25C-9187412DD586}" presName="tx1" presStyleLbl="revTx" presStyleIdx="3" presStyleCnt="8"/>
      <dgm:spPr/>
    </dgm:pt>
    <dgm:pt modelId="{DC147ECE-A970-4A00-A801-F8D245F231B2}" type="pres">
      <dgm:prSet presAssocID="{7A5990EC-E8B3-4FEA-B25C-9187412DD586}" presName="vert1" presStyleCnt="0"/>
      <dgm:spPr/>
    </dgm:pt>
    <dgm:pt modelId="{E9B40980-7983-4290-8C04-76630590E564}" type="pres">
      <dgm:prSet presAssocID="{76E0C4CE-B085-4403-8E8A-A611678FE6ED}" presName="thickLine" presStyleLbl="alignNode1" presStyleIdx="4" presStyleCnt="8"/>
      <dgm:spPr/>
    </dgm:pt>
    <dgm:pt modelId="{4F498895-9B12-4BA3-A2AE-44F7482CAE69}" type="pres">
      <dgm:prSet presAssocID="{76E0C4CE-B085-4403-8E8A-A611678FE6ED}" presName="horz1" presStyleCnt="0"/>
      <dgm:spPr/>
    </dgm:pt>
    <dgm:pt modelId="{8C9C1E90-7669-4883-80EA-1BB96B844FAA}" type="pres">
      <dgm:prSet presAssocID="{76E0C4CE-B085-4403-8E8A-A611678FE6ED}" presName="tx1" presStyleLbl="revTx" presStyleIdx="4" presStyleCnt="8"/>
      <dgm:spPr/>
    </dgm:pt>
    <dgm:pt modelId="{EEC5F9EF-7765-4F25-A080-FABB61457BE2}" type="pres">
      <dgm:prSet presAssocID="{76E0C4CE-B085-4403-8E8A-A611678FE6ED}" presName="vert1" presStyleCnt="0"/>
      <dgm:spPr/>
    </dgm:pt>
    <dgm:pt modelId="{1EAFEA5C-7E0B-4442-88A9-368B722497DE}" type="pres">
      <dgm:prSet presAssocID="{FE6F27F0-BCD7-4D98-B1D0-FCDDF65EF9DA}" presName="thickLine" presStyleLbl="alignNode1" presStyleIdx="5" presStyleCnt="8"/>
      <dgm:spPr/>
    </dgm:pt>
    <dgm:pt modelId="{B3387007-78CE-4172-A1D6-A00E3232F218}" type="pres">
      <dgm:prSet presAssocID="{FE6F27F0-BCD7-4D98-B1D0-FCDDF65EF9DA}" presName="horz1" presStyleCnt="0"/>
      <dgm:spPr/>
    </dgm:pt>
    <dgm:pt modelId="{43C11088-415E-4B01-A30C-2DB0AC498D5A}" type="pres">
      <dgm:prSet presAssocID="{FE6F27F0-BCD7-4D98-B1D0-FCDDF65EF9DA}" presName="tx1" presStyleLbl="revTx" presStyleIdx="5" presStyleCnt="8"/>
      <dgm:spPr/>
    </dgm:pt>
    <dgm:pt modelId="{D1CEB038-A122-47D5-AAE2-B9B49140C2CB}" type="pres">
      <dgm:prSet presAssocID="{FE6F27F0-BCD7-4D98-B1D0-FCDDF65EF9DA}" presName="vert1" presStyleCnt="0"/>
      <dgm:spPr/>
    </dgm:pt>
    <dgm:pt modelId="{04C36BAE-2540-4278-BE54-8B2C221E212B}" type="pres">
      <dgm:prSet presAssocID="{0BA316D5-F6B1-43F3-A4D3-75F4C8CD68D3}" presName="thickLine" presStyleLbl="alignNode1" presStyleIdx="6" presStyleCnt="8"/>
      <dgm:spPr/>
    </dgm:pt>
    <dgm:pt modelId="{1D4CCAC1-9899-4DC9-BFDE-DC3FEB7639F7}" type="pres">
      <dgm:prSet presAssocID="{0BA316D5-F6B1-43F3-A4D3-75F4C8CD68D3}" presName="horz1" presStyleCnt="0"/>
      <dgm:spPr/>
    </dgm:pt>
    <dgm:pt modelId="{5D55868C-DDFF-4BCD-9668-7CD7D7517D88}" type="pres">
      <dgm:prSet presAssocID="{0BA316D5-F6B1-43F3-A4D3-75F4C8CD68D3}" presName="tx1" presStyleLbl="revTx" presStyleIdx="6" presStyleCnt="8"/>
      <dgm:spPr/>
    </dgm:pt>
    <dgm:pt modelId="{FFDF38CB-8943-48B6-AD7C-7A64DCA121E5}" type="pres">
      <dgm:prSet presAssocID="{0BA316D5-F6B1-43F3-A4D3-75F4C8CD68D3}" presName="vert1" presStyleCnt="0"/>
      <dgm:spPr/>
    </dgm:pt>
    <dgm:pt modelId="{ECC10843-98C0-4FDB-8E35-184E5BB6A959}" type="pres">
      <dgm:prSet presAssocID="{E5B151CB-A075-45DA-A4BF-37E6C2099F64}" presName="thickLine" presStyleLbl="alignNode1" presStyleIdx="7" presStyleCnt="8"/>
      <dgm:spPr/>
    </dgm:pt>
    <dgm:pt modelId="{1C8341CF-2FFB-4F1D-B387-C7EBD30EAC72}" type="pres">
      <dgm:prSet presAssocID="{E5B151CB-A075-45DA-A4BF-37E6C2099F64}" presName="horz1" presStyleCnt="0"/>
      <dgm:spPr/>
    </dgm:pt>
    <dgm:pt modelId="{D7804707-2505-425A-8281-D4280572842D}" type="pres">
      <dgm:prSet presAssocID="{E5B151CB-A075-45DA-A4BF-37E6C2099F64}" presName="tx1" presStyleLbl="revTx" presStyleIdx="7" presStyleCnt="8"/>
      <dgm:spPr/>
    </dgm:pt>
    <dgm:pt modelId="{8A051EAA-D176-4C93-8CAF-D6987AC06032}" type="pres">
      <dgm:prSet presAssocID="{E5B151CB-A075-45DA-A4BF-37E6C2099F64}" presName="vert1" presStyleCnt="0"/>
      <dgm:spPr/>
    </dgm:pt>
  </dgm:ptLst>
  <dgm:cxnLst>
    <dgm:cxn modelId="{471EC323-8C0A-45DD-8511-9A1953588D1B}" type="presOf" srcId="{D9F309A0-274E-4466-B622-C929A88D9073}" destId="{6E9B3167-C087-43BC-A301-4EF357FE3720}" srcOrd="0" destOrd="0" presId="urn:microsoft.com/office/officeart/2008/layout/LinedList"/>
    <dgm:cxn modelId="{DDB8F83C-F9E0-4C11-8E18-4999E713921E}" type="presOf" srcId="{719110C0-EE15-40E4-B674-D03E5262459A}" destId="{4790AF95-F226-4861-8C44-2B1121AB4ED7}" srcOrd="0" destOrd="0" presId="urn:microsoft.com/office/officeart/2008/layout/LinedList"/>
    <dgm:cxn modelId="{A7E0D448-2416-421D-AE69-8EB64B73DB8D}" type="presOf" srcId="{76E0C4CE-B085-4403-8E8A-A611678FE6ED}" destId="{8C9C1E90-7669-4883-80EA-1BB96B844FAA}" srcOrd="0" destOrd="0" presId="urn:microsoft.com/office/officeart/2008/layout/LinedList"/>
    <dgm:cxn modelId="{75E6494D-25C0-4BA8-9134-C7504714211F}" type="presOf" srcId="{0BA316D5-F6B1-43F3-A4D3-75F4C8CD68D3}" destId="{5D55868C-DDFF-4BCD-9668-7CD7D7517D88}" srcOrd="0" destOrd="0" presId="urn:microsoft.com/office/officeart/2008/layout/LinedList"/>
    <dgm:cxn modelId="{C41D814D-08D3-4475-B3AF-8C801684D9BE}" type="presOf" srcId="{8538CEBC-816A-4539-ACAE-DEF08092D938}" destId="{1D8507D1-5A9F-4713-9CD4-AB9897B00FB1}" srcOrd="0" destOrd="0" presId="urn:microsoft.com/office/officeart/2008/layout/LinedList"/>
    <dgm:cxn modelId="{D08B0D77-2A41-445D-B35C-0239F6BEFBE6}" type="presOf" srcId="{D8F3929D-DEC9-4F58-ADB0-EE7F60031502}" destId="{EF5430A0-A590-4352-BC87-7E1C82AD5F28}" srcOrd="0" destOrd="0" presId="urn:microsoft.com/office/officeart/2008/layout/LinedList"/>
    <dgm:cxn modelId="{6B364959-C158-4476-9042-B014D150CFDB}" srcId="{D8F3929D-DEC9-4F58-ADB0-EE7F60031502}" destId="{E5B151CB-A075-45DA-A4BF-37E6C2099F64}" srcOrd="7" destOrd="0" parTransId="{C044342F-50D3-4258-88FB-0BC65498BC93}" sibTransId="{17094557-F0CF-438F-ADB9-E146683723FF}"/>
    <dgm:cxn modelId="{A09ADF7D-92D2-413D-9D34-54F0266A5E8F}" srcId="{D8F3929D-DEC9-4F58-ADB0-EE7F60031502}" destId="{8538CEBC-816A-4539-ACAE-DEF08092D938}" srcOrd="0" destOrd="0" parTransId="{89E1ECD7-AE67-4877-988E-DE0A86AF89C5}" sibTransId="{E7DA1C2F-6AEA-4C45-AA40-8D8A3BCE1355}"/>
    <dgm:cxn modelId="{B66D247E-65DE-4005-98D0-B6455A90B52B}" type="presOf" srcId="{FE6F27F0-BCD7-4D98-B1D0-FCDDF65EF9DA}" destId="{43C11088-415E-4B01-A30C-2DB0AC498D5A}" srcOrd="0" destOrd="0" presId="urn:microsoft.com/office/officeart/2008/layout/LinedList"/>
    <dgm:cxn modelId="{47B17897-7607-4444-BB9F-69BFB6DBA514}" srcId="{D8F3929D-DEC9-4F58-ADB0-EE7F60031502}" destId="{719110C0-EE15-40E4-B674-D03E5262459A}" srcOrd="1" destOrd="0" parTransId="{ADE33114-7F17-4005-A8E8-2A966D2BB979}" sibTransId="{186B81BE-5FBD-46BC-9669-0C21C8DF74EA}"/>
    <dgm:cxn modelId="{732890A3-72E5-4A06-A3EE-952B404D359F}" srcId="{D8F3929D-DEC9-4F58-ADB0-EE7F60031502}" destId="{D9F309A0-274E-4466-B622-C929A88D9073}" srcOrd="2" destOrd="0" parTransId="{F33DBCDC-6D79-4624-B645-7FC3A2BC9908}" sibTransId="{DD84EA49-5879-4ED1-B626-5AAD4B7AC975}"/>
    <dgm:cxn modelId="{B4D8ADAF-6CC0-426A-849C-1F93F2B86DCE}" type="presOf" srcId="{7A5990EC-E8B3-4FEA-B25C-9187412DD586}" destId="{C395B7DA-2B67-4AE5-A004-CA44B9CA8305}" srcOrd="0" destOrd="0" presId="urn:microsoft.com/office/officeart/2008/layout/LinedList"/>
    <dgm:cxn modelId="{741FF8B5-25DF-453F-B297-106CA66B6EE8}" srcId="{D8F3929D-DEC9-4F58-ADB0-EE7F60031502}" destId="{76E0C4CE-B085-4403-8E8A-A611678FE6ED}" srcOrd="4" destOrd="0" parTransId="{9C38303C-6ED5-4A53-BC00-9AC329931EC0}" sibTransId="{01EE6095-C52A-43C8-BAAC-BCF6FEEC8E3C}"/>
    <dgm:cxn modelId="{708917BB-A94D-48AA-A966-83A6344C10C6}" srcId="{D8F3929D-DEC9-4F58-ADB0-EE7F60031502}" destId="{FE6F27F0-BCD7-4D98-B1D0-FCDDF65EF9DA}" srcOrd="5" destOrd="0" parTransId="{2EA89B3A-4055-4A67-B212-59449B3DAE5E}" sibTransId="{0BDEEDDA-AE54-471A-9905-ECD14F343D9C}"/>
    <dgm:cxn modelId="{C50D66C0-EF09-471C-91BE-3E673497A918}" srcId="{D8F3929D-DEC9-4F58-ADB0-EE7F60031502}" destId="{0BA316D5-F6B1-43F3-A4D3-75F4C8CD68D3}" srcOrd="6" destOrd="0" parTransId="{7E10B7E9-553E-419A-B4A4-4460F0E18C80}" sibTransId="{BA2176B7-DEB3-4487-AAD2-9324B8D6D1B3}"/>
    <dgm:cxn modelId="{B46BE7C1-B87F-4B96-88E7-7D9B425CD8A7}" srcId="{D8F3929D-DEC9-4F58-ADB0-EE7F60031502}" destId="{7A5990EC-E8B3-4FEA-B25C-9187412DD586}" srcOrd="3" destOrd="0" parTransId="{B961CD1B-B148-47E4-9941-A501A2369AE9}" sibTransId="{43C94030-601A-4B56-B5EB-6FA7D0EB7BB8}"/>
    <dgm:cxn modelId="{27020FF7-BB91-40D4-8147-C8D11B705D49}" type="presOf" srcId="{E5B151CB-A075-45DA-A4BF-37E6C2099F64}" destId="{D7804707-2505-425A-8281-D4280572842D}" srcOrd="0" destOrd="0" presId="urn:microsoft.com/office/officeart/2008/layout/LinedList"/>
    <dgm:cxn modelId="{BC446AAA-2EAE-4E92-8E34-560EE2C8B78B}" type="presParOf" srcId="{EF5430A0-A590-4352-BC87-7E1C82AD5F28}" destId="{7AF2BF5F-E80E-4F26-A9B3-CDEFF0FE3F04}" srcOrd="0" destOrd="0" presId="urn:microsoft.com/office/officeart/2008/layout/LinedList"/>
    <dgm:cxn modelId="{04139697-0F47-4A4F-91AB-EF7AB7CC2387}" type="presParOf" srcId="{EF5430A0-A590-4352-BC87-7E1C82AD5F28}" destId="{0EB6A2E9-97F1-4AA8-B895-02F9FCC04D79}" srcOrd="1" destOrd="0" presId="urn:microsoft.com/office/officeart/2008/layout/LinedList"/>
    <dgm:cxn modelId="{C78A7EB2-0281-4C5A-A195-9596499B3374}" type="presParOf" srcId="{0EB6A2E9-97F1-4AA8-B895-02F9FCC04D79}" destId="{1D8507D1-5A9F-4713-9CD4-AB9897B00FB1}" srcOrd="0" destOrd="0" presId="urn:microsoft.com/office/officeart/2008/layout/LinedList"/>
    <dgm:cxn modelId="{0071253B-2579-438B-94B5-9FDA8609C3AC}" type="presParOf" srcId="{0EB6A2E9-97F1-4AA8-B895-02F9FCC04D79}" destId="{60874A38-3D80-4F85-80DC-8A432F2A77E8}" srcOrd="1" destOrd="0" presId="urn:microsoft.com/office/officeart/2008/layout/LinedList"/>
    <dgm:cxn modelId="{2A60D6F6-920C-42F1-B3F7-BC6A8CB7ACF1}" type="presParOf" srcId="{EF5430A0-A590-4352-BC87-7E1C82AD5F28}" destId="{9C23F64D-D0D6-45B9-81D4-626E937AEB81}" srcOrd="2" destOrd="0" presId="urn:microsoft.com/office/officeart/2008/layout/LinedList"/>
    <dgm:cxn modelId="{78C844F8-8C66-4086-9EC9-1BC871AFE9BE}" type="presParOf" srcId="{EF5430A0-A590-4352-BC87-7E1C82AD5F28}" destId="{6BB7CB93-CEED-4FB2-95E4-AB0DD0D30FB3}" srcOrd="3" destOrd="0" presId="urn:microsoft.com/office/officeart/2008/layout/LinedList"/>
    <dgm:cxn modelId="{EFED5B19-77AF-4E18-AE38-0A96A4AEBFC0}" type="presParOf" srcId="{6BB7CB93-CEED-4FB2-95E4-AB0DD0D30FB3}" destId="{4790AF95-F226-4861-8C44-2B1121AB4ED7}" srcOrd="0" destOrd="0" presId="urn:microsoft.com/office/officeart/2008/layout/LinedList"/>
    <dgm:cxn modelId="{9EF9296F-E9D5-459B-AF3E-1A090B720B66}" type="presParOf" srcId="{6BB7CB93-CEED-4FB2-95E4-AB0DD0D30FB3}" destId="{DCE460DD-FA27-4C13-B3F0-5008593550CA}" srcOrd="1" destOrd="0" presId="urn:microsoft.com/office/officeart/2008/layout/LinedList"/>
    <dgm:cxn modelId="{72000E08-1F35-48D2-A140-6164944E8576}" type="presParOf" srcId="{EF5430A0-A590-4352-BC87-7E1C82AD5F28}" destId="{69EB8DA0-E737-489F-B11F-CD253F8424B8}" srcOrd="4" destOrd="0" presId="urn:microsoft.com/office/officeart/2008/layout/LinedList"/>
    <dgm:cxn modelId="{D3885C70-4E0C-4D88-8EDF-B833EEAE285C}" type="presParOf" srcId="{EF5430A0-A590-4352-BC87-7E1C82AD5F28}" destId="{683A5520-E3E9-4BA6-8A57-5A49B5DD27E2}" srcOrd="5" destOrd="0" presId="urn:microsoft.com/office/officeart/2008/layout/LinedList"/>
    <dgm:cxn modelId="{37EA5E2B-CEC5-4BFB-90B6-05D84CDEB857}" type="presParOf" srcId="{683A5520-E3E9-4BA6-8A57-5A49B5DD27E2}" destId="{6E9B3167-C087-43BC-A301-4EF357FE3720}" srcOrd="0" destOrd="0" presId="urn:microsoft.com/office/officeart/2008/layout/LinedList"/>
    <dgm:cxn modelId="{C05112D8-E3C6-47FD-9BD2-6DE19F5C0404}" type="presParOf" srcId="{683A5520-E3E9-4BA6-8A57-5A49B5DD27E2}" destId="{2E8F92B5-AE4D-4918-A88C-2F378BF6FE34}" srcOrd="1" destOrd="0" presId="urn:microsoft.com/office/officeart/2008/layout/LinedList"/>
    <dgm:cxn modelId="{49D2B1C3-95AB-4704-8CA3-2D46B1D64866}" type="presParOf" srcId="{EF5430A0-A590-4352-BC87-7E1C82AD5F28}" destId="{8E45BC1D-EBAE-4372-BD63-7B2A11EC6311}" srcOrd="6" destOrd="0" presId="urn:microsoft.com/office/officeart/2008/layout/LinedList"/>
    <dgm:cxn modelId="{29B5EDFD-594D-4C85-A284-A49F18A5A971}" type="presParOf" srcId="{EF5430A0-A590-4352-BC87-7E1C82AD5F28}" destId="{D600086F-F4C4-40B0-B39A-E61C1D3C1C04}" srcOrd="7" destOrd="0" presId="urn:microsoft.com/office/officeart/2008/layout/LinedList"/>
    <dgm:cxn modelId="{C266F835-2F90-4929-A797-5E84EECD0F8D}" type="presParOf" srcId="{D600086F-F4C4-40B0-B39A-E61C1D3C1C04}" destId="{C395B7DA-2B67-4AE5-A004-CA44B9CA8305}" srcOrd="0" destOrd="0" presId="urn:microsoft.com/office/officeart/2008/layout/LinedList"/>
    <dgm:cxn modelId="{F0E2148A-35D7-44DC-8208-12A66137B82D}" type="presParOf" srcId="{D600086F-F4C4-40B0-B39A-E61C1D3C1C04}" destId="{DC147ECE-A970-4A00-A801-F8D245F231B2}" srcOrd="1" destOrd="0" presId="urn:microsoft.com/office/officeart/2008/layout/LinedList"/>
    <dgm:cxn modelId="{AE7EF4E2-115A-47B9-9472-FA890FA8089B}" type="presParOf" srcId="{EF5430A0-A590-4352-BC87-7E1C82AD5F28}" destId="{E9B40980-7983-4290-8C04-76630590E564}" srcOrd="8" destOrd="0" presId="urn:microsoft.com/office/officeart/2008/layout/LinedList"/>
    <dgm:cxn modelId="{7BA9D9CB-90A0-43E3-B31D-6B080B6DAE8B}" type="presParOf" srcId="{EF5430A0-A590-4352-BC87-7E1C82AD5F28}" destId="{4F498895-9B12-4BA3-A2AE-44F7482CAE69}" srcOrd="9" destOrd="0" presId="urn:microsoft.com/office/officeart/2008/layout/LinedList"/>
    <dgm:cxn modelId="{569A17AD-0146-4E01-B894-3E33F1FEADC1}" type="presParOf" srcId="{4F498895-9B12-4BA3-A2AE-44F7482CAE69}" destId="{8C9C1E90-7669-4883-80EA-1BB96B844FAA}" srcOrd="0" destOrd="0" presId="urn:microsoft.com/office/officeart/2008/layout/LinedList"/>
    <dgm:cxn modelId="{734BB787-8FEB-4664-B5CF-C5B5C0200CC1}" type="presParOf" srcId="{4F498895-9B12-4BA3-A2AE-44F7482CAE69}" destId="{EEC5F9EF-7765-4F25-A080-FABB61457BE2}" srcOrd="1" destOrd="0" presId="urn:microsoft.com/office/officeart/2008/layout/LinedList"/>
    <dgm:cxn modelId="{7AB15DBF-077C-428B-B88C-032D3FB44EFC}" type="presParOf" srcId="{EF5430A0-A590-4352-BC87-7E1C82AD5F28}" destId="{1EAFEA5C-7E0B-4442-88A9-368B722497DE}" srcOrd="10" destOrd="0" presId="urn:microsoft.com/office/officeart/2008/layout/LinedList"/>
    <dgm:cxn modelId="{8A76CEB7-886B-4F79-8170-6E107D8D1FC7}" type="presParOf" srcId="{EF5430A0-A590-4352-BC87-7E1C82AD5F28}" destId="{B3387007-78CE-4172-A1D6-A00E3232F218}" srcOrd="11" destOrd="0" presId="urn:microsoft.com/office/officeart/2008/layout/LinedList"/>
    <dgm:cxn modelId="{AD46C8B3-FA1F-498E-B5FB-63A0B33C4801}" type="presParOf" srcId="{B3387007-78CE-4172-A1D6-A00E3232F218}" destId="{43C11088-415E-4B01-A30C-2DB0AC498D5A}" srcOrd="0" destOrd="0" presId="urn:microsoft.com/office/officeart/2008/layout/LinedList"/>
    <dgm:cxn modelId="{64915385-677F-470D-8841-1076A67D7D69}" type="presParOf" srcId="{B3387007-78CE-4172-A1D6-A00E3232F218}" destId="{D1CEB038-A122-47D5-AAE2-B9B49140C2CB}" srcOrd="1" destOrd="0" presId="urn:microsoft.com/office/officeart/2008/layout/LinedList"/>
    <dgm:cxn modelId="{4E858C12-D856-4609-9E34-418E76E20FB3}" type="presParOf" srcId="{EF5430A0-A590-4352-BC87-7E1C82AD5F28}" destId="{04C36BAE-2540-4278-BE54-8B2C221E212B}" srcOrd="12" destOrd="0" presId="urn:microsoft.com/office/officeart/2008/layout/LinedList"/>
    <dgm:cxn modelId="{9B452662-C370-40CD-AA4F-6F675C1486E6}" type="presParOf" srcId="{EF5430A0-A590-4352-BC87-7E1C82AD5F28}" destId="{1D4CCAC1-9899-4DC9-BFDE-DC3FEB7639F7}" srcOrd="13" destOrd="0" presId="urn:microsoft.com/office/officeart/2008/layout/LinedList"/>
    <dgm:cxn modelId="{F9CBF817-C1F1-47B6-BF81-38D4B49BF915}" type="presParOf" srcId="{1D4CCAC1-9899-4DC9-BFDE-DC3FEB7639F7}" destId="{5D55868C-DDFF-4BCD-9668-7CD7D7517D88}" srcOrd="0" destOrd="0" presId="urn:microsoft.com/office/officeart/2008/layout/LinedList"/>
    <dgm:cxn modelId="{5C3F03A8-82B7-4F9A-8E9D-318B4E40E830}" type="presParOf" srcId="{1D4CCAC1-9899-4DC9-BFDE-DC3FEB7639F7}" destId="{FFDF38CB-8943-48B6-AD7C-7A64DCA121E5}" srcOrd="1" destOrd="0" presId="urn:microsoft.com/office/officeart/2008/layout/LinedList"/>
    <dgm:cxn modelId="{0D2105A3-D782-4A62-B27A-E5B9C5F8218C}" type="presParOf" srcId="{EF5430A0-A590-4352-BC87-7E1C82AD5F28}" destId="{ECC10843-98C0-4FDB-8E35-184E5BB6A959}" srcOrd="14" destOrd="0" presId="urn:microsoft.com/office/officeart/2008/layout/LinedList"/>
    <dgm:cxn modelId="{641D8A75-F558-44D2-B475-2E8D4F39F3FB}" type="presParOf" srcId="{EF5430A0-A590-4352-BC87-7E1C82AD5F28}" destId="{1C8341CF-2FFB-4F1D-B387-C7EBD30EAC72}" srcOrd="15" destOrd="0" presId="urn:microsoft.com/office/officeart/2008/layout/LinedList"/>
    <dgm:cxn modelId="{E6E1ABDC-487D-44CB-93DE-0A37F5EB7E12}" type="presParOf" srcId="{1C8341CF-2FFB-4F1D-B387-C7EBD30EAC72}" destId="{D7804707-2505-425A-8281-D4280572842D}" srcOrd="0" destOrd="0" presId="urn:microsoft.com/office/officeart/2008/layout/LinedList"/>
    <dgm:cxn modelId="{84BC87FD-44E3-4224-87E2-C20BB81A848C}" type="presParOf" srcId="{1C8341CF-2FFB-4F1D-B387-C7EBD30EAC72}" destId="{8A051EAA-D176-4C93-8CAF-D6987AC060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43A2E7-60DD-4B1F-96EE-00BC9D10F84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BADC2DC-E452-46F0-B853-9E6891DEE0A4}">
      <dgm:prSet/>
      <dgm:spPr/>
      <dgm:t>
        <a:bodyPr/>
        <a:lstStyle/>
        <a:p>
          <a:r>
            <a:rPr lang="en-GB"/>
            <a:t>Pre-crisis – Planning </a:t>
          </a:r>
          <a:endParaRPr lang="en-US"/>
        </a:p>
      </dgm:t>
    </dgm:pt>
    <dgm:pt modelId="{18FE35C3-AF04-4A53-983A-453520F462E9}" type="parTrans" cxnId="{C7000693-5A55-4926-8B54-52E9140A2AE7}">
      <dgm:prSet/>
      <dgm:spPr/>
      <dgm:t>
        <a:bodyPr/>
        <a:lstStyle/>
        <a:p>
          <a:endParaRPr lang="en-US"/>
        </a:p>
      </dgm:t>
    </dgm:pt>
    <dgm:pt modelId="{67BE2007-E91F-4344-8EAC-5381EFB2ED4A}" type="sibTrans" cxnId="{C7000693-5A55-4926-8B54-52E9140A2AE7}">
      <dgm:prSet/>
      <dgm:spPr/>
      <dgm:t>
        <a:bodyPr/>
        <a:lstStyle/>
        <a:p>
          <a:endParaRPr lang="en-US"/>
        </a:p>
      </dgm:t>
    </dgm:pt>
    <dgm:pt modelId="{E5A159ED-A75C-4158-801B-E886918CF4FE}">
      <dgm:prSet/>
      <dgm:spPr/>
      <dgm:t>
        <a:bodyPr/>
        <a:lstStyle/>
        <a:p>
          <a:r>
            <a:rPr lang="en-GB"/>
            <a:t>Crisis response – Management &amp; Comms</a:t>
          </a:r>
          <a:endParaRPr lang="en-US"/>
        </a:p>
      </dgm:t>
    </dgm:pt>
    <dgm:pt modelId="{EDCE112E-524B-4E8C-A2FD-B841EB54A653}" type="parTrans" cxnId="{AC46441A-BFB3-41EB-B5E6-C7E152C48A7D}">
      <dgm:prSet/>
      <dgm:spPr/>
      <dgm:t>
        <a:bodyPr/>
        <a:lstStyle/>
        <a:p>
          <a:endParaRPr lang="en-US"/>
        </a:p>
      </dgm:t>
    </dgm:pt>
    <dgm:pt modelId="{C36A4657-231E-4D97-B061-5E1ECC6D2595}" type="sibTrans" cxnId="{AC46441A-BFB3-41EB-B5E6-C7E152C48A7D}">
      <dgm:prSet/>
      <dgm:spPr/>
      <dgm:t>
        <a:bodyPr/>
        <a:lstStyle/>
        <a:p>
          <a:endParaRPr lang="en-US"/>
        </a:p>
      </dgm:t>
    </dgm:pt>
    <dgm:pt modelId="{8811CC5B-3A2E-40B6-9A9A-D8A1782E0EAD}">
      <dgm:prSet/>
      <dgm:spPr/>
      <dgm:t>
        <a:bodyPr/>
        <a:lstStyle/>
        <a:p>
          <a:r>
            <a:rPr lang="en-GB"/>
            <a:t>Post-crisis – Management &amp; Comms</a:t>
          </a:r>
          <a:endParaRPr lang="en-US"/>
        </a:p>
      </dgm:t>
    </dgm:pt>
    <dgm:pt modelId="{DDC12CDD-F08C-4E03-A4E1-6D04D3ED028A}" type="parTrans" cxnId="{3EC055BF-9C56-4A54-9214-C43862A7200B}">
      <dgm:prSet/>
      <dgm:spPr/>
      <dgm:t>
        <a:bodyPr/>
        <a:lstStyle/>
        <a:p>
          <a:endParaRPr lang="en-US"/>
        </a:p>
      </dgm:t>
    </dgm:pt>
    <dgm:pt modelId="{71AF6C5B-B2AD-4966-A5BD-DCEF0AED8745}" type="sibTrans" cxnId="{3EC055BF-9C56-4A54-9214-C43862A7200B}">
      <dgm:prSet/>
      <dgm:spPr/>
      <dgm:t>
        <a:bodyPr/>
        <a:lstStyle/>
        <a:p>
          <a:endParaRPr lang="en-US"/>
        </a:p>
      </dgm:t>
    </dgm:pt>
    <dgm:pt modelId="{C433CCB5-F35C-44C5-827D-EAA1AD54C5EE}">
      <dgm:prSet/>
      <dgm:spPr/>
      <dgm:t>
        <a:bodyPr/>
        <a:lstStyle/>
        <a:p>
          <a:r>
            <a:rPr lang="en-GB"/>
            <a:t>Review</a:t>
          </a:r>
          <a:endParaRPr lang="en-US"/>
        </a:p>
      </dgm:t>
    </dgm:pt>
    <dgm:pt modelId="{84F8CBC6-8DEB-47ED-9B2F-E0073EFE63BF}" type="parTrans" cxnId="{ADBF6DF4-491A-426C-BD42-2909DB981370}">
      <dgm:prSet/>
      <dgm:spPr/>
      <dgm:t>
        <a:bodyPr/>
        <a:lstStyle/>
        <a:p>
          <a:endParaRPr lang="en-US"/>
        </a:p>
      </dgm:t>
    </dgm:pt>
    <dgm:pt modelId="{649643B6-71DC-4CE4-8403-5F06B1CA7DA6}" type="sibTrans" cxnId="{ADBF6DF4-491A-426C-BD42-2909DB981370}">
      <dgm:prSet/>
      <dgm:spPr/>
      <dgm:t>
        <a:bodyPr/>
        <a:lstStyle/>
        <a:p>
          <a:endParaRPr lang="en-US"/>
        </a:p>
      </dgm:t>
    </dgm:pt>
    <dgm:pt modelId="{F40ADC8F-6E48-46C8-A1F1-984C5381C803}" type="pres">
      <dgm:prSet presAssocID="{C243A2E7-60DD-4B1F-96EE-00BC9D10F844}" presName="hierChild1" presStyleCnt="0">
        <dgm:presLayoutVars>
          <dgm:chPref val="1"/>
          <dgm:dir/>
          <dgm:animOne val="branch"/>
          <dgm:animLvl val="lvl"/>
          <dgm:resizeHandles/>
        </dgm:presLayoutVars>
      </dgm:prSet>
      <dgm:spPr/>
    </dgm:pt>
    <dgm:pt modelId="{D7FFB8F3-8BA7-48D3-99B6-D2835B343378}" type="pres">
      <dgm:prSet presAssocID="{BBADC2DC-E452-46F0-B853-9E6891DEE0A4}" presName="hierRoot1" presStyleCnt="0"/>
      <dgm:spPr/>
    </dgm:pt>
    <dgm:pt modelId="{AE926E12-4C4E-453F-A422-561C2816D407}" type="pres">
      <dgm:prSet presAssocID="{BBADC2DC-E452-46F0-B853-9E6891DEE0A4}" presName="composite" presStyleCnt="0"/>
      <dgm:spPr/>
    </dgm:pt>
    <dgm:pt modelId="{E48A6CF5-4BE4-419B-B6D2-52B7B03CD37B}" type="pres">
      <dgm:prSet presAssocID="{BBADC2DC-E452-46F0-B853-9E6891DEE0A4}" presName="background" presStyleLbl="node0" presStyleIdx="0" presStyleCnt="4"/>
      <dgm:spPr/>
    </dgm:pt>
    <dgm:pt modelId="{3A7B906E-2AC0-417F-AD8B-CD28B528F560}" type="pres">
      <dgm:prSet presAssocID="{BBADC2DC-E452-46F0-B853-9E6891DEE0A4}" presName="text" presStyleLbl="fgAcc0" presStyleIdx="0" presStyleCnt="4">
        <dgm:presLayoutVars>
          <dgm:chPref val="3"/>
        </dgm:presLayoutVars>
      </dgm:prSet>
      <dgm:spPr/>
    </dgm:pt>
    <dgm:pt modelId="{1D203471-A5B8-48D8-A05F-27C84834D662}" type="pres">
      <dgm:prSet presAssocID="{BBADC2DC-E452-46F0-B853-9E6891DEE0A4}" presName="hierChild2" presStyleCnt="0"/>
      <dgm:spPr/>
    </dgm:pt>
    <dgm:pt modelId="{0BC3C61B-D863-427B-8E8A-DCB45E448544}" type="pres">
      <dgm:prSet presAssocID="{E5A159ED-A75C-4158-801B-E886918CF4FE}" presName="hierRoot1" presStyleCnt="0"/>
      <dgm:spPr/>
    </dgm:pt>
    <dgm:pt modelId="{F55B7A69-D41B-4F09-A758-A02336FA0824}" type="pres">
      <dgm:prSet presAssocID="{E5A159ED-A75C-4158-801B-E886918CF4FE}" presName="composite" presStyleCnt="0"/>
      <dgm:spPr/>
    </dgm:pt>
    <dgm:pt modelId="{5FCB26DF-E20D-4824-8C97-E10188065F3D}" type="pres">
      <dgm:prSet presAssocID="{E5A159ED-A75C-4158-801B-E886918CF4FE}" presName="background" presStyleLbl="node0" presStyleIdx="1" presStyleCnt="4"/>
      <dgm:spPr/>
    </dgm:pt>
    <dgm:pt modelId="{E99BA4C8-D0FB-4A62-BC28-4C7C7AD00D22}" type="pres">
      <dgm:prSet presAssocID="{E5A159ED-A75C-4158-801B-E886918CF4FE}" presName="text" presStyleLbl="fgAcc0" presStyleIdx="1" presStyleCnt="4">
        <dgm:presLayoutVars>
          <dgm:chPref val="3"/>
        </dgm:presLayoutVars>
      </dgm:prSet>
      <dgm:spPr/>
    </dgm:pt>
    <dgm:pt modelId="{8048C3B1-5763-4E14-9253-568FCCDDC3DE}" type="pres">
      <dgm:prSet presAssocID="{E5A159ED-A75C-4158-801B-E886918CF4FE}" presName="hierChild2" presStyleCnt="0"/>
      <dgm:spPr/>
    </dgm:pt>
    <dgm:pt modelId="{97366D2C-451C-4F14-AFDE-BE735ED3BA28}" type="pres">
      <dgm:prSet presAssocID="{8811CC5B-3A2E-40B6-9A9A-D8A1782E0EAD}" presName="hierRoot1" presStyleCnt="0"/>
      <dgm:spPr/>
    </dgm:pt>
    <dgm:pt modelId="{81355323-A557-4315-8D82-C2819FEDB76A}" type="pres">
      <dgm:prSet presAssocID="{8811CC5B-3A2E-40B6-9A9A-D8A1782E0EAD}" presName="composite" presStyleCnt="0"/>
      <dgm:spPr/>
    </dgm:pt>
    <dgm:pt modelId="{2F1E0215-E35F-40F3-911F-138DF407AFF4}" type="pres">
      <dgm:prSet presAssocID="{8811CC5B-3A2E-40B6-9A9A-D8A1782E0EAD}" presName="background" presStyleLbl="node0" presStyleIdx="2" presStyleCnt="4"/>
      <dgm:spPr/>
    </dgm:pt>
    <dgm:pt modelId="{3ECB422C-908E-48FD-8635-7DFA7B593A8A}" type="pres">
      <dgm:prSet presAssocID="{8811CC5B-3A2E-40B6-9A9A-D8A1782E0EAD}" presName="text" presStyleLbl="fgAcc0" presStyleIdx="2" presStyleCnt="4">
        <dgm:presLayoutVars>
          <dgm:chPref val="3"/>
        </dgm:presLayoutVars>
      </dgm:prSet>
      <dgm:spPr/>
    </dgm:pt>
    <dgm:pt modelId="{AB302CD7-32E6-4C4D-BF20-51C84BED901B}" type="pres">
      <dgm:prSet presAssocID="{8811CC5B-3A2E-40B6-9A9A-D8A1782E0EAD}" presName="hierChild2" presStyleCnt="0"/>
      <dgm:spPr/>
    </dgm:pt>
    <dgm:pt modelId="{9150B254-5659-46D1-9281-FD47CD393DA6}" type="pres">
      <dgm:prSet presAssocID="{C433CCB5-F35C-44C5-827D-EAA1AD54C5EE}" presName="hierRoot1" presStyleCnt="0"/>
      <dgm:spPr/>
    </dgm:pt>
    <dgm:pt modelId="{ECF7C09F-CD1D-46FD-9163-800145F07DDD}" type="pres">
      <dgm:prSet presAssocID="{C433CCB5-F35C-44C5-827D-EAA1AD54C5EE}" presName="composite" presStyleCnt="0"/>
      <dgm:spPr/>
    </dgm:pt>
    <dgm:pt modelId="{F61BEBF2-B615-43F1-9C29-54282CDCB396}" type="pres">
      <dgm:prSet presAssocID="{C433CCB5-F35C-44C5-827D-EAA1AD54C5EE}" presName="background" presStyleLbl="node0" presStyleIdx="3" presStyleCnt="4"/>
      <dgm:spPr/>
    </dgm:pt>
    <dgm:pt modelId="{CAD24427-FE13-4CB0-A535-C06C02ED1E53}" type="pres">
      <dgm:prSet presAssocID="{C433CCB5-F35C-44C5-827D-EAA1AD54C5EE}" presName="text" presStyleLbl="fgAcc0" presStyleIdx="3" presStyleCnt="4">
        <dgm:presLayoutVars>
          <dgm:chPref val="3"/>
        </dgm:presLayoutVars>
      </dgm:prSet>
      <dgm:spPr/>
    </dgm:pt>
    <dgm:pt modelId="{DE16DE0D-B015-48C5-996F-A57E9A10CA59}" type="pres">
      <dgm:prSet presAssocID="{C433CCB5-F35C-44C5-827D-EAA1AD54C5EE}" presName="hierChild2" presStyleCnt="0"/>
      <dgm:spPr/>
    </dgm:pt>
  </dgm:ptLst>
  <dgm:cxnLst>
    <dgm:cxn modelId="{C8109A0C-E4DD-4E12-BA4D-D4EDB6120D46}" type="presOf" srcId="{C433CCB5-F35C-44C5-827D-EAA1AD54C5EE}" destId="{CAD24427-FE13-4CB0-A535-C06C02ED1E53}" srcOrd="0" destOrd="0" presId="urn:microsoft.com/office/officeart/2005/8/layout/hierarchy1"/>
    <dgm:cxn modelId="{AC46441A-BFB3-41EB-B5E6-C7E152C48A7D}" srcId="{C243A2E7-60DD-4B1F-96EE-00BC9D10F844}" destId="{E5A159ED-A75C-4158-801B-E886918CF4FE}" srcOrd="1" destOrd="0" parTransId="{EDCE112E-524B-4E8C-A2FD-B841EB54A653}" sibTransId="{C36A4657-231E-4D97-B061-5E1ECC6D2595}"/>
    <dgm:cxn modelId="{2D709126-97E3-491A-A08E-99E22C4E2131}" type="presOf" srcId="{BBADC2DC-E452-46F0-B853-9E6891DEE0A4}" destId="{3A7B906E-2AC0-417F-AD8B-CD28B528F560}" srcOrd="0" destOrd="0" presId="urn:microsoft.com/office/officeart/2005/8/layout/hierarchy1"/>
    <dgm:cxn modelId="{C7000693-5A55-4926-8B54-52E9140A2AE7}" srcId="{C243A2E7-60DD-4B1F-96EE-00BC9D10F844}" destId="{BBADC2DC-E452-46F0-B853-9E6891DEE0A4}" srcOrd="0" destOrd="0" parTransId="{18FE35C3-AF04-4A53-983A-453520F462E9}" sibTransId="{67BE2007-E91F-4344-8EAC-5381EFB2ED4A}"/>
    <dgm:cxn modelId="{3EC055BF-9C56-4A54-9214-C43862A7200B}" srcId="{C243A2E7-60DD-4B1F-96EE-00BC9D10F844}" destId="{8811CC5B-3A2E-40B6-9A9A-D8A1782E0EAD}" srcOrd="2" destOrd="0" parTransId="{DDC12CDD-F08C-4E03-A4E1-6D04D3ED028A}" sibTransId="{71AF6C5B-B2AD-4966-A5BD-DCEF0AED8745}"/>
    <dgm:cxn modelId="{222816DB-9BBA-4EB3-A5BE-3BC8B03A68EF}" type="presOf" srcId="{8811CC5B-3A2E-40B6-9A9A-D8A1782E0EAD}" destId="{3ECB422C-908E-48FD-8635-7DFA7B593A8A}" srcOrd="0" destOrd="0" presId="urn:microsoft.com/office/officeart/2005/8/layout/hierarchy1"/>
    <dgm:cxn modelId="{668D7FE3-A44C-44A9-A852-5763D528F13C}" type="presOf" srcId="{C243A2E7-60DD-4B1F-96EE-00BC9D10F844}" destId="{F40ADC8F-6E48-46C8-A1F1-984C5381C803}" srcOrd="0" destOrd="0" presId="urn:microsoft.com/office/officeart/2005/8/layout/hierarchy1"/>
    <dgm:cxn modelId="{ADBF6DF4-491A-426C-BD42-2909DB981370}" srcId="{C243A2E7-60DD-4B1F-96EE-00BC9D10F844}" destId="{C433CCB5-F35C-44C5-827D-EAA1AD54C5EE}" srcOrd="3" destOrd="0" parTransId="{84F8CBC6-8DEB-47ED-9B2F-E0073EFE63BF}" sibTransId="{649643B6-71DC-4CE4-8403-5F06B1CA7DA6}"/>
    <dgm:cxn modelId="{206CE5FA-ED2A-4E38-B625-66B48C8DA6E4}" type="presOf" srcId="{E5A159ED-A75C-4158-801B-E886918CF4FE}" destId="{E99BA4C8-D0FB-4A62-BC28-4C7C7AD00D22}" srcOrd="0" destOrd="0" presId="urn:microsoft.com/office/officeart/2005/8/layout/hierarchy1"/>
    <dgm:cxn modelId="{1EED8073-A2C9-47D0-B8ED-7A22C78F98BD}" type="presParOf" srcId="{F40ADC8F-6E48-46C8-A1F1-984C5381C803}" destId="{D7FFB8F3-8BA7-48D3-99B6-D2835B343378}" srcOrd="0" destOrd="0" presId="urn:microsoft.com/office/officeart/2005/8/layout/hierarchy1"/>
    <dgm:cxn modelId="{7523485C-ECBE-4045-BA14-8310188F1CBB}" type="presParOf" srcId="{D7FFB8F3-8BA7-48D3-99B6-D2835B343378}" destId="{AE926E12-4C4E-453F-A422-561C2816D407}" srcOrd="0" destOrd="0" presId="urn:microsoft.com/office/officeart/2005/8/layout/hierarchy1"/>
    <dgm:cxn modelId="{392E2EA3-6A5F-4C8F-B0C9-949D01464391}" type="presParOf" srcId="{AE926E12-4C4E-453F-A422-561C2816D407}" destId="{E48A6CF5-4BE4-419B-B6D2-52B7B03CD37B}" srcOrd="0" destOrd="0" presId="urn:microsoft.com/office/officeart/2005/8/layout/hierarchy1"/>
    <dgm:cxn modelId="{9128AEE7-7602-4249-A65A-AAF4EDD683E2}" type="presParOf" srcId="{AE926E12-4C4E-453F-A422-561C2816D407}" destId="{3A7B906E-2AC0-417F-AD8B-CD28B528F560}" srcOrd="1" destOrd="0" presId="urn:microsoft.com/office/officeart/2005/8/layout/hierarchy1"/>
    <dgm:cxn modelId="{860CC0A3-2AA0-40A6-BBB2-FB577E092E4C}" type="presParOf" srcId="{D7FFB8F3-8BA7-48D3-99B6-D2835B343378}" destId="{1D203471-A5B8-48D8-A05F-27C84834D662}" srcOrd="1" destOrd="0" presId="urn:microsoft.com/office/officeart/2005/8/layout/hierarchy1"/>
    <dgm:cxn modelId="{1A011535-4DBB-4068-90A1-EE17A3E641A2}" type="presParOf" srcId="{F40ADC8F-6E48-46C8-A1F1-984C5381C803}" destId="{0BC3C61B-D863-427B-8E8A-DCB45E448544}" srcOrd="1" destOrd="0" presId="urn:microsoft.com/office/officeart/2005/8/layout/hierarchy1"/>
    <dgm:cxn modelId="{D0D6E552-59ED-4A1D-9790-5116D0094DC1}" type="presParOf" srcId="{0BC3C61B-D863-427B-8E8A-DCB45E448544}" destId="{F55B7A69-D41B-4F09-A758-A02336FA0824}" srcOrd="0" destOrd="0" presId="urn:microsoft.com/office/officeart/2005/8/layout/hierarchy1"/>
    <dgm:cxn modelId="{9559B483-4B0C-4A61-B662-53656E6FA96C}" type="presParOf" srcId="{F55B7A69-D41B-4F09-A758-A02336FA0824}" destId="{5FCB26DF-E20D-4824-8C97-E10188065F3D}" srcOrd="0" destOrd="0" presId="urn:microsoft.com/office/officeart/2005/8/layout/hierarchy1"/>
    <dgm:cxn modelId="{FC7D92A7-BA47-45BF-95C7-33F0DF601AF2}" type="presParOf" srcId="{F55B7A69-D41B-4F09-A758-A02336FA0824}" destId="{E99BA4C8-D0FB-4A62-BC28-4C7C7AD00D22}" srcOrd="1" destOrd="0" presId="urn:microsoft.com/office/officeart/2005/8/layout/hierarchy1"/>
    <dgm:cxn modelId="{535D55EA-8D52-48FC-9907-44C10AC77CBF}" type="presParOf" srcId="{0BC3C61B-D863-427B-8E8A-DCB45E448544}" destId="{8048C3B1-5763-4E14-9253-568FCCDDC3DE}" srcOrd="1" destOrd="0" presId="urn:microsoft.com/office/officeart/2005/8/layout/hierarchy1"/>
    <dgm:cxn modelId="{C07E387C-BFEF-4F66-B8AA-90B161DD2BD8}" type="presParOf" srcId="{F40ADC8F-6E48-46C8-A1F1-984C5381C803}" destId="{97366D2C-451C-4F14-AFDE-BE735ED3BA28}" srcOrd="2" destOrd="0" presId="urn:microsoft.com/office/officeart/2005/8/layout/hierarchy1"/>
    <dgm:cxn modelId="{DF0B9257-D9C1-4C2E-AA27-A738FB4FEDBE}" type="presParOf" srcId="{97366D2C-451C-4F14-AFDE-BE735ED3BA28}" destId="{81355323-A557-4315-8D82-C2819FEDB76A}" srcOrd="0" destOrd="0" presId="urn:microsoft.com/office/officeart/2005/8/layout/hierarchy1"/>
    <dgm:cxn modelId="{87D285BA-214D-4A48-B337-88C159B370AA}" type="presParOf" srcId="{81355323-A557-4315-8D82-C2819FEDB76A}" destId="{2F1E0215-E35F-40F3-911F-138DF407AFF4}" srcOrd="0" destOrd="0" presId="urn:microsoft.com/office/officeart/2005/8/layout/hierarchy1"/>
    <dgm:cxn modelId="{F2D480CE-ECAC-4641-9A94-C603A19C83F3}" type="presParOf" srcId="{81355323-A557-4315-8D82-C2819FEDB76A}" destId="{3ECB422C-908E-48FD-8635-7DFA7B593A8A}" srcOrd="1" destOrd="0" presId="urn:microsoft.com/office/officeart/2005/8/layout/hierarchy1"/>
    <dgm:cxn modelId="{A04F7DC4-BBAB-42DA-B1BD-7871F1D5AB57}" type="presParOf" srcId="{97366D2C-451C-4F14-AFDE-BE735ED3BA28}" destId="{AB302CD7-32E6-4C4D-BF20-51C84BED901B}" srcOrd="1" destOrd="0" presId="urn:microsoft.com/office/officeart/2005/8/layout/hierarchy1"/>
    <dgm:cxn modelId="{0D9546EA-FBF3-41F0-B674-6837EC18709C}" type="presParOf" srcId="{F40ADC8F-6E48-46C8-A1F1-984C5381C803}" destId="{9150B254-5659-46D1-9281-FD47CD393DA6}" srcOrd="3" destOrd="0" presId="urn:microsoft.com/office/officeart/2005/8/layout/hierarchy1"/>
    <dgm:cxn modelId="{11088296-67A5-4050-98A4-36127EB18029}" type="presParOf" srcId="{9150B254-5659-46D1-9281-FD47CD393DA6}" destId="{ECF7C09F-CD1D-46FD-9163-800145F07DDD}" srcOrd="0" destOrd="0" presId="urn:microsoft.com/office/officeart/2005/8/layout/hierarchy1"/>
    <dgm:cxn modelId="{6F8E9776-9EF3-47F4-9185-222091E512B2}" type="presParOf" srcId="{ECF7C09F-CD1D-46FD-9163-800145F07DDD}" destId="{F61BEBF2-B615-43F1-9C29-54282CDCB396}" srcOrd="0" destOrd="0" presId="urn:microsoft.com/office/officeart/2005/8/layout/hierarchy1"/>
    <dgm:cxn modelId="{32FF2C6C-2C64-4FCA-A496-89860EDB5C0E}" type="presParOf" srcId="{ECF7C09F-CD1D-46FD-9163-800145F07DDD}" destId="{CAD24427-FE13-4CB0-A535-C06C02ED1E53}" srcOrd="1" destOrd="0" presId="urn:microsoft.com/office/officeart/2005/8/layout/hierarchy1"/>
    <dgm:cxn modelId="{C5F36DF3-079D-4EE4-9E22-302CCD7FE4E9}" type="presParOf" srcId="{9150B254-5659-46D1-9281-FD47CD393DA6}" destId="{DE16DE0D-B015-48C5-996F-A57E9A10CA5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D1CC54-DFED-4C58-98AC-6F8C12A596C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1B1ACC4-8834-4DC8-841A-152EFDCE0DB1}">
      <dgm:prSet/>
      <dgm:spPr/>
      <dgm:t>
        <a:bodyPr/>
        <a:lstStyle/>
        <a:p>
          <a:r>
            <a:rPr lang="en-GB"/>
            <a:t>Pre-crisis phase moves from private to public view</a:t>
          </a:r>
          <a:endParaRPr lang="en-US"/>
        </a:p>
      </dgm:t>
    </dgm:pt>
    <dgm:pt modelId="{F5338E8B-C1E9-4A1F-8606-CE1ADE112D96}" type="parTrans" cxnId="{66E0C078-BDDA-4F6E-8802-3023B66BF404}">
      <dgm:prSet/>
      <dgm:spPr/>
      <dgm:t>
        <a:bodyPr/>
        <a:lstStyle/>
        <a:p>
          <a:endParaRPr lang="en-US"/>
        </a:p>
      </dgm:t>
    </dgm:pt>
    <dgm:pt modelId="{32763321-8610-4DB2-95CB-3284A0890D39}" type="sibTrans" cxnId="{66E0C078-BDDA-4F6E-8802-3023B66BF404}">
      <dgm:prSet/>
      <dgm:spPr/>
      <dgm:t>
        <a:bodyPr/>
        <a:lstStyle/>
        <a:p>
          <a:endParaRPr lang="en-US"/>
        </a:p>
      </dgm:t>
    </dgm:pt>
    <dgm:pt modelId="{E7FCF873-D2B0-4F20-84E4-92710FC19BA6}">
      <dgm:prSet/>
      <dgm:spPr/>
      <dgm:t>
        <a:bodyPr/>
        <a:lstStyle/>
        <a:p>
          <a:r>
            <a:rPr lang="en-GB"/>
            <a:t>If a paracrisis is mishandled—ineffective crisis communication—escalate into a crisis</a:t>
          </a:r>
          <a:endParaRPr lang="en-US"/>
        </a:p>
      </dgm:t>
    </dgm:pt>
    <dgm:pt modelId="{03FC9854-9783-4F45-B37F-89A2D1EA1E04}" type="parTrans" cxnId="{2EC78573-218E-4655-96F9-27955B278533}">
      <dgm:prSet/>
      <dgm:spPr/>
      <dgm:t>
        <a:bodyPr/>
        <a:lstStyle/>
        <a:p>
          <a:endParaRPr lang="en-US"/>
        </a:p>
      </dgm:t>
    </dgm:pt>
    <dgm:pt modelId="{B4D9B2D0-E5F3-47A4-A3E4-125DA067AF01}" type="sibTrans" cxnId="{2EC78573-218E-4655-96F9-27955B278533}">
      <dgm:prSet/>
      <dgm:spPr/>
      <dgm:t>
        <a:bodyPr/>
        <a:lstStyle/>
        <a:p>
          <a:endParaRPr lang="en-US"/>
        </a:p>
      </dgm:t>
    </dgm:pt>
    <dgm:pt modelId="{5B56B3EF-223E-4B66-BD2C-9AD700C3B8E9}">
      <dgm:prSet/>
      <dgm:spPr/>
      <dgm:t>
        <a:bodyPr/>
        <a:lstStyle/>
        <a:p>
          <a:r>
            <a:rPr lang="en-GB"/>
            <a:t>Social media -  significant effect, Altering the pre-crisis phase of crisis communication</a:t>
          </a:r>
          <a:endParaRPr lang="en-US"/>
        </a:p>
      </dgm:t>
    </dgm:pt>
    <dgm:pt modelId="{E6FB3119-109C-4B67-A443-0B28685796E6}" type="parTrans" cxnId="{A1035918-5471-429E-8D40-FC5516CAA70C}">
      <dgm:prSet/>
      <dgm:spPr/>
      <dgm:t>
        <a:bodyPr/>
        <a:lstStyle/>
        <a:p>
          <a:endParaRPr lang="en-US"/>
        </a:p>
      </dgm:t>
    </dgm:pt>
    <dgm:pt modelId="{BC5625FE-24CD-41E7-A5E7-A4FD006EF401}" type="sibTrans" cxnId="{A1035918-5471-429E-8D40-FC5516CAA70C}">
      <dgm:prSet/>
      <dgm:spPr/>
      <dgm:t>
        <a:bodyPr/>
        <a:lstStyle/>
        <a:p>
          <a:endParaRPr lang="en-US"/>
        </a:p>
      </dgm:t>
    </dgm:pt>
    <dgm:pt modelId="{1ADF3AD3-B40A-454D-9CAE-233096447401}" type="pres">
      <dgm:prSet presAssocID="{91D1CC54-DFED-4C58-98AC-6F8C12A596C1}" presName="linear" presStyleCnt="0">
        <dgm:presLayoutVars>
          <dgm:animLvl val="lvl"/>
          <dgm:resizeHandles val="exact"/>
        </dgm:presLayoutVars>
      </dgm:prSet>
      <dgm:spPr/>
    </dgm:pt>
    <dgm:pt modelId="{EF06DBF1-6B50-4013-8ACA-DE0C6AC48B41}" type="pres">
      <dgm:prSet presAssocID="{31B1ACC4-8834-4DC8-841A-152EFDCE0DB1}" presName="parentText" presStyleLbl="node1" presStyleIdx="0" presStyleCnt="3">
        <dgm:presLayoutVars>
          <dgm:chMax val="0"/>
          <dgm:bulletEnabled val="1"/>
        </dgm:presLayoutVars>
      </dgm:prSet>
      <dgm:spPr/>
    </dgm:pt>
    <dgm:pt modelId="{C22CB386-62EC-4987-AED0-2FDF838B6607}" type="pres">
      <dgm:prSet presAssocID="{32763321-8610-4DB2-95CB-3284A0890D39}" presName="spacer" presStyleCnt="0"/>
      <dgm:spPr/>
    </dgm:pt>
    <dgm:pt modelId="{8F1CC05E-ABE0-4AE6-BCC7-38BF84EBE5EC}" type="pres">
      <dgm:prSet presAssocID="{E7FCF873-D2B0-4F20-84E4-92710FC19BA6}" presName="parentText" presStyleLbl="node1" presStyleIdx="1" presStyleCnt="3">
        <dgm:presLayoutVars>
          <dgm:chMax val="0"/>
          <dgm:bulletEnabled val="1"/>
        </dgm:presLayoutVars>
      </dgm:prSet>
      <dgm:spPr/>
    </dgm:pt>
    <dgm:pt modelId="{DCCFD7DA-F52C-4A57-B76C-39F6D26F8E95}" type="pres">
      <dgm:prSet presAssocID="{B4D9B2D0-E5F3-47A4-A3E4-125DA067AF01}" presName="spacer" presStyleCnt="0"/>
      <dgm:spPr/>
    </dgm:pt>
    <dgm:pt modelId="{B8C8C564-8BCB-46F5-8955-A806084B8D23}" type="pres">
      <dgm:prSet presAssocID="{5B56B3EF-223E-4B66-BD2C-9AD700C3B8E9}" presName="parentText" presStyleLbl="node1" presStyleIdx="2" presStyleCnt="3">
        <dgm:presLayoutVars>
          <dgm:chMax val="0"/>
          <dgm:bulletEnabled val="1"/>
        </dgm:presLayoutVars>
      </dgm:prSet>
      <dgm:spPr/>
    </dgm:pt>
  </dgm:ptLst>
  <dgm:cxnLst>
    <dgm:cxn modelId="{A1035918-5471-429E-8D40-FC5516CAA70C}" srcId="{91D1CC54-DFED-4C58-98AC-6F8C12A596C1}" destId="{5B56B3EF-223E-4B66-BD2C-9AD700C3B8E9}" srcOrd="2" destOrd="0" parTransId="{E6FB3119-109C-4B67-A443-0B28685796E6}" sibTransId="{BC5625FE-24CD-41E7-A5E7-A4FD006EF401}"/>
    <dgm:cxn modelId="{2EC78573-218E-4655-96F9-27955B278533}" srcId="{91D1CC54-DFED-4C58-98AC-6F8C12A596C1}" destId="{E7FCF873-D2B0-4F20-84E4-92710FC19BA6}" srcOrd="1" destOrd="0" parTransId="{03FC9854-9783-4F45-B37F-89A2D1EA1E04}" sibTransId="{B4D9B2D0-E5F3-47A4-A3E4-125DA067AF01}"/>
    <dgm:cxn modelId="{66E0C078-BDDA-4F6E-8802-3023B66BF404}" srcId="{91D1CC54-DFED-4C58-98AC-6F8C12A596C1}" destId="{31B1ACC4-8834-4DC8-841A-152EFDCE0DB1}" srcOrd="0" destOrd="0" parTransId="{F5338E8B-C1E9-4A1F-8606-CE1ADE112D96}" sibTransId="{32763321-8610-4DB2-95CB-3284A0890D39}"/>
    <dgm:cxn modelId="{08F87FBA-1021-4543-91CB-BFEE3E9C8BB5}" type="presOf" srcId="{5B56B3EF-223E-4B66-BD2C-9AD700C3B8E9}" destId="{B8C8C564-8BCB-46F5-8955-A806084B8D23}" srcOrd="0" destOrd="0" presId="urn:microsoft.com/office/officeart/2005/8/layout/vList2"/>
    <dgm:cxn modelId="{CE2BD0D5-B567-4F4B-B187-BF48AD1F0564}" type="presOf" srcId="{E7FCF873-D2B0-4F20-84E4-92710FC19BA6}" destId="{8F1CC05E-ABE0-4AE6-BCC7-38BF84EBE5EC}" srcOrd="0" destOrd="0" presId="urn:microsoft.com/office/officeart/2005/8/layout/vList2"/>
    <dgm:cxn modelId="{72A9EAEC-79A6-4528-AAB5-EA84F1AC791C}" type="presOf" srcId="{91D1CC54-DFED-4C58-98AC-6F8C12A596C1}" destId="{1ADF3AD3-B40A-454D-9CAE-233096447401}" srcOrd="0" destOrd="0" presId="urn:microsoft.com/office/officeart/2005/8/layout/vList2"/>
    <dgm:cxn modelId="{F497A5FA-09FB-4FF9-B5CE-010FCB8AB9B8}" type="presOf" srcId="{31B1ACC4-8834-4DC8-841A-152EFDCE0DB1}" destId="{EF06DBF1-6B50-4013-8ACA-DE0C6AC48B41}" srcOrd="0" destOrd="0" presId="urn:microsoft.com/office/officeart/2005/8/layout/vList2"/>
    <dgm:cxn modelId="{848D517D-353A-4028-BBFA-2D291E7D86A6}" type="presParOf" srcId="{1ADF3AD3-B40A-454D-9CAE-233096447401}" destId="{EF06DBF1-6B50-4013-8ACA-DE0C6AC48B41}" srcOrd="0" destOrd="0" presId="urn:microsoft.com/office/officeart/2005/8/layout/vList2"/>
    <dgm:cxn modelId="{FCD1759D-B0BD-4CBE-A8BA-BA7E52A08670}" type="presParOf" srcId="{1ADF3AD3-B40A-454D-9CAE-233096447401}" destId="{C22CB386-62EC-4987-AED0-2FDF838B6607}" srcOrd="1" destOrd="0" presId="urn:microsoft.com/office/officeart/2005/8/layout/vList2"/>
    <dgm:cxn modelId="{76D3581F-2951-4090-A048-532A4BEC611B}" type="presParOf" srcId="{1ADF3AD3-B40A-454D-9CAE-233096447401}" destId="{8F1CC05E-ABE0-4AE6-BCC7-38BF84EBE5EC}" srcOrd="2" destOrd="0" presId="urn:microsoft.com/office/officeart/2005/8/layout/vList2"/>
    <dgm:cxn modelId="{36C11448-927E-4F30-BBEF-B54941544F9A}" type="presParOf" srcId="{1ADF3AD3-B40A-454D-9CAE-233096447401}" destId="{DCCFD7DA-F52C-4A57-B76C-39F6D26F8E95}" srcOrd="3" destOrd="0" presId="urn:microsoft.com/office/officeart/2005/8/layout/vList2"/>
    <dgm:cxn modelId="{BF782077-985B-4210-B247-38551AF07FE9}" type="presParOf" srcId="{1ADF3AD3-B40A-454D-9CAE-233096447401}" destId="{B8C8C564-8BCB-46F5-8955-A806084B8D2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BF22B8-C2D0-4B31-8A70-8FA54DECEA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CB03CE1-1DB1-4DC4-A338-ED3D8DBC77E6}">
      <dgm:prSet/>
      <dgm:spPr/>
      <dgm:t>
        <a:bodyPr/>
        <a:lstStyle/>
        <a:p>
          <a:r>
            <a:rPr lang="en-GB"/>
            <a:t>Communication platforms</a:t>
          </a:r>
          <a:endParaRPr lang="en-US"/>
        </a:p>
      </dgm:t>
    </dgm:pt>
    <dgm:pt modelId="{5FB07F21-00B3-4A2D-BD76-CA1D58FF2AA0}" type="parTrans" cxnId="{21773288-FEF9-4B60-B3A2-AB73E86C6AC4}">
      <dgm:prSet/>
      <dgm:spPr/>
      <dgm:t>
        <a:bodyPr/>
        <a:lstStyle/>
        <a:p>
          <a:endParaRPr lang="en-US"/>
        </a:p>
      </dgm:t>
    </dgm:pt>
    <dgm:pt modelId="{60618B2F-DBD4-48F6-A8B0-D65EAB111874}" type="sibTrans" cxnId="{21773288-FEF9-4B60-B3A2-AB73E86C6AC4}">
      <dgm:prSet/>
      <dgm:spPr/>
      <dgm:t>
        <a:bodyPr/>
        <a:lstStyle/>
        <a:p>
          <a:endParaRPr lang="en-US"/>
        </a:p>
      </dgm:t>
    </dgm:pt>
    <dgm:pt modelId="{AAFA9207-CD95-4553-AC0E-545E45FEFBF6}">
      <dgm:prSet/>
      <dgm:spPr/>
      <dgm:t>
        <a:bodyPr/>
        <a:lstStyle/>
        <a:p>
          <a:r>
            <a:rPr lang="en-GB"/>
            <a:t>Consistent messaged</a:t>
          </a:r>
          <a:endParaRPr lang="en-US"/>
        </a:p>
      </dgm:t>
    </dgm:pt>
    <dgm:pt modelId="{67873149-D33B-48AC-B59A-FC0F0BACE485}" type="parTrans" cxnId="{4D0BBD5B-935C-42B6-9E92-E81B5ADF2344}">
      <dgm:prSet/>
      <dgm:spPr/>
      <dgm:t>
        <a:bodyPr/>
        <a:lstStyle/>
        <a:p>
          <a:endParaRPr lang="en-US"/>
        </a:p>
      </dgm:t>
    </dgm:pt>
    <dgm:pt modelId="{0574FC74-FC90-41EF-AF1C-FCFFB2941560}" type="sibTrans" cxnId="{4D0BBD5B-935C-42B6-9E92-E81B5ADF2344}">
      <dgm:prSet/>
      <dgm:spPr/>
      <dgm:t>
        <a:bodyPr/>
        <a:lstStyle/>
        <a:p>
          <a:endParaRPr lang="en-US"/>
        </a:p>
      </dgm:t>
    </dgm:pt>
    <dgm:pt modelId="{45C9113E-B7E3-47A9-B95A-2F0CE9441B40}">
      <dgm:prSet/>
      <dgm:spPr/>
      <dgm:t>
        <a:bodyPr/>
        <a:lstStyle/>
        <a:p>
          <a:r>
            <a:rPr lang="en-GB"/>
            <a:t>Media</a:t>
          </a:r>
          <a:endParaRPr lang="en-US"/>
        </a:p>
      </dgm:t>
    </dgm:pt>
    <dgm:pt modelId="{3ACEE28D-5BE0-4B78-A962-42EA6FF51F5D}" type="parTrans" cxnId="{64CE71DA-7E0C-491B-A0B6-453EC3B0336E}">
      <dgm:prSet/>
      <dgm:spPr/>
      <dgm:t>
        <a:bodyPr/>
        <a:lstStyle/>
        <a:p>
          <a:endParaRPr lang="en-US"/>
        </a:p>
      </dgm:t>
    </dgm:pt>
    <dgm:pt modelId="{3F1A6E27-B10A-4913-9868-5441E7525A45}" type="sibTrans" cxnId="{64CE71DA-7E0C-491B-A0B6-453EC3B0336E}">
      <dgm:prSet/>
      <dgm:spPr/>
      <dgm:t>
        <a:bodyPr/>
        <a:lstStyle/>
        <a:p>
          <a:endParaRPr lang="en-US"/>
        </a:p>
      </dgm:t>
    </dgm:pt>
    <dgm:pt modelId="{6D8724FD-CF2E-4CE7-A453-9D8A74A838A1}">
      <dgm:prSet/>
      <dgm:spPr/>
      <dgm:t>
        <a:bodyPr/>
        <a:lstStyle/>
        <a:p>
          <a:r>
            <a:rPr lang="en-GB"/>
            <a:t>Social media </a:t>
          </a:r>
          <a:endParaRPr lang="en-US"/>
        </a:p>
      </dgm:t>
    </dgm:pt>
    <dgm:pt modelId="{9140C35A-4C0A-4BED-BF1D-994C0656185A}" type="parTrans" cxnId="{A45184B4-8AF8-477D-B2DA-C57F096AAFC4}">
      <dgm:prSet/>
      <dgm:spPr/>
      <dgm:t>
        <a:bodyPr/>
        <a:lstStyle/>
        <a:p>
          <a:endParaRPr lang="en-US"/>
        </a:p>
      </dgm:t>
    </dgm:pt>
    <dgm:pt modelId="{56CF9CF5-779C-4ED4-9FFF-D5890C930F11}" type="sibTrans" cxnId="{A45184B4-8AF8-477D-B2DA-C57F096AAFC4}">
      <dgm:prSet/>
      <dgm:spPr/>
      <dgm:t>
        <a:bodyPr/>
        <a:lstStyle/>
        <a:p>
          <a:endParaRPr lang="en-US"/>
        </a:p>
      </dgm:t>
    </dgm:pt>
    <dgm:pt modelId="{4FF8E3D3-2074-410E-8149-59469E134284}">
      <dgm:prSet/>
      <dgm:spPr/>
      <dgm:t>
        <a:bodyPr/>
        <a:lstStyle/>
        <a:p>
          <a:r>
            <a:rPr lang="en-GB"/>
            <a:t>separate web site for the crisis or designate a section of its current web site for the crisis</a:t>
          </a:r>
          <a:endParaRPr lang="en-US"/>
        </a:p>
      </dgm:t>
    </dgm:pt>
    <dgm:pt modelId="{008F9A36-2112-4000-B5B7-94FEBFC4FFAF}" type="parTrans" cxnId="{E82F8B33-98BB-4143-BBB4-1C62AAFB300A}">
      <dgm:prSet/>
      <dgm:spPr/>
      <dgm:t>
        <a:bodyPr/>
        <a:lstStyle/>
        <a:p>
          <a:endParaRPr lang="en-US"/>
        </a:p>
      </dgm:t>
    </dgm:pt>
    <dgm:pt modelId="{123AAA63-EB02-411B-A73F-44E0C4B49529}" type="sibTrans" cxnId="{E82F8B33-98BB-4143-BBB4-1C62AAFB300A}">
      <dgm:prSet/>
      <dgm:spPr/>
      <dgm:t>
        <a:bodyPr/>
        <a:lstStyle/>
        <a:p>
          <a:endParaRPr lang="en-US"/>
        </a:p>
      </dgm:t>
    </dgm:pt>
    <dgm:pt modelId="{A56C72CF-BA35-48EC-A8AF-C286892C3136}">
      <dgm:prSet/>
      <dgm:spPr/>
      <dgm:t>
        <a:bodyPr/>
        <a:lstStyle/>
        <a:p>
          <a:r>
            <a:rPr lang="en-GB"/>
            <a:t>Existing web site more effective (Coombs, 2015)</a:t>
          </a:r>
          <a:endParaRPr lang="en-US"/>
        </a:p>
      </dgm:t>
    </dgm:pt>
    <dgm:pt modelId="{042F941C-7A12-4DA2-ABF6-E04F897844B6}" type="parTrans" cxnId="{7C8CCDF9-FAEC-499D-8698-F7DE021EB4AA}">
      <dgm:prSet/>
      <dgm:spPr/>
      <dgm:t>
        <a:bodyPr/>
        <a:lstStyle/>
        <a:p>
          <a:endParaRPr lang="en-US"/>
        </a:p>
      </dgm:t>
    </dgm:pt>
    <dgm:pt modelId="{89C03E5B-4B18-4EAD-99F3-B9C045F46FFD}" type="sibTrans" cxnId="{7C8CCDF9-FAEC-499D-8698-F7DE021EB4AA}">
      <dgm:prSet/>
      <dgm:spPr/>
      <dgm:t>
        <a:bodyPr/>
        <a:lstStyle/>
        <a:p>
          <a:endParaRPr lang="en-US"/>
        </a:p>
      </dgm:t>
    </dgm:pt>
    <dgm:pt modelId="{B5843A33-9347-48D5-9BAA-8E91F12DFF30}">
      <dgm:prSet/>
      <dgm:spPr/>
      <dgm:t>
        <a:bodyPr/>
        <a:lstStyle/>
        <a:p>
          <a:r>
            <a:rPr lang="en-GB"/>
            <a:t>Taylor and Kent’s (2007) crisis web sites is a best practice during a crisis. a dark site</a:t>
          </a:r>
          <a:endParaRPr lang="en-US"/>
        </a:p>
      </dgm:t>
    </dgm:pt>
    <dgm:pt modelId="{A30D3365-B279-4EA8-A77C-25A04248E729}" type="parTrans" cxnId="{48B9333A-D236-4FEF-9D4E-D46C5D2CB470}">
      <dgm:prSet/>
      <dgm:spPr/>
      <dgm:t>
        <a:bodyPr/>
        <a:lstStyle/>
        <a:p>
          <a:endParaRPr lang="en-US"/>
        </a:p>
      </dgm:t>
    </dgm:pt>
    <dgm:pt modelId="{AF28DBFB-17B8-46C1-9D07-8169F1020080}" type="sibTrans" cxnId="{48B9333A-D236-4FEF-9D4E-D46C5D2CB470}">
      <dgm:prSet/>
      <dgm:spPr/>
      <dgm:t>
        <a:bodyPr/>
        <a:lstStyle/>
        <a:p>
          <a:endParaRPr lang="en-US"/>
        </a:p>
      </dgm:t>
    </dgm:pt>
    <dgm:pt modelId="{C1267795-B45F-48A8-8492-988BD815414E}">
      <dgm:prSet/>
      <dgm:spPr/>
      <dgm:t>
        <a:bodyPr/>
        <a:lstStyle/>
        <a:p>
          <a:r>
            <a:rPr lang="en-GB"/>
            <a:t>Stakeholders, including the news media, will turn to the Internet during a crisis. </a:t>
          </a:r>
          <a:endParaRPr lang="en-US"/>
        </a:p>
      </dgm:t>
    </dgm:pt>
    <dgm:pt modelId="{238D7C4C-E1AD-443E-B85A-9EB95288D8C1}" type="parTrans" cxnId="{979C0292-D9D4-40E0-8EAE-B36AE0AC0147}">
      <dgm:prSet/>
      <dgm:spPr/>
      <dgm:t>
        <a:bodyPr/>
        <a:lstStyle/>
        <a:p>
          <a:endParaRPr lang="en-US"/>
        </a:p>
      </dgm:t>
    </dgm:pt>
    <dgm:pt modelId="{2CF67304-37E7-4F2C-978C-0CE3052E1D8A}" type="sibTrans" cxnId="{979C0292-D9D4-40E0-8EAE-B36AE0AC0147}">
      <dgm:prSet/>
      <dgm:spPr/>
      <dgm:t>
        <a:bodyPr/>
        <a:lstStyle/>
        <a:p>
          <a:endParaRPr lang="en-US"/>
        </a:p>
      </dgm:t>
    </dgm:pt>
    <dgm:pt modelId="{B0ECC45D-97AA-45D7-9271-2DFCB6CC4FB5}">
      <dgm:prSet/>
      <dgm:spPr/>
      <dgm:t>
        <a:bodyPr/>
        <a:lstStyle/>
        <a:p>
          <a:r>
            <a:rPr lang="en-GB"/>
            <a:t>Speed &amp; Information</a:t>
          </a:r>
          <a:endParaRPr lang="en-US"/>
        </a:p>
      </dgm:t>
    </dgm:pt>
    <dgm:pt modelId="{B77AB84B-7B58-45EB-8DDC-6D38649F51EE}" type="parTrans" cxnId="{E9298CA4-5A2D-43BE-87E6-F6FA8F4E9B66}">
      <dgm:prSet/>
      <dgm:spPr/>
      <dgm:t>
        <a:bodyPr/>
        <a:lstStyle/>
        <a:p>
          <a:endParaRPr lang="en-US"/>
        </a:p>
      </dgm:t>
    </dgm:pt>
    <dgm:pt modelId="{CF7FE5D0-FC99-4B6B-A1AD-24A0D6E88292}" type="sibTrans" cxnId="{E9298CA4-5A2D-43BE-87E6-F6FA8F4E9B66}">
      <dgm:prSet/>
      <dgm:spPr/>
      <dgm:t>
        <a:bodyPr/>
        <a:lstStyle/>
        <a:p>
          <a:endParaRPr lang="en-US"/>
        </a:p>
      </dgm:t>
    </dgm:pt>
    <dgm:pt modelId="{2B81EB76-A5AB-426C-BA05-91BF919FDFC3}">
      <dgm:prSet/>
      <dgm:spPr/>
      <dgm:t>
        <a:bodyPr/>
        <a:lstStyle/>
        <a:p>
          <a:r>
            <a:rPr lang="en-GB"/>
            <a:t>Strategy of silence</a:t>
          </a:r>
          <a:endParaRPr lang="en-US"/>
        </a:p>
      </dgm:t>
    </dgm:pt>
    <dgm:pt modelId="{A412760D-3882-4895-BC4F-0D7C2A794BF4}" type="parTrans" cxnId="{E5038C70-59D1-4BB7-8BA7-8CC46298A447}">
      <dgm:prSet/>
      <dgm:spPr/>
      <dgm:t>
        <a:bodyPr/>
        <a:lstStyle/>
        <a:p>
          <a:endParaRPr lang="en-US"/>
        </a:p>
      </dgm:t>
    </dgm:pt>
    <dgm:pt modelId="{FA7F3F98-0EC3-47D8-89E1-83F7E6F749F1}" type="sibTrans" cxnId="{E5038C70-59D1-4BB7-8BA7-8CC46298A447}">
      <dgm:prSet/>
      <dgm:spPr/>
      <dgm:t>
        <a:bodyPr/>
        <a:lstStyle/>
        <a:p>
          <a:endParaRPr lang="en-US"/>
        </a:p>
      </dgm:t>
    </dgm:pt>
    <dgm:pt modelId="{34040782-5CE6-4FDB-BBAC-F5269F20CA58}">
      <dgm:prSet/>
      <dgm:spPr/>
      <dgm:t>
        <a:bodyPr/>
        <a:lstStyle/>
        <a:p>
          <a:r>
            <a:rPr lang="en-GB"/>
            <a:t>Monitoring  use of platforms &amp; effect</a:t>
          </a:r>
          <a:endParaRPr lang="en-US"/>
        </a:p>
      </dgm:t>
    </dgm:pt>
    <dgm:pt modelId="{714BAC73-0793-4F37-B57F-D1D750E90AAE}" type="parTrans" cxnId="{EDCD2730-4BA3-4FFD-9BA1-6A0FA7F186B6}">
      <dgm:prSet/>
      <dgm:spPr/>
      <dgm:t>
        <a:bodyPr/>
        <a:lstStyle/>
        <a:p>
          <a:endParaRPr lang="en-US"/>
        </a:p>
      </dgm:t>
    </dgm:pt>
    <dgm:pt modelId="{8C9C3A43-0D10-4A0D-BBCC-F9BDC412E9D1}" type="sibTrans" cxnId="{EDCD2730-4BA3-4FFD-9BA1-6A0FA7F186B6}">
      <dgm:prSet/>
      <dgm:spPr/>
      <dgm:t>
        <a:bodyPr/>
        <a:lstStyle/>
        <a:p>
          <a:endParaRPr lang="en-US"/>
        </a:p>
      </dgm:t>
    </dgm:pt>
    <dgm:pt modelId="{90B4BE83-119A-4C5E-8E06-FAA540C5984F}">
      <dgm:prSet/>
      <dgm:spPr/>
      <dgm:t>
        <a:bodyPr/>
        <a:lstStyle/>
        <a:p>
          <a:r>
            <a:rPr lang="en-GB"/>
            <a:t>Intranet – Internal</a:t>
          </a:r>
          <a:endParaRPr lang="en-US"/>
        </a:p>
      </dgm:t>
    </dgm:pt>
    <dgm:pt modelId="{93853166-E796-4C1B-B980-420176A60A74}" type="parTrans" cxnId="{08C8EFA9-634D-41D6-8793-4D55C9545B6D}">
      <dgm:prSet/>
      <dgm:spPr/>
      <dgm:t>
        <a:bodyPr/>
        <a:lstStyle/>
        <a:p>
          <a:endParaRPr lang="en-US"/>
        </a:p>
      </dgm:t>
    </dgm:pt>
    <dgm:pt modelId="{9CC817EA-484E-430A-BC6F-6CA2EB94012D}" type="sibTrans" cxnId="{08C8EFA9-634D-41D6-8793-4D55C9545B6D}">
      <dgm:prSet/>
      <dgm:spPr/>
      <dgm:t>
        <a:bodyPr/>
        <a:lstStyle/>
        <a:p>
          <a:endParaRPr lang="en-US"/>
        </a:p>
      </dgm:t>
    </dgm:pt>
    <dgm:pt modelId="{08E9D11A-68CD-41A6-A46B-F05527EBFC87}">
      <dgm:prSet/>
      <dgm:spPr/>
      <dgm:t>
        <a:bodyPr/>
        <a:lstStyle/>
        <a:p>
          <a:r>
            <a:rPr lang="en-GB"/>
            <a:t>Other systems for communications with staff</a:t>
          </a:r>
          <a:endParaRPr lang="en-US"/>
        </a:p>
      </dgm:t>
    </dgm:pt>
    <dgm:pt modelId="{7157FC14-B2CC-49CB-B7C2-A29E3E267AA6}" type="parTrans" cxnId="{74376AEC-2C68-4EAC-B752-BE7A62BD9B13}">
      <dgm:prSet/>
      <dgm:spPr/>
      <dgm:t>
        <a:bodyPr/>
        <a:lstStyle/>
        <a:p>
          <a:endParaRPr lang="en-US"/>
        </a:p>
      </dgm:t>
    </dgm:pt>
    <dgm:pt modelId="{C3764E99-030A-43A8-98B0-DBDD23380E10}" type="sibTrans" cxnId="{74376AEC-2C68-4EAC-B752-BE7A62BD9B13}">
      <dgm:prSet/>
      <dgm:spPr/>
      <dgm:t>
        <a:bodyPr/>
        <a:lstStyle/>
        <a:p>
          <a:endParaRPr lang="en-US"/>
        </a:p>
      </dgm:t>
    </dgm:pt>
    <dgm:pt modelId="{AFB6F62B-830E-45D2-9724-52F8F9A596DD}">
      <dgm:prSet/>
      <dgm:spPr/>
      <dgm:t>
        <a:bodyPr/>
        <a:lstStyle/>
        <a:p>
          <a:r>
            <a:rPr lang="en-GB"/>
            <a:t>Methods for responding to enquiries (internally &amp; Externally) &amp; social media responses</a:t>
          </a:r>
          <a:endParaRPr lang="en-US"/>
        </a:p>
      </dgm:t>
    </dgm:pt>
    <dgm:pt modelId="{444EFFF4-1A2B-4B2E-B91A-4D85972464B8}" type="parTrans" cxnId="{D47199BA-3D92-457F-98AB-AC718208DFA5}">
      <dgm:prSet/>
      <dgm:spPr/>
      <dgm:t>
        <a:bodyPr/>
        <a:lstStyle/>
        <a:p>
          <a:endParaRPr lang="en-US"/>
        </a:p>
      </dgm:t>
    </dgm:pt>
    <dgm:pt modelId="{E2645B0D-9894-49D8-84D3-209E67F24B8D}" type="sibTrans" cxnId="{D47199BA-3D92-457F-98AB-AC718208DFA5}">
      <dgm:prSet/>
      <dgm:spPr/>
      <dgm:t>
        <a:bodyPr/>
        <a:lstStyle/>
        <a:p>
          <a:endParaRPr lang="en-US"/>
        </a:p>
      </dgm:t>
    </dgm:pt>
    <dgm:pt modelId="{26674F06-DB98-450E-9C0B-1BA84A5AD225}" type="pres">
      <dgm:prSet presAssocID="{C6BF22B8-C2D0-4B31-8A70-8FA54DECEAC5}" presName="vert0" presStyleCnt="0">
        <dgm:presLayoutVars>
          <dgm:dir/>
          <dgm:animOne val="branch"/>
          <dgm:animLvl val="lvl"/>
        </dgm:presLayoutVars>
      </dgm:prSet>
      <dgm:spPr/>
    </dgm:pt>
    <dgm:pt modelId="{34985213-7246-4B4C-B030-9B322BB75F30}" type="pres">
      <dgm:prSet presAssocID="{5CB03CE1-1DB1-4DC4-A338-ED3D8DBC77E6}" presName="thickLine" presStyleLbl="alignNode1" presStyleIdx="0" presStyleCnt="14"/>
      <dgm:spPr/>
    </dgm:pt>
    <dgm:pt modelId="{8746C46C-98AC-456D-8C2F-D11C6921A64C}" type="pres">
      <dgm:prSet presAssocID="{5CB03CE1-1DB1-4DC4-A338-ED3D8DBC77E6}" presName="horz1" presStyleCnt="0"/>
      <dgm:spPr/>
    </dgm:pt>
    <dgm:pt modelId="{C0F9FC30-EA5F-4A68-A2E0-1004965D2215}" type="pres">
      <dgm:prSet presAssocID="{5CB03CE1-1DB1-4DC4-A338-ED3D8DBC77E6}" presName="tx1" presStyleLbl="revTx" presStyleIdx="0" presStyleCnt="14"/>
      <dgm:spPr/>
    </dgm:pt>
    <dgm:pt modelId="{D0E39DA3-4B67-4836-9A71-7D39C55EBEF8}" type="pres">
      <dgm:prSet presAssocID="{5CB03CE1-1DB1-4DC4-A338-ED3D8DBC77E6}" presName="vert1" presStyleCnt="0"/>
      <dgm:spPr/>
    </dgm:pt>
    <dgm:pt modelId="{10275FFE-7FA9-48C3-BAF9-E6DB14A82715}" type="pres">
      <dgm:prSet presAssocID="{AAFA9207-CD95-4553-AC0E-545E45FEFBF6}" presName="thickLine" presStyleLbl="alignNode1" presStyleIdx="1" presStyleCnt="14"/>
      <dgm:spPr/>
    </dgm:pt>
    <dgm:pt modelId="{E4C0C48D-F2A9-4D55-AF6E-4ACE62A94160}" type="pres">
      <dgm:prSet presAssocID="{AAFA9207-CD95-4553-AC0E-545E45FEFBF6}" presName="horz1" presStyleCnt="0"/>
      <dgm:spPr/>
    </dgm:pt>
    <dgm:pt modelId="{54C395DA-6B7B-406E-9D12-4AACD604542E}" type="pres">
      <dgm:prSet presAssocID="{AAFA9207-CD95-4553-AC0E-545E45FEFBF6}" presName="tx1" presStyleLbl="revTx" presStyleIdx="1" presStyleCnt="14"/>
      <dgm:spPr/>
    </dgm:pt>
    <dgm:pt modelId="{0F3D9529-AFC8-44A7-9D6A-921847D27842}" type="pres">
      <dgm:prSet presAssocID="{AAFA9207-CD95-4553-AC0E-545E45FEFBF6}" presName="vert1" presStyleCnt="0"/>
      <dgm:spPr/>
    </dgm:pt>
    <dgm:pt modelId="{C19F1FAC-C8B8-4DED-84D8-656088270086}" type="pres">
      <dgm:prSet presAssocID="{45C9113E-B7E3-47A9-B95A-2F0CE9441B40}" presName="thickLine" presStyleLbl="alignNode1" presStyleIdx="2" presStyleCnt="14"/>
      <dgm:spPr/>
    </dgm:pt>
    <dgm:pt modelId="{D1F2B966-6A4B-498B-814A-13B52750312D}" type="pres">
      <dgm:prSet presAssocID="{45C9113E-B7E3-47A9-B95A-2F0CE9441B40}" presName="horz1" presStyleCnt="0"/>
      <dgm:spPr/>
    </dgm:pt>
    <dgm:pt modelId="{000D2F36-B892-4CA8-86DC-138510BD2BA8}" type="pres">
      <dgm:prSet presAssocID="{45C9113E-B7E3-47A9-B95A-2F0CE9441B40}" presName="tx1" presStyleLbl="revTx" presStyleIdx="2" presStyleCnt="14"/>
      <dgm:spPr/>
    </dgm:pt>
    <dgm:pt modelId="{EE853CFE-117D-49E3-A5DB-06D10A206F8B}" type="pres">
      <dgm:prSet presAssocID="{45C9113E-B7E3-47A9-B95A-2F0CE9441B40}" presName="vert1" presStyleCnt="0"/>
      <dgm:spPr/>
    </dgm:pt>
    <dgm:pt modelId="{63D42564-49CD-4AE1-B591-C3CB9C127E42}" type="pres">
      <dgm:prSet presAssocID="{6D8724FD-CF2E-4CE7-A453-9D8A74A838A1}" presName="thickLine" presStyleLbl="alignNode1" presStyleIdx="3" presStyleCnt="14"/>
      <dgm:spPr/>
    </dgm:pt>
    <dgm:pt modelId="{3F42BFFE-C983-4582-A567-688DCDA4EE7E}" type="pres">
      <dgm:prSet presAssocID="{6D8724FD-CF2E-4CE7-A453-9D8A74A838A1}" presName="horz1" presStyleCnt="0"/>
      <dgm:spPr/>
    </dgm:pt>
    <dgm:pt modelId="{6FEC2506-A4C9-4DBD-ACC6-971E84230316}" type="pres">
      <dgm:prSet presAssocID="{6D8724FD-CF2E-4CE7-A453-9D8A74A838A1}" presName="tx1" presStyleLbl="revTx" presStyleIdx="3" presStyleCnt="14"/>
      <dgm:spPr/>
    </dgm:pt>
    <dgm:pt modelId="{69A83121-35F8-4DFD-9E6D-D253CE625536}" type="pres">
      <dgm:prSet presAssocID="{6D8724FD-CF2E-4CE7-A453-9D8A74A838A1}" presName="vert1" presStyleCnt="0"/>
      <dgm:spPr/>
    </dgm:pt>
    <dgm:pt modelId="{45796C05-68E4-4BD0-BE9E-023CF6CCA59C}" type="pres">
      <dgm:prSet presAssocID="{4FF8E3D3-2074-410E-8149-59469E134284}" presName="thickLine" presStyleLbl="alignNode1" presStyleIdx="4" presStyleCnt="14"/>
      <dgm:spPr/>
    </dgm:pt>
    <dgm:pt modelId="{6F6FC7FC-0823-49D4-88C2-B7F69C342531}" type="pres">
      <dgm:prSet presAssocID="{4FF8E3D3-2074-410E-8149-59469E134284}" presName="horz1" presStyleCnt="0"/>
      <dgm:spPr/>
    </dgm:pt>
    <dgm:pt modelId="{ADE2D20C-204A-4295-A7E2-902A7F2AB34F}" type="pres">
      <dgm:prSet presAssocID="{4FF8E3D3-2074-410E-8149-59469E134284}" presName="tx1" presStyleLbl="revTx" presStyleIdx="4" presStyleCnt="14"/>
      <dgm:spPr/>
    </dgm:pt>
    <dgm:pt modelId="{56E06FA6-B17E-4CE3-BC90-C14FA6E48D47}" type="pres">
      <dgm:prSet presAssocID="{4FF8E3D3-2074-410E-8149-59469E134284}" presName="vert1" presStyleCnt="0"/>
      <dgm:spPr/>
    </dgm:pt>
    <dgm:pt modelId="{6EB3D43A-1E0C-43CA-9A5F-FA20A76612FC}" type="pres">
      <dgm:prSet presAssocID="{A56C72CF-BA35-48EC-A8AF-C286892C3136}" presName="thickLine" presStyleLbl="alignNode1" presStyleIdx="5" presStyleCnt="14"/>
      <dgm:spPr/>
    </dgm:pt>
    <dgm:pt modelId="{267C082C-A128-41EE-AB53-652B3B1BDD53}" type="pres">
      <dgm:prSet presAssocID="{A56C72CF-BA35-48EC-A8AF-C286892C3136}" presName="horz1" presStyleCnt="0"/>
      <dgm:spPr/>
    </dgm:pt>
    <dgm:pt modelId="{96FF0C2F-883D-44F3-B28F-03E2D50B5A99}" type="pres">
      <dgm:prSet presAssocID="{A56C72CF-BA35-48EC-A8AF-C286892C3136}" presName="tx1" presStyleLbl="revTx" presStyleIdx="5" presStyleCnt="14"/>
      <dgm:spPr/>
    </dgm:pt>
    <dgm:pt modelId="{7699F9CA-5356-465E-8F85-1349AFFE1093}" type="pres">
      <dgm:prSet presAssocID="{A56C72CF-BA35-48EC-A8AF-C286892C3136}" presName="vert1" presStyleCnt="0"/>
      <dgm:spPr/>
    </dgm:pt>
    <dgm:pt modelId="{E81F8C4C-A174-4CEB-9A90-11C06AF36307}" type="pres">
      <dgm:prSet presAssocID="{B5843A33-9347-48D5-9BAA-8E91F12DFF30}" presName="thickLine" presStyleLbl="alignNode1" presStyleIdx="6" presStyleCnt="14"/>
      <dgm:spPr/>
    </dgm:pt>
    <dgm:pt modelId="{56BA44E6-13FB-4D81-B201-6996F246866B}" type="pres">
      <dgm:prSet presAssocID="{B5843A33-9347-48D5-9BAA-8E91F12DFF30}" presName="horz1" presStyleCnt="0"/>
      <dgm:spPr/>
    </dgm:pt>
    <dgm:pt modelId="{CF691595-C161-48DE-A1BE-347ABEA51D73}" type="pres">
      <dgm:prSet presAssocID="{B5843A33-9347-48D5-9BAA-8E91F12DFF30}" presName="tx1" presStyleLbl="revTx" presStyleIdx="6" presStyleCnt="14"/>
      <dgm:spPr/>
    </dgm:pt>
    <dgm:pt modelId="{428F9EFF-37D7-4AF3-A43A-174B915786D8}" type="pres">
      <dgm:prSet presAssocID="{B5843A33-9347-48D5-9BAA-8E91F12DFF30}" presName="vert1" presStyleCnt="0"/>
      <dgm:spPr/>
    </dgm:pt>
    <dgm:pt modelId="{D3C3A7D1-17D4-49E0-AE9E-B456CF9AB04E}" type="pres">
      <dgm:prSet presAssocID="{C1267795-B45F-48A8-8492-988BD815414E}" presName="thickLine" presStyleLbl="alignNode1" presStyleIdx="7" presStyleCnt="14"/>
      <dgm:spPr/>
    </dgm:pt>
    <dgm:pt modelId="{0BF73AD0-D75D-4B03-9DB0-A76E9CC58BD8}" type="pres">
      <dgm:prSet presAssocID="{C1267795-B45F-48A8-8492-988BD815414E}" presName="horz1" presStyleCnt="0"/>
      <dgm:spPr/>
    </dgm:pt>
    <dgm:pt modelId="{8B0D6AD5-85A2-4B73-B4FF-39AB61F91320}" type="pres">
      <dgm:prSet presAssocID="{C1267795-B45F-48A8-8492-988BD815414E}" presName="tx1" presStyleLbl="revTx" presStyleIdx="7" presStyleCnt="14"/>
      <dgm:spPr/>
    </dgm:pt>
    <dgm:pt modelId="{302E774E-DF75-49A8-8F43-37FEA9008091}" type="pres">
      <dgm:prSet presAssocID="{C1267795-B45F-48A8-8492-988BD815414E}" presName="vert1" presStyleCnt="0"/>
      <dgm:spPr/>
    </dgm:pt>
    <dgm:pt modelId="{907116E0-2C9B-4F53-8BA6-E42861EC7CD0}" type="pres">
      <dgm:prSet presAssocID="{B0ECC45D-97AA-45D7-9271-2DFCB6CC4FB5}" presName="thickLine" presStyleLbl="alignNode1" presStyleIdx="8" presStyleCnt="14"/>
      <dgm:spPr/>
    </dgm:pt>
    <dgm:pt modelId="{2AF911DF-F2C7-4F80-8A0D-CCD7CB83BF63}" type="pres">
      <dgm:prSet presAssocID="{B0ECC45D-97AA-45D7-9271-2DFCB6CC4FB5}" presName="horz1" presStyleCnt="0"/>
      <dgm:spPr/>
    </dgm:pt>
    <dgm:pt modelId="{6101F361-DC08-476B-8FF8-DC5D6207D10B}" type="pres">
      <dgm:prSet presAssocID="{B0ECC45D-97AA-45D7-9271-2DFCB6CC4FB5}" presName="tx1" presStyleLbl="revTx" presStyleIdx="8" presStyleCnt="14"/>
      <dgm:spPr/>
    </dgm:pt>
    <dgm:pt modelId="{F48626C0-C10B-4FA1-9FB6-2CC98EEF62B2}" type="pres">
      <dgm:prSet presAssocID="{B0ECC45D-97AA-45D7-9271-2DFCB6CC4FB5}" presName="vert1" presStyleCnt="0"/>
      <dgm:spPr/>
    </dgm:pt>
    <dgm:pt modelId="{ED622502-4478-42A7-BC70-FBD282BE3E6A}" type="pres">
      <dgm:prSet presAssocID="{2B81EB76-A5AB-426C-BA05-91BF919FDFC3}" presName="thickLine" presStyleLbl="alignNode1" presStyleIdx="9" presStyleCnt="14"/>
      <dgm:spPr/>
    </dgm:pt>
    <dgm:pt modelId="{B77224F5-E96C-4BD7-B6DF-17984D882F4A}" type="pres">
      <dgm:prSet presAssocID="{2B81EB76-A5AB-426C-BA05-91BF919FDFC3}" presName="horz1" presStyleCnt="0"/>
      <dgm:spPr/>
    </dgm:pt>
    <dgm:pt modelId="{18D19F75-438E-4BA7-9F7D-C99B0EA05B57}" type="pres">
      <dgm:prSet presAssocID="{2B81EB76-A5AB-426C-BA05-91BF919FDFC3}" presName="tx1" presStyleLbl="revTx" presStyleIdx="9" presStyleCnt="14"/>
      <dgm:spPr/>
    </dgm:pt>
    <dgm:pt modelId="{2210C26D-0CDE-460A-8BA2-4B7E0096CF70}" type="pres">
      <dgm:prSet presAssocID="{2B81EB76-A5AB-426C-BA05-91BF919FDFC3}" presName="vert1" presStyleCnt="0"/>
      <dgm:spPr/>
    </dgm:pt>
    <dgm:pt modelId="{1F2D2ED9-5711-4F7A-AE5F-EFCCF20F0FB8}" type="pres">
      <dgm:prSet presAssocID="{34040782-5CE6-4FDB-BBAC-F5269F20CA58}" presName="thickLine" presStyleLbl="alignNode1" presStyleIdx="10" presStyleCnt="14"/>
      <dgm:spPr/>
    </dgm:pt>
    <dgm:pt modelId="{9046A4B8-AD5F-48FE-BCD9-7B0E349C1BDE}" type="pres">
      <dgm:prSet presAssocID="{34040782-5CE6-4FDB-BBAC-F5269F20CA58}" presName="horz1" presStyleCnt="0"/>
      <dgm:spPr/>
    </dgm:pt>
    <dgm:pt modelId="{DB96BC78-D730-4C42-B025-034272D317C3}" type="pres">
      <dgm:prSet presAssocID="{34040782-5CE6-4FDB-BBAC-F5269F20CA58}" presName="tx1" presStyleLbl="revTx" presStyleIdx="10" presStyleCnt="14"/>
      <dgm:spPr/>
    </dgm:pt>
    <dgm:pt modelId="{A0857788-27F0-4A89-B3E0-19E391D13565}" type="pres">
      <dgm:prSet presAssocID="{34040782-5CE6-4FDB-BBAC-F5269F20CA58}" presName="vert1" presStyleCnt="0"/>
      <dgm:spPr/>
    </dgm:pt>
    <dgm:pt modelId="{F460ED21-F0B6-4C4F-9CC0-8C6C6AAEAEB4}" type="pres">
      <dgm:prSet presAssocID="{90B4BE83-119A-4C5E-8E06-FAA540C5984F}" presName="thickLine" presStyleLbl="alignNode1" presStyleIdx="11" presStyleCnt="14"/>
      <dgm:spPr/>
    </dgm:pt>
    <dgm:pt modelId="{5B28C4C4-AB49-4551-AE60-F4C173B277F6}" type="pres">
      <dgm:prSet presAssocID="{90B4BE83-119A-4C5E-8E06-FAA540C5984F}" presName="horz1" presStyleCnt="0"/>
      <dgm:spPr/>
    </dgm:pt>
    <dgm:pt modelId="{42582FB2-F3BB-447D-87D8-72765FC274B7}" type="pres">
      <dgm:prSet presAssocID="{90B4BE83-119A-4C5E-8E06-FAA540C5984F}" presName="tx1" presStyleLbl="revTx" presStyleIdx="11" presStyleCnt="14"/>
      <dgm:spPr/>
    </dgm:pt>
    <dgm:pt modelId="{7F91DD1A-A572-426B-A439-69A98A8ABCD4}" type="pres">
      <dgm:prSet presAssocID="{90B4BE83-119A-4C5E-8E06-FAA540C5984F}" presName="vert1" presStyleCnt="0"/>
      <dgm:spPr/>
    </dgm:pt>
    <dgm:pt modelId="{CDA6C9A6-14FC-416F-952B-4F643CA9E19D}" type="pres">
      <dgm:prSet presAssocID="{08E9D11A-68CD-41A6-A46B-F05527EBFC87}" presName="thickLine" presStyleLbl="alignNode1" presStyleIdx="12" presStyleCnt="14"/>
      <dgm:spPr/>
    </dgm:pt>
    <dgm:pt modelId="{C892D3C9-8A32-49FC-AC63-25AD3DB53F61}" type="pres">
      <dgm:prSet presAssocID="{08E9D11A-68CD-41A6-A46B-F05527EBFC87}" presName="horz1" presStyleCnt="0"/>
      <dgm:spPr/>
    </dgm:pt>
    <dgm:pt modelId="{B48FF844-0740-4BFC-ADBA-D34AF4305F58}" type="pres">
      <dgm:prSet presAssocID="{08E9D11A-68CD-41A6-A46B-F05527EBFC87}" presName="tx1" presStyleLbl="revTx" presStyleIdx="12" presStyleCnt="14"/>
      <dgm:spPr/>
    </dgm:pt>
    <dgm:pt modelId="{D5AF4750-39FC-4DFB-8857-7DA960F711B7}" type="pres">
      <dgm:prSet presAssocID="{08E9D11A-68CD-41A6-A46B-F05527EBFC87}" presName="vert1" presStyleCnt="0"/>
      <dgm:spPr/>
    </dgm:pt>
    <dgm:pt modelId="{571F0684-B5E5-44BE-BF46-8F137D77333C}" type="pres">
      <dgm:prSet presAssocID="{AFB6F62B-830E-45D2-9724-52F8F9A596DD}" presName="thickLine" presStyleLbl="alignNode1" presStyleIdx="13" presStyleCnt="14"/>
      <dgm:spPr/>
    </dgm:pt>
    <dgm:pt modelId="{CAA50366-9302-4C5E-9CC5-00D5E9191948}" type="pres">
      <dgm:prSet presAssocID="{AFB6F62B-830E-45D2-9724-52F8F9A596DD}" presName="horz1" presStyleCnt="0"/>
      <dgm:spPr/>
    </dgm:pt>
    <dgm:pt modelId="{534D227B-3C1F-42D1-A0EE-8F49E8D2B0B1}" type="pres">
      <dgm:prSet presAssocID="{AFB6F62B-830E-45D2-9724-52F8F9A596DD}" presName="tx1" presStyleLbl="revTx" presStyleIdx="13" presStyleCnt="14"/>
      <dgm:spPr/>
    </dgm:pt>
    <dgm:pt modelId="{A9945F0D-2F13-40E4-B33B-DD67514E1010}" type="pres">
      <dgm:prSet presAssocID="{AFB6F62B-830E-45D2-9724-52F8F9A596DD}" presName="vert1" presStyleCnt="0"/>
      <dgm:spPr/>
    </dgm:pt>
  </dgm:ptLst>
  <dgm:cxnLst>
    <dgm:cxn modelId="{C5DCE00C-032A-44E0-8869-D7E5E430106E}" type="presOf" srcId="{5CB03CE1-1DB1-4DC4-A338-ED3D8DBC77E6}" destId="{C0F9FC30-EA5F-4A68-A2E0-1004965D2215}" srcOrd="0" destOrd="0" presId="urn:microsoft.com/office/officeart/2008/layout/LinedList"/>
    <dgm:cxn modelId="{EDCD2730-4BA3-4FFD-9BA1-6A0FA7F186B6}" srcId="{C6BF22B8-C2D0-4B31-8A70-8FA54DECEAC5}" destId="{34040782-5CE6-4FDB-BBAC-F5269F20CA58}" srcOrd="10" destOrd="0" parTransId="{714BAC73-0793-4F37-B57F-D1D750E90AAE}" sibTransId="{8C9C3A43-0D10-4A0D-BBCC-F9BDC412E9D1}"/>
    <dgm:cxn modelId="{E82F8B33-98BB-4143-BBB4-1C62AAFB300A}" srcId="{C6BF22B8-C2D0-4B31-8A70-8FA54DECEAC5}" destId="{4FF8E3D3-2074-410E-8149-59469E134284}" srcOrd="4" destOrd="0" parTransId="{008F9A36-2112-4000-B5B7-94FEBFC4FFAF}" sibTransId="{123AAA63-EB02-411B-A73F-44E0C4B49529}"/>
    <dgm:cxn modelId="{48B9333A-D236-4FEF-9D4E-D46C5D2CB470}" srcId="{C6BF22B8-C2D0-4B31-8A70-8FA54DECEAC5}" destId="{B5843A33-9347-48D5-9BAA-8E91F12DFF30}" srcOrd="6" destOrd="0" parTransId="{A30D3365-B279-4EA8-A77C-25A04248E729}" sibTransId="{AF28DBFB-17B8-46C1-9D07-8169F1020080}"/>
    <dgm:cxn modelId="{0348953B-56EA-4CD5-B560-41286C6ECF9E}" type="presOf" srcId="{08E9D11A-68CD-41A6-A46B-F05527EBFC87}" destId="{B48FF844-0740-4BFC-ADBA-D34AF4305F58}" srcOrd="0" destOrd="0" presId="urn:microsoft.com/office/officeart/2008/layout/LinedList"/>
    <dgm:cxn modelId="{4D0BBD5B-935C-42B6-9E92-E81B5ADF2344}" srcId="{C6BF22B8-C2D0-4B31-8A70-8FA54DECEAC5}" destId="{AAFA9207-CD95-4553-AC0E-545E45FEFBF6}" srcOrd="1" destOrd="0" parTransId="{67873149-D33B-48AC-B59A-FC0F0BACE485}" sibTransId="{0574FC74-FC90-41EF-AF1C-FCFFB2941560}"/>
    <dgm:cxn modelId="{0D474E6C-8F00-452B-BF24-BB50A44960C5}" type="presOf" srcId="{34040782-5CE6-4FDB-BBAC-F5269F20CA58}" destId="{DB96BC78-D730-4C42-B025-034272D317C3}" srcOrd="0" destOrd="0" presId="urn:microsoft.com/office/officeart/2008/layout/LinedList"/>
    <dgm:cxn modelId="{0227A84C-0961-4934-8C2E-23D17804C33E}" type="presOf" srcId="{45C9113E-B7E3-47A9-B95A-2F0CE9441B40}" destId="{000D2F36-B892-4CA8-86DC-138510BD2BA8}" srcOrd="0" destOrd="0" presId="urn:microsoft.com/office/officeart/2008/layout/LinedList"/>
    <dgm:cxn modelId="{2711FF6E-018E-4083-999C-6CBC432AAA86}" type="presOf" srcId="{A56C72CF-BA35-48EC-A8AF-C286892C3136}" destId="{96FF0C2F-883D-44F3-B28F-03E2D50B5A99}" srcOrd="0" destOrd="0" presId="urn:microsoft.com/office/officeart/2008/layout/LinedList"/>
    <dgm:cxn modelId="{E5038C70-59D1-4BB7-8BA7-8CC46298A447}" srcId="{C6BF22B8-C2D0-4B31-8A70-8FA54DECEAC5}" destId="{2B81EB76-A5AB-426C-BA05-91BF919FDFC3}" srcOrd="9" destOrd="0" parTransId="{A412760D-3882-4895-BC4F-0D7C2A794BF4}" sibTransId="{FA7F3F98-0EC3-47D8-89E1-83F7E6F749F1}"/>
    <dgm:cxn modelId="{51FECA73-0BC9-4E5D-8378-91C17588A76D}" type="presOf" srcId="{6D8724FD-CF2E-4CE7-A453-9D8A74A838A1}" destId="{6FEC2506-A4C9-4DBD-ACC6-971E84230316}" srcOrd="0" destOrd="0" presId="urn:microsoft.com/office/officeart/2008/layout/LinedList"/>
    <dgm:cxn modelId="{84A6E380-6773-4BE3-9845-E65109D07599}" type="presOf" srcId="{4FF8E3D3-2074-410E-8149-59469E134284}" destId="{ADE2D20C-204A-4295-A7E2-902A7F2AB34F}" srcOrd="0" destOrd="0" presId="urn:microsoft.com/office/officeart/2008/layout/LinedList"/>
    <dgm:cxn modelId="{21773288-FEF9-4B60-B3A2-AB73E86C6AC4}" srcId="{C6BF22B8-C2D0-4B31-8A70-8FA54DECEAC5}" destId="{5CB03CE1-1DB1-4DC4-A338-ED3D8DBC77E6}" srcOrd="0" destOrd="0" parTransId="{5FB07F21-00B3-4A2D-BD76-CA1D58FF2AA0}" sibTransId="{60618B2F-DBD4-48F6-A8B0-D65EAB111874}"/>
    <dgm:cxn modelId="{979C0292-D9D4-40E0-8EAE-B36AE0AC0147}" srcId="{C6BF22B8-C2D0-4B31-8A70-8FA54DECEAC5}" destId="{C1267795-B45F-48A8-8492-988BD815414E}" srcOrd="7" destOrd="0" parTransId="{238D7C4C-E1AD-443E-B85A-9EB95288D8C1}" sibTransId="{2CF67304-37E7-4F2C-978C-0CE3052E1D8A}"/>
    <dgm:cxn modelId="{119B9A9F-B9E3-4A36-8F47-69D47810CF65}" type="presOf" srcId="{90B4BE83-119A-4C5E-8E06-FAA540C5984F}" destId="{42582FB2-F3BB-447D-87D8-72765FC274B7}" srcOrd="0" destOrd="0" presId="urn:microsoft.com/office/officeart/2008/layout/LinedList"/>
    <dgm:cxn modelId="{6BE786A2-D258-4686-865B-780610F75DD7}" type="presOf" srcId="{AAFA9207-CD95-4553-AC0E-545E45FEFBF6}" destId="{54C395DA-6B7B-406E-9D12-4AACD604542E}" srcOrd="0" destOrd="0" presId="urn:microsoft.com/office/officeart/2008/layout/LinedList"/>
    <dgm:cxn modelId="{E9298CA4-5A2D-43BE-87E6-F6FA8F4E9B66}" srcId="{C6BF22B8-C2D0-4B31-8A70-8FA54DECEAC5}" destId="{B0ECC45D-97AA-45D7-9271-2DFCB6CC4FB5}" srcOrd="8" destOrd="0" parTransId="{B77AB84B-7B58-45EB-8DDC-6D38649F51EE}" sibTransId="{CF7FE5D0-FC99-4B6B-A1AD-24A0D6E88292}"/>
    <dgm:cxn modelId="{08C8EFA9-634D-41D6-8793-4D55C9545B6D}" srcId="{C6BF22B8-C2D0-4B31-8A70-8FA54DECEAC5}" destId="{90B4BE83-119A-4C5E-8E06-FAA540C5984F}" srcOrd="11" destOrd="0" parTransId="{93853166-E796-4C1B-B980-420176A60A74}" sibTransId="{9CC817EA-484E-430A-BC6F-6CA2EB94012D}"/>
    <dgm:cxn modelId="{A45184B4-8AF8-477D-B2DA-C57F096AAFC4}" srcId="{C6BF22B8-C2D0-4B31-8A70-8FA54DECEAC5}" destId="{6D8724FD-CF2E-4CE7-A453-9D8A74A838A1}" srcOrd="3" destOrd="0" parTransId="{9140C35A-4C0A-4BED-BF1D-994C0656185A}" sibTransId="{56CF9CF5-779C-4ED4-9FFF-D5890C930F11}"/>
    <dgm:cxn modelId="{AA7648B9-FCB8-4AFC-8E6E-1DB95157DB12}" type="presOf" srcId="{C6BF22B8-C2D0-4B31-8A70-8FA54DECEAC5}" destId="{26674F06-DB98-450E-9C0B-1BA84A5AD225}" srcOrd="0" destOrd="0" presId="urn:microsoft.com/office/officeart/2008/layout/LinedList"/>
    <dgm:cxn modelId="{D47199BA-3D92-457F-98AB-AC718208DFA5}" srcId="{C6BF22B8-C2D0-4B31-8A70-8FA54DECEAC5}" destId="{AFB6F62B-830E-45D2-9724-52F8F9A596DD}" srcOrd="13" destOrd="0" parTransId="{444EFFF4-1A2B-4B2E-B91A-4D85972464B8}" sibTransId="{E2645B0D-9894-49D8-84D3-209E67F24B8D}"/>
    <dgm:cxn modelId="{EAEBB8D2-8EBB-4DC0-97C6-DA6E14D64944}" type="presOf" srcId="{2B81EB76-A5AB-426C-BA05-91BF919FDFC3}" destId="{18D19F75-438E-4BA7-9F7D-C99B0EA05B57}" srcOrd="0" destOrd="0" presId="urn:microsoft.com/office/officeart/2008/layout/LinedList"/>
    <dgm:cxn modelId="{B5A1CED2-C1D9-4922-941A-3CC6433D2531}" type="presOf" srcId="{C1267795-B45F-48A8-8492-988BD815414E}" destId="{8B0D6AD5-85A2-4B73-B4FF-39AB61F91320}" srcOrd="0" destOrd="0" presId="urn:microsoft.com/office/officeart/2008/layout/LinedList"/>
    <dgm:cxn modelId="{F8F809D5-69A7-4A5F-A712-3F51673710A3}" type="presOf" srcId="{AFB6F62B-830E-45D2-9724-52F8F9A596DD}" destId="{534D227B-3C1F-42D1-A0EE-8F49E8D2B0B1}" srcOrd="0" destOrd="0" presId="urn:microsoft.com/office/officeart/2008/layout/LinedList"/>
    <dgm:cxn modelId="{64CE71DA-7E0C-491B-A0B6-453EC3B0336E}" srcId="{C6BF22B8-C2D0-4B31-8A70-8FA54DECEAC5}" destId="{45C9113E-B7E3-47A9-B95A-2F0CE9441B40}" srcOrd="2" destOrd="0" parTransId="{3ACEE28D-5BE0-4B78-A962-42EA6FF51F5D}" sibTransId="{3F1A6E27-B10A-4913-9868-5441E7525A45}"/>
    <dgm:cxn modelId="{74376AEC-2C68-4EAC-B752-BE7A62BD9B13}" srcId="{C6BF22B8-C2D0-4B31-8A70-8FA54DECEAC5}" destId="{08E9D11A-68CD-41A6-A46B-F05527EBFC87}" srcOrd="12" destOrd="0" parTransId="{7157FC14-B2CC-49CB-B7C2-A29E3E267AA6}" sibTransId="{C3764E99-030A-43A8-98B0-DBDD23380E10}"/>
    <dgm:cxn modelId="{6A7F16ED-C218-44B5-9A94-316E22357F8A}" type="presOf" srcId="{B5843A33-9347-48D5-9BAA-8E91F12DFF30}" destId="{CF691595-C161-48DE-A1BE-347ABEA51D73}" srcOrd="0" destOrd="0" presId="urn:microsoft.com/office/officeart/2008/layout/LinedList"/>
    <dgm:cxn modelId="{7C8CCDF9-FAEC-499D-8698-F7DE021EB4AA}" srcId="{C6BF22B8-C2D0-4B31-8A70-8FA54DECEAC5}" destId="{A56C72CF-BA35-48EC-A8AF-C286892C3136}" srcOrd="5" destOrd="0" parTransId="{042F941C-7A12-4DA2-ABF6-E04F897844B6}" sibTransId="{89C03E5B-4B18-4EAD-99F3-B9C045F46FFD}"/>
    <dgm:cxn modelId="{C33469FB-BA63-4E0F-BA15-CE43C247CF14}" type="presOf" srcId="{B0ECC45D-97AA-45D7-9271-2DFCB6CC4FB5}" destId="{6101F361-DC08-476B-8FF8-DC5D6207D10B}" srcOrd="0" destOrd="0" presId="urn:microsoft.com/office/officeart/2008/layout/LinedList"/>
    <dgm:cxn modelId="{A0A9968D-2ED9-4E3C-8355-5BEA534579EA}" type="presParOf" srcId="{26674F06-DB98-450E-9C0B-1BA84A5AD225}" destId="{34985213-7246-4B4C-B030-9B322BB75F30}" srcOrd="0" destOrd="0" presId="urn:microsoft.com/office/officeart/2008/layout/LinedList"/>
    <dgm:cxn modelId="{BBB7799B-A8B7-48BB-AD1B-8619BAC97368}" type="presParOf" srcId="{26674F06-DB98-450E-9C0B-1BA84A5AD225}" destId="{8746C46C-98AC-456D-8C2F-D11C6921A64C}" srcOrd="1" destOrd="0" presId="urn:microsoft.com/office/officeart/2008/layout/LinedList"/>
    <dgm:cxn modelId="{C398F5B3-1A21-4F69-B7DC-CCD538C814AC}" type="presParOf" srcId="{8746C46C-98AC-456D-8C2F-D11C6921A64C}" destId="{C0F9FC30-EA5F-4A68-A2E0-1004965D2215}" srcOrd="0" destOrd="0" presId="urn:microsoft.com/office/officeart/2008/layout/LinedList"/>
    <dgm:cxn modelId="{C71FDC23-0DE7-4BBA-BE50-60331D46831C}" type="presParOf" srcId="{8746C46C-98AC-456D-8C2F-D11C6921A64C}" destId="{D0E39DA3-4B67-4836-9A71-7D39C55EBEF8}" srcOrd="1" destOrd="0" presId="urn:microsoft.com/office/officeart/2008/layout/LinedList"/>
    <dgm:cxn modelId="{0FFE7C67-E91A-4958-9DBB-136FE59B003E}" type="presParOf" srcId="{26674F06-DB98-450E-9C0B-1BA84A5AD225}" destId="{10275FFE-7FA9-48C3-BAF9-E6DB14A82715}" srcOrd="2" destOrd="0" presId="urn:microsoft.com/office/officeart/2008/layout/LinedList"/>
    <dgm:cxn modelId="{E40E436E-76D4-4939-BB21-9301421C56E6}" type="presParOf" srcId="{26674F06-DB98-450E-9C0B-1BA84A5AD225}" destId="{E4C0C48D-F2A9-4D55-AF6E-4ACE62A94160}" srcOrd="3" destOrd="0" presId="urn:microsoft.com/office/officeart/2008/layout/LinedList"/>
    <dgm:cxn modelId="{F133E513-DA4A-4E73-A1C6-01EEA38468A0}" type="presParOf" srcId="{E4C0C48D-F2A9-4D55-AF6E-4ACE62A94160}" destId="{54C395DA-6B7B-406E-9D12-4AACD604542E}" srcOrd="0" destOrd="0" presId="urn:microsoft.com/office/officeart/2008/layout/LinedList"/>
    <dgm:cxn modelId="{073B38AF-A65C-414F-8EC0-553942263F12}" type="presParOf" srcId="{E4C0C48D-F2A9-4D55-AF6E-4ACE62A94160}" destId="{0F3D9529-AFC8-44A7-9D6A-921847D27842}" srcOrd="1" destOrd="0" presId="urn:microsoft.com/office/officeart/2008/layout/LinedList"/>
    <dgm:cxn modelId="{FA769635-C65D-4AAB-9454-28BDEB3D496F}" type="presParOf" srcId="{26674F06-DB98-450E-9C0B-1BA84A5AD225}" destId="{C19F1FAC-C8B8-4DED-84D8-656088270086}" srcOrd="4" destOrd="0" presId="urn:microsoft.com/office/officeart/2008/layout/LinedList"/>
    <dgm:cxn modelId="{B49EF5EF-A3A9-403A-9BB4-674EEF75AB05}" type="presParOf" srcId="{26674F06-DB98-450E-9C0B-1BA84A5AD225}" destId="{D1F2B966-6A4B-498B-814A-13B52750312D}" srcOrd="5" destOrd="0" presId="urn:microsoft.com/office/officeart/2008/layout/LinedList"/>
    <dgm:cxn modelId="{D953FD8C-D3E9-44AD-B0C5-A1C789ED5D1A}" type="presParOf" srcId="{D1F2B966-6A4B-498B-814A-13B52750312D}" destId="{000D2F36-B892-4CA8-86DC-138510BD2BA8}" srcOrd="0" destOrd="0" presId="urn:microsoft.com/office/officeart/2008/layout/LinedList"/>
    <dgm:cxn modelId="{B9CF6B96-D4E7-4E97-A8EE-C671B751AC70}" type="presParOf" srcId="{D1F2B966-6A4B-498B-814A-13B52750312D}" destId="{EE853CFE-117D-49E3-A5DB-06D10A206F8B}" srcOrd="1" destOrd="0" presId="urn:microsoft.com/office/officeart/2008/layout/LinedList"/>
    <dgm:cxn modelId="{87FA762F-1074-4FE3-BAB5-8CFE73FD3865}" type="presParOf" srcId="{26674F06-DB98-450E-9C0B-1BA84A5AD225}" destId="{63D42564-49CD-4AE1-B591-C3CB9C127E42}" srcOrd="6" destOrd="0" presId="urn:microsoft.com/office/officeart/2008/layout/LinedList"/>
    <dgm:cxn modelId="{126E15BF-2861-48DD-A0D7-9817694FE864}" type="presParOf" srcId="{26674F06-DB98-450E-9C0B-1BA84A5AD225}" destId="{3F42BFFE-C983-4582-A567-688DCDA4EE7E}" srcOrd="7" destOrd="0" presId="urn:microsoft.com/office/officeart/2008/layout/LinedList"/>
    <dgm:cxn modelId="{5BE469BA-2F23-4351-8004-AA9B9FBFC1D4}" type="presParOf" srcId="{3F42BFFE-C983-4582-A567-688DCDA4EE7E}" destId="{6FEC2506-A4C9-4DBD-ACC6-971E84230316}" srcOrd="0" destOrd="0" presId="urn:microsoft.com/office/officeart/2008/layout/LinedList"/>
    <dgm:cxn modelId="{C38AB04B-2EA0-4354-9DF3-2E980DFB88E6}" type="presParOf" srcId="{3F42BFFE-C983-4582-A567-688DCDA4EE7E}" destId="{69A83121-35F8-4DFD-9E6D-D253CE625536}" srcOrd="1" destOrd="0" presId="urn:microsoft.com/office/officeart/2008/layout/LinedList"/>
    <dgm:cxn modelId="{5233A6B8-BA10-49FA-9B0C-3CB158F08CCF}" type="presParOf" srcId="{26674F06-DB98-450E-9C0B-1BA84A5AD225}" destId="{45796C05-68E4-4BD0-BE9E-023CF6CCA59C}" srcOrd="8" destOrd="0" presId="urn:microsoft.com/office/officeart/2008/layout/LinedList"/>
    <dgm:cxn modelId="{6DCEC0FF-8228-4A5F-96B0-74022D885DD0}" type="presParOf" srcId="{26674F06-DB98-450E-9C0B-1BA84A5AD225}" destId="{6F6FC7FC-0823-49D4-88C2-B7F69C342531}" srcOrd="9" destOrd="0" presId="urn:microsoft.com/office/officeart/2008/layout/LinedList"/>
    <dgm:cxn modelId="{F30ED7AB-B194-4B60-A4F1-11BE0B038102}" type="presParOf" srcId="{6F6FC7FC-0823-49D4-88C2-B7F69C342531}" destId="{ADE2D20C-204A-4295-A7E2-902A7F2AB34F}" srcOrd="0" destOrd="0" presId="urn:microsoft.com/office/officeart/2008/layout/LinedList"/>
    <dgm:cxn modelId="{062FE8F1-BB51-44BB-98BC-766866A3A148}" type="presParOf" srcId="{6F6FC7FC-0823-49D4-88C2-B7F69C342531}" destId="{56E06FA6-B17E-4CE3-BC90-C14FA6E48D47}" srcOrd="1" destOrd="0" presId="urn:microsoft.com/office/officeart/2008/layout/LinedList"/>
    <dgm:cxn modelId="{93668983-417F-4079-A7CA-58EDB87E3824}" type="presParOf" srcId="{26674F06-DB98-450E-9C0B-1BA84A5AD225}" destId="{6EB3D43A-1E0C-43CA-9A5F-FA20A76612FC}" srcOrd="10" destOrd="0" presId="urn:microsoft.com/office/officeart/2008/layout/LinedList"/>
    <dgm:cxn modelId="{205824B5-4BF8-47D8-9432-53EC59DCA9A8}" type="presParOf" srcId="{26674F06-DB98-450E-9C0B-1BA84A5AD225}" destId="{267C082C-A128-41EE-AB53-652B3B1BDD53}" srcOrd="11" destOrd="0" presId="urn:microsoft.com/office/officeart/2008/layout/LinedList"/>
    <dgm:cxn modelId="{CECED7FA-180C-4ACB-9BFA-4C5BA544EC40}" type="presParOf" srcId="{267C082C-A128-41EE-AB53-652B3B1BDD53}" destId="{96FF0C2F-883D-44F3-B28F-03E2D50B5A99}" srcOrd="0" destOrd="0" presId="urn:microsoft.com/office/officeart/2008/layout/LinedList"/>
    <dgm:cxn modelId="{767828CD-99F5-4233-8BEF-F4CD52533C22}" type="presParOf" srcId="{267C082C-A128-41EE-AB53-652B3B1BDD53}" destId="{7699F9CA-5356-465E-8F85-1349AFFE1093}" srcOrd="1" destOrd="0" presId="urn:microsoft.com/office/officeart/2008/layout/LinedList"/>
    <dgm:cxn modelId="{71051678-AE96-4E92-8167-AE51CA7840BC}" type="presParOf" srcId="{26674F06-DB98-450E-9C0B-1BA84A5AD225}" destId="{E81F8C4C-A174-4CEB-9A90-11C06AF36307}" srcOrd="12" destOrd="0" presId="urn:microsoft.com/office/officeart/2008/layout/LinedList"/>
    <dgm:cxn modelId="{84BF025C-EEA8-43B6-AF5D-9C595CF011F1}" type="presParOf" srcId="{26674F06-DB98-450E-9C0B-1BA84A5AD225}" destId="{56BA44E6-13FB-4D81-B201-6996F246866B}" srcOrd="13" destOrd="0" presId="urn:microsoft.com/office/officeart/2008/layout/LinedList"/>
    <dgm:cxn modelId="{5A94AEA3-ED1E-4449-A881-8A3B7F70972B}" type="presParOf" srcId="{56BA44E6-13FB-4D81-B201-6996F246866B}" destId="{CF691595-C161-48DE-A1BE-347ABEA51D73}" srcOrd="0" destOrd="0" presId="urn:microsoft.com/office/officeart/2008/layout/LinedList"/>
    <dgm:cxn modelId="{1044E536-FCB6-4FCF-BB05-67E5F21DD501}" type="presParOf" srcId="{56BA44E6-13FB-4D81-B201-6996F246866B}" destId="{428F9EFF-37D7-4AF3-A43A-174B915786D8}" srcOrd="1" destOrd="0" presId="urn:microsoft.com/office/officeart/2008/layout/LinedList"/>
    <dgm:cxn modelId="{A4E82E61-A77A-41D9-A519-5CDF89829003}" type="presParOf" srcId="{26674F06-DB98-450E-9C0B-1BA84A5AD225}" destId="{D3C3A7D1-17D4-49E0-AE9E-B456CF9AB04E}" srcOrd="14" destOrd="0" presId="urn:microsoft.com/office/officeart/2008/layout/LinedList"/>
    <dgm:cxn modelId="{CFF4F981-A662-4B72-8816-B1D38DBEADA0}" type="presParOf" srcId="{26674F06-DB98-450E-9C0B-1BA84A5AD225}" destId="{0BF73AD0-D75D-4B03-9DB0-A76E9CC58BD8}" srcOrd="15" destOrd="0" presId="urn:microsoft.com/office/officeart/2008/layout/LinedList"/>
    <dgm:cxn modelId="{68933409-A059-4C40-836C-FD888AB03FA8}" type="presParOf" srcId="{0BF73AD0-D75D-4B03-9DB0-A76E9CC58BD8}" destId="{8B0D6AD5-85A2-4B73-B4FF-39AB61F91320}" srcOrd="0" destOrd="0" presId="urn:microsoft.com/office/officeart/2008/layout/LinedList"/>
    <dgm:cxn modelId="{E2074C9D-1554-4A17-B993-543FB68F82FA}" type="presParOf" srcId="{0BF73AD0-D75D-4B03-9DB0-A76E9CC58BD8}" destId="{302E774E-DF75-49A8-8F43-37FEA9008091}" srcOrd="1" destOrd="0" presId="urn:microsoft.com/office/officeart/2008/layout/LinedList"/>
    <dgm:cxn modelId="{5FD1333B-A9D3-4C1D-BE63-5F02739DD66F}" type="presParOf" srcId="{26674F06-DB98-450E-9C0B-1BA84A5AD225}" destId="{907116E0-2C9B-4F53-8BA6-E42861EC7CD0}" srcOrd="16" destOrd="0" presId="urn:microsoft.com/office/officeart/2008/layout/LinedList"/>
    <dgm:cxn modelId="{467FEC19-5A81-4310-A0A4-D7DD06516269}" type="presParOf" srcId="{26674F06-DB98-450E-9C0B-1BA84A5AD225}" destId="{2AF911DF-F2C7-4F80-8A0D-CCD7CB83BF63}" srcOrd="17" destOrd="0" presId="urn:microsoft.com/office/officeart/2008/layout/LinedList"/>
    <dgm:cxn modelId="{1FE2B266-D87F-45AD-8504-13DAAA7C17A7}" type="presParOf" srcId="{2AF911DF-F2C7-4F80-8A0D-CCD7CB83BF63}" destId="{6101F361-DC08-476B-8FF8-DC5D6207D10B}" srcOrd="0" destOrd="0" presId="urn:microsoft.com/office/officeart/2008/layout/LinedList"/>
    <dgm:cxn modelId="{AE2C74BB-34A3-41A3-B2B3-45C85047CA76}" type="presParOf" srcId="{2AF911DF-F2C7-4F80-8A0D-CCD7CB83BF63}" destId="{F48626C0-C10B-4FA1-9FB6-2CC98EEF62B2}" srcOrd="1" destOrd="0" presId="urn:microsoft.com/office/officeart/2008/layout/LinedList"/>
    <dgm:cxn modelId="{4EECA2C3-9500-4601-ABA4-8673E0E77E64}" type="presParOf" srcId="{26674F06-DB98-450E-9C0B-1BA84A5AD225}" destId="{ED622502-4478-42A7-BC70-FBD282BE3E6A}" srcOrd="18" destOrd="0" presId="urn:microsoft.com/office/officeart/2008/layout/LinedList"/>
    <dgm:cxn modelId="{38CB36C9-B0CE-4F45-A323-3EF8C26D0F77}" type="presParOf" srcId="{26674F06-DB98-450E-9C0B-1BA84A5AD225}" destId="{B77224F5-E96C-4BD7-B6DF-17984D882F4A}" srcOrd="19" destOrd="0" presId="urn:microsoft.com/office/officeart/2008/layout/LinedList"/>
    <dgm:cxn modelId="{EF4F8599-B2A8-4D48-BCE6-5125D8C61D84}" type="presParOf" srcId="{B77224F5-E96C-4BD7-B6DF-17984D882F4A}" destId="{18D19F75-438E-4BA7-9F7D-C99B0EA05B57}" srcOrd="0" destOrd="0" presId="urn:microsoft.com/office/officeart/2008/layout/LinedList"/>
    <dgm:cxn modelId="{29413584-7363-4E70-8580-336B22D8107A}" type="presParOf" srcId="{B77224F5-E96C-4BD7-B6DF-17984D882F4A}" destId="{2210C26D-0CDE-460A-8BA2-4B7E0096CF70}" srcOrd="1" destOrd="0" presId="urn:microsoft.com/office/officeart/2008/layout/LinedList"/>
    <dgm:cxn modelId="{D05762A4-5CCF-457D-B7D1-C8F636DB5367}" type="presParOf" srcId="{26674F06-DB98-450E-9C0B-1BA84A5AD225}" destId="{1F2D2ED9-5711-4F7A-AE5F-EFCCF20F0FB8}" srcOrd="20" destOrd="0" presId="urn:microsoft.com/office/officeart/2008/layout/LinedList"/>
    <dgm:cxn modelId="{443A78C1-6339-4F87-BFAA-E37DE9838CCE}" type="presParOf" srcId="{26674F06-DB98-450E-9C0B-1BA84A5AD225}" destId="{9046A4B8-AD5F-48FE-BCD9-7B0E349C1BDE}" srcOrd="21" destOrd="0" presId="urn:microsoft.com/office/officeart/2008/layout/LinedList"/>
    <dgm:cxn modelId="{621E4098-716D-446A-8FE5-813A00C24D12}" type="presParOf" srcId="{9046A4B8-AD5F-48FE-BCD9-7B0E349C1BDE}" destId="{DB96BC78-D730-4C42-B025-034272D317C3}" srcOrd="0" destOrd="0" presId="urn:microsoft.com/office/officeart/2008/layout/LinedList"/>
    <dgm:cxn modelId="{6063B67A-7D6C-422D-AEC1-BC2D364CA3DA}" type="presParOf" srcId="{9046A4B8-AD5F-48FE-BCD9-7B0E349C1BDE}" destId="{A0857788-27F0-4A89-B3E0-19E391D13565}" srcOrd="1" destOrd="0" presId="urn:microsoft.com/office/officeart/2008/layout/LinedList"/>
    <dgm:cxn modelId="{9110AB86-822F-407B-8046-63C4D6846FA4}" type="presParOf" srcId="{26674F06-DB98-450E-9C0B-1BA84A5AD225}" destId="{F460ED21-F0B6-4C4F-9CC0-8C6C6AAEAEB4}" srcOrd="22" destOrd="0" presId="urn:microsoft.com/office/officeart/2008/layout/LinedList"/>
    <dgm:cxn modelId="{7E4C4F36-D698-446E-8079-B187E579A1CB}" type="presParOf" srcId="{26674F06-DB98-450E-9C0B-1BA84A5AD225}" destId="{5B28C4C4-AB49-4551-AE60-F4C173B277F6}" srcOrd="23" destOrd="0" presId="urn:microsoft.com/office/officeart/2008/layout/LinedList"/>
    <dgm:cxn modelId="{B36F0FD5-55D7-436C-95C8-AC24F5E8FB36}" type="presParOf" srcId="{5B28C4C4-AB49-4551-AE60-F4C173B277F6}" destId="{42582FB2-F3BB-447D-87D8-72765FC274B7}" srcOrd="0" destOrd="0" presId="urn:microsoft.com/office/officeart/2008/layout/LinedList"/>
    <dgm:cxn modelId="{21304D79-2307-4864-8320-22B36544C154}" type="presParOf" srcId="{5B28C4C4-AB49-4551-AE60-F4C173B277F6}" destId="{7F91DD1A-A572-426B-A439-69A98A8ABCD4}" srcOrd="1" destOrd="0" presId="urn:microsoft.com/office/officeart/2008/layout/LinedList"/>
    <dgm:cxn modelId="{68F3FD8C-31E6-4FBF-9208-370A67DB7F98}" type="presParOf" srcId="{26674F06-DB98-450E-9C0B-1BA84A5AD225}" destId="{CDA6C9A6-14FC-416F-952B-4F643CA9E19D}" srcOrd="24" destOrd="0" presId="urn:microsoft.com/office/officeart/2008/layout/LinedList"/>
    <dgm:cxn modelId="{C9B5F69B-7699-484A-871E-08E4495EA99E}" type="presParOf" srcId="{26674F06-DB98-450E-9C0B-1BA84A5AD225}" destId="{C892D3C9-8A32-49FC-AC63-25AD3DB53F61}" srcOrd="25" destOrd="0" presId="urn:microsoft.com/office/officeart/2008/layout/LinedList"/>
    <dgm:cxn modelId="{519CA7E6-8171-41D2-B19F-7E07A89C2C88}" type="presParOf" srcId="{C892D3C9-8A32-49FC-AC63-25AD3DB53F61}" destId="{B48FF844-0740-4BFC-ADBA-D34AF4305F58}" srcOrd="0" destOrd="0" presId="urn:microsoft.com/office/officeart/2008/layout/LinedList"/>
    <dgm:cxn modelId="{33E1CA2C-FCE1-45AE-8F80-956E5D8BA5BB}" type="presParOf" srcId="{C892D3C9-8A32-49FC-AC63-25AD3DB53F61}" destId="{D5AF4750-39FC-4DFB-8857-7DA960F711B7}" srcOrd="1" destOrd="0" presId="urn:microsoft.com/office/officeart/2008/layout/LinedList"/>
    <dgm:cxn modelId="{87A095B6-A9AD-446C-8764-1EFD9702D8E8}" type="presParOf" srcId="{26674F06-DB98-450E-9C0B-1BA84A5AD225}" destId="{571F0684-B5E5-44BE-BF46-8F137D77333C}" srcOrd="26" destOrd="0" presId="urn:microsoft.com/office/officeart/2008/layout/LinedList"/>
    <dgm:cxn modelId="{1CBF9201-921F-44C1-8290-065C56B8995D}" type="presParOf" srcId="{26674F06-DB98-450E-9C0B-1BA84A5AD225}" destId="{CAA50366-9302-4C5E-9CC5-00D5E9191948}" srcOrd="27" destOrd="0" presId="urn:microsoft.com/office/officeart/2008/layout/LinedList"/>
    <dgm:cxn modelId="{03776368-4618-45A2-B11A-E41C23ADF01D}" type="presParOf" srcId="{CAA50366-9302-4C5E-9CC5-00D5E9191948}" destId="{534D227B-3C1F-42D1-A0EE-8F49E8D2B0B1}" srcOrd="0" destOrd="0" presId="urn:microsoft.com/office/officeart/2008/layout/LinedList"/>
    <dgm:cxn modelId="{5E510D72-CA06-4965-AAC1-5A61B1E981E5}" type="presParOf" srcId="{CAA50366-9302-4C5E-9CC5-00D5E9191948}" destId="{A9945F0D-2F13-40E4-B33B-DD67514E101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DFE9FD0-0762-41A8-9A25-FC74D0C87D30}"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9A582415-1F8E-4CA1-B89C-4822336F708F}">
      <dgm:prSet/>
      <dgm:spPr/>
      <dgm:t>
        <a:bodyPr/>
        <a:lstStyle/>
        <a:p>
          <a:r>
            <a:rPr lang="en-GB"/>
            <a:t>Risk Reminder</a:t>
          </a:r>
          <a:endParaRPr lang="en-US"/>
        </a:p>
      </dgm:t>
    </dgm:pt>
    <dgm:pt modelId="{2CB3D0D2-8866-4FED-8D7B-5F5EFDEFEF70}" type="parTrans" cxnId="{BE645DF0-3FE4-48E6-B11A-C7E711A35112}">
      <dgm:prSet/>
      <dgm:spPr/>
      <dgm:t>
        <a:bodyPr/>
        <a:lstStyle/>
        <a:p>
          <a:endParaRPr lang="en-US"/>
        </a:p>
      </dgm:t>
    </dgm:pt>
    <dgm:pt modelId="{72A6425A-47C3-4ED9-B37F-BD6EECFA61CD}" type="sibTrans" cxnId="{BE645DF0-3FE4-48E6-B11A-C7E711A35112}">
      <dgm:prSet/>
      <dgm:spPr/>
      <dgm:t>
        <a:bodyPr/>
        <a:lstStyle/>
        <a:p>
          <a:endParaRPr lang="en-US"/>
        </a:p>
      </dgm:t>
    </dgm:pt>
    <dgm:pt modelId="{58B77850-B84F-4740-B10C-39A4130D57DB}">
      <dgm:prSet/>
      <dgm:spPr/>
      <dgm:t>
        <a:bodyPr/>
        <a:lstStyle/>
        <a:p>
          <a:r>
            <a:rPr lang="en-GB"/>
            <a:t>Crisis Planning</a:t>
          </a:r>
          <a:endParaRPr lang="en-US"/>
        </a:p>
      </dgm:t>
    </dgm:pt>
    <dgm:pt modelId="{8A7C3E03-A3D7-4317-87A6-02BF3A8F5D42}" type="parTrans" cxnId="{ACC35728-58A7-4B93-81BD-F39206E229F1}">
      <dgm:prSet/>
      <dgm:spPr/>
      <dgm:t>
        <a:bodyPr/>
        <a:lstStyle/>
        <a:p>
          <a:endParaRPr lang="en-US"/>
        </a:p>
      </dgm:t>
    </dgm:pt>
    <dgm:pt modelId="{F563B422-DE75-447B-A9BF-522D39F03AA8}" type="sibTrans" cxnId="{ACC35728-58A7-4B93-81BD-F39206E229F1}">
      <dgm:prSet/>
      <dgm:spPr/>
      <dgm:t>
        <a:bodyPr/>
        <a:lstStyle/>
        <a:p>
          <a:endParaRPr lang="en-US"/>
        </a:p>
      </dgm:t>
    </dgm:pt>
    <dgm:pt modelId="{744BC940-D75E-4B25-ADC2-EC306023D0D4}">
      <dgm:prSet/>
      <dgm:spPr/>
      <dgm:t>
        <a:bodyPr/>
        <a:lstStyle/>
        <a:p>
          <a:r>
            <a:rPr lang="en-GB"/>
            <a:t>Crisis Management</a:t>
          </a:r>
          <a:endParaRPr lang="en-US"/>
        </a:p>
      </dgm:t>
    </dgm:pt>
    <dgm:pt modelId="{59178EC7-417C-48A7-AD6A-FEB82AEC6CFE}" type="parTrans" cxnId="{7EEFDE53-FA7E-4D45-BDF9-B2FC8E31DC16}">
      <dgm:prSet/>
      <dgm:spPr/>
      <dgm:t>
        <a:bodyPr/>
        <a:lstStyle/>
        <a:p>
          <a:endParaRPr lang="en-US"/>
        </a:p>
      </dgm:t>
    </dgm:pt>
    <dgm:pt modelId="{90247951-34E3-4551-9535-0EBADDCB4F52}" type="sibTrans" cxnId="{7EEFDE53-FA7E-4D45-BDF9-B2FC8E31DC16}">
      <dgm:prSet/>
      <dgm:spPr/>
      <dgm:t>
        <a:bodyPr/>
        <a:lstStyle/>
        <a:p>
          <a:endParaRPr lang="en-US"/>
        </a:p>
      </dgm:t>
    </dgm:pt>
    <dgm:pt modelId="{45089B3A-1076-4155-A06E-1ECF3373C944}">
      <dgm:prSet/>
      <dgm:spPr/>
      <dgm:t>
        <a:bodyPr/>
        <a:lstStyle/>
        <a:p>
          <a:r>
            <a:rPr lang="en-GB"/>
            <a:t>Crisis Communication</a:t>
          </a:r>
          <a:endParaRPr lang="en-US"/>
        </a:p>
      </dgm:t>
    </dgm:pt>
    <dgm:pt modelId="{50EADF01-2271-4F3F-98F3-EC7DA9EA59BD}" type="parTrans" cxnId="{594C5372-B4C8-4624-BC5F-7BDB76CD8553}">
      <dgm:prSet/>
      <dgm:spPr/>
      <dgm:t>
        <a:bodyPr/>
        <a:lstStyle/>
        <a:p>
          <a:endParaRPr lang="en-US"/>
        </a:p>
      </dgm:t>
    </dgm:pt>
    <dgm:pt modelId="{5F1D98E1-A03A-4C02-B0CE-7936D222D90A}" type="sibTrans" cxnId="{594C5372-B4C8-4624-BC5F-7BDB76CD8553}">
      <dgm:prSet/>
      <dgm:spPr/>
      <dgm:t>
        <a:bodyPr/>
        <a:lstStyle/>
        <a:p>
          <a:endParaRPr lang="en-US"/>
        </a:p>
      </dgm:t>
    </dgm:pt>
    <dgm:pt modelId="{FD6A4D17-5E41-4EBB-A4D6-0D22E7F670F1}">
      <dgm:prSet/>
      <dgm:spPr/>
      <dgm:t>
        <a:bodyPr/>
        <a:lstStyle/>
        <a:p>
          <a:r>
            <a:rPr lang="en-GB"/>
            <a:t>Crisis Review</a:t>
          </a:r>
          <a:endParaRPr lang="en-US"/>
        </a:p>
      </dgm:t>
    </dgm:pt>
    <dgm:pt modelId="{564F6D6D-E297-4322-BC2D-235F91643E6D}" type="parTrans" cxnId="{472EB30A-8FAF-4D1E-A341-79FE879C0B49}">
      <dgm:prSet/>
      <dgm:spPr/>
      <dgm:t>
        <a:bodyPr/>
        <a:lstStyle/>
        <a:p>
          <a:endParaRPr lang="en-US"/>
        </a:p>
      </dgm:t>
    </dgm:pt>
    <dgm:pt modelId="{7FC2C2E0-F23A-466A-A30D-54082A5FCD55}" type="sibTrans" cxnId="{472EB30A-8FAF-4D1E-A341-79FE879C0B49}">
      <dgm:prSet/>
      <dgm:spPr/>
      <dgm:t>
        <a:bodyPr/>
        <a:lstStyle/>
        <a:p>
          <a:endParaRPr lang="en-US"/>
        </a:p>
      </dgm:t>
    </dgm:pt>
    <dgm:pt modelId="{9AB83466-1C7D-415D-912F-3DC05240E2A8}">
      <dgm:prSet/>
      <dgm:spPr/>
      <dgm:t>
        <a:bodyPr/>
        <a:lstStyle/>
        <a:p>
          <a:r>
            <a:rPr lang="en-GB"/>
            <a:t>Apply to Assignments – Pre Crisis Event &amp; Post Crisis Event </a:t>
          </a:r>
          <a:endParaRPr lang="en-US"/>
        </a:p>
      </dgm:t>
    </dgm:pt>
    <dgm:pt modelId="{B81DD019-2D48-4B0C-9D1C-736F1A57AD3D}" type="parTrans" cxnId="{A6FBCA24-609C-4EC3-9748-5DE24D61F676}">
      <dgm:prSet/>
      <dgm:spPr/>
      <dgm:t>
        <a:bodyPr/>
        <a:lstStyle/>
        <a:p>
          <a:endParaRPr lang="en-US"/>
        </a:p>
      </dgm:t>
    </dgm:pt>
    <dgm:pt modelId="{64828332-34C8-49C1-998F-4BEFF424D642}" type="sibTrans" cxnId="{A6FBCA24-609C-4EC3-9748-5DE24D61F676}">
      <dgm:prSet/>
      <dgm:spPr/>
      <dgm:t>
        <a:bodyPr/>
        <a:lstStyle/>
        <a:p>
          <a:endParaRPr lang="en-US"/>
        </a:p>
      </dgm:t>
    </dgm:pt>
    <dgm:pt modelId="{1DB8390E-189A-48BF-A431-8B61F4815EC2}" type="pres">
      <dgm:prSet presAssocID="{ADFE9FD0-0762-41A8-9A25-FC74D0C87D30}" presName="diagram" presStyleCnt="0">
        <dgm:presLayoutVars>
          <dgm:dir/>
          <dgm:resizeHandles val="exact"/>
        </dgm:presLayoutVars>
      </dgm:prSet>
      <dgm:spPr/>
    </dgm:pt>
    <dgm:pt modelId="{A8F493D4-6031-4A18-9F0D-4EDA3DD7BA97}" type="pres">
      <dgm:prSet presAssocID="{9A582415-1F8E-4CA1-B89C-4822336F708F}" presName="node" presStyleLbl="node1" presStyleIdx="0" presStyleCnt="6">
        <dgm:presLayoutVars>
          <dgm:bulletEnabled val="1"/>
        </dgm:presLayoutVars>
      </dgm:prSet>
      <dgm:spPr/>
    </dgm:pt>
    <dgm:pt modelId="{22A9B628-E945-4E4D-B764-0D1B058623D8}" type="pres">
      <dgm:prSet presAssocID="{72A6425A-47C3-4ED9-B37F-BD6EECFA61CD}" presName="sibTrans" presStyleCnt="0"/>
      <dgm:spPr/>
    </dgm:pt>
    <dgm:pt modelId="{FF7C92F1-3BE7-48B9-A03D-D4675062AB85}" type="pres">
      <dgm:prSet presAssocID="{58B77850-B84F-4740-B10C-39A4130D57DB}" presName="node" presStyleLbl="node1" presStyleIdx="1" presStyleCnt="6">
        <dgm:presLayoutVars>
          <dgm:bulletEnabled val="1"/>
        </dgm:presLayoutVars>
      </dgm:prSet>
      <dgm:spPr/>
    </dgm:pt>
    <dgm:pt modelId="{D2CB07C5-0844-4587-B248-AAEFD5AAE436}" type="pres">
      <dgm:prSet presAssocID="{F563B422-DE75-447B-A9BF-522D39F03AA8}" presName="sibTrans" presStyleCnt="0"/>
      <dgm:spPr/>
    </dgm:pt>
    <dgm:pt modelId="{0766EF0B-02E2-4F46-9525-F3F3EFF8B146}" type="pres">
      <dgm:prSet presAssocID="{744BC940-D75E-4B25-ADC2-EC306023D0D4}" presName="node" presStyleLbl="node1" presStyleIdx="2" presStyleCnt="6">
        <dgm:presLayoutVars>
          <dgm:bulletEnabled val="1"/>
        </dgm:presLayoutVars>
      </dgm:prSet>
      <dgm:spPr/>
    </dgm:pt>
    <dgm:pt modelId="{91469C6D-CD51-454C-BDB8-E85A71F5B2D1}" type="pres">
      <dgm:prSet presAssocID="{90247951-34E3-4551-9535-0EBADDCB4F52}" presName="sibTrans" presStyleCnt="0"/>
      <dgm:spPr/>
    </dgm:pt>
    <dgm:pt modelId="{C5F00305-BB3D-43EC-8EEE-73FB2CD50885}" type="pres">
      <dgm:prSet presAssocID="{45089B3A-1076-4155-A06E-1ECF3373C944}" presName="node" presStyleLbl="node1" presStyleIdx="3" presStyleCnt="6">
        <dgm:presLayoutVars>
          <dgm:bulletEnabled val="1"/>
        </dgm:presLayoutVars>
      </dgm:prSet>
      <dgm:spPr/>
    </dgm:pt>
    <dgm:pt modelId="{3F6963E9-57AA-46DD-ACB6-EFFA346870E5}" type="pres">
      <dgm:prSet presAssocID="{5F1D98E1-A03A-4C02-B0CE-7936D222D90A}" presName="sibTrans" presStyleCnt="0"/>
      <dgm:spPr/>
    </dgm:pt>
    <dgm:pt modelId="{AF2BBEE8-6876-4199-B427-E0B1F798C83C}" type="pres">
      <dgm:prSet presAssocID="{FD6A4D17-5E41-4EBB-A4D6-0D22E7F670F1}" presName="node" presStyleLbl="node1" presStyleIdx="4" presStyleCnt="6">
        <dgm:presLayoutVars>
          <dgm:bulletEnabled val="1"/>
        </dgm:presLayoutVars>
      </dgm:prSet>
      <dgm:spPr/>
    </dgm:pt>
    <dgm:pt modelId="{72F4C2FB-AED6-4ECA-BB96-340824C8DC47}" type="pres">
      <dgm:prSet presAssocID="{7FC2C2E0-F23A-466A-A30D-54082A5FCD55}" presName="sibTrans" presStyleCnt="0"/>
      <dgm:spPr/>
    </dgm:pt>
    <dgm:pt modelId="{F82E70E5-5291-476C-9C88-2C8A6BF9525D}" type="pres">
      <dgm:prSet presAssocID="{9AB83466-1C7D-415D-912F-3DC05240E2A8}" presName="node" presStyleLbl="node1" presStyleIdx="5" presStyleCnt="6">
        <dgm:presLayoutVars>
          <dgm:bulletEnabled val="1"/>
        </dgm:presLayoutVars>
      </dgm:prSet>
      <dgm:spPr/>
    </dgm:pt>
  </dgm:ptLst>
  <dgm:cxnLst>
    <dgm:cxn modelId="{472EB30A-8FAF-4D1E-A341-79FE879C0B49}" srcId="{ADFE9FD0-0762-41A8-9A25-FC74D0C87D30}" destId="{FD6A4D17-5E41-4EBB-A4D6-0D22E7F670F1}" srcOrd="4" destOrd="0" parTransId="{564F6D6D-E297-4322-BC2D-235F91643E6D}" sibTransId="{7FC2C2E0-F23A-466A-A30D-54082A5FCD55}"/>
    <dgm:cxn modelId="{A6FBCA24-609C-4EC3-9748-5DE24D61F676}" srcId="{ADFE9FD0-0762-41A8-9A25-FC74D0C87D30}" destId="{9AB83466-1C7D-415D-912F-3DC05240E2A8}" srcOrd="5" destOrd="0" parTransId="{B81DD019-2D48-4B0C-9D1C-736F1A57AD3D}" sibTransId="{64828332-34C8-49C1-998F-4BEFF424D642}"/>
    <dgm:cxn modelId="{ACC35728-58A7-4B93-81BD-F39206E229F1}" srcId="{ADFE9FD0-0762-41A8-9A25-FC74D0C87D30}" destId="{58B77850-B84F-4740-B10C-39A4130D57DB}" srcOrd="1" destOrd="0" parTransId="{8A7C3E03-A3D7-4317-87A6-02BF3A8F5D42}" sibTransId="{F563B422-DE75-447B-A9BF-522D39F03AA8}"/>
    <dgm:cxn modelId="{A39BB942-42EB-49DD-BAF3-B478A6F9527C}" type="presOf" srcId="{ADFE9FD0-0762-41A8-9A25-FC74D0C87D30}" destId="{1DB8390E-189A-48BF-A431-8B61F4815EC2}" srcOrd="0" destOrd="0" presId="urn:microsoft.com/office/officeart/2005/8/layout/default"/>
    <dgm:cxn modelId="{594C5372-B4C8-4624-BC5F-7BDB76CD8553}" srcId="{ADFE9FD0-0762-41A8-9A25-FC74D0C87D30}" destId="{45089B3A-1076-4155-A06E-1ECF3373C944}" srcOrd="3" destOrd="0" parTransId="{50EADF01-2271-4F3F-98F3-EC7DA9EA59BD}" sibTransId="{5F1D98E1-A03A-4C02-B0CE-7936D222D90A}"/>
    <dgm:cxn modelId="{7EEFDE53-FA7E-4D45-BDF9-B2FC8E31DC16}" srcId="{ADFE9FD0-0762-41A8-9A25-FC74D0C87D30}" destId="{744BC940-D75E-4B25-ADC2-EC306023D0D4}" srcOrd="2" destOrd="0" parTransId="{59178EC7-417C-48A7-AD6A-FEB82AEC6CFE}" sibTransId="{90247951-34E3-4551-9535-0EBADDCB4F52}"/>
    <dgm:cxn modelId="{B248B98B-61AA-49A7-801A-17656E71EBE2}" type="presOf" srcId="{744BC940-D75E-4B25-ADC2-EC306023D0D4}" destId="{0766EF0B-02E2-4F46-9525-F3F3EFF8B146}" srcOrd="0" destOrd="0" presId="urn:microsoft.com/office/officeart/2005/8/layout/default"/>
    <dgm:cxn modelId="{492CF58D-6418-4B01-81BA-8245801B449C}" type="presOf" srcId="{9AB83466-1C7D-415D-912F-3DC05240E2A8}" destId="{F82E70E5-5291-476C-9C88-2C8A6BF9525D}" srcOrd="0" destOrd="0" presId="urn:microsoft.com/office/officeart/2005/8/layout/default"/>
    <dgm:cxn modelId="{B46F0598-DB04-46A5-AE20-F430FD36084A}" type="presOf" srcId="{FD6A4D17-5E41-4EBB-A4D6-0D22E7F670F1}" destId="{AF2BBEE8-6876-4199-B427-E0B1F798C83C}" srcOrd="0" destOrd="0" presId="urn:microsoft.com/office/officeart/2005/8/layout/default"/>
    <dgm:cxn modelId="{A6BF5ABF-F19D-487E-B9C7-FBEE0B5326B9}" type="presOf" srcId="{45089B3A-1076-4155-A06E-1ECF3373C944}" destId="{C5F00305-BB3D-43EC-8EEE-73FB2CD50885}" srcOrd="0" destOrd="0" presId="urn:microsoft.com/office/officeart/2005/8/layout/default"/>
    <dgm:cxn modelId="{5A49B0DD-5686-4BF8-BE94-14E125345F4A}" type="presOf" srcId="{9A582415-1F8E-4CA1-B89C-4822336F708F}" destId="{A8F493D4-6031-4A18-9F0D-4EDA3DD7BA97}" srcOrd="0" destOrd="0" presId="urn:microsoft.com/office/officeart/2005/8/layout/default"/>
    <dgm:cxn modelId="{903ED8E0-8A5E-43FF-9B2D-B7F8E973E492}" type="presOf" srcId="{58B77850-B84F-4740-B10C-39A4130D57DB}" destId="{FF7C92F1-3BE7-48B9-A03D-D4675062AB85}" srcOrd="0" destOrd="0" presId="urn:microsoft.com/office/officeart/2005/8/layout/default"/>
    <dgm:cxn modelId="{BE645DF0-3FE4-48E6-B11A-C7E711A35112}" srcId="{ADFE9FD0-0762-41A8-9A25-FC74D0C87D30}" destId="{9A582415-1F8E-4CA1-B89C-4822336F708F}" srcOrd="0" destOrd="0" parTransId="{2CB3D0D2-8866-4FED-8D7B-5F5EFDEFEF70}" sibTransId="{72A6425A-47C3-4ED9-B37F-BD6EECFA61CD}"/>
    <dgm:cxn modelId="{479EFC2A-5500-49D6-BFF9-E7C76E1F642A}" type="presParOf" srcId="{1DB8390E-189A-48BF-A431-8B61F4815EC2}" destId="{A8F493D4-6031-4A18-9F0D-4EDA3DD7BA97}" srcOrd="0" destOrd="0" presId="urn:microsoft.com/office/officeart/2005/8/layout/default"/>
    <dgm:cxn modelId="{A6C7811D-6773-4C6F-9252-BE7D5FAE5177}" type="presParOf" srcId="{1DB8390E-189A-48BF-A431-8B61F4815EC2}" destId="{22A9B628-E945-4E4D-B764-0D1B058623D8}" srcOrd="1" destOrd="0" presId="urn:microsoft.com/office/officeart/2005/8/layout/default"/>
    <dgm:cxn modelId="{7E34AA74-5B3E-4606-912E-A5A52B1E637A}" type="presParOf" srcId="{1DB8390E-189A-48BF-A431-8B61F4815EC2}" destId="{FF7C92F1-3BE7-48B9-A03D-D4675062AB85}" srcOrd="2" destOrd="0" presId="urn:microsoft.com/office/officeart/2005/8/layout/default"/>
    <dgm:cxn modelId="{2D2C1D7C-DF51-4418-A4D9-965CECFD362C}" type="presParOf" srcId="{1DB8390E-189A-48BF-A431-8B61F4815EC2}" destId="{D2CB07C5-0844-4587-B248-AAEFD5AAE436}" srcOrd="3" destOrd="0" presId="urn:microsoft.com/office/officeart/2005/8/layout/default"/>
    <dgm:cxn modelId="{08C73068-9F87-4F19-8387-A53FE5BB91FE}" type="presParOf" srcId="{1DB8390E-189A-48BF-A431-8B61F4815EC2}" destId="{0766EF0B-02E2-4F46-9525-F3F3EFF8B146}" srcOrd="4" destOrd="0" presId="urn:microsoft.com/office/officeart/2005/8/layout/default"/>
    <dgm:cxn modelId="{E907FB91-4D47-4029-9541-95D84EC0DAF7}" type="presParOf" srcId="{1DB8390E-189A-48BF-A431-8B61F4815EC2}" destId="{91469C6D-CD51-454C-BDB8-E85A71F5B2D1}" srcOrd="5" destOrd="0" presId="urn:microsoft.com/office/officeart/2005/8/layout/default"/>
    <dgm:cxn modelId="{ABC4ABFB-C464-4911-B4BF-80450887BD2D}" type="presParOf" srcId="{1DB8390E-189A-48BF-A431-8B61F4815EC2}" destId="{C5F00305-BB3D-43EC-8EEE-73FB2CD50885}" srcOrd="6" destOrd="0" presId="urn:microsoft.com/office/officeart/2005/8/layout/default"/>
    <dgm:cxn modelId="{18A98BA7-5812-4C5D-9CBD-C35074885FB8}" type="presParOf" srcId="{1DB8390E-189A-48BF-A431-8B61F4815EC2}" destId="{3F6963E9-57AA-46DD-ACB6-EFFA346870E5}" srcOrd="7" destOrd="0" presId="urn:microsoft.com/office/officeart/2005/8/layout/default"/>
    <dgm:cxn modelId="{6E3886D5-65F1-471A-A526-B06DF4C8DB74}" type="presParOf" srcId="{1DB8390E-189A-48BF-A431-8B61F4815EC2}" destId="{AF2BBEE8-6876-4199-B427-E0B1F798C83C}" srcOrd="8" destOrd="0" presId="urn:microsoft.com/office/officeart/2005/8/layout/default"/>
    <dgm:cxn modelId="{AF22A311-0BA8-4033-A9D5-5EF11938E7CB}" type="presParOf" srcId="{1DB8390E-189A-48BF-A431-8B61F4815EC2}" destId="{72F4C2FB-AED6-4ECA-BB96-340824C8DC47}" srcOrd="9" destOrd="0" presId="urn:microsoft.com/office/officeart/2005/8/layout/default"/>
    <dgm:cxn modelId="{A92C0614-1682-41D1-BB7C-3B52C95D44EC}" type="presParOf" srcId="{1DB8390E-189A-48BF-A431-8B61F4815EC2}" destId="{F82E70E5-5291-476C-9C88-2C8A6BF9525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81921-BE78-4F41-A6C6-EEEED6B1C281}">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05B6D3-B488-4B4A-A86B-F85243A0345E}">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crisis does inflict harm on the organization’s reputation because of the negative information it generates about the organization (Barton, 2001)</a:t>
          </a:r>
          <a:endParaRPr lang="en-US" sz="2900" kern="1200"/>
        </a:p>
      </dsp:txBody>
      <dsp:txXfrm>
        <a:off x="0" y="2703"/>
        <a:ext cx="6900512" cy="1843578"/>
      </dsp:txXfrm>
    </dsp:sp>
    <dsp:sp modelId="{A989FC1D-644C-4E00-BA86-1D89BB0508E7}">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EC6CD5-8B46-4E87-8A56-1C66737A5CA5}">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Today, it is appropriate to create the categories of operational crises and reputational crises (Sohn &amp; Lariscy, 2014)</a:t>
          </a:r>
          <a:endParaRPr lang="en-US" sz="2900" kern="1200"/>
        </a:p>
      </dsp:txBody>
      <dsp:txXfrm>
        <a:off x="0" y="1846281"/>
        <a:ext cx="6900512" cy="1843578"/>
      </dsp:txXfrm>
    </dsp:sp>
    <dsp:sp modelId="{BAF949D0-BF6C-44C9-A737-B22B1CA15B0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A47ACB-15E3-4CAF-923A-26C79D19CD27}">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Pandemic Impacts </a:t>
          </a:r>
          <a:endParaRPr lang="en-US" sz="29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A3CC1-29F5-4A8B-9328-774B7713ADE3}">
      <dsp:nvSpPr>
        <dsp:cNvPr id="0" name=""/>
        <dsp:cNvSpPr/>
      </dsp:nvSpPr>
      <dsp:spPr>
        <a:xfrm>
          <a:off x="0" y="453382"/>
          <a:ext cx="6900512" cy="599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Harm</a:t>
          </a:r>
          <a:endParaRPr lang="en-US" sz="2500" kern="1200"/>
        </a:p>
      </dsp:txBody>
      <dsp:txXfrm>
        <a:off x="29271" y="482653"/>
        <a:ext cx="6841970" cy="541083"/>
      </dsp:txXfrm>
    </dsp:sp>
    <dsp:sp modelId="{CFE59078-2DAC-4EF4-9448-45DE77BCB711}">
      <dsp:nvSpPr>
        <dsp:cNvPr id="0" name=""/>
        <dsp:cNvSpPr/>
      </dsp:nvSpPr>
      <dsp:spPr>
        <a:xfrm>
          <a:off x="0" y="1125008"/>
          <a:ext cx="6900512" cy="599625"/>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Injuries </a:t>
          </a:r>
          <a:endParaRPr lang="en-US" sz="2500" kern="1200"/>
        </a:p>
      </dsp:txBody>
      <dsp:txXfrm>
        <a:off x="29271" y="1154279"/>
        <a:ext cx="6841970" cy="541083"/>
      </dsp:txXfrm>
    </dsp:sp>
    <dsp:sp modelId="{26D728EA-8B82-4A50-9B40-A406D081E2BA}">
      <dsp:nvSpPr>
        <dsp:cNvPr id="0" name=""/>
        <dsp:cNvSpPr/>
      </dsp:nvSpPr>
      <dsp:spPr>
        <a:xfrm>
          <a:off x="0" y="1796633"/>
          <a:ext cx="6900512" cy="59962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Loss of lives</a:t>
          </a:r>
          <a:endParaRPr lang="en-US" sz="2500" kern="1200"/>
        </a:p>
      </dsp:txBody>
      <dsp:txXfrm>
        <a:off x="29271" y="1825904"/>
        <a:ext cx="6841970" cy="541083"/>
      </dsp:txXfrm>
    </dsp:sp>
    <dsp:sp modelId="{95E5A9B8-F0DD-43C9-A958-9A94DEF8442C}">
      <dsp:nvSpPr>
        <dsp:cNvPr id="0" name=""/>
        <dsp:cNvSpPr/>
      </dsp:nvSpPr>
      <dsp:spPr>
        <a:xfrm>
          <a:off x="0" y="2468258"/>
          <a:ext cx="6900512" cy="5996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Financial loss </a:t>
          </a:r>
          <a:endParaRPr lang="en-US" sz="2500" kern="1200"/>
        </a:p>
      </dsp:txBody>
      <dsp:txXfrm>
        <a:off x="29271" y="2497529"/>
        <a:ext cx="6841970" cy="541083"/>
      </dsp:txXfrm>
    </dsp:sp>
    <dsp:sp modelId="{F9CD2D55-54E7-4837-8F2D-EDE3F6852B75}">
      <dsp:nvSpPr>
        <dsp:cNvPr id="0" name=""/>
        <dsp:cNvSpPr/>
      </dsp:nvSpPr>
      <dsp:spPr>
        <a:xfrm>
          <a:off x="0" y="3139883"/>
          <a:ext cx="6900512" cy="59962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Disrupt operations</a:t>
          </a:r>
          <a:endParaRPr lang="en-US" sz="2500" kern="1200"/>
        </a:p>
      </dsp:txBody>
      <dsp:txXfrm>
        <a:off x="29271" y="3169154"/>
        <a:ext cx="6841970" cy="541083"/>
      </dsp:txXfrm>
    </dsp:sp>
    <dsp:sp modelId="{CBBD9B80-D959-422C-AC59-101E8DE8CA32}">
      <dsp:nvSpPr>
        <dsp:cNvPr id="0" name=""/>
        <dsp:cNvSpPr/>
      </dsp:nvSpPr>
      <dsp:spPr>
        <a:xfrm>
          <a:off x="0" y="3811508"/>
          <a:ext cx="6900512" cy="599625"/>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Create a loss of market share/purchase intentions</a:t>
          </a:r>
          <a:endParaRPr lang="en-US" sz="2500" kern="1200"/>
        </a:p>
      </dsp:txBody>
      <dsp:txXfrm>
        <a:off x="29271" y="3840779"/>
        <a:ext cx="6841970" cy="541083"/>
      </dsp:txXfrm>
    </dsp:sp>
    <dsp:sp modelId="{77FC079A-966E-4E25-973E-4E70340C8821}">
      <dsp:nvSpPr>
        <dsp:cNvPr id="0" name=""/>
        <dsp:cNvSpPr/>
      </dsp:nvSpPr>
      <dsp:spPr>
        <a:xfrm>
          <a:off x="0" y="4483133"/>
          <a:ext cx="6900512" cy="5996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Legal Impacts</a:t>
          </a:r>
          <a:endParaRPr lang="en-US" sz="2500" kern="1200"/>
        </a:p>
      </dsp:txBody>
      <dsp:txXfrm>
        <a:off x="29271" y="4512404"/>
        <a:ext cx="6841970" cy="5410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24AB3-A685-4B64-9F42-90BC53C18841}">
      <dsp:nvSpPr>
        <dsp:cNvPr id="0" name=""/>
        <dsp:cNvSpPr/>
      </dsp:nvSpPr>
      <dsp:spPr>
        <a:xfrm>
          <a:off x="0" y="94139"/>
          <a:ext cx="626364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Reduce known risks that could lead to a crisis</a:t>
          </a:r>
          <a:endParaRPr lang="en-US" sz="1800" kern="1200"/>
        </a:p>
      </dsp:txBody>
      <dsp:txXfrm>
        <a:off x="34906" y="129045"/>
        <a:ext cx="6193828" cy="645240"/>
      </dsp:txXfrm>
    </dsp:sp>
    <dsp:sp modelId="{F6BA22CA-A429-4670-A47C-A38908D92154}">
      <dsp:nvSpPr>
        <dsp:cNvPr id="0" name=""/>
        <dsp:cNvSpPr/>
      </dsp:nvSpPr>
      <dsp:spPr>
        <a:xfrm>
          <a:off x="0" y="861031"/>
          <a:ext cx="6263640"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Organization’s risk management program </a:t>
          </a:r>
          <a:endParaRPr lang="en-US" sz="1800" kern="1200"/>
        </a:p>
      </dsp:txBody>
      <dsp:txXfrm>
        <a:off x="34906" y="895937"/>
        <a:ext cx="6193828" cy="645240"/>
      </dsp:txXfrm>
    </dsp:sp>
    <dsp:sp modelId="{7F3D1821-1480-4B6B-937B-38668B13849F}">
      <dsp:nvSpPr>
        <dsp:cNvPr id="0" name=""/>
        <dsp:cNvSpPr/>
      </dsp:nvSpPr>
      <dsp:spPr>
        <a:xfrm>
          <a:off x="0" y="1627924"/>
          <a:ext cx="6263640"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Crisis management plan</a:t>
          </a:r>
          <a:endParaRPr lang="en-US" sz="1800" kern="1200"/>
        </a:p>
      </dsp:txBody>
      <dsp:txXfrm>
        <a:off x="34906" y="1662830"/>
        <a:ext cx="6193828" cy="645240"/>
      </dsp:txXfrm>
    </dsp:sp>
    <dsp:sp modelId="{45407AC3-1FE7-4F1F-B7D4-14431A980681}">
      <dsp:nvSpPr>
        <dsp:cNvPr id="0" name=""/>
        <dsp:cNvSpPr/>
      </dsp:nvSpPr>
      <dsp:spPr>
        <a:xfrm>
          <a:off x="0" y="2394817"/>
          <a:ext cx="6263640"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Selecting and training the crisis management team</a:t>
          </a:r>
          <a:endParaRPr lang="en-US" sz="1800" kern="1200"/>
        </a:p>
      </dsp:txBody>
      <dsp:txXfrm>
        <a:off x="34906" y="2429723"/>
        <a:ext cx="6193828" cy="645240"/>
      </dsp:txXfrm>
    </dsp:sp>
    <dsp:sp modelId="{F254EEDA-2589-49EA-A5A4-9C486CCA15AA}">
      <dsp:nvSpPr>
        <dsp:cNvPr id="0" name=""/>
        <dsp:cNvSpPr/>
      </dsp:nvSpPr>
      <dsp:spPr>
        <a:xfrm>
          <a:off x="0" y="3161710"/>
          <a:ext cx="6263640"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Conducting exercises to test the crisis management plan and crisis management team</a:t>
          </a:r>
          <a:endParaRPr lang="en-US" sz="1800" kern="1200"/>
        </a:p>
      </dsp:txBody>
      <dsp:txXfrm>
        <a:off x="34906" y="3196616"/>
        <a:ext cx="6193828" cy="645240"/>
      </dsp:txXfrm>
    </dsp:sp>
    <dsp:sp modelId="{284D05D1-8954-43D1-94F5-4FD9D9006D0A}">
      <dsp:nvSpPr>
        <dsp:cNvPr id="0" name=""/>
        <dsp:cNvSpPr/>
      </dsp:nvSpPr>
      <dsp:spPr>
        <a:xfrm>
          <a:off x="0" y="3928603"/>
          <a:ext cx="6263640"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Pre-Draft Crisis communications</a:t>
          </a:r>
          <a:endParaRPr lang="en-US" sz="1800" kern="1200"/>
        </a:p>
      </dsp:txBody>
      <dsp:txXfrm>
        <a:off x="34906" y="3963509"/>
        <a:ext cx="6193828" cy="645240"/>
      </dsp:txXfrm>
    </dsp:sp>
    <dsp:sp modelId="{88419AA7-791A-4448-B69A-47D133576319}">
      <dsp:nvSpPr>
        <dsp:cNvPr id="0" name=""/>
        <dsp:cNvSpPr/>
      </dsp:nvSpPr>
      <dsp:spPr>
        <a:xfrm>
          <a:off x="0" y="4695496"/>
          <a:ext cx="6263640"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React faster &amp; more Effective decisions</a:t>
          </a:r>
          <a:endParaRPr lang="en-US" sz="1800" kern="1200"/>
        </a:p>
      </dsp:txBody>
      <dsp:txXfrm>
        <a:off x="34906" y="4730402"/>
        <a:ext cx="6193828" cy="645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2BF5F-E80E-4F26-A9B3-CDEFF0FE3F04}">
      <dsp:nvSpPr>
        <dsp:cNvPr id="0" name=""/>
        <dsp:cNvSpPr/>
      </dsp:nvSpPr>
      <dsp:spPr>
        <a:xfrm>
          <a:off x="0" y="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507D1-5A9F-4713-9CD4-AB9897B00FB1}">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Training – task roles &amp; Performance</a:t>
          </a:r>
          <a:endParaRPr lang="en-US" sz="1900" kern="1200"/>
        </a:p>
      </dsp:txBody>
      <dsp:txXfrm>
        <a:off x="0" y="0"/>
        <a:ext cx="6900512" cy="692017"/>
      </dsp:txXfrm>
    </dsp:sp>
    <dsp:sp modelId="{9C23F64D-D0D6-45B9-81D4-626E937AEB81}">
      <dsp:nvSpPr>
        <dsp:cNvPr id="0" name=""/>
        <dsp:cNvSpPr/>
      </dsp:nvSpPr>
      <dsp:spPr>
        <a:xfrm>
          <a:off x="0" y="692017"/>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0AF95-F226-4861-8C44-2B1121AB4ED7}">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Testing - systems</a:t>
          </a:r>
          <a:endParaRPr lang="en-US" sz="1900" kern="1200"/>
        </a:p>
      </dsp:txBody>
      <dsp:txXfrm>
        <a:off x="0" y="692017"/>
        <a:ext cx="6900512" cy="692017"/>
      </dsp:txXfrm>
    </dsp:sp>
    <dsp:sp modelId="{69EB8DA0-E737-489F-B11F-CD253F8424B8}">
      <dsp:nvSpPr>
        <dsp:cNvPr id="0" name=""/>
        <dsp:cNvSpPr/>
      </dsp:nvSpPr>
      <dsp:spPr>
        <a:xfrm>
          <a:off x="0" y="138403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B3167-C087-43BC-A301-4EF357FE3720}">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Practice – improve decision making </a:t>
          </a:r>
          <a:endParaRPr lang="en-US" sz="1900" kern="1200"/>
        </a:p>
      </dsp:txBody>
      <dsp:txXfrm>
        <a:off x="0" y="1384035"/>
        <a:ext cx="6900512" cy="692017"/>
      </dsp:txXfrm>
    </dsp:sp>
    <dsp:sp modelId="{8E45BC1D-EBAE-4372-BD63-7B2A11EC6311}">
      <dsp:nvSpPr>
        <dsp:cNvPr id="0" name=""/>
        <dsp:cNvSpPr/>
      </dsp:nvSpPr>
      <dsp:spPr>
        <a:xfrm>
          <a:off x="0" y="2076052"/>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5B7DA-2B67-4AE5-A004-CA44B9CA8305}">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Exercises – simulated experiences</a:t>
          </a:r>
          <a:endParaRPr lang="en-US" sz="1900" kern="1200"/>
        </a:p>
      </dsp:txBody>
      <dsp:txXfrm>
        <a:off x="0" y="2076052"/>
        <a:ext cx="6900512" cy="692017"/>
      </dsp:txXfrm>
    </dsp:sp>
    <dsp:sp modelId="{E9B40980-7983-4290-8C04-76630590E564}">
      <dsp:nvSpPr>
        <dsp:cNvPr id="0" name=""/>
        <dsp:cNvSpPr/>
      </dsp:nvSpPr>
      <dsp:spPr>
        <a:xfrm>
          <a:off x="0" y="276807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C1E90-7669-4883-80EA-1BB96B844FAA}">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Measure effectiveness</a:t>
          </a:r>
          <a:endParaRPr lang="en-US" sz="1900" kern="1200"/>
        </a:p>
      </dsp:txBody>
      <dsp:txXfrm>
        <a:off x="0" y="2768070"/>
        <a:ext cx="6900512" cy="692017"/>
      </dsp:txXfrm>
    </dsp:sp>
    <dsp:sp modelId="{1EAFEA5C-7E0B-4442-88A9-368B722497DE}">
      <dsp:nvSpPr>
        <dsp:cNvPr id="0" name=""/>
        <dsp:cNvSpPr/>
      </dsp:nvSpPr>
      <dsp:spPr>
        <a:xfrm>
          <a:off x="0" y="3460088"/>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11088-415E-4B01-A30C-2DB0AC498D5A}">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Unique crisis</a:t>
          </a:r>
          <a:endParaRPr lang="en-US" sz="1900" kern="1200"/>
        </a:p>
      </dsp:txBody>
      <dsp:txXfrm>
        <a:off x="0" y="3460088"/>
        <a:ext cx="6900512" cy="692017"/>
      </dsp:txXfrm>
    </dsp:sp>
    <dsp:sp modelId="{04C36BAE-2540-4278-BE54-8B2C221E212B}">
      <dsp:nvSpPr>
        <dsp:cNvPr id="0" name=""/>
        <dsp:cNvSpPr/>
      </dsp:nvSpPr>
      <dsp:spPr>
        <a:xfrm>
          <a:off x="0" y="415210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5868C-DDFF-4BCD-9668-7CD7D7517D88}">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Crisis management plan is a rough guide only each crisis is unique</a:t>
          </a:r>
          <a:endParaRPr lang="en-US" sz="1900" kern="1200"/>
        </a:p>
      </dsp:txBody>
      <dsp:txXfrm>
        <a:off x="0" y="4152105"/>
        <a:ext cx="6900512" cy="692017"/>
      </dsp:txXfrm>
    </dsp:sp>
    <dsp:sp modelId="{ECC10843-98C0-4FDB-8E35-184E5BB6A959}">
      <dsp:nvSpPr>
        <dsp:cNvPr id="0" name=""/>
        <dsp:cNvSpPr/>
      </dsp:nvSpPr>
      <dsp:spPr>
        <a:xfrm>
          <a:off x="0" y="484412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804707-2505-425A-8281-D4280572842D}">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Media training &amp;  public relations</a:t>
          </a:r>
          <a:endParaRPr lang="en-US" sz="1900" kern="1200"/>
        </a:p>
      </dsp:txBody>
      <dsp:txXfrm>
        <a:off x="0" y="4844123"/>
        <a:ext cx="6900512" cy="6920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A6CF5-4BE4-419B-B6D2-52B7B03CD37B}">
      <dsp:nvSpPr>
        <dsp:cNvPr id="0" name=""/>
        <dsp:cNvSpPr/>
      </dsp:nvSpPr>
      <dsp:spPr>
        <a:xfrm>
          <a:off x="3080"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B906E-2AC0-417F-AD8B-CD28B528F560}">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Pre-crisis – Planning </a:t>
          </a:r>
          <a:endParaRPr lang="en-US" sz="2400" kern="1200"/>
        </a:p>
      </dsp:txBody>
      <dsp:txXfrm>
        <a:off x="288396" y="1634282"/>
        <a:ext cx="2117829" cy="1314957"/>
      </dsp:txXfrm>
    </dsp:sp>
    <dsp:sp modelId="{5FCB26DF-E20D-4824-8C97-E10188065F3D}">
      <dsp:nvSpPr>
        <dsp:cNvPr id="0" name=""/>
        <dsp:cNvSpPr/>
      </dsp:nvSpPr>
      <dsp:spPr>
        <a:xfrm>
          <a:off x="2691541"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9BA4C8-D0FB-4A62-BC28-4C7C7AD00D22}">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Crisis response – Management &amp; Comms</a:t>
          </a:r>
          <a:endParaRPr lang="en-US" sz="2400" kern="1200"/>
        </a:p>
      </dsp:txBody>
      <dsp:txXfrm>
        <a:off x="2976857" y="1634282"/>
        <a:ext cx="2117829" cy="1314957"/>
      </dsp:txXfrm>
    </dsp:sp>
    <dsp:sp modelId="{2F1E0215-E35F-40F3-911F-138DF407AFF4}">
      <dsp:nvSpPr>
        <dsp:cNvPr id="0" name=""/>
        <dsp:cNvSpPr/>
      </dsp:nvSpPr>
      <dsp:spPr>
        <a:xfrm>
          <a:off x="5380002"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CB422C-908E-48FD-8635-7DFA7B593A8A}">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Post-crisis – Management &amp; Comms</a:t>
          </a:r>
          <a:endParaRPr lang="en-US" sz="2400" kern="1200"/>
        </a:p>
      </dsp:txBody>
      <dsp:txXfrm>
        <a:off x="5665318" y="1634282"/>
        <a:ext cx="2117829" cy="1314957"/>
      </dsp:txXfrm>
    </dsp:sp>
    <dsp:sp modelId="{F61BEBF2-B615-43F1-9C29-54282CDCB396}">
      <dsp:nvSpPr>
        <dsp:cNvPr id="0" name=""/>
        <dsp:cNvSpPr/>
      </dsp:nvSpPr>
      <dsp:spPr>
        <a:xfrm>
          <a:off x="8068463" y="1361187"/>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24427-FE13-4CB0-A535-C06C02ED1E53}">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Review</a:t>
          </a:r>
          <a:endParaRPr lang="en-US" sz="2400" kern="1200"/>
        </a:p>
      </dsp:txBody>
      <dsp:txXfrm>
        <a:off x="8353779" y="1634282"/>
        <a:ext cx="2117829" cy="1314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6DBF1-6B50-4013-8ACA-DE0C6AC48B41}">
      <dsp:nvSpPr>
        <dsp:cNvPr id="0" name=""/>
        <dsp:cNvSpPr/>
      </dsp:nvSpPr>
      <dsp:spPr>
        <a:xfrm>
          <a:off x="0" y="77551"/>
          <a:ext cx="6900512" cy="17341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Pre-crisis phase moves from private to public view</a:t>
          </a:r>
          <a:endParaRPr lang="en-US" sz="3100" kern="1200"/>
        </a:p>
      </dsp:txBody>
      <dsp:txXfrm>
        <a:off x="84655" y="162206"/>
        <a:ext cx="6731202" cy="1564849"/>
      </dsp:txXfrm>
    </dsp:sp>
    <dsp:sp modelId="{8F1CC05E-ABE0-4AE6-BCC7-38BF84EBE5EC}">
      <dsp:nvSpPr>
        <dsp:cNvPr id="0" name=""/>
        <dsp:cNvSpPr/>
      </dsp:nvSpPr>
      <dsp:spPr>
        <a:xfrm>
          <a:off x="0" y="1900990"/>
          <a:ext cx="6900512" cy="17341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If a paracrisis is mishandled—ineffective crisis communication—escalate into a crisis</a:t>
          </a:r>
          <a:endParaRPr lang="en-US" sz="3100" kern="1200"/>
        </a:p>
      </dsp:txBody>
      <dsp:txXfrm>
        <a:off x="84655" y="1985645"/>
        <a:ext cx="6731202" cy="1564849"/>
      </dsp:txXfrm>
    </dsp:sp>
    <dsp:sp modelId="{B8C8C564-8BCB-46F5-8955-A806084B8D23}">
      <dsp:nvSpPr>
        <dsp:cNvPr id="0" name=""/>
        <dsp:cNvSpPr/>
      </dsp:nvSpPr>
      <dsp:spPr>
        <a:xfrm>
          <a:off x="0" y="3724430"/>
          <a:ext cx="6900512" cy="17341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Social media -  significant effect, Altering the pre-crisis phase of crisis communication</a:t>
          </a:r>
          <a:endParaRPr lang="en-US" sz="3100" kern="1200"/>
        </a:p>
      </dsp:txBody>
      <dsp:txXfrm>
        <a:off x="84655" y="3809085"/>
        <a:ext cx="6731202"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85213-7246-4B4C-B030-9B322BB75F30}">
      <dsp:nvSpPr>
        <dsp:cNvPr id="0" name=""/>
        <dsp:cNvSpPr/>
      </dsp:nvSpPr>
      <dsp:spPr>
        <a:xfrm>
          <a:off x="0" y="596"/>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F9FC30-EA5F-4A68-A2E0-1004965D2215}">
      <dsp:nvSpPr>
        <dsp:cNvPr id="0" name=""/>
        <dsp:cNvSpPr/>
      </dsp:nvSpPr>
      <dsp:spPr>
        <a:xfrm>
          <a:off x="0" y="596"/>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Communication platforms</a:t>
          </a:r>
          <a:endParaRPr lang="en-US" sz="1600" kern="1200"/>
        </a:p>
      </dsp:txBody>
      <dsp:txXfrm>
        <a:off x="0" y="596"/>
        <a:ext cx="10923104" cy="348730"/>
      </dsp:txXfrm>
    </dsp:sp>
    <dsp:sp modelId="{10275FFE-7FA9-48C3-BAF9-E6DB14A82715}">
      <dsp:nvSpPr>
        <dsp:cNvPr id="0" name=""/>
        <dsp:cNvSpPr/>
      </dsp:nvSpPr>
      <dsp:spPr>
        <a:xfrm>
          <a:off x="0" y="349327"/>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395DA-6B7B-406E-9D12-4AACD604542E}">
      <dsp:nvSpPr>
        <dsp:cNvPr id="0" name=""/>
        <dsp:cNvSpPr/>
      </dsp:nvSpPr>
      <dsp:spPr>
        <a:xfrm>
          <a:off x="0" y="349327"/>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Consistent messaged</a:t>
          </a:r>
          <a:endParaRPr lang="en-US" sz="1600" kern="1200"/>
        </a:p>
      </dsp:txBody>
      <dsp:txXfrm>
        <a:off x="0" y="349327"/>
        <a:ext cx="10923104" cy="348730"/>
      </dsp:txXfrm>
    </dsp:sp>
    <dsp:sp modelId="{C19F1FAC-C8B8-4DED-84D8-656088270086}">
      <dsp:nvSpPr>
        <dsp:cNvPr id="0" name=""/>
        <dsp:cNvSpPr/>
      </dsp:nvSpPr>
      <dsp:spPr>
        <a:xfrm>
          <a:off x="0" y="698058"/>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D2F36-B892-4CA8-86DC-138510BD2BA8}">
      <dsp:nvSpPr>
        <dsp:cNvPr id="0" name=""/>
        <dsp:cNvSpPr/>
      </dsp:nvSpPr>
      <dsp:spPr>
        <a:xfrm>
          <a:off x="0" y="698058"/>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Media</a:t>
          </a:r>
          <a:endParaRPr lang="en-US" sz="1600" kern="1200"/>
        </a:p>
      </dsp:txBody>
      <dsp:txXfrm>
        <a:off x="0" y="698058"/>
        <a:ext cx="10923104" cy="348730"/>
      </dsp:txXfrm>
    </dsp:sp>
    <dsp:sp modelId="{63D42564-49CD-4AE1-B591-C3CB9C127E42}">
      <dsp:nvSpPr>
        <dsp:cNvPr id="0" name=""/>
        <dsp:cNvSpPr/>
      </dsp:nvSpPr>
      <dsp:spPr>
        <a:xfrm>
          <a:off x="0" y="1046789"/>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EC2506-A4C9-4DBD-ACC6-971E84230316}">
      <dsp:nvSpPr>
        <dsp:cNvPr id="0" name=""/>
        <dsp:cNvSpPr/>
      </dsp:nvSpPr>
      <dsp:spPr>
        <a:xfrm>
          <a:off x="0" y="1046789"/>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Social media </a:t>
          </a:r>
          <a:endParaRPr lang="en-US" sz="1600" kern="1200"/>
        </a:p>
      </dsp:txBody>
      <dsp:txXfrm>
        <a:off x="0" y="1046789"/>
        <a:ext cx="10923104" cy="348730"/>
      </dsp:txXfrm>
    </dsp:sp>
    <dsp:sp modelId="{45796C05-68E4-4BD0-BE9E-023CF6CCA59C}">
      <dsp:nvSpPr>
        <dsp:cNvPr id="0" name=""/>
        <dsp:cNvSpPr/>
      </dsp:nvSpPr>
      <dsp:spPr>
        <a:xfrm>
          <a:off x="0" y="1395520"/>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2D20C-204A-4295-A7E2-902A7F2AB34F}">
      <dsp:nvSpPr>
        <dsp:cNvPr id="0" name=""/>
        <dsp:cNvSpPr/>
      </dsp:nvSpPr>
      <dsp:spPr>
        <a:xfrm>
          <a:off x="0" y="1395520"/>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separate web site for the crisis or designate a section of its current web site for the crisis</a:t>
          </a:r>
          <a:endParaRPr lang="en-US" sz="1600" kern="1200"/>
        </a:p>
      </dsp:txBody>
      <dsp:txXfrm>
        <a:off x="0" y="1395520"/>
        <a:ext cx="10923104" cy="348730"/>
      </dsp:txXfrm>
    </dsp:sp>
    <dsp:sp modelId="{6EB3D43A-1E0C-43CA-9A5F-FA20A76612FC}">
      <dsp:nvSpPr>
        <dsp:cNvPr id="0" name=""/>
        <dsp:cNvSpPr/>
      </dsp:nvSpPr>
      <dsp:spPr>
        <a:xfrm>
          <a:off x="0" y="1744251"/>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F0C2F-883D-44F3-B28F-03E2D50B5A99}">
      <dsp:nvSpPr>
        <dsp:cNvPr id="0" name=""/>
        <dsp:cNvSpPr/>
      </dsp:nvSpPr>
      <dsp:spPr>
        <a:xfrm>
          <a:off x="0" y="1744251"/>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Existing web site more effective (Coombs, 2015)</a:t>
          </a:r>
          <a:endParaRPr lang="en-US" sz="1600" kern="1200"/>
        </a:p>
      </dsp:txBody>
      <dsp:txXfrm>
        <a:off x="0" y="1744251"/>
        <a:ext cx="10923104" cy="348730"/>
      </dsp:txXfrm>
    </dsp:sp>
    <dsp:sp modelId="{E81F8C4C-A174-4CEB-9A90-11C06AF36307}">
      <dsp:nvSpPr>
        <dsp:cNvPr id="0" name=""/>
        <dsp:cNvSpPr/>
      </dsp:nvSpPr>
      <dsp:spPr>
        <a:xfrm>
          <a:off x="0" y="2092982"/>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91595-C161-48DE-A1BE-347ABEA51D73}">
      <dsp:nvSpPr>
        <dsp:cNvPr id="0" name=""/>
        <dsp:cNvSpPr/>
      </dsp:nvSpPr>
      <dsp:spPr>
        <a:xfrm>
          <a:off x="0" y="2092982"/>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Taylor and Kent’s (2007) crisis web sites is a best practice during a crisis. a dark site</a:t>
          </a:r>
          <a:endParaRPr lang="en-US" sz="1600" kern="1200"/>
        </a:p>
      </dsp:txBody>
      <dsp:txXfrm>
        <a:off x="0" y="2092982"/>
        <a:ext cx="10923104" cy="348730"/>
      </dsp:txXfrm>
    </dsp:sp>
    <dsp:sp modelId="{D3C3A7D1-17D4-49E0-AE9E-B456CF9AB04E}">
      <dsp:nvSpPr>
        <dsp:cNvPr id="0" name=""/>
        <dsp:cNvSpPr/>
      </dsp:nvSpPr>
      <dsp:spPr>
        <a:xfrm>
          <a:off x="0" y="2441712"/>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D6AD5-85A2-4B73-B4FF-39AB61F91320}">
      <dsp:nvSpPr>
        <dsp:cNvPr id="0" name=""/>
        <dsp:cNvSpPr/>
      </dsp:nvSpPr>
      <dsp:spPr>
        <a:xfrm>
          <a:off x="0" y="2441713"/>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Stakeholders, including the news media, will turn to the Internet during a crisis. </a:t>
          </a:r>
          <a:endParaRPr lang="en-US" sz="1600" kern="1200"/>
        </a:p>
      </dsp:txBody>
      <dsp:txXfrm>
        <a:off x="0" y="2441713"/>
        <a:ext cx="10923104" cy="348730"/>
      </dsp:txXfrm>
    </dsp:sp>
    <dsp:sp modelId="{907116E0-2C9B-4F53-8BA6-E42861EC7CD0}">
      <dsp:nvSpPr>
        <dsp:cNvPr id="0" name=""/>
        <dsp:cNvSpPr/>
      </dsp:nvSpPr>
      <dsp:spPr>
        <a:xfrm>
          <a:off x="0" y="2790443"/>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01F361-DC08-476B-8FF8-DC5D6207D10B}">
      <dsp:nvSpPr>
        <dsp:cNvPr id="0" name=""/>
        <dsp:cNvSpPr/>
      </dsp:nvSpPr>
      <dsp:spPr>
        <a:xfrm>
          <a:off x="0" y="2790443"/>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Speed &amp; Information</a:t>
          </a:r>
          <a:endParaRPr lang="en-US" sz="1600" kern="1200"/>
        </a:p>
      </dsp:txBody>
      <dsp:txXfrm>
        <a:off x="0" y="2790443"/>
        <a:ext cx="10923104" cy="348730"/>
      </dsp:txXfrm>
    </dsp:sp>
    <dsp:sp modelId="{ED622502-4478-42A7-BC70-FBD282BE3E6A}">
      <dsp:nvSpPr>
        <dsp:cNvPr id="0" name=""/>
        <dsp:cNvSpPr/>
      </dsp:nvSpPr>
      <dsp:spPr>
        <a:xfrm>
          <a:off x="0" y="3139174"/>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D19F75-438E-4BA7-9F7D-C99B0EA05B57}">
      <dsp:nvSpPr>
        <dsp:cNvPr id="0" name=""/>
        <dsp:cNvSpPr/>
      </dsp:nvSpPr>
      <dsp:spPr>
        <a:xfrm>
          <a:off x="0" y="3139174"/>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Strategy of silence</a:t>
          </a:r>
          <a:endParaRPr lang="en-US" sz="1600" kern="1200"/>
        </a:p>
      </dsp:txBody>
      <dsp:txXfrm>
        <a:off x="0" y="3139174"/>
        <a:ext cx="10923104" cy="348730"/>
      </dsp:txXfrm>
    </dsp:sp>
    <dsp:sp modelId="{1F2D2ED9-5711-4F7A-AE5F-EFCCF20F0FB8}">
      <dsp:nvSpPr>
        <dsp:cNvPr id="0" name=""/>
        <dsp:cNvSpPr/>
      </dsp:nvSpPr>
      <dsp:spPr>
        <a:xfrm>
          <a:off x="0" y="3487905"/>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6BC78-D730-4C42-B025-034272D317C3}">
      <dsp:nvSpPr>
        <dsp:cNvPr id="0" name=""/>
        <dsp:cNvSpPr/>
      </dsp:nvSpPr>
      <dsp:spPr>
        <a:xfrm>
          <a:off x="0" y="3487905"/>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Monitoring  use of platforms &amp; effect</a:t>
          </a:r>
          <a:endParaRPr lang="en-US" sz="1600" kern="1200"/>
        </a:p>
      </dsp:txBody>
      <dsp:txXfrm>
        <a:off x="0" y="3487905"/>
        <a:ext cx="10923104" cy="348730"/>
      </dsp:txXfrm>
    </dsp:sp>
    <dsp:sp modelId="{F460ED21-F0B6-4C4F-9CC0-8C6C6AAEAEB4}">
      <dsp:nvSpPr>
        <dsp:cNvPr id="0" name=""/>
        <dsp:cNvSpPr/>
      </dsp:nvSpPr>
      <dsp:spPr>
        <a:xfrm>
          <a:off x="0" y="3836636"/>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582FB2-F3BB-447D-87D8-72765FC274B7}">
      <dsp:nvSpPr>
        <dsp:cNvPr id="0" name=""/>
        <dsp:cNvSpPr/>
      </dsp:nvSpPr>
      <dsp:spPr>
        <a:xfrm>
          <a:off x="0" y="3836636"/>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Intranet – Internal</a:t>
          </a:r>
          <a:endParaRPr lang="en-US" sz="1600" kern="1200"/>
        </a:p>
      </dsp:txBody>
      <dsp:txXfrm>
        <a:off x="0" y="3836636"/>
        <a:ext cx="10923104" cy="348730"/>
      </dsp:txXfrm>
    </dsp:sp>
    <dsp:sp modelId="{CDA6C9A6-14FC-416F-952B-4F643CA9E19D}">
      <dsp:nvSpPr>
        <dsp:cNvPr id="0" name=""/>
        <dsp:cNvSpPr/>
      </dsp:nvSpPr>
      <dsp:spPr>
        <a:xfrm>
          <a:off x="0" y="4185367"/>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FF844-0740-4BFC-ADBA-D34AF4305F58}">
      <dsp:nvSpPr>
        <dsp:cNvPr id="0" name=""/>
        <dsp:cNvSpPr/>
      </dsp:nvSpPr>
      <dsp:spPr>
        <a:xfrm>
          <a:off x="0" y="4185367"/>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Other systems for communications with staff</a:t>
          </a:r>
          <a:endParaRPr lang="en-US" sz="1600" kern="1200"/>
        </a:p>
      </dsp:txBody>
      <dsp:txXfrm>
        <a:off x="0" y="4185367"/>
        <a:ext cx="10923104" cy="348730"/>
      </dsp:txXfrm>
    </dsp:sp>
    <dsp:sp modelId="{571F0684-B5E5-44BE-BF46-8F137D77333C}">
      <dsp:nvSpPr>
        <dsp:cNvPr id="0" name=""/>
        <dsp:cNvSpPr/>
      </dsp:nvSpPr>
      <dsp:spPr>
        <a:xfrm>
          <a:off x="0" y="4534098"/>
          <a:ext cx="1092310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4D227B-3C1F-42D1-A0EE-8F49E8D2B0B1}">
      <dsp:nvSpPr>
        <dsp:cNvPr id="0" name=""/>
        <dsp:cNvSpPr/>
      </dsp:nvSpPr>
      <dsp:spPr>
        <a:xfrm>
          <a:off x="0" y="4534098"/>
          <a:ext cx="10923104" cy="348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Methods for responding to enquiries (internally &amp; Externally) &amp; social media responses</a:t>
          </a:r>
          <a:endParaRPr lang="en-US" sz="1600" kern="1200"/>
        </a:p>
      </dsp:txBody>
      <dsp:txXfrm>
        <a:off x="0" y="4534098"/>
        <a:ext cx="10923104" cy="3487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493D4-6031-4A18-9F0D-4EDA3DD7BA97}">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Risk Reminder</a:t>
          </a:r>
          <a:endParaRPr lang="en-US" sz="3100" kern="1200"/>
        </a:p>
      </dsp:txBody>
      <dsp:txXfrm>
        <a:off x="0" y="39687"/>
        <a:ext cx="3286125" cy="1971675"/>
      </dsp:txXfrm>
    </dsp:sp>
    <dsp:sp modelId="{FF7C92F1-3BE7-48B9-A03D-D4675062AB85}">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Crisis Planning</a:t>
          </a:r>
          <a:endParaRPr lang="en-US" sz="3100" kern="1200"/>
        </a:p>
      </dsp:txBody>
      <dsp:txXfrm>
        <a:off x="3614737" y="39687"/>
        <a:ext cx="3286125" cy="1971675"/>
      </dsp:txXfrm>
    </dsp:sp>
    <dsp:sp modelId="{0766EF0B-02E2-4F46-9525-F3F3EFF8B146}">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Crisis Management</a:t>
          </a:r>
          <a:endParaRPr lang="en-US" sz="3100" kern="1200"/>
        </a:p>
      </dsp:txBody>
      <dsp:txXfrm>
        <a:off x="7229475" y="39687"/>
        <a:ext cx="3286125" cy="1971675"/>
      </dsp:txXfrm>
    </dsp:sp>
    <dsp:sp modelId="{C5F00305-BB3D-43EC-8EEE-73FB2CD50885}">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Crisis Communication</a:t>
          </a:r>
          <a:endParaRPr lang="en-US" sz="3100" kern="1200"/>
        </a:p>
      </dsp:txBody>
      <dsp:txXfrm>
        <a:off x="0" y="2339975"/>
        <a:ext cx="3286125" cy="1971675"/>
      </dsp:txXfrm>
    </dsp:sp>
    <dsp:sp modelId="{AF2BBEE8-6876-4199-B427-E0B1F798C83C}">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Crisis Review</a:t>
          </a:r>
          <a:endParaRPr lang="en-US" sz="3100" kern="1200"/>
        </a:p>
      </dsp:txBody>
      <dsp:txXfrm>
        <a:off x="3614737" y="2339975"/>
        <a:ext cx="3286125" cy="1971675"/>
      </dsp:txXfrm>
    </dsp:sp>
    <dsp:sp modelId="{F82E70E5-5291-476C-9C88-2C8A6BF9525D}">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Apply to Assignments – Pre Crisis Event &amp; Post Crisis Event </a:t>
          </a:r>
          <a:endParaRPr lang="en-US" sz="3100" kern="120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BMTP6020</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340197"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Crisis Management </a:t>
            </a:r>
          </a:p>
        </p:txBody>
      </p:sp>
      <p:sp>
        <p:nvSpPr>
          <p:cNvPr id="6" name="TextBox 5">
            <a:extLst>
              <a:ext uri="{FF2B5EF4-FFF2-40B4-BE49-F238E27FC236}">
                <a16:creationId xmlns:a16="http://schemas.microsoft.com/office/drawing/2014/main" id="{2DDBD4A8-0007-5EFA-628C-3A9FCA50BB6B}"/>
              </a:ext>
            </a:extLst>
          </p:cNvPr>
          <p:cNvSpPr txBox="1"/>
          <p:nvPr/>
        </p:nvSpPr>
        <p:spPr>
          <a:xfrm>
            <a:off x="86140" y="3495612"/>
            <a:ext cx="12103442" cy="923330"/>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Crisis Management &amp; Comms Models</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640080" y="325369"/>
            <a:ext cx="4368602" cy="1956841"/>
          </a:xfrm>
        </p:spPr>
        <p:txBody>
          <a:bodyPr anchor="b">
            <a:normAutofit/>
          </a:bodyPr>
          <a:lstStyle/>
          <a:p>
            <a:r>
              <a:rPr lang="en-GB" sz="5400"/>
              <a:t> </a:t>
            </a:r>
            <a:r>
              <a:rPr lang="en-GB" sz="5400" b="1"/>
              <a:t>Today’s Session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152400" y="2872899"/>
            <a:ext cx="5035826" cy="3320668"/>
          </a:xfrm>
        </p:spPr>
        <p:txBody>
          <a:bodyPr>
            <a:normAutofit lnSpcReduction="10000"/>
          </a:bodyPr>
          <a:lstStyle/>
          <a:p>
            <a:r>
              <a:rPr lang="en-GB" sz="1900" dirty="0"/>
              <a:t>Crisis Planning </a:t>
            </a:r>
          </a:p>
          <a:p>
            <a:r>
              <a:rPr lang="en-GB" sz="1900" dirty="0"/>
              <a:t>Crisis Management</a:t>
            </a:r>
          </a:p>
          <a:p>
            <a:r>
              <a:rPr lang="en-GB" sz="1900" dirty="0"/>
              <a:t>Crisis Communications</a:t>
            </a:r>
          </a:p>
          <a:p>
            <a:r>
              <a:rPr lang="en-GB" sz="1900" dirty="0"/>
              <a:t>Crisis Review</a:t>
            </a:r>
          </a:p>
          <a:p>
            <a:r>
              <a:rPr lang="en-GB" sz="1900" dirty="0"/>
              <a:t>Use of Models &amp; Research</a:t>
            </a:r>
          </a:p>
          <a:p>
            <a:endParaRPr lang="en-GB" sz="1900" dirty="0"/>
          </a:p>
          <a:p>
            <a:r>
              <a:rPr lang="en-GB" sz="1900" dirty="0"/>
              <a:t>Apply to :- </a:t>
            </a:r>
          </a:p>
          <a:p>
            <a:r>
              <a:rPr lang="en-GB" sz="1900" dirty="0"/>
              <a:t>Assignment 1 Pre Crisis Planning  </a:t>
            </a:r>
          </a:p>
          <a:p>
            <a:r>
              <a:rPr lang="en-GB" sz="1900" dirty="0"/>
              <a:t>Assignment 2 Review</a:t>
            </a:r>
          </a:p>
          <a:p>
            <a:endParaRPr lang="en-GB" sz="1900" dirty="0"/>
          </a:p>
        </p:txBody>
      </p:sp>
      <p:pic>
        <p:nvPicPr>
          <p:cNvPr id="5" name="Picture 4" descr="Calendar on table">
            <a:extLst>
              <a:ext uri="{FF2B5EF4-FFF2-40B4-BE49-F238E27FC236}">
                <a16:creationId xmlns:a16="http://schemas.microsoft.com/office/drawing/2014/main" id="{366C1483-4456-E531-B40B-DBEA83029164}"/>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4D372-5D1A-B670-B3F8-69404021BA7D}"/>
              </a:ext>
            </a:extLst>
          </p:cNvPr>
          <p:cNvSpPr>
            <a:spLocks noGrp="1"/>
          </p:cNvSpPr>
          <p:nvPr>
            <p:ph type="title"/>
          </p:nvPr>
        </p:nvSpPr>
        <p:spPr>
          <a:xfrm>
            <a:off x="635000" y="640823"/>
            <a:ext cx="3418659" cy="5583148"/>
          </a:xfrm>
        </p:spPr>
        <p:txBody>
          <a:bodyPr anchor="ctr">
            <a:normAutofit/>
          </a:bodyPr>
          <a:lstStyle/>
          <a:p>
            <a:r>
              <a:rPr lang="en-GB" sz="5400" b="1"/>
              <a:t>Crisis Impacts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7E82316-9CE6-888F-A913-37862427CCD7}"/>
              </a:ext>
            </a:extLst>
          </p:cNvPr>
          <p:cNvGraphicFramePr>
            <a:graphicFrameLocks noGrp="1"/>
          </p:cNvGraphicFramePr>
          <p:nvPr>
            <p:ph idx="1"/>
            <p:extLst>
              <p:ext uri="{D42A27DB-BD31-4B8C-83A1-F6EECF244321}">
                <p14:modId xmlns:p14="http://schemas.microsoft.com/office/powerpoint/2010/main" val="12398728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8745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038DA-5194-D73E-6263-21F34A170420}"/>
              </a:ext>
            </a:extLst>
          </p:cNvPr>
          <p:cNvSpPr>
            <a:spLocks noGrp="1"/>
          </p:cNvSpPr>
          <p:nvPr>
            <p:ph type="title"/>
          </p:nvPr>
        </p:nvSpPr>
        <p:spPr/>
        <p:txBody>
          <a:bodyPr/>
          <a:lstStyle/>
          <a:p>
            <a:r>
              <a:rPr lang="en-GB" b="1"/>
              <a:t>Defining a Crisis</a:t>
            </a:r>
            <a:endParaRPr lang="en-GB" b="1" dirty="0"/>
          </a:p>
        </p:txBody>
      </p:sp>
      <p:sp>
        <p:nvSpPr>
          <p:cNvPr id="3" name="Content Placeholder 2">
            <a:extLst>
              <a:ext uri="{FF2B5EF4-FFF2-40B4-BE49-F238E27FC236}">
                <a16:creationId xmlns:a16="http://schemas.microsoft.com/office/drawing/2014/main" id="{605EB828-7AEA-AB34-E93A-12CD7D4F68EE}"/>
              </a:ext>
            </a:extLst>
          </p:cNvPr>
          <p:cNvSpPr>
            <a:spLocks noGrp="1"/>
          </p:cNvSpPr>
          <p:nvPr>
            <p:ph idx="1"/>
          </p:nvPr>
        </p:nvSpPr>
        <p:spPr/>
        <p:txBody>
          <a:bodyPr/>
          <a:lstStyle/>
          <a:p>
            <a:r>
              <a:rPr lang="en-GB" dirty="0">
                <a:solidFill>
                  <a:srgbClr val="595959"/>
                </a:solidFill>
                <a:latin typeface="Source Sans Pro" panose="020B0503030403020204" pitchFamily="34" charset="0"/>
              </a:rPr>
              <a:t>A significant threat to operations or reputations that can have negative consequences if not handled properly. </a:t>
            </a:r>
          </a:p>
          <a:p>
            <a:r>
              <a:rPr lang="en-GB" dirty="0">
                <a:solidFill>
                  <a:srgbClr val="595959"/>
                </a:solidFill>
                <a:latin typeface="Source Sans Pro" panose="020B0503030403020204" pitchFamily="34" charset="0"/>
              </a:rPr>
              <a:t>threat is the potential damage a crisis can inflict on an organization, its stakeholders, and an industry. </a:t>
            </a:r>
          </a:p>
          <a:p>
            <a:r>
              <a:rPr lang="en-GB" dirty="0">
                <a:solidFill>
                  <a:srgbClr val="595959"/>
                </a:solidFill>
                <a:latin typeface="Source Sans Pro" panose="020B0503030403020204" pitchFamily="34" charset="0"/>
              </a:rPr>
              <a:t>A crisis can create three related threats:</a:t>
            </a:r>
          </a:p>
          <a:p>
            <a:r>
              <a:rPr lang="en-GB" dirty="0">
                <a:solidFill>
                  <a:srgbClr val="595959"/>
                </a:solidFill>
                <a:latin typeface="Source Sans Pro" panose="020B0503030403020204" pitchFamily="34" charset="0"/>
              </a:rPr>
              <a:t> (1) public safety</a:t>
            </a:r>
          </a:p>
          <a:p>
            <a:r>
              <a:rPr lang="en-GB" dirty="0">
                <a:solidFill>
                  <a:srgbClr val="595959"/>
                </a:solidFill>
                <a:latin typeface="Source Sans Pro" panose="020B0503030403020204" pitchFamily="34" charset="0"/>
              </a:rPr>
              <a:t> (2) financial loss</a:t>
            </a:r>
          </a:p>
          <a:p>
            <a:r>
              <a:rPr lang="en-GB" dirty="0">
                <a:solidFill>
                  <a:srgbClr val="595959"/>
                </a:solidFill>
                <a:latin typeface="Source Sans Pro" panose="020B0503030403020204" pitchFamily="34" charset="0"/>
              </a:rPr>
              <a:t> (3) reputation loss</a:t>
            </a:r>
            <a:endParaRPr lang="en-GB" dirty="0"/>
          </a:p>
        </p:txBody>
      </p:sp>
    </p:spTree>
    <p:extLst>
      <p:ext uri="{BB962C8B-B14F-4D97-AF65-F5344CB8AC3E}">
        <p14:creationId xmlns:p14="http://schemas.microsoft.com/office/powerpoint/2010/main" val="2625507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232DF-618D-10A5-0BFC-9DD3669F8420}"/>
              </a:ext>
            </a:extLst>
          </p:cNvPr>
          <p:cNvSpPr>
            <a:spLocks noGrp="1"/>
          </p:cNvSpPr>
          <p:nvPr>
            <p:ph type="title"/>
          </p:nvPr>
        </p:nvSpPr>
        <p:spPr>
          <a:xfrm>
            <a:off x="635000" y="640823"/>
            <a:ext cx="3418659" cy="5583148"/>
          </a:xfrm>
        </p:spPr>
        <p:txBody>
          <a:bodyPr anchor="ctr">
            <a:normAutofit/>
          </a:bodyPr>
          <a:lstStyle/>
          <a:p>
            <a:r>
              <a:rPr lang="en-GB" sz="5400" b="1"/>
              <a:t>Impacts of a Crisis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568C21-7531-ACC0-3A8D-3587BAB19DF5}"/>
              </a:ext>
            </a:extLst>
          </p:cNvPr>
          <p:cNvGraphicFramePr>
            <a:graphicFrameLocks noGrp="1"/>
          </p:cNvGraphicFramePr>
          <p:nvPr>
            <p:ph idx="1"/>
            <p:extLst>
              <p:ext uri="{D42A27DB-BD31-4B8C-83A1-F6EECF244321}">
                <p14:modId xmlns:p14="http://schemas.microsoft.com/office/powerpoint/2010/main" val="111941394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9777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CC49F-F51B-5CBA-9F55-B3E46CAF1782}"/>
              </a:ext>
            </a:extLst>
          </p:cNvPr>
          <p:cNvSpPr>
            <a:spLocks noGrp="1"/>
          </p:cNvSpPr>
          <p:nvPr>
            <p:ph type="title"/>
          </p:nvPr>
        </p:nvSpPr>
        <p:spPr>
          <a:xfrm>
            <a:off x="838200" y="557189"/>
            <a:ext cx="3374136" cy="5567891"/>
          </a:xfrm>
        </p:spPr>
        <p:txBody>
          <a:bodyPr>
            <a:normAutofit/>
          </a:bodyPr>
          <a:lstStyle/>
          <a:p>
            <a:r>
              <a:rPr lang="en-GB" sz="5200" b="1"/>
              <a:t>Crisis Prevention Model</a:t>
            </a:r>
          </a:p>
        </p:txBody>
      </p:sp>
      <p:graphicFrame>
        <p:nvGraphicFramePr>
          <p:cNvPr id="5" name="Content Placeholder 2">
            <a:extLst>
              <a:ext uri="{FF2B5EF4-FFF2-40B4-BE49-F238E27FC236}">
                <a16:creationId xmlns:a16="http://schemas.microsoft.com/office/drawing/2014/main" id="{1B54B12F-14AE-AC8E-7836-C168DB424DBD}"/>
              </a:ext>
            </a:extLst>
          </p:cNvPr>
          <p:cNvGraphicFramePr>
            <a:graphicFrameLocks noGrp="1"/>
          </p:cNvGraphicFramePr>
          <p:nvPr>
            <p:ph idx="1"/>
            <p:extLst>
              <p:ext uri="{D42A27DB-BD31-4B8C-83A1-F6EECF244321}">
                <p14:modId xmlns:p14="http://schemas.microsoft.com/office/powerpoint/2010/main" val="156952446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7499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DF055-CAD5-F738-A2FA-6164DB59B1BC}"/>
              </a:ext>
            </a:extLst>
          </p:cNvPr>
          <p:cNvSpPr>
            <a:spLocks noGrp="1"/>
          </p:cNvSpPr>
          <p:nvPr>
            <p:ph type="title"/>
          </p:nvPr>
        </p:nvSpPr>
        <p:spPr/>
        <p:txBody>
          <a:bodyPr/>
          <a:lstStyle/>
          <a:p>
            <a:r>
              <a:rPr lang="en-GB" b="1" dirty="0"/>
              <a:t>Crisis Bible</a:t>
            </a:r>
          </a:p>
        </p:txBody>
      </p:sp>
      <p:sp>
        <p:nvSpPr>
          <p:cNvPr id="3" name="Content Placeholder 2">
            <a:extLst>
              <a:ext uri="{FF2B5EF4-FFF2-40B4-BE49-F238E27FC236}">
                <a16:creationId xmlns:a16="http://schemas.microsoft.com/office/drawing/2014/main" id="{1433390C-15D6-26FB-71A5-AF7366B6F1F6}"/>
              </a:ext>
            </a:extLst>
          </p:cNvPr>
          <p:cNvSpPr>
            <a:spLocks noGrp="1"/>
          </p:cNvSpPr>
          <p:nvPr>
            <p:ph idx="1"/>
          </p:nvPr>
        </p:nvSpPr>
        <p:spPr/>
        <p:txBody>
          <a:bodyPr/>
          <a:lstStyle/>
          <a:p>
            <a:pPr lvl="0">
              <a:buClr>
                <a:srgbClr val="B80E0F"/>
              </a:buClr>
            </a:pPr>
            <a:r>
              <a:rPr lang="en-GB" dirty="0">
                <a:solidFill>
                  <a:srgbClr val="595959"/>
                </a:solidFill>
                <a:latin typeface="Source Sans Pro" panose="020B0503030403020204" pitchFamily="34" charset="0"/>
              </a:rPr>
              <a:t>“all crises threaten to tarnish an organization’s reputation. A crisis reflects poorly on an organization and will damage a reputation to some degree. Moreover, experts now recognize the existence of reputation-based crises (Sohn &amp; </a:t>
            </a:r>
            <a:r>
              <a:rPr lang="en-GB" dirty="0" err="1">
                <a:solidFill>
                  <a:srgbClr val="595959"/>
                </a:solidFill>
                <a:latin typeface="Source Sans Pro" panose="020B0503030403020204" pitchFamily="34" charset="0"/>
              </a:rPr>
              <a:t>Lariscy</a:t>
            </a:r>
            <a:r>
              <a:rPr lang="en-GB" dirty="0">
                <a:solidFill>
                  <a:srgbClr val="595959"/>
                </a:solidFill>
                <a:latin typeface="Source Sans Pro" panose="020B0503030403020204" pitchFamily="34" charset="0"/>
              </a:rPr>
              <a:t>, 2014)</a:t>
            </a:r>
          </a:p>
          <a:p>
            <a:pPr lvl="0">
              <a:buClr>
                <a:srgbClr val="B80E0F"/>
              </a:buClr>
            </a:pPr>
            <a:endParaRPr lang="en-GB" dirty="0">
              <a:solidFill>
                <a:srgbClr val="595959"/>
              </a:solidFill>
              <a:latin typeface="Source Sans Pro" panose="020B0503030403020204" pitchFamily="34" charset="0"/>
            </a:endParaRPr>
          </a:p>
          <a:p>
            <a:pPr lvl="0">
              <a:buClr>
                <a:srgbClr val="B80E0F"/>
              </a:buClr>
            </a:pPr>
            <a:r>
              <a:rPr lang="en-GB" dirty="0">
                <a:solidFill>
                  <a:srgbClr val="595959"/>
                </a:solidFill>
                <a:latin typeface="Source Sans Pro" panose="020B0503030403020204" pitchFamily="34" charset="0"/>
              </a:rPr>
              <a:t>Injuries or deaths will result in financial and reputation loss </a:t>
            </a:r>
          </a:p>
          <a:p>
            <a:pPr lvl="0">
              <a:buClr>
                <a:srgbClr val="B80E0F"/>
              </a:buClr>
            </a:pPr>
            <a:endParaRPr lang="en-GB" dirty="0">
              <a:solidFill>
                <a:srgbClr val="595959"/>
              </a:solidFill>
              <a:latin typeface="Source Sans Pro" panose="020B0503030403020204" pitchFamily="34" charset="0"/>
            </a:endParaRPr>
          </a:p>
          <a:p>
            <a:pPr lvl="0">
              <a:buClr>
                <a:srgbClr val="B80E0F"/>
              </a:buClr>
            </a:pPr>
            <a:r>
              <a:rPr lang="en-GB" dirty="0">
                <a:solidFill>
                  <a:srgbClr val="595959"/>
                </a:solidFill>
                <a:latin typeface="Source Sans Pro" panose="020B0503030403020204" pitchFamily="34" charset="0"/>
              </a:rPr>
              <a:t>Reputations have a financial impact on organization</a:t>
            </a:r>
          </a:p>
          <a:p>
            <a:endParaRPr lang="en-GB" dirty="0"/>
          </a:p>
        </p:txBody>
      </p:sp>
    </p:spTree>
    <p:extLst>
      <p:ext uri="{BB962C8B-B14F-4D97-AF65-F5344CB8AC3E}">
        <p14:creationId xmlns:p14="http://schemas.microsoft.com/office/powerpoint/2010/main" val="2438102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2D108-D98E-94B1-9DF7-68E79B660CC8}"/>
              </a:ext>
            </a:extLst>
          </p:cNvPr>
          <p:cNvSpPr>
            <a:spLocks noGrp="1"/>
          </p:cNvSpPr>
          <p:nvPr>
            <p:ph type="title"/>
          </p:nvPr>
        </p:nvSpPr>
        <p:spPr>
          <a:xfrm>
            <a:off x="761800" y="762001"/>
            <a:ext cx="5334197" cy="1708242"/>
          </a:xfrm>
        </p:spPr>
        <p:txBody>
          <a:bodyPr anchor="ctr">
            <a:normAutofit/>
          </a:bodyPr>
          <a:lstStyle/>
          <a:p>
            <a:r>
              <a:rPr lang="en-GB" sz="4000" b="1"/>
              <a:t>Crisis Management Plan</a:t>
            </a:r>
          </a:p>
        </p:txBody>
      </p:sp>
      <p:sp>
        <p:nvSpPr>
          <p:cNvPr id="3" name="Content Placeholder 2">
            <a:extLst>
              <a:ext uri="{FF2B5EF4-FFF2-40B4-BE49-F238E27FC236}">
                <a16:creationId xmlns:a16="http://schemas.microsoft.com/office/drawing/2014/main" id="{BB961BAD-9E43-BC23-BEAE-BACC81128462}"/>
              </a:ext>
            </a:extLst>
          </p:cNvPr>
          <p:cNvSpPr>
            <a:spLocks noGrp="1"/>
          </p:cNvSpPr>
          <p:nvPr>
            <p:ph idx="1"/>
          </p:nvPr>
        </p:nvSpPr>
        <p:spPr>
          <a:xfrm>
            <a:off x="761800" y="2470244"/>
            <a:ext cx="5334197" cy="3769835"/>
          </a:xfrm>
        </p:spPr>
        <p:txBody>
          <a:bodyPr anchor="ctr">
            <a:normAutofit/>
          </a:bodyPr>
          <a:lstStyle/>
          <a:p>
            <a:r>
              <a:rPr lang="en-GB" sz="2000">
                <a:latin typeface="Source Sans Pro" panose="020B0503030403020204" pitchFamily="34" charset="0"/>
              </a:rPr>
              <a:t>A reference tool, not a blueprint</a:t>
            </a:r>
          </a:p>
          <a:p>
            <a:r>
              <a:rPr lang="en-GB" sz="2000">
                <a:latin typeface="Source Sans Pro" panose="020B0503030403020204" pitchFamily="34" charset="0"/>
              </a:rPr>
              <a:t> A lists of key contact information</a:t>
            </a:r>
          </a:p>
          <a:p>
            <a:r>
              <a:rPr lang="en-GB" sz="2000">
                <a:latin typeface="Source Sans Pro" panose="020B0503030403020204" pitchFamily="34" charset="0"/>
              </a:rPr>
              <a:t>Reminders of what typically should be done in a crisis</a:t>
            </a:r>
          </a:p>
          <a:p>
            <a:r>
              <a:rPr lang="en-GB" sz="2000">
                <a:latin typeface="Source Sans Pro" panose="020B0503030403020204" pitchFamily="34" charset="0"/>
              </a:rPr>
              <a:t>Forms to be used to document the crisis response</a:t>
            </a:r>
          </a:p>
          <a:p>
            <a:r>
              <a:rPr lang="en-GB" sz="2000">
                <a:latin typeface="Source Sans Pro" panose="020B0503030403020204" pitchFamily="34" charset="0"/>
              </a:rPr>
              <a:t>Not a step-by-step guide to how to manage a crisis</a:t>
            </a:r>
          </a:p>
          <a:p>
            <a:r>
              <a:rPr lang="en-GB" sz="2000">
                <a:latin typeface="Source Sans Pro" panose="020B0503030403020204" pitchFamily="34" charset="0"/>
              </a:rPr>
              <a:t>Saves time – designated crisis teams, pre assigns tasks, knowledge,  info &amp; responsibilities</a:t>
            </a:r>
            <a:endParaRPr lang="en-GB" sz="2000"/>
          </a:p>
          <a:p>
            <a:endParaRPr lang="en-GB" sz="2000"/>
          </a:p>
        </p:txBody>
      </p:sp>
      <p:pic>
        <p:nvPicPr>
          <p:cNvPr id="5" name="Picture 4" descr="Different coloured organisers">
            <a:extLst>
              <a:ext uri="{FF2B5EF4-FFF2-40B4-BE49-F238E27FC236}">
                <a16:creationId xmlns:a16="http://schemas.microsoft.com/office/drawing/2014/main" id="{54248D91-A9B0-2012-124F-4A4DB38750EA}"/>
              </a:ext>
            </a:extLst>
          </p:cNvPr>
          <p:cNvPicPr>
            <a:picLocks noChangeAspect="1"/>
          </p:cNvPicPr>
          <p:nvPr/>
        </p:nvPicPr>
        <p:blipFill rotWithShape="1">
          <a:blip r:embed="rId2"/>
          <a:srcRect l="26562" r="2645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8049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FE4EC-1489-FD68-C068-ADDA7BAAE90F}"/>
              </a:ext>
            </a:extLst>
          </p:cNvPr>
          <p:cNvSpPr>
            <a:spLocks noGrp="1"/>
          </p:cNvSpPr>
          <p:nvPr>
            <p:ph type="title"/>
          </p:nvPr>
        </p:nvSpPr>
        <p:spPr>
          <a:xfrm>
            <a:off x="640080" y="325369"/>
            <a:ext cx="4368602" cy="1956841"/>
          </a:xfrm>
        </p:spPr>
        <p:txBody>
          <a:bodyPr anchor="b">
            <a:normAutofit/>
          </a:bodyPr>
          <a:lstStyle/>
          <a:p>
            <a:r>
              <a:rPr lang="en-GB" sz="4200" b="1"/>
              <a:t>Crisis Management Team</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44D2B7-5723-08E9-A6B9-4D8818442FF8}"/>
              </a:ext>
            </a:extLst>
          </p:cNvPr>
          <p:cNvSpPr>
            <a:spLocks noGrp="1"/>
          </p:cNvSpPr>
          <p:nvPr>
            <p:ph idx="1"/>
          </p:nvPr>
        </p:nvSpPr>
        <p:spPr>
          <a:xfrm>
            <a:off x="640080" y="2872899"/>
            <a:ext cx="4243589" cy="3320668"/>
          </a:xfrm>
        </p:spPr>
        <p:txBody>
          <a:bodyPr>
            <a:normAutofit/>
          </a:bodyPr>
          <a:lstStyle/>
          <a:p>
            <a:r>
              <a:rPr lang="en-GB" sz="1500">
                <a:latin typeface="Source Sans Pro" panose="020B0503030403020204" pitchFamily="34" charset="0"/>
              </a:rPr>
              <a:t>Management</a:t>
            </a:r>
          </a:p>
          <a:p>
            <a:r>
              <a:rPr lang="en-GB" sz="1500">
                <a:latin typeface="Source Sans Pro" panose="020B0503030403020204" pitchFamily="34" charset="0"/>
              </a:rPr>
              <a:t>Public relations / corporate communications</a:t>
            </a:r>
          </a:p>
          <a:p>
            <a:r>
              <a:rPr lang="en-GB" sz="1500">
                <a:latin typeface="Source Sans Pro" panose="020B0503030403020204" pitchFamily="34" charset="0"/>
              </a:rPr>
              <a:t> Legal</a:t>
            </a:r>
          </a:p>
          <a:p>
            <a:r>
              <a:rPr lang="en-GB" sz="1500">
                <a:latin typeface="Source Sans Pro" panose="020B0503030403020204" pitchFamily="34" charset="0"/>
              </a:rPr>
              <a:t>Security</a:t>
            </a:r>
          </a:p>
          <a:p>
            <a:r>
              <a:rPr lang="en-GB" sz="1500">
                <a:latin typeface="Source Sans Pro" panose="020B0503030403020204" pitchFamily="34" charset="0"/>
              </a:rPr>
              <a:t>Operations</a:t>
            </a:r>
          </a:p>
          <a:p>
            <a:r>
              <a:rPr lang="en-GB" sz="1500">
                <a:latin typeface="Source Sans Pro" panose="020B0503030403020204" pitchFamily="34" charset="0"/>
              </a:rPr>
              <a:t>Finance</a:t>
            </a:r>
          </a:p>
          <a:p>
            <a:r>
              <a:rPr lang="en-GB" sz="1500">
                <a:latin typeface="Source Sans Pro" panose="020B0503030403020204" pitchFamily="34" charset="0"/>
              </a:rPr>
              <a:t> human resources</a:t>
            </a:r>
          </a:p>
          <a:p>
            <a:r>
              <a:rPr lang="en-GB" sz="1500">
                <a:latin typeface="Source Sans Pro" panose="020B0503030403020204" pitchFamily="34" charset="0"/>
              </a:rPr>
              <a:t>social media manager -  used to deliver crisis messages</a:t>
            </a:r>
          </a:p>
          <a:p>
            <a:r>
              <a:rPr lang="en-GB" sz="1500">
                <a:latin typeface="Source Sans Pro" panose="020B0503030403020204" pitchFamily="34" charset="0"/>
              </a:rPr>
              <a:t> IT</a:t>
            </a:r>
            <a:endParaRPr lang="en-GB" sz="1500"/>
          </a:p>
          <a:p>
            <a:endParaRPr lang="en-GB" sz="1500"/>
          </a:p>
        </p:txBody>
      </p:sp>
      <p:pic>
        <p:nvPicPr>
          <p:cNvPr id="5" name="Picture 4" descr="Light bulb on yellow background with sketched light beams and cord">
            <a:extLst>
              <a:ext uri="{FF2B5EF4-FFF2-40B4-BE49-F238E27FC236}">
                <a16:creationId xmlns:a16="http://schemas.microsoft.com/office/drawing/2014/main" id="{EA4C8BA5-B659-3CF9-C80C-C458DEE7B42B}"/>
              </a:ext>
            </a:extLst>
          </p:cNvPr>
          <p:cNvPicPr>
            <a:picLocks noChangeAspect="1"/>
          </p:cNvPicPr>
          <p:nvPr/>
        </p:nvPicPr>
        <p:blipFill rotWithShape="1">
          <a:blip r:embed="rId2"/>
          <a:srcRect l="383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03723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DC2EC-3207-0239-3700-A552AC9196AA}"/>
              </a:ext>
            </a:extLst>
          </p:cNvPr>
          <p:cNvSpPr>
            <a:spLocks noGrp="1"/>
          </p:cNvSpPr>
          <p:nvPr>
            <p:ph type="title"/>
          </p:nvPr>
        </p:nvSpPr>
        <p:spPr>
          <a:xfrm>
            <a:off x="635000" y="640823"/>
            <a:ext cx="3418659" cy="5583148"/>
          </a:xfrm>
        </p:spPr>
        <p:txBody>
          <a:bodyPr anchor="ctr">
            <a:normAutofit/>
          </a:bodyPr>
          <a:lstStyle/>
          <a:p>
            <a:r>
              <a:rPr lang="en-GB" sz="4600" b="1"/>
              <a:t>Crisis Management Training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7BDBCD-2FF4-C5D2-2422-EF3AB4C60703}"/>
              </a:ext>
            </a:extLst>
          </p:cNvPr>
          <p:cNvGraphicFramePr>
            <a:graphicFrameLocks noGrp="1"/>
          </p:cNvGraphicFramePr>
          <p:nvPr>
            <p:ph idx="1"/>
            <p:extLst>
              <p:ext uri="{D42A27DB-BD31-4B8C-83A1-F6EECF244321}">
                <p14:modId xmlns:p14="http://schemas.microsoft.com/office/powerpoint/2010/main" val="28227806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346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5A05B-5EB9-8ED3-B948-5B71FEECDEC0}"/>
              </a:ext>
            </a:extLst>
          </p:cNvPr>
          <p:cNvSpPr>
            <a:spLocks noGrp="1"/>
          </p:cNvSpPr>
          <p:nvPr>
            <p:ph type="title"/>
          </p:nvPr>
        </p:nvSpPr>
        <p:spPr>
          <a:xfrm>
            <a:off x="876693" y="741391"/>
            <a:ext cx="4355265" cy="1616203"/>
          </a:xfrm>
        </p:spPr>
        <p:txBody>
          <a:bodyPr anchor="b">
            <a:normAutofit/>
          </a:bodyPr>
          <a:lstStyle/>
          <a:p>
            <a:r>
              <a:rPr lang="en-GB" sz="3200" b="1"/>
              <a:t>Critical Response</a:t>
            </a:r>
          </a:p>
        </p:txBody>
      </p:sp>
      <p:sp>
        <p:nvSpPr>
          <p:cNvPr id="3" name="Content Placeholder 2">
            <a:extLst>
              <a:ext uri="{FF2B5EF4-FFF2-40B4-BE49-F238E27FC236}">
                <a16:creationId xmlns:a16="http://schemas.microsoft.com/office/drawing/2014/main" id="{72A14CFE-A47D-5E25-F7CC-6140C3088E09}"/>
              </a:ext>
            </a:extLst>
          </p:cNvPr>
          <p:cNvSpPr>
            <a:spLocks noGrp="1"/>
          </p:cNvSpPr>
          <p:nvPr>
            <p:ph idx="1"/>
          </p:nvPr>
        </p:nvSpPr>
        <p:spPr>
          <a:xfrm>
            <a:off x="876692" y="2533476"/>
            <a:ext cx="4355265" cy="3447832"/>
          </a:xfrm>
        </p:spPr>
        <p:txBody>
          <a:bodyPr anchor="t">
            <a:normAutofit/>
          </a:bodyPr>
          <a:lstStyle/>
          <a:p>
            <a:r>
              <a:rPr lang="en-GB" sz="1900">
                <a:latin typeface="Source Sans Pro" panose="020B0503030403020204" pitchFamily="34" charset="0"/>
              </a:rPr>
              <a:t>What management does and says after the crisis hits</a:t>
            </a:r>
          </a:p>
          <a:p>
            <a:r>
              <a:rPr lang="en-GB" sz="1900">
                <a:latin typeface="Source Sans Pro" panose="020B0503030403020204" pitchFamily="34" charset="0"/>
              </a:rPr>
              <a:t> Public relations plays a critical role in the crisis response by helping to develop the messages that are sent to various publics</a:t>
            </a:r>
          </a:p>
          <a:p>
            <a:r>
              <a:rPr lang="en-GB" sz="1900">
                <a:latin typeface="Source Sans Pro" panose="020B0503030403020204" pitchFamily="34" charset="0"/>
              </a:rPr>
              <a:t> the initial crisis response - speed</a:t>
            </a:r>
          </a:p>
          <a:p>
            <a:r>
              <a:rPr lang="en-GB" sz="1900">
                <a:latin typeface="Source Sans Pro" panose="020B0503030403020204" pitchFamily="34" charset="0"/>
              </a:rPr>
              <a:t>Reputation repair</a:t>
            </a:r>
          </a:p>
          <a:p>
            <a:r>
              <a:rPr lang="en-GB" sz="1900">
                <a:latin typeface="Source Sans Pro" panose="020B0503030403020204" pitchFamily="34" charset="0"/>
              </a:rPr>
              <a:t>Behavioural intentions</a:t>
            </a:r>
          </a:p>
          <a:p>
            <a:r>
              <a:rPr lang="en-GB" sz="1900">
                <a:latin typeface="Source Sans Pro" panose="020B0503030403020204" pitchFamily="34" charset="0"/>
              </a:rPr>
              <a:t>Response to response</a:t>
            </a:r>
            <a:endParaRPr lang="en-GB" sz="1900"/>
          </a:p>
        </p:txBody>
      </p:sp>
      <p:pic>
        <p:nvPicPr>
          <p:cNvPr id="5" name="Picture 4" descr="White puzzle with one red piece">
            <a:extLst>
              <a:ext uri="{FF2B5EF4-FFF2-40B4-BE49-F238E27FC236}">
                <a16:creationId xmlns:a16="http://schemas.microsoft.com/office/drawing/2014/main" id="{E6BFC93C-6089-FC96-7794-277783606939}"/>
              </a:ext>
            </a:extLst>
          </p:cNvPr>
          <p:cNvPicPr>
            <a:picLocks noChangeAspect="1"/>
          </p:cNvPicPr>
          <p:nvPr/>
        </p:nvPicPr>
        <p:blipFill rotWithShape="1">
          <a:blip r:embed="rId2"/>
          <a:srcRect l="25802" r="24198"/>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929068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4F595-CC4F-7C17-FCED-8F3396657D49}"/>
              </a:ext>
            </a:extLst>
          </p:cNvPr>
          <p:cNvSpPr>
            <a:spLocks noGrp="1"/>
          </p:cNvSpPr>
          <p:nvPr>
            <p:ph type="title"/>
          </p:nvPr>
        </p:nvSpPr>
        <p:spPr>
          <a:xfrm>
            <a:off x="876693" y="741391"/>
            <a:ext cx="4355265" cy="1616203"/>
          </a:xfrm>
        </p:spPr>
        <p:txBody>
          <a:bodyPr anchor="b">
            <a:normAutofit/>
          </a:bodyPr>
          <a:lstStyle/>
          <a:p>
            <a:r>
              <a:rPr lang="en-GB" sz="3200" b="1"/>
              <a:t>Initial Response</a:t>
            </a:r>
          </a:p>
        </p:txBody>
      </p:sp>
      <p:sp>
        <p:nvSpPr>
          <p:cNvPr id="3" name="Content Placeholder 2">
            <a:extLst>
              <a:ext uri="{FF2B5EF4-FFF2-40B4-BE49-F238E27FC236}">
                <a16:creationId xmlns:a16="http://schemas.microsoft.com/office/drawing/2014/main" id="{02DFDB96-91FF-113F-3AC2-21D4AE9D6C68}"/>
              </a:ext>
            </a:extLst>
          </p:cNvPr>
          <p:cNvSpPr>
            <a:spLocks noGrp="1"/>
          </p:cNvSpPr>
          <p:nvPr>
            <p:ph idx="1"/>
          </p:nvPr>
        </p:nvSpPr>
        <p:spPr>
          <a:xfrm>
            <a:off x="876692" y="2533476"/>
            <a:ext cx="4355265" cy="3447832"/>
          </a:xfrm>
        </p:spPr>
        <p:txBody>
          <a:bodyPr anchor="t">
            <a:normAutofit/>
          </a:bodyPr>
          <a:lstStyle/>
          <a:p>
            <a:r>
              <a:rPr lang="en-GB" sz="1700">
                <a:latin typeface="Source Sans Pro" panose="020B0503030403020204" pitchFamily="34" charset="0"/>
              </a:rPr>
              <a:t>Speed – Golden hour!</a:t>
            </a:r>
            <a:br>
              <a:rPr lang="en-GB" sz="1700"/>
            </a:br>
            <a:r>
              <a:rPr lang="en-GB" sz="1700">
                <a:latin typeface="Source Sans Pro" panose="020B0503030403020204" pitchFamily="34" charset="0"/>
              </a:rPr>
              <a:t>Be accurate check facts</a:t>
            </a:r>
            <a:br>
              <a:rPr lang="en-GB" sz="1700"/>
            </a:br>
            <a:r>
              <a:rPr lang="en-GB" sz="1700">
                <a:latin typeface="Source Sans Pro" panose="020B0503030403020204" pitchFamily="34" charset="0"/>
              </a:rPr>
              <a:t>Be consistent keep informed &amp; Keep to key message points</a:t>
            </a:r>
            <a:br>
              <a:rPr lang="en-GB" sz="1700"/>
            </a:br>
            <a:r>
              <a:rPr lang="en-GB" sz="1700">
                <a:latin typeface="Source Sans Pro" panose="020B0503030403020204" pitchFamily="34" charset="0"/>
              </a:rPr>
              <a:t>Make public safety the number one priority</a:t>
            </a:r>
            <a:br>
              <a:rPr lang="en-GB" sz="1700"/>
            </a:br>
            <a:r>
              <a:rPr lang="en-GB" sz="1700">
                <a:latin typeface="Source Sans Pro" panose="020B0503030403020204" pitchFamily="34" charset="0"/>
              </a:rPr>
              <a:t>Use all available communication channels including the social media, web sites, Intranet, and mass notification systems</a:t>
            </a:r>
            <a:br>
              <a:rPr lang="en-GB" sz="1700"/>
            </a:br>
            <a:r>
              <a:rPr lang="en-GB" sz="1700">
                <a:latin typeface="Source Sans Pro" panose="020B0503030403020204" pitchFamily="34" charset="0"/>
              </a:rPr>
              <a:t>Provide expression of concern/sympathy for victims &amp;include employees in the initial response</a:t>
            </a:r>
            <a:br>
              <a:rPr lang="en-GB" sz="1700"/>
            </a:br>
            <a:r>
              <a:rPr lang="en-GB" sz="1700">
                <a:latin typeface="Source Sans Pro" panose="020B0503030403020204" pitchFamily="34" charset="0"/>
              </a:rPr>
              <a:t>Be ready to provide stress and trauma counselling to victims, families &amp; employees</a:t>
            </a:r>
            <a:endParaRPr lang="en-GB" sz="1700"/>
          </a:p>
        </p:txBody>
      </p:sp>
      <p:pic>
        <p:nvPicPr>
          <p:cNvPr id="5" name="Picture 4" descr="Desk with stethoscope and computer keyboard">
            <a:extLst>
              <a:ext uri="{FF2B5EF4-FFF2-40B4-BE49-F238E27FC236}">
                <a16:creationId xmlns:a16="http://schemas.microsoft.com/office/drawing/2014/main" id="{B6358900-A787-07F8-F8F1-1FA6BD6954BB}"/>
              </a:ext>
            </a:extLst>
          </p:cNvPr>
          <p:cNvPicPr>
            <a:picLocks noChangeAspect="1"/>
          </p:cNvPicPr>
          <p:nvPr/>
        </p:nvPicPr>
        <p:blipFill rotWithShape="1">
          <a:blip r:embed="rId2"/>
          <a:srcRect l="40667" r="-1" b="-1"/>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851822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323E9-472C-C718-F27A-C77BDD8B4931}"/>
              </a:ext>
            </a:extLst>
          </p:cNvPr>
          <p:cNvSpPr>
            <a:spLocks noGrp="1"/>
          </p:cNvSpPr>
          <p:nvPr>
            <p:ph type="title"/>
          </p:nvPr>
        </p:nvSpPr>
        <p:spPr>
          <a:xfrm>
            <a:off x="5297762" y="329184"/>
            <a:ext cx="6251110" cy="1783080"/>
          </a:xfrm>
        </p:spPr>
        <p:txBody>
          <a:bodyPr anchor="b">
            <a:normAutofit/>
          </a:bodyPr>
          <a:lstStyle/>
          <a:p>
            <a:r>
              <a:rPr lang="en-GB" sz="5400" b="1"/>
              <a:t>Crisis Framework – Re-Act</a:t>
            </a:r>
          </a:p>
        </p:txBody>
      </p:sp>
      <p:pic>
        <p:nvPicPr>
          <p:cNvPr id="5" name="Picture 4" descr="Rescue buoy floating at sea">
            <a:extLst>
              <a:ext uri="{FF2B5EF4-FFF2-40B4-BE49-F238E27FC236}">
                <a16:creationId xmlns:a16="http://schemas.microsoft.com/office/drawing/2014/main" id="{6BEDDAF5-8F85-FCFB-131B-FA817A465FF0}"/>
              </a:ext>
            </a:extLst>
          </p:cNvPr>
          <p:cNvPicPr>
            <a:picLocks noChangeAspect="1"/>
          </p:cNvPicPr>
          <p:nvPr/>
        </p:nvPicPr>
        <p:blipFill rotWithShape="1">
          <a:blip r:embed="rId2"/>
          <a:srcRect l="14460" r="4020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D0E004-76B7-5F3A-510E-D905BFBF679B}"/>
              </a:ext>
            </a:extLst>
          </p:cNvPr>
          <p:cNvSpPr>
            <a:spLocks noGrp="1"/>
          </p:cNvSpPr>
          <p:nvPr>
            <p:ph idx="1"/>
          </p:nvPr>
        </p:nvSpPr>
        <p:spPr>
          <a:xfrm>
            <a:off x="5297762" y="2706624"/>
            <a:ext cx="6251110" cy="3483864"/>
          </a:xfrm>
        </p:spPr>
        <p:txBody>
          <a:bodyPr>
            <a:normAutofit/>
          </a:bodyPr>
          <a:lstStyle/>
          <a:p>
            <a:r>
              <a:rPr lang="en-GB" sz="2200"/>
              <a:t>Readiness</a:t>
            </a:r>
          </a:p>
          <a:p>
            <a:r>
              <a:rPr lang="en-GB" sz="2200"/>
              <a:t>Response</a:t>
            </a:r>
          </a:p>
          <a:p>
            <a:r>
              <a:rPr lang="en-GB" sz="2200"/>
              <a:t>Reassurance</a:t>
            </a:r>
          </a:p>
          <a:p>
            <a:r>
              <a:rPr lang="en-GB" sz="2200"/>
              <a:t>Recovery</a:t>
            </a:r>
          </a:p>
          <a:p>
            <a:endParaRPr lang="en-GB" sz="2200"/>
          </a:p>
          <a:p>
            <a:r>
              <a:rPr lang="en-GB" sz="2200"/>
              <a:t>GOLDEN HOUR ……..?????</a:t>
            </a:r>
          </a:p>
          <a:p>
            <a:endParaRPr lang="en-GB" sz="2200"/>
          </a:p>
        </p:txBody>
      </p:sp>
    </p:spTree>
    <p:extLst>
      <p:ext uri="{BB962C8B-B14F-4D97-AF65-F5344CB8AC3E}">
        <p14:creationId xmlns:p14="http://schemas.microsoft.com/office/powerpoint/2010/main" val="2170191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9560-694D-6AAE-2AAC-294853B80905}"/>
              </a:ext>
            </a:extLst>
          </p:cNvPr>
          <p:cNvSpPr>
            <a:spLocks noGrp="1"/>
          </p:cNvSpPr>
          <p:nvPr>
            <p:ph type="title"/>
          </p:nvPr>
        </p:nvSpPr>
        <p:spPr/>
        <p:txBody>
          <a:bodyPr/>
          <a:lstStyle/>
          <a:p>
            <a:r>
              <a:rPr lang="en-GB" b="1" dirty="0"/>
              <a:t>Crisis Management Models</a:t>
            </a:r>
          </a:p>
        </p:txBody>
      </p:sp>
      <p:sp>
        <p:nvSpPr>
          <p:cNvPr id="3" name="Content Placeholder 2">
            <a:extLst>
              <a:ext uri="{FF2B5EF4-FFF2-40B4-BE49-F238E27FC236}">
                <a16:creationId xmlns:a16="http://schemas.microsoft.com/office/drawing/2014/main" id="{F61D20EF-7AFD-10DC-BA21-86AEFD2928B0}"/>
              </a:ext>
            </a:extLst>
          </p:cNvPr>
          <p:cNvSpPr>
            <a:spLocks noGrp="1"/>
          </p:cNvSpPr>
          <p:nvPr>
            <p:ph idx="1"/>
          </p:nvPr>
        </p:nvSpPr>
        <p:spPr/>
        <p:txBody>
          <a:bodyPr/>
          <a:lstStyle/>
          <a:p>
            <a:r>
              <a:rPr lang="en-GB" dirty="0">
                <a:solidFill>
                  <a:srgbClr val="595959"/>
                </a:solidFill>
                <a:latin typeface="Source Sans Pro" panose="020B0503030403020204" pitchFamily="34" charset="0"/>
              </a:rPr>
              <a:t>Handle threats sequentially</a:t>
            </a:r>
          </a:p>
          <a:p>
            <a:r>
              <a:rPr lang="en-GB" dirty="0">
                <a:solidFill>
                  <a:srgbClr val="595959"/>
                </a:solidFill>
                <a:latin typeface="Source Sans Pro" panose="020B0503030403020204" pitchFamily="34" charset="0"/>
              </a:rPr>
              <a:t>Primary concern - public safety</a:t>
            </a:r>
          </a:p>
          <a:p>
            <a:r>
              <a:rPr lang="en-GB" dirty="0">
                <a:solidFill>
                  <a:srgbClr val="595959"/>
                </a:solidFill>
                <a:latin typeface="Source Sans Pro" panose="020B0503030403020204" pitchFamily="34" charset="0"/>
              </a:rPr>
              <a:t>Consider risk to reputation &amp; financial impacts</a:t>
            </a:r>
          </a:p>
          <a:p>
            <a:r>
              <a:rPr lang="en-GB" dirty="0">
                <a:solidFill>
                  <a:srgbClr val="595959"/>
                </a:solidFill>
                <a:latin typeface="Source Sans Pro" panose="020B0503030403020204" pitchFamily="34" charset="0"/>
              </a:rPr>
              <a:t>Crisis management is designed to protect an organization and its stakeholders from threats and/or reduce the impact felt by threats</a:t>
            </a:r>
            <a:endParaRPr lang="en-GB" dirty="0"/>
          </a:p>
        </p:txBody>
      </p:sp>
    </p:spTree>
    <p:extLst>
      <p:ext uri="{BB962C8B-B14F-4D97-AF65-F5344CB8AC3E}">
        <p14:creationId xmlns:p14="http://schemas.microsoft.com/office/powerpoint/2010/main" val="3747579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5FF15-7B90-4B93-BF78-E5B3945EDFC6}"/>
              </a:ext>
            </a:extLst>
          </p:cNvPr>
          <p:cNvSpPr>
            <a:spLocks noGrp="1"/>
          </p:cNvSpPr>
          <p:nvPr>
            <p:ph type="title"/>
          </p:nvPr>
        </p:nvSpPr>
        <p:spPr/>
        <p:txBody>
          <a:bodyPr/>
          <a:lstStyle/>
          <a:p>
            <a:r>
              <a:rPr lang="en-GB" b="1" dirty="0"/>
              <a:t>Crisis Cycle    - Assessments</a:t>
            </a:r>
          </a:p>
        </p:txBody>
      </p:sp>
      <p:graphicFrame>
        <p:nvGraphicFramePr>
          <p:cNvPr id="5" name="Content Placeholder 2">
            <a:extLst>
              <a:ext uri="{FF2B5EF4-FFF2-40B4-BE49-F238E27FC236}">
                <a16:creationId xmlns:a16="http://schemas.microsoft.com/office/drawing/2014/main" id="{6B44B179-29CA-6830-BAA9-C3912AD302F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929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C11F8-835E-8DE2-6D1E-E6C05FD1F12F}"/>
              </a:ext>
            </a:extLst>
          </p:cNvPr>
          <p:cNvSpPr>
            <a:spLocks noGrp="1"/>
          </p:cNvSpPr>
          <p:nvPr>
            <p:ph type="title"/>
          </p:nvPr>
        </p:nvSpPr>
        <p:spPr>
          <a:xfrm>
            <a:off x="635000" y="640823"/>
            <a:ext cx="3418659" cy="5583148"/>
          </a:xfrm>
        </p:spPr>
        <p:txBody>
          <a:bodyPr anchor="ctr">
            <a:normAutofit/>
          </a:bodyPr>
          <a:lstStyle/>
          <a:p>
            <a:r>
              <a:rPr lang="en-GB" sz="5400" b="1"/>
              <a:t>Para-Crisis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5821BF3-6FE8-8D33-28B7-C4EB5535147C}"/>
              </a:ext>
            </a:extLst>
          </p:cNvPr>
          <p:cNvGraphicFramePr>
            <a:graphicFrameLocks noGrp="1"/>
          </p:cNvGraphicFramePr>
          <p:nvPr>
            <p:ph idx="1"/>
            <p:extLst>
              <p:ext uri="{D42A27DB-BD31-4B8C-83A1-F6EECF244321}">
                <p14:modId xmlns:p14="http://schemas.microsoft.com/office/powerpoint/2010/main" val="16191921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3334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267E2-4AB1-3070-59CE-B02D62E821DA}"/>
              </a:ext>
            </a:extLst>
          </p:cNvPr>
          <p:cNvSpPr>
            <a:spLocks noGrp="1"/>
          </p:cNvSpPr>
          <p:nvPr>
            <p:ph type="title"/>
          </p:nvPr>
        </p:nvSpPr>
        <p:spPr>
          <a:xfrm>
            <a:off x="838200" y="1"/>
            <a:ext cx="10515600" cy="1093303"/>
          </a:xfrm>
        </p:spPr>
        <p:txBody>
          <a:bodyPr/>
          <a:lstStyle/>
          <a:p>
            <a:r>
              <a:rPr lang="en-GB" b="1" dirty="0"/>
              <a:t>Crisis Communications Strategy</a:t>
            </a:r>
          </a:p>
        </p:txBody>
      </p:sp>
      <p:graphicFrame>
        <p:nvGraphicFramePr>
          <p:cNvPr id="5" name="Content Placeholder 2">
            <a:extLst>
              <a:ext uri="{FF2B5EF4-FFF2-40B4-BE49-F238E27FC236}">
                <a16:creationId xmlns:a16="http://schemas.microsoft.com/office/drawing/2014/main" id="{FD77CF38-B4FA-7391-F8BD-597A08E3C6E4}"/>
              </a:ext>
            </a:extLst>
          </p:cNvPr>
          <p:cNvGraphicFramePr>
            <a:graphicFrameLocks noGrp="1"/>
          </p:cNvGraphicFramePr>
          <p:nvPr>
            <p:ph idx="1"/>
          </p:nvPr>
        </p:nvGraphicFramePr>
        <p:xfrm>
          <a:off x="430696" y="901149"/>
          <a:ext cx="10923104" cy="4883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801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9C9D0-6AA2-4EFC-A3A2-3C9ED142096E}"/>
              </a:ext>
            </a:extLst>
          </p:cNvPr>
          <p:cNvSpPr>
            <a:spLocks noGrp="1"/>
          </p:cNvSpPr>
          <p:nvPr>
            <p:ph type="title"/>
          </p:nvPr>
        </p:nvSpPr>
        <p:spPr/>
        <p:txBody>
          <a:bodyPr/>
          <a:lstStyle/>
          <a:p>
            <a:r>
              <a:rPr lang="en-GB" b="1" dirty="0"/>
              <a:t>Pre-Drafting Comms</a:t>
            </a:r>
          </a:p>
        </p:txBody>
      </p:sp>
      <p:sp>
        <p:nvSpPr>
          <p:cNvPr id="3" name="Content Placeholder 2">
            <a:extLst>
              <a:ext uri="{FF2B5EF4-FFF2-40B4-BE49-F238E27FC236}">
                <a16:creationId xmlns:a16="http://schemas.microsoft.com/office/drawing/2014/main" id="{40D97E57-A420-48B2-07F2-4DA76880C559}"/>
              </a:ext>
            </a:extLst>
          </p:cNvPr>
          <p:cNvSpPr>
            <a:spLocks noGrp="1"/>
          </p:cNvSpPr>
          <p:nvPr>
            <p:ph idx="1"/>
          </p:nvPr>
        </p:nvSpPr>
        <p:spPr/>
        <p:txBody>
          <a:bodyPr>
            <a:normAutofit fontScale="92500" lnSpcReduction="20000"/>
          </a:bodyPr>
          <a:lstStyle/>
          <a:p>
            <a:r>
              <a:rPr lang="en-GB" b="1" dirty="0">
                <a:solidFill>
                  <a:srgbClr val="595959"/>
                </a:solidFill>
                <a:latin typeface="Source Sans Pro" panose="020B0503030403020204" pitchFamily="34" charset="0"/>
              </a:rPr>
              <a:t>Templates</a:t>
            </a:r>
          </a:p>
          <a:p>
            <a:r>
              <a:rPr lang="en-GB" dirty="0">
                <a:solidFill>
                  <a:srgbClr val="595959"/>
                </a:solidFill>
                <a:latin typeface="Source Sans Pro" panose="020B0503030403020204" pitchFamily="34" charset="0"/>
              </a:rPr>
              <a:t>pre-draft messages that will be used during a crisis</a:t>
            </a:r>
          </a:p>
          <a:p>
            <a:r>
              <a:rPr lang="en-GB" dirty="0">
                <a:solidFill>
                  <a:srgbClr val="595959"/>
                </a:solidFill>
                <a:latin typeface="Source Sans Pro" panose="020B0503030403020204" pitchFamily="34" charset="0"/>
              </a:rPr>
              <a:t> statements by top management</a:t>
            </a:r>
          </a:p>
          <a:p>
            <a:r>
              <a:rPr lang="en-GB" dirty="0">
                <a:solidFill>
                  <a:srgbClr val="595959"/>
                </a:solidFill>
                <a:latin typeface="Source Sans Pro" panose="020B0503030403020204" pitchFamily="34" charset="0"/>
              </a:rPr>
              <a:t> news releases</a:t>
            </a:r>
          </a:p>
          <a:p>
            <a:r>
              <a:rPr lang="en-GB" dirty="0">
                <a:solidFill>
                  <a:srgbClr val="595959"/>
                </a:solidFill>
                <a:latin typeface="Source Sans Pro" panose="020B0503030403020204" pitchFamily="34" charset="0"/>
              </a:rPr>
              <a:t>social media messages (e.g., Tweets, blogs, or Facebook posts)</a:t>
            </a:r>
          </a:p>
          <a:p>
            <a:r>
              <a:rPr lang="en-GB" dirty="0">
                <a:solidFill>
                  <a:srgbClr val="595959"/>
                </a:solidFill>
                <a:latin typeface="Source Sans Pro" panose="020B0503030403020204" pitchFamily="34" charset="0"/>
              </a:rPr>
              <a:t> dark web sites</a:t>
            </a:r>
          </a:p>
          <a:p>
            <a:r>
              <a:rPr lang="en-GB" dirty="0">
                <a:solidFill>
                  <a:srgbClr val="595959"/>
                </a:solidFill>
                <a:latin typeface="Source Sans Pro" panose="020B0503030403020204" pitchFamily="34" charset="0"/>
              </a:rPr>
              <a:t>Contact details &amp; info / systems</a:t>
            </a:r>
          </a:p>
          <a:p>
            <a:r>
              <a:rPr lang="en-GB" dirty="0">
                <a:solidFill>
                  <a:srgbClr val="595959"/>
                </a:solidFill>
                <a:latin typeface="Source Sans Pro" panose="020B0503030403020204" pitchFamily="34" charset="0"/>
              </a:rPr>
              <a:t>blank spots where key information is inserted once it is known</a:t>
            </a:r>
          </a:p>
          <a:p>
            <a:r>
              <a:rPr lang="en-GB" dirty="0">
                <a:solidFill>
                  <a:srgbClr val="595959"/>
                </a:solidFill>
                <a:latin typeface="Source Sans Pro" panose="020B0503030403020204" pitchFamily="34" charset="0"/>
              </a:rPr>
              <a:t>Public relations update</a:t>
            </a:r>
          </a:p>
          <a:p>
            <a:r>
              <a:rPr lang="en-GB" dirty="0">
                <a:solidFill>
                  <a:srgbClr val="595959"/>
                </a:solidFill>
                <a:latin typeface="Source Sans Pro" panose="020B0503030403020204" pitchFamily="34" charset="0"/>
              </a:rPr>
              <a:t>legal department pre-approve</a:t>
            </a:r>
          </a:p>
          <a:p>
            <a:endParaRPr lang="en-GB" dirty="0"/>
          </a:p>
        </p:txBody>
      </p:sp>
    </p:spTree>
    <p:extLst>
      <p:ext uri="{BB962C8B-B14F-4D97-AF65-F5344CB8AC3E}">
        <p14:creationId xmlns:p14="http://schemas.microsoft.com/office/powerpoint/2010/main" val="3744837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E4B84-6A80-9DA7-6E72-D35BEDE59CE8}"/>
              </a:ext>
            </a:extLst>
          </p:cNvPr>
          <p:cNvSpPr>
            <a:spLocks noGrp="1"/>
          </p:cNvSpPr>
          <p:nvPr>
            <p:ph type="title"/>
          </p:nvPr>
        </p:nvSpPr>
        <p:spPr>
          <a:xfrm>
            <a:off x="761800" y="762001"/>
            <a:ext cx="5334197" cy="1708242"/>
          </a:xfrm>
        </p:spPr>
        <p:txBody>
          <a:bodyPr anchor="ctr">
            <a:normAutofit/>
          </a:bodyPr>
          <a:lstStyle/>
          <a:p>
            <a:r>
              <a:rPr lang="en-GB" sz="4000" b="1"/>
              <a:t>Media  = Risk</a:t>
            </a:r>
          </a:p>
        </p:txBody>
      </p:sp>
      <p:sp>
        <p:nvSpPr>
          <p:cNvPr id="3" name="Content Placeholder 2">
            <a:extLst>
              <a:ext uri="{FF2B5EF4-FFF2-40B4-BE49-F238E27FC236}">
                <a16:creationId xmlns:a16="http://schemas.microsoft.com/office/drawing/2014/main" id="{A6A65D97-D085-D258-8C8B-A2DCC854F007}"/>
              </a:ext>
            </a:extLst>
          </p:cNvPr>
          <p:cNvSpPr>
            <a:spLocks noGrp="1"/>
          </p:cNvSpPr>
          <p:nvPr>
            <p:ph idx="1"/>
          </p:nvPr>
        </p:nvSpPr>
        <p:spPr>
          <a:xfrm>
            <a:off x="761800" y="2470244"/>
            <a:ext cx="5334197" cy="3769835"/>
          </a:xfrm>
        </p:spPr>
        <p:txBody>
          <a:bodyPr anchor="ctr">
            <a:normAutofit/>
          </a:bodyPr>
          <a:lstStyle/>
          <a:p>
            <a:r>
              <a:rPr lang="en-GB" sz="2000"/>
              <a:t>News stories</a:t>
            </a:r>
          </a:p>
          <a:p>
            <a:r>
              <a:rPr lang="en-GB" sz="2000"/>
              <a:t>Escalation</a:t>
            </a:r>
          </a:p>
          <a:p>
            <a:r>
              <a:rPr lang="en-GB" sz="2000"/>
              <a:t>Impact</a:t>
            </a:r>
          </a:p>
          <a:p>
            <a:r>
              <a:rPr lang="en-GB" sz="2000"/>
              <a:t>Influences</a:t>
            </a:r>
          </a:p>
          <a:p>
            <a:r>
              <a:rPr lang="en-GB" sz="2000"/>
              <a:t>Reaction</a:t>
            </a:r>
          </a:p>
          <a:p>
            <a:endParaRPr lang="en-GB" sz="2000"/>
          </a:p>
          <a:p>
            <a:r>
              <a:rPr lang="en-GB" sz="2000">
                <a:latin typeface="Source Sans Pro" panose="020B0503030403020204" pitchFamily="34" charset="0"/>
              </a:rPr>
              <a:t> A paracrisis is a situation where managers must address a crisis risk in full view of its stakeholders (Coombs &amp; Holladay, 2012)</a:t>
            </a:r>
            <a:endParaRPr lang="en-GB" sz="2000"/>
          </a:p>
          <a:p>
            <a:endParaRPr lang="en-GB" sz="2000"/>
          </a:p>
        </p:txBody>
      </p:sp>
      <p:pic>
        <p:nvPicPr>
          <p:cNvPr id="5" name="Picture 4" descr="Rolls of Newspaper">
            <a:extLst>
              <a:ext uri="{FF2B5EF4-FFF2-40B4-BE49-F238E27FC236}">
                <a16:creationId xmlns:a16="http://schemas.microsoft.com/office/drawing/2014/main" id="{864EFBB0-BFD5-44B8-678F-A500E47A9242}"/>
              </a:ext>
            </a:extLst>
          </p:cNvPr>
          <p:cNvPicPr>
            <a:picLocks noChangeAspect="1"/>
          </p:cNvPicPr>
          <p:nvPr/>
        </p:nvPicPr>
        <p:blipFill rotWithShape="1">
          <a:blip r:embed="rId2"/>
          <a:srcRect l="40249" r="791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36367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A3A67D10-59EB-6ADA-60A1-72D43F2C41D9}"/>
              </a:ext>
            </a:extLst>
          </p:cNvPr>
          <p:cNvPicPr>
            <a:picLocks noChangeAspect="1"/>
          </p:cNvPicPr>
          <p:nvPr/>
        </p:nvPicPr>
        <p:blipFill rotWithShape="1">
          <a:blip r:embed="rId2"/>
          <a:srcRect l="20688"/>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8C1DEA-33B3-763F-E39A-393D555F0B99}"/>
              </a:ext>
            </a:extLst>
          </p:cNvPr>
          <p:cNvSpPr>
            <a:spLocks noGrp="1"/>
          </p:cNvSpPr>
          <p:nvPr>
            <p:ph type="title"/>
          </p:nvPr>
        </p:nvSpPr>
        <p:spPr>
          <a:xfrm>
            <a:off x="838200" y="365125"/>
            <a:ext cx="3822189" cy="1899912"/>
          </a:xfrm>
        </p:spPr>
        <p:txBody>
          <a:bodyPr>
            <a:normAutofit/>
          </a:bodyPr>
          <a:lstStyle/>
          <a:p>
            <a:r>
              <a:rPr lang="en-GB" sz="4000" b="1"/>
              <a:t>SOCIAL MEDIA &amp; CRISIS COMMS</a:t>
            </a:r>
          </a:p>
        </p:txBody>
      </p:sp>
      <p:sp>
        <p:nvSpPr>
          <p:cNvPr id="3" name="Content Placeholder 2">
            <a:extLst>
              <a:ext uri="{FF2B5EF4-FFF2-40B4-BE49-F238E27FC236}">
                <a16:creationId xmlns:a16="http://schemas.microsoft.com/office/drawing/2014/main" id="{85F0147F-964C-067F-482E-776A90DDBDC0}"/>
              </a:ext>
            </a:extLst>
          </p:cNvPr>
          <p:cNvSpPr>
            <a:spLocks noGrp="1"/>
          </p:cNvSpPr>
          <p:nvPr>
            <p:ph idx="1"/>
          </p:nvPr>
        </p:nvSpPr>
        <p:spPr>
          <a:xfrm>
            <a:off x="838200" y="2434201"/>
            <a:ext cx="3822189" cy="3742762"/>
          </a:xfrm>
        </p:spPr>
        <p:txBody>
          <a:bodyPr>
            <a:normAutofit/>
          </a:bodyPr>
          <a:lstStyle/>
          <a:p>
            <a:r>
              <a:rPr lang="en-GB" sz="1600">
                <a:latin typeface="Source Sans Pro" panose="020B0503030403020204" pitchFamily="34" charset="0"/>
              </a:rPr>
              <a:t>Social media represents a variety of Internet channels that allow stakeholders to create content (Coombs &amp; Holladay, 2012) </a:t>
            </a:r>
          </a:p>
          <a:p>
            <a:endParaRPr lang="en-GB" sz="1600">
              <a:latin typeface="Source Sans Pro" panose="020B0503030403020204" pitchFamily="34" charset="0"/>
            </a:endParaRPr>
          </a:p>
          <a:p>
            <a:r>
              <a:rPr lang="en-GB" sz="1600"/>
              <a:t>Crisis was amplified by social media</a:t>
            </a:r>
          </a:p>
          <a:p>
            <a:r>
              <a:rPr lang="en-GB" sz="1600"/>
              <a:t>Create fear</a:t>
            </a:r>
          </a:p>
          <a:p>
            <a:r>
              <a:rPr lang="en-GB" sz="1600"/>
              <a:t>Panic buying</a:t>
            </a:r>
          </a:p>
          <a:p>
            <a:r>
              <a:rPr lang="en-GB" sz="1600"/>
              <a:t>Reaction</a:t>
            </a:r>
          </a:p>
          <a:p>
            <a:r>
              <a:rPr lang="en-GB" sz="1600"/>
              <a:t>Trending</a:t>
            </a:r>
          </a:p>
          <a:p>
            <a:r>
              <a:rPr lang="en-GB" sz="1600"/>
              <a:t>Global Impact</a:t>
            </a:r>
          </a:p>
          <a:p>
            <a:r>
              <a:rPr lang="en-GB" sz="1600"/>
              <a:t>No Containment</a:t>
            </a:r>
          </a:p>
        </p:txBody>
      </p:sp>
    </p:spTree>
    <p:extLst>
      <p:ext uri="{BB962C8B-B14F-4D97-AF65-F5344CB8AC3E}">
        <p14:creationId xmlns:p14="http://schemas.microsoft.com/office/powerpoint/2010/main" val="1635779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A7E53-03D9-15AD-54D1-88FE76220334}"/>
              </a:ext>
            </a:extLst>
          </p:cNvPr>
          <p:cNvSpPr>
            <a:spLocks noGrp="1"/>
          </p:cNvSpPr>
          <p:nvPr>
            <p:ph type="title"/>
          </p:nvPr>
        </p:nvSpPr>
        <p:spPr>
          <a:xfrm>
            <a:off x="6513788" y="365125"/>
            <a:ext cx="4840010" cy="1807305"/>
          </a:xfrm>
        </p:spPr>
        <p:txBody>
          <a:bodyPr>
            <a:normAutofit/>
          </a:bodyPr>
          <a:lstStyle/>
          <a:p>
            <a:r>
              <a:rPr lang="en-GB" b="1" dirty="0"/>
              <a:t>Impacts of Social Media</a:t>
            </a:r>
          </a:p>
        </p:txBody>
      </p:sp>
      <p:pic>
        <p:nvPicPr>
          <p:cNvPr id="5" name="Picture 4" descr="Mobile device with apps">
            <a:extLst>
              <a:ext uri="{FF2B5EF4-FFF2-40B4-BE49-F238E27FC236}">
                <a16:creationId xmlns:a16="http://schemas.microsoft.com/office/drawing/2014/main" id="{E9D1B6E8-30DF-466C-E956-A0C82311EAF0}"/>
              </a:ext>
            </a:extLst>
          </p:cNvPr>
          <p:cNvPicPr>
            <a:picLocks noChangeAspect="1"/>
          </p:cNvPicPr>
          <p:nvPr/>
        </p:nvPicPr>
        <p:blipFill rotWithShape="1">
          <a:blip r:embed="rId2"/>
          <a:srcRect l="44701" r="5130"/>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FA06BF4-319B-7B51-EA86-CD9F567243E5}"/>
              </a:ext>
            </a:extLst>
          </p:cNvPr>
          <p:cNvSpPr>
            <a:spLocks noGrp="1"/>
          </p:cNvSpPr>
          <p:nvPr>
            <p:ph idx="1"/>
          </p:nvPr>
        </p:nvSpPr>
        <p:spPr>
          <a:xfrm>
            <a:off x="6513788" y="2333297"/>
            <a:ext cx="4840010" cy="3843666"/>
          </a:xfrm>
        </p:spPr>
        <p:txBody>
          <a:bodyPr>
            <a:normAutofit/>
          </a:bodyPr>
          <a:lstStyle/>
          <a:p>
            <a:r>
              <a:rPr lang="en-GB" sz="2000">
                <a:latin typeface="Source Sans Pro" panose="020B0503030403020204" pitchFamily="34" charset="0"/>
              </a:rPr>
              <a:t>Allows any individual to post their ideas and images for others to see. </a:t>
            </a:r>
          </a:p>
          <a:p>
            <a:r>
              <a:rPr lang="en-GB" sz="2000">
                <a:latin typeface="Source Sans Pro" panose="020B0503030403020204" pitchFamily="34" charset="0"/>
              </a:rPr>
              <a:t>General relationship between social media and crisis communication</a:t>
            </a:r>
          </a:p>
          <a:p>
            <a:r>
              <a:rPr lang="en-GB" sz="2000">
                <a:latin typeface="Source Sans Pro" panose="020B0503030403020204" pitchFamily="34" charset="0"/>
              </a:rPr>
              <a:t>Social media’s role in crisis communication is integrated</a:t>
            </a:r>
          </a:p>
          <a:p>
            <a:r>
              <a:rPr lang="en-GB" sz="2000">
                <a:latin typeface="Source Sans Pro" panose="020B0503030403020204" pitchFamily="34" charset="0"/>
              </a:rPr>
              <a:t>Strategy</a:t>
            </a:r>
          </a:p>
          <a:p>
            <a:r>
              <a:rPr lang="en-GB" sz="2000">
                <a:latin typeface="Source Sans Pro" panose="020B0503030403020204" pitchFamily="34" charset="0"/>
              </a:rPr>
              <a:t>Changes to crisis management but crisis management still vital</a:t>
            </a:r>
            <a:endParaRPr lang="en-GB" sz="2000"/>
          </a:p>
          <a:p>
            <a:endParaRPr lang="en-GB" sz="2000"/>
          </a:p>
        </p:txBody>
      </p:sp>
    </p:spTree>
    <p:extLst>
      <p:ext uri="{BB962C8B-B14F-4D97-AF65-F5344CB8AC3E}">
        <p14:creationId xmlns:p14="http://schemas.microsoft.com/office/powerpoint/2010/main" val="1852077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E278C-2F14-38F8-F374-701588F14543}"/>
              </a:ext>
            </a:extLst>
          </p:cNvPr>
          <p:cNvSpPr>
            <a:spLocks noGrp="1"/>
          </p:cNvSpPr>
          <p:nvPr>
            <p:ph type="title"/>
          </p:nvPr>
        </p:nvSpPr>
        <p:spPr/>
        <p:txBody>
          <a:bodyPr/>
          <a:lstStyle/>
          <a:p>
            <a:r>
              <a:rPr lang="en-GB" b="1" dirty="0"/>
              <a:t>Scanning Processes</a:t>
            </a:r>
          </a:p>
        </p:txBody>
      </p:sp>
      <p:sp>
        <p:nvSpPr>
          <p:cNvPr id="3" name="Content Placeholder 2">
            <a:extLst>
              <a:ext uri="{FF2B5EF4-FFF2-40B4-BE49-F238E27FC236}">
                <a16:creationId xmlns:a16="http://schemas.microsoft.com/office/drawing/2014/main" id="{DFDFD094-D32A-DB62-1782-19B1B0C1EC2E}"/>
              </a:ext>
            </a:extLst>
          </p:cNvPr>
          <p:cNvSpPr>
            <a:spLocks noGrp="1"/>
          </p:cNvSpPr>
          <p:nvPr>
            <p:ph idx="1"/>
          </p:nvPr>
        </p:nvSpPr>
        <p:spPr>
          <a:xfrm>
            <a:off x="99391" y="1802296"/>
            <a:ext cx="12092609" cy="4374667"/>
          </a:xfrm>
        </p:spPr>
        <p:txBody>
          <a:bodyPr/>
          <a:lstStyle/>
          <a:p>
            <a:r>
              <a:rPr lang="en-GB" dirty="0">
                <a:solidFill>
                  <a:srgbClr val="595959"/>
                </a:solidFill>
                <a:latin typeface="Source Sans Pro" panose="020B0503030403020204" pitchFamily="34" charset="0"/>
              </a:rPr>
              <a:t>Social media has created the need to modify crisis communication</a:t>
            </a:r>
          </a:p>
          <a:p>
            <a:r>
              <a:rPr lang="en-GB" dirty="0">
                <a:solidFill>
                  <a:srgbClr val="595959"/>
                </a:solidFill>
                <a:latin typeface="Source Sans Pro" panose="020B0503030403020204" pitchFamily="34" charset="0"/>
              </a:rPr>
              <a:t>Old crisis comms knowledge base remains viable</a:t>
            </a:r>
          </a:p>
          <a:p>
            <a:r>
              <a:rPr lang="en-GB" dirty="0">
                <a:solidFill>
                  <a:srgbClr val="595959"/>
                </a:solidFill>
                <a:latin typeface="Source Sans Pro" panose="020B0503030403020204" pitchFamily="34" charset="0"/>
              </a:rPr>
              <a:t>The basic elements of crisis comms not changing but the way we execute many of those basic elements has </a:t>
            </a:r>
          </a:p>
          <a:p>
            <a:r>
              <a:rPr lang="en-GB" dirty="0">
                <a:solidFill>
                  <a:srgbClr val="595959"/>
                </a:solidFill>
                <a:latin typeface="Source Sans Pro" panose="020B0503030403020204" pitchFamily="34" charset="0"/>
              </a:rPr>
              <a:t>Crisis managers have always used scanning. </a:t>
            </a:r>
          </a:p>
          <a:p>
            <a:r>
              <a:rPr lang="en-GB" dirty="0">
                <a:solidFill>
                  <a:srgbClr val="595959"/>
                </a:solidFill>
                <a:latin typeface="Source Sans Pro" panose="020B0503030403020204" pitchFamily="34" charset="0"/>
              </a:rPr>
              <a:t>Social media add new sources that must be part of the crisis scanning process.</a:t>
            </a:r>
          </a:p>
          <a:p>
            <a:r>
              <a:rPr lang="en-GB" dirty="0">
                <a:solidFill>
                  <a:srgbClr val="595959"/>
                </a:solidFill>
                <a:latin typeface="Source Sans Pro" panose="020B0503030403020204" pitchFamily="34" charset="0"/>
              </a:rPr>
              <a:t> Addition of social media managers to the crisis management team (Coombs, 2015; González-Herrero &amp; Smith, 2008)</a:t>
            </a:r>
            <a:endParaRPr lang="en-GB" dirty="0"/>
          </a:p>
          <a:p>
            <a:endParaRPr lang="en-GB" dirty="0"/>
          </a:p>
        </p:txBody>
      </p:sp>
    </p:spTree>
    <p:extLst>
      <p:ext uri="{BB962C8B-B14F-4D97-AF65-F5344CB8AC3E}">
        <p14:creationId xmlns:p14="http://schemas.microsoft.com/office/powerpoint/2010/main" val="3942935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66229-E9A4-BBFF-756F-AC379507E68C}"/>
              </a:ext>
            </a:extLst>
          </p:cNvPr>
          <p:cNvSpPr>
            <a:spLocks noGrp="1"/>
          </p:cNvSpPr>
          <p:nvPr>
            <p:ph type="title"/>
          </p:nvPr>
        </p:nvSpPr>
        <p:spPr>
          <a:xfrm>
            <a:off x="761800" y="762001"/>
            <a:ext cx="5334197" cy="1708242"/>
          </a:xfrm>
        </p:spPr>
        <p:txBody>
          <a:bodyPr anchor="ctr">
            <a:normAutofit/>
          </a:bodyPr>
          <a:lstStyle/>
          <a:p>
            <a:r>
              <a:rPr lang="en-GB" sz="4000" b="1"/>
              <a:t>Social Media Comms</a:t>
            </a:r>
          </a:p>
        </p:txBody>
      </p:sp>
      <p:sp>
        <p:nvSpPr>
          <p:cNvPr id="3" name="Content Placeholder 2">
            <a:extLst>
              <a:ext uri="{FF2B5EF4-FFF2-40B4-BE49-F238E27FC236}">
                <a16:creationId xmlns:a16="http://schemas.microsoft.com/office/drawing/2014/main" id="{9C6330F0-401B-8545-93E2-448F0BAD7FB5}"/>
              </a:ext>
            </a:extLst>
          </p:cNvPr>
          <p:cNvSpPr>
            <a:spLocks noGrp="1"/>
          </p:cNvSpPr>
          <p:nvPr>
            <p:ph idx="1"/>
          </p:nvPr>
        </p:nvSpPr>
        <p:spPr>
          <a:xfrm>
            <a:off x="761800" y="2470244"/>
            <a:ext cx="5334197" cy="3769835"/>
          </a:xfrm>
        </p:spPr>
        <p:txBody>
          <a:bodyPr anchor="ctr">
            <a:normAutofit/>
          </a:bodyPr>
          <a:lstStyle/>
          <a:p>
            <a:pPr lvl="0">
              <a:buClr>
                <a:srgbClr val="B80E0F"/>
              </a:buClr>
            </a:pPr>
            <a:r>
              <a:rPr lang="en-GB" sz="2000">
                <a:latin typeface="Source Sans Pro" panose="020B0503030403020204" pitchFamily="34" charset="0"/>
              </a:rPr>
              <a:t>Social media has created change</a:t>
            </a:r>
          </a:p>
          <a:p>
            <a:pPr lvl="0">
              <a:buClr>
                <a:srgbClr val="B80E0F"/>
              </a:buClr>
            </a:pPr>
            <a:r>
              <a:rPr lang="en-GB" sz="2000">
                <a:latin typeface="Source Sans Pro" panose="020B0503030403020204" pitchFamily="34" charset="0"/>
              </a:rPr>
              <a:t>Social media increases time pressures</a:t>
            </a:r>
          </a:p>
          <a:p>
            <a:pPr lvl="0">
              <a:buClr>
                <a:srgbClr val="B80E0F"/>
              </a:buClr>
            </a:pPr>
            <a:r>
              <a:rPr lang="en-GB" sz="2000">
                <a:latin typeface="Source Sans Pro" panose="020B0503030403020204" pitchFamily="34" charset="0"/>
              </a:rPr>
              <a:t>Greater Need for informed decisions</a:t>
            </a:r>
          </a:p>
          <a:p>
            <a:pPr lvl="0">
              <a:buClr>
                <a:srgbClr val="B80E0F"/>
              </a:buClr>
            </a:pPr>
            <a:r>
              <a:rPr lang="en-GB" sz="2000">
                <a:latin typeface="Source Sans Pro" panose="020B0503030403020204" pitchFamily="34" charset="0"/>
              </a:rPr>
              <a:t>Stakeholder responsibilities need considering </a:t>
            </a:r>
          </a:p>
          <a:p>
            <a:pPr lvl="0">
              <a:buClr>
                <a:srgbClr val="B80E0F"/>
              </a:buClr>
            </a:pPr>
            <a:r>
              <a:rPr lang="en-GB" sz="2000">
                <a:latin typeface="Source Sans Pro" panose="020B0503030403020204" pitchFamily="34" charset="0"/>
              </a:rPr>
              <a:t>Greater need for Crisis preparation </a:t>
            </a:r>
          </a:p>
          <a:p>
            <a:pPr lvl="0">
              <a:buClr>
                <a:srgbClr val="B80E0F"/>
              </a:buClr>
            </a:pPr>
            <a:r>
              <a:rPr lang="en-GB" sz="2000">
                <a:latin typeface="Source Sans Pro" panose="020B0503030403020204" pitchFamily="34" charset="0"/>
              </a:rPr>
              <a:t>Crisis management role changed due to Social media</a:t>
            </a:r>
          </a:p>
          <a:p>
            <a:pPr lvl="0">
              <a:buClr>
                <a:srgbClr val="B80E0F"/>
              </a:buClr>
            </a:pPr>
            <a:endParaRPr lang="en-GB" sz="2000">
              <a:latin typeface="Source Sans Pro" panose="020B0503030403020204" pitchFamily="34" charset="0"/>
            </a:endParaRPr>
          </a:p>
          <a:p>
            <a:pPr lvl="0">
              <a:buClr>
                <a:srgbClr val="B80E0F"/>
              </a:buClr>
            </a:pPr>
            <a:r>
              <a:rPr lang="en-GB" sz="2000" b="1">
                <a:latin typeface="Source Sans Pro" panose="020B0503030403020204" pitchFamily="34" charset="0"/>
              </a:rPr>
              <a:t>Golden Hour …………</a:t>
            </a:r>
          </a:p>
          <a:p>
            <a:endParaRPr lang="en-GB" sz="2000"/>
          </a:p>
        </p:txBody>
      </p:sp>
      <p:pic>
        <p:nvPicPr>
          <p:cNvPr id="5" name="Picture 4" descr="High speed train with motion blur effect">
            <a:extLst>
              <a:ext uri="{FF2B5EF4-FFF2-40B4-BE49-F238E27FC236}">
                <a16:creationId xmlns:a16="http://schemas.microsoft.com/office/drawing/2014/main" id="{D6AC248A-22A1-6D28-4DD1-CE61F17CE7F7}"/>
              </a:ext>
            </a:extLst>
          </p:cNvPr>
          <p:cNvPicPr>
            <a:picLocks noChangeAspect="1"/>
          </p:cNvPicPr>
          <p:nvPr/>
        </p:nvPicPr>
        <p:blipFill rotWithShape="1">
          <a:blip r:embed="rId2"/>
          <a:srcRect l="10713" r="3745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861193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E65AF-9DDB-55CF-E173-4B467FA77BF5}"/>
              </a:ext>
            </a:extLst>
          </p:cNvPr>
          <p:cNvSpPr>
            <a:spLocks noGrp="1"/>
          </p:cNvSpPr>
          <p:nvPr>
            <p:ph type="title"/>
          </p:nvPr>
        </p:nvSpPr>
        <p:spPr/>
        <p:txBody>
          <a:bodyPr/>
          <a:lstStyle/>
          <a:p>
            <a:r>
              <a:rPr lang="en-GB" b="1" dirty="0"/>
              <a:t>Social Media Channel Effect</a:t>
            </a:r>
          </a:p>
        </p:txBody>
      </p:sp>
      <p:sp>
        <p:nvSpPr>
          <p:cNvPr id="3" name="Content Placeholder 2">
            <a:extLst>
              <a:ext uri="{FF2B5EF4-FFF2-40B4-BE49-F238E27FC236}">
                <a16:creationId xmlns:a16="http://schemas.microsoft.com/office/drawing/2014/main" id="{02143650-434E-8216-3433-FCBC43797EBC}"/>
              </a:ext>
            </a:extLst>
          </p:cNvPr>
          <p:cNvSpPr>
            <a:spLocks noGrp="1"/>
          </p:cNvSpPr>
          <p:nvPr>
            <p:ph idx="1"/>
          </p:nvPr>
        </p:nvSpPr>
        <p:spPr>
          <a:xfrm>
            <a:off x="0" y="1825625"/>
            <a:ext cx="12192000" cy="4351338"/>
          </a:xfrm>
        </p:spPr>
        <p:txBody>
          <a:bodyPr>
            <a:normAutofit/>
          </a:bodyPr>
          <a:lstStyle/>
          <a:p>
            <a:r>
              <a:rPr lang="en-GB" dirty="0">
                <a:solidFill>
                  <a:srgbClr val="595959"/>
                </a:solidFill>
                <a:latin typeface="Source Sans Pro" panose="020B0503030403020204" pitchFamily="34" charset="0"/>
              </a:rPr>
              <a:t>People react differently to the same message delivered through different channels</a:t>
            </a:r>
          </a:p>
          <a:p>
            <a:r>
              <a:rPr lang="en-GB" dirty="0">
                <a:solidFill>
                  <a:srgbClr val="595959"/>
                </a:solidFill>
                <a:latin typeface="Source Sans Pro" panose="020B0503030403020204" pitchFamily="34" charset="0"/>
              </a:rPr>
              <a:t>The channel alters how people perceive and react to messages</a:t>
            </a:r>
          </a:p>
          <a:p>
            <a:r>
              <a:rPr lang="en-GB" dirty="0">
                <a:solidFill>
                  <a:srgbClr val="595959"/>
                </a:solidFill>
                <a:latin typeface="Source Sans Pro" panose="020B0503030403020204" pitchFamily="34" charset="0"/>
              </a:rPr>
              <a:t>Social media can have a channel effect for crisis communication (Schultz, Utz &amp; Goritz, 2011; Utz, Schultz &amp; </a:t>
            </a:r>
            <a:r>
              <a:rPr lang="en-GB" dirty="0" err="1">
                <a:solidFill>
                  <a:srgbClr val="595959"/>
                </a:solidFill>
                <a:latin typeface="Source Sans Pro" panose="020B0503030403020204" pitchFamily="34" charset="0"/>
              </a:rPr>
              <a:t>Gloka</a:t>
            </a:r>
            <a:r>
              <a:rPr lang="en-GB" dirty="0">
                <a:solidFill>
                  <a:srgbClr val="595959"/>
                </a:solidFill>
                <a:latin typeface="Source Sans Pro" panose="020B0503030403020204" pitchFamily="34" charset="0"/>
              </a:rPr>
              <a:t>, 2013)</a:t>
            </a:r>
          </a:p>
          <a:p>
            <a:r>
              <a:rPr lang="en-GB" dirty="0">
                <a:solidFill>
                  <a:srgbClr val="595959"/>
                </a:solidFill>
                <a:latin typeface="Source Sans Pro" panose="020B0503030403020204" pitchFamily="34" charset="0"/>
              </a:rPr>
              <a:t>Some crises messages are perceived differently delivered via social media v traditional news media</a:t>
            </a:r>
          </a:p>
          <a:p>
            <a:r>
              <a:rPr lang="en-GB" dirty="0">
                <a:solidFill>
                  <a:srgbClr val="595959"/>
                </a:solidFill>
                <a:latin typeface="Source Sans Pro" panose="020B0503030403020204" pitchFamily="34" charset="0"/>
              </a:rPr>
              <a:t>Value using social media as part of the mix of channels used to deliver a crisis response</a:t>
            </a:r>
            <a:endParaRPr lang="en-GB" dirty="0"/>
          </a:p>
          <a:p>
            <a:endParaRPr lang="en-GB" dirty="0"/>
          </a:p>
        </p:txBody>
      </p:sp>
    </p:spTree>
    <p:extLst>
      <p:ext uri="{BB962C8B-B14F-4D97-AF65-F5344CB8AC3E}">
        <p14:creationId xmlns:p14="http://schemas.microsoft.com/office/powerpoint/2010/main" val="12248243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D642E-BBB4-7A42-68AC-2A60C6A8A16D}"/>
              </a:ext>
            </a:extLst>
          </p:cNvPr>
          <p:cNvSpPr>
            <a:spLocks noGrp="1"/>
          </p:cNvSpPr>
          <p:nvPr>
            <p:ph type="title"/>
          </p:nvPr>
        </p:nvSpPr>
        <p:spPr/>
        <p:txBody>
          <a:bodyPr/>
          <a:lstStyle/>
          <a:p>
            <a:r>
              <a:rPr lang="en-GB" b="1" dirty="0"/>
              <a:t>Social Media Crisis Review</a:t>
            </a:r>
          </a:p>
        </p:txBody>
      </p:sp>
      <p:sp>
        <p:nvSpPr>
          <p:cNvPr id="3" name="Content Placeholder 2">
            <a:extLst>
              <a:ext uri="{FF2B5EF4-FFF2-40B4-BE49-F238E27FC236}">
                <a16:creationId xmlns:a16="http://schemas.microsoft.com/office/drawing/2014/main" id="{1BEC1E53-13EA-581B-3818-929DFE254E45}"/>
              </a:ext>
            </a:extLst>
          </p:cNvPr>
          <p:cNvSpPr>
            <a:spLocks noGrp="1"/>
          </p:cNvSpPr>
          <p:nvPr>
            <p:ph idx="1"/>
          </p:nvPr>
        </p:nvSpPr>
        <p:spPr/>
        <p:txBody>
          <a:bodyPr/>
          <a:lstStyle/>
          <a:p>
            <a:r>
              <a:rPr lang="en-GB" dirty="0">
                <a:solidFill>
                  <a:srgbClr val="595959"/>
                </a:solidFill>
                <a:latin typeface="Source Sans Pro" panose="020B0503030403020204" pitchFamily="34" charset="0"/>
              </a:rPr>
              <a:t>Social media provides evaluative data during a crisis</a:t>
            </a:r>
          </a:p>
          <a:p>
            <a:r>
              <a:rPr lang="en-GB" dirty="0">
                <a:solidFill>
                  <a:srgbClr val="595959"/>
                </a:solidFill>
                <a:latin typeface="Source Sans Pro" panose="020B0503030403020204" pitchFamily="34" charset="0"/>
              </a:rPr>
              <a:t>Crisis managers can determine how stakeholders are reacting to their crisis messages</a:t>
            </a:r>
          </a:p>
          <a:p>
            <a:r>
              <a:rPr lang="en-GB" dirty="0">
                <a:solidFill>
                  <a:srgbClr val="595959"/>
                </a:solidFill>
                <a:latin typeface="Source Sans Pro" panose="020B0503030403020204" pitchFamily="34" charset="0"/>
              </a:rPr>
              <a:t> social media response data only includes those posting = bias</a:t>
            </a:r>
          </a:p>
          <a:p>
            <a:r>
              <a:rPr lang="en-GB" dirty="0">
                <a:solidFill>
                  <a:srgbClr val="595959"/>
                </a:solidFill>
                <a:latin typeface="Source Sans Pro" panose="020B0503030403020204" pitchFamily="34" charset="0"/>
              </a:rPr>
              <a:t> Social media comments have been used to evaluate how stakeholders (typically customers) have reacted to crisis </a:t>
            </a:r>
          </a:p>
          <a:p>
            <a:r>
              <a:rPr lang="en-GB" dirty="0">
                <a:solidFill>
                  <a:srgbClr val="595959"/>
                </a:solidFill>
                <a:latin typeface="Source Sans Pro" panose="020B0503030403020204" pitchFamily="34" charset="0"/>
              </a:rPr>
              <a:t>Positive / Negative reaction  to the crisis communication strategies</a:t>
            </a:r>
            <a:endParaRPr lang="en-GB" dirty="0"/>
          </a:p>
          <a:p>
            <a:endParaRPr lang="en-GB" dirty="0"/>
          </a:p>
        </p:txBody>
      </p:sp>
    </p:spTree>
    <p:extLst>
      <p:ext uri="{BB962C8B-B14F-4D97-AF65-F5344CB8AC3E}">
        <p14:creationId xmlns:p14="http://schemas.microsoft.com/office/powerpoint/2010/main" val="2191945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975DA-D6C0-E982-FC5F-CC2635DC201B}"/>
              </a:ext>
            </a:extLst>
          </p:cNvPr>
          <p:cNvSpPr>
            <a:spLocks noGrp="1"/>
          </p:cNvSpPr>
          <p:nvPr>
            <p:ph type="title"/>
          </p:nvPr>
        </p:nvSpPr>
        <p:spPr/>
        <p:txBody>
          <a:bodyPr/>
          <a:lstStyle/>
          <a:p>
            <a:r>
              <a:rPr lang="en-GB" b="1"/>
              <a:t>Internal crisis management</a:t>
            </a:r>
            <a:endParaRPr lang="en-GB" b="1" dirty="0"/>
          </a:p>
        </p:txBody>
      </p:sp>
      <p:sp>
        <p:nvSpPr>
          <p:cNvPr id="3" name="Content Placeholder 2">
            <a:extLst>
              <a:ext uri="{FF2B5EF4-FFF2-40B4-BE49-F238E27FC236}">
                <a16:creationId xmlns:a16="http://schemas.microsoft.com/office/drawing/2014/main" id="{6F96DA03-DF57-22C2-E3F1-E05FAE20AE9F}"/>
              </a:ext>
            </a:extLst>
          </p:cNvPr>
          <p:cNvSpPr>
            <a:spLocks noGrp="1"/>
          </p:cNvSpPr>
          <p:nvPr>
            <p:ph idx="1"/>
          </p:nvPr>
        </p:nvSpPr>
        <p:spPr>
          <a:xfrm>
            <a:off x="0" y="1510748"/>
            <a:ext cx="12192000" cy="4666215"/>
          </a:xfrm>
        </p:spPr>
        <p:txBody>
          <a:bodyPr>
            <a:normAutofit fontScale="85000" lnSpcReduction="10000"/>
          </a:bodyPr>
          <a:lstStyle/>
          <a:p>
            <a:r>
              <a:rPr lang="en-GB">
                <a:solidFill>
                  <a:srgbClr val="595959"/>
                </a:solidFill>
                <a:latin typeface="Source Sans Pro" panose="020B0503030403020204" pitchFamily="34" charset="0"/>
              </a:rPr>
              <a:t>Crisis communication with employees </a:t>
            </a:r>
          </a:p>
          <a:p>
            <a:r>
              <a:rPr lang="en-GB">
                <a:solidFill>
                  <a:srgbClr val="595959"/>
                </a:solidFill>
                <a:latin typeface="Source Sans Pro" panose="020B0503030403020204" pitchFamily="34" charset="0"/>
              </a:rPr>
              <a:t>Helps mitigate the stress crises produce for employees</a:t>
            </a:r>
          </a:p>
          <a:p>
            <a:r>
              <a:rPr lang="en-GB">
                <a:solidFill>
                  <a:srgbClr val="595959"/>
                </a:solidFill>
                <a:latin typeface="Source Sans Pro" panose="020B0503030403020204" pitchFamily="34" charset="0"/>
              </a:rPr>
              <a:t> Make employees ambassadors (an asset) during a crisis (Frandsen &amp; Johansen, 2011). </a:t>
            </a:r>
          </a:p>
          <a:p>
            <a:r>
              <a:rPr lang="en-GB">
                <a:solidFill>
                  <a:srgbClr val="595959"/>
                </a:solidFill>
                <a:latin typeface="Source Sans Pro" panose="020B0503030403020204" pitchFamily="34" charset="0"/>
              </a:rPr>
              <a:t>Managers often neglect communication with employees during a crisis </a:t>
            </a:r>
          </a:p>
          <a:p>
            <a:endParaRPr lang="en-GB">
              <a:solidFill>
                <a:srgbClr val="595959"/>
              </a:solidFill>
              <a:latin typeface="Source Sans Pro" panose="020B0503030403020204" pitchFamily="34" charset="0"/>
            </a:endParaRPr>
          </a:p>
          <a:p>
            <a:r>
              <a:rPr lang="en-GB">
                <a:solidFill>
                  <a:srgbClr val="595959"/>
                </a:solidFill>
                <a:latin typeface="Source Sans Pro" panose="020B0503030403020204" pitchFamily="34" charset="0"/>
              </a:rPr>
              <a:t> </a:t>
            </a:r>
            <a:r>
              <a:rPr lang="en-GB" b="1">
                <a:solidFill>
                  <a:srgbClr val="595959"/>
                </a:solidFill>
                <a:latin typeface="Source Sans Pro" panose="020B0503030403020204" pitchFamily="34" charset="0"/>
              </a:rPr>
              <a:t>Johansen, Aggerholm &amp; Frandsen (2012) </a:t>
            </a:r>
          </a:p>
          <a:p>
            <a:r>
              <a:rPr lang="en-GB">
                <a:solidFill>
                  <a:srgbClr val="595959"/>
                </a:solidFill>
                <a:latin typeface="Source Sans Pro" panose="020B0503030403020204" pitchFamily="34" charset="0"/>
              </a:rPr>
              <a:t>67% of Danish organizations had explicit policies for external crisis communication</a:t>
            </a:r>
          </a:p>
          <a:p>
            <a:r>
              <a:rPr lang="en-GB">
                <a:solidFill>
                  <a:srgbClr val="595959"/>
                </a:solidFill>
                <a:latin typeface="Source Sans Pro" panose="020B0503030403020204" pitchFamily="34" charset="0"/>
              </a:rPr>
              <a:t> Only 31% had similar polices for internal audiences</a:t>
            </a:r>
          </a:p>
          <a:p>
            <a:r>
              <a:rPr lang="en-GB">
                <a:solidFill>
                  <a:srgbClr val="595959"/>
                </a:solidFill>
                <a:latin typeface="Source Sans Pro" panose="020B0503030403020204" pitchFamily="34" charset="0"/>
              </a:rPr>
              <a:t>Only 40% of organizations thought employees could be external ambassadors during a crisis</a:t>
            </a:r>
          </a:p>
          <a:p>
            <a:r>
              <a:rPr lang="en-GB">
                <a:solidFill>
                  <a:srgbClr val="595959"/>
                </a:solidFill>
                <a:latin typeface="Source Sans Pro" panose="020B0503030403020204" pitchFamily="34" charset="0"/>
              </a:rPr>
              <a:t> 47% thought employees could be effective internal ambassadors (Johansen et al., 2012)</a:t>
            </a:r>
          </a:p>
          <a:p>
            <a:r>
              <a:rPr lang="en-GB">
                <a:solidFill>
                  <a:srgbClr val="595959"/>
                </a:solidFill>
                <a:latin typeface="Source Sans Pro" panose="020B0503030403020204" pitchFamily="34" charset="0"/>
              </a:rPr>
              <a:t> organizations were not maximizing the utility of employees for crisis communication</a:t>
            </a:r>
          </a:p>
          <a:p>
            <a:endParaRPr lang="en-GB" dirty="0"/>
          </a:p>
        </p:txBody>
      </p:sp>
    </p:spTree>
    <p:extLst>
      <p:ext uri="{BB962C8B-B14F-4D97-AF65-F5344CB8AC3E}">
        <p14:creationId xmlns:p14="http://schemas.microsoft.com/office/powerpoint/2010/main" val="2402169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F3C2-A9C9-FC8E-4D35-FA4F74BE3E82}"/>
              </a:ext>
            </a:extLst>
          </p:cNvPr>
          <p:cNvSpPr>
            <a:spLocks noGrp="1"/>
          </p:cNvSpPr>
          <p:nvPr>
            <p:ph type="title"/>
          </p:nvPr>
        </p:nvSpPr>
        <p:spPr/>
        <p:txBody>
          <a:bodyPr/>
          <a:lstStyle/>
          <a:p>
            <a:r>
              <a:rPr lang="en-GB" b="1" dirty="0"/>
              <a:t>Internal Crisis Comms Models</a:t>
            </a:r>
          </a:p>
        </p:txBody>
      </p:sp>
      <p:sp>
        <p:nvSpPr>
          <p:cNvPr id="3" name="Content Placeholder 2">
            <a:extLst>
              <a:ext uri="{FF2B5EF4-FFF2-40B4-BE49-F238E27FC236}">
                <a16:creationId xmlns:a16="http://schemas.microsoft.com/office/drawing/2014/main" id="{5CB996C9-112E-869E-E054-DE49B67FE0B6}"/>
              </a:ext>
            </a:extLst>
          </p:cNvPr>
          <p:cNvSpPr>
            <a:spLocks noGrp="1"/>
          </p:cNvSpPr>
          <p:nvPr>
            <p:ph idx="1"/>
          </p:nvPr>
        </p:nvSpPr>
        <p:spPr/>
        <p:txBody>
          <a:bodyPr/>
          <a:lstStyle/>
          <a:p>
            <a:r>
              <a:rPr lang="en-GB" sz="2800" dirty="0">
                <a:solidFill>
                  <a:srgbClr val="595959"/>
                </a:solidFill>
                <a:latin typeface="Source Sans Pro" panose="020B0503030403020204" pitchFamily="34" charset="0"/>
              </a:rPr>
              <a:t>“communication model where employees are viewed not as passive receivers but also as active participants who take their own communicative initiatives trying to make sense of crisis situations; and who to a certain extent can be mobilized communicatively by the organization in crisis” </a:t>
            </a:r>
          </a:p>
          <a:p>
            <a:r>
              <a:rPr lang="en-GB" sz="1800" dirty="0">
                <a:solidFill>
                  <a:srgbClr val="595959"/>
                </a:solidFill>
                <a:latin typeface="Source Sans Pro" panose="020B0503030403020204" pitchFamily="34" charset="0"/>
              </a:rPr>
              <a:t>(Johansen et al., 2012)</a:t>
            </a:r>
            <a:endParaRPr lang="en-GB" dirty="0"/>
          </a:p>
          <a:p>
            <a:endParaRPr lang="en-GB" dirty="0"/>
          </a:p>
        </p:txBody>
      </p:sp>
    </p:spTree>
    <p:extLst>
      <p:ext uri="{BB962C8B-B14F-4D97-AF65-F5344CB8AC3E}">
        <p14:creationId xmlns:p14="http://schemas.microsoft.com/office/powerpoint/2010/main" val="1042411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C4C38-55CE-C445-D3BE-4C4D5E0AF762}"/>
              </a:ext>
            </a:extLst>
          </p:cNvPr>
          <p:cNvSpPr>
            <a:spLocks noGrp="1"/>
          </p:cNvSpPr>
          <p:nvPr>
            <p:ph type="title"/>
          </p:nvPr>
        </p:nvSpPr>
        <p:spPr>
          <a:xfrm>
            <a:off x="761800" y="762001"/>
            <a:ext cx="5334197" cy="1708242"/>
          </a:xfrm>
        </p:spPr>
        <p:txBody>
          <a:bodyPr anchor="ctr">
            <a:normAutofit/>
          </a:bodyPr>
          <a:lstStyle/>
          <a:p>
            <a:r>
              <a:rPr lang="en-GB" sz="4000" b="1"/>
              <a:t>Reputational Repair</a:t>
            </a:r>
          </a:p>
        </p:txBody>
      </p:sp>
      <p:sp>
        <p:nvSpPr>
          <p:cNvPr id="3" name="Content Placeholder 2">
            <a:extLst>
              <a:ext uri="{FF2B5EF4-FFF2-40B4-BE49-F238E27FC236}">
                <a16:creationId xmlns:a16="http://schemas.microsoft.com/office/drawing/2014/main" id="{AD306ED1-579D-53AC-9560-72430BF0D415}"/>
              </a:ext>
            </a:extLst>
          </p:cNvPr>
          <p:cNvSpPr>
            <a:spLocks noGrp="1"/>
          </p:cNvSpPr>
          <p:nvPr>
            <p:ph idx="1"/>
          </p:nvPr>
        </p:nvSpPr>
        <p:spPr>
          <a:xfrm>
            <a:off x="761800" y="2470244"/>
            <a:ext cx="5334197" cy="3769835"/>
          </a:xfrm>
        </p:spPr>
        <p:txBody>
          <a:bodyPr anchor="ctr">
            <a:normAutofit/>
          </a:bodyPr>
          <a:lstStyle/>
          <a:p>
            <a:r>
              <a:rPr lang="en-GB" sz="2000">
                <a:latin typeface="Source Sans Pro" panose="020B0503030403020204" pitchFamily="34" charset="0"/>
              </a:rPr>
              <a:t>Repair the reputational damage</a:t>
            </a:r>
          </a:p>
          <a:p>
            <a:r>
              <a:rPr lang="en-GB" sz="2000">
                <a:latin typeface="Source Sans Pro" panose="020B0503030403020204" pitchFamily="34" charset="0"/>
              </a:rPr>
              <a:t> Reputation repair strategies</a:t>
            </a:r>
          </a:p>
          <a:p>
            <a:r>
              <a:rPr lang="en-GB" sz="2000">
                <a:latin typeface="Source Sans Pro" panose="020B0503030403020204" pitchFamily="34" charset="0"/>
              </a:rPr>
              <a:t> Concern for victims of this crisis </a:t>
            </a:r>
          </a:p>
          <a:p>
            <a:r>
              <a:rPr lang="en-GB" sz="2000">
                <a:latin typeface="Source Sans Pro" panose="020B0503030403020204" pitchFamily="34" charset="0"/>
              </a:rPr>
              <a:t>Response needs to focus more on helping the victims than on addressing organizational concerns</a:t>
            </a:r>
          </a:p>
          <a:p>
            <a:pPr marL="0" indent="0">
              <a:buNone/>
            </a:pPr>
            <a:endParaRPr lang="en-GB" sz="2000">
              <a:latin typeface="Source Sans Pro" panose="020B0503030403020204" pitchFamily="34" charset="0"/>
            </a:endParaRPr>
          </a:p>
          <a:p>
            <a:endParaRPr lang="en-GB" sz="2000"/>
          </a:p>
        </p:txBody>
      </p:sp>
      <p:pic>
        <p:nvPicPr>
          <p:cNvPr id="5" name="Picture 4" descr="An image of a stethoscope within a blue background">
            <a:extLst>
              <a:ext uri="{FF2B5EF4-FFF2-40B4-BE49-F238E27FC236}">
                <a16:creationId xmlns:a16="http://schemas.microsoft.com/office/drawing/2014/main" id="{67EAF6E5-21D6-BA93-AAD0-00E303360EFB}"/>
              </a:ext>
            </a:extLst>
          </p:cNvPr>
          <p:cNvPicPr>
            <a:picLocks noChangeAspect="1"/>
          </p:cNvPicPr>
          <p:nvPr/>
        </p:nvPicPr>
        <p:blipFill rotWithShape="1">
          <a:blip r:embed="rId2"/>
          <a:srcRect l="44475"/>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5432863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4BD1-B7DD-231C-49D9-C4DFED6A4EC0}"/>
              </a:ext>
            </a:extLst>
          </p:cNvPr>
          <p:cNvSpPr>
            <a:spLocks noGrp="1"/>
          </p:cNvSpPr>
          <p:nvPr>
            <p:ph type="title"/>
          </p:nvPr>
        </p:nvSpPr>
        <p:spPr/>
        <p:txBody>
          <a:bodyPr/>
          <a:lstStyle/>
          <a:p>
            <a:r>
              <a:rPr lang="en-GB" b="1" dirty="0"/>
              <a:t>Crisis Emotions Response Models</a:t>
            </a:r>
          </a:p>
        </p:txBody>
      </p:sp>
      <p:sp>
        <p:nvSpPr>
          <p:cNvPr id="3" name="Content Placeholder 2">
            <a:extLst>
              <a:ext uri="{FF2B5EF4-FFF2-40B4-BE49-F238E27FC236}">
                <a16:creationId xmlns:a16="http://schemas.microsoft.com/office/drawing/2014/main" id="{A57D2773-96BC-7F3C-EF15-1962EDFC8980}"/>
              </a:ext>
            </a:extLst>
          </p:cNvPr>
          <p:cNvSpPr>
            <a:spLocks noGrp="1"/>
          </p:cNvSpPr>
          <p:nvPr>
            <p:ph idx="1"/>
          </p:nvPr>
        </p:nvSpPr>
        <p:spPr>
          <a:xfrm>
            <a:off x="53009" y="1825625"/>
            <a:ext cx="12079356" cy="4351338"/>
          </a:xfrm>
        </p:spPr>
        <p:txBody>
          <a:bodyPr>
            <a:normAutofit fontScale="85000" lnSpcReduction="20000"/>
          </a:bodyPr>
          <a:lstStyle/>
          <a:p>
            <a:r>
              <a:rPr lang="en-GB" dirty="0">
                <a:solidFill>
                  <a:srgbClr val="595959"/>
                </a:solidFill>
                <a:latin typeface="Source Sans Pro" panose="020B0503030403020204" pitchFamily="34" charset="0"/>
              </a:rPr>
              <a:t>Crises can generate strong emotions</a:t>
            </a:r>
          </a:p>
          <a:p>
            <a:r>
              <a:rPr lang="en-GB" dirty="0">
                <a:solidFill>
                  <a:srgbClr val="595959"/>
                </a:solidFill>
                <a:latin typeface="Source Sans Pro" panose="020B0503030403020204" pitchFamily="34" charset="0"/>
              </a:rPr>
              <a:t>Anger, sympathy, anxiety as the primary fears that arise from a crisis</a:t>
            </a:r>
          </a:p>
          <a:p>
            <a:r>
              <a:rPr lang="en-GB" dirty="0">
                <a:solidFill>
                  <a:srgbClr val="595959"/>
                </a:solidFill>
                <a:latin typeface="Source Sans Pro" panose="020B0503030403020204" pitchFamily="34" charset="0"/>
              </a:rPr>
              <a:t>Stakeholder emotions help to shape their reactions to the crisis</a:t>
            </a:r>
          </a:p>
          <a:p>
            <a:r>
              <a:rPr lang="en-GB" dirty="0">
                <a:solidFill>
                  <a:srgbClr val="595959"/>
                </a:solidFill>
                <a:latin typeface="Source Sans Pro" panose="020B0503030403020204" pitchFamily="34" charset="0"/>
              </a:rPr>
              <a:t>For instance, stakeholders are likely to support an organization in crisis if they have sympathy for the organization but will take negative actions toward the organization if they are angry toward the organization (Coombs &amp; Holladay, 2007)</a:t>
            </a:r>
          </a:p>
          <a:p>
            <a:r>
              <a:rPr lang="en-GB" dirty="0">
                <a:solidFill>
                  <a:srgbClr val="595959"/>
                </a:solidFill>
                <a:latin typeface="Source Sans Pro" panose="020B0503030403020204" pitchFamily="34" charset="0"/>
              </a:rPr>
              <a:t> Emotions can influence the type of information stakeholders desire during a crisis. </a:t>
            </a:r>
          </a:p>
          <a:p>
            <a:r>
              <a:rPr lang="en-GB" dirty="0">
                <a:solidFill>
                  <a:srgbClr val="595959"/>
                </a:solidFill>
                <a:latin typeface="Source Sans Pro" panose="020B0503030403020204" pitchFamily="34" charset="0"/>
              </a:rPr>
              <a:t>The implications are that the emotions generated by a crisis will affect the crisis response strategies and organization utilizes (Holladay &amp; Coombs, 2013; Jin, 2014; Jin, Liu, </a:t>
            </a:r>
            <a:r>
              <a:rPr lang="en-GB" dirty="0" err="1">
                <a:solidFill>
                  <a:srgbClr val="595959"/>
                </a:solidFill>
                <a:latin typeface="Source Sans Pro" panose="020B0503030403020204" pitchFamily="34" charset="0"/>
              </a:rPr>
              <a:t>Anagondahalli</a:t>
            </a:r>
            <a:r>
              <a:rPr lang="en-GB" dirty="0">
                <a:solidFill>
                  <a:srgbClr val="595959"/>
                </a:solidFill>
                <a:latin typeface="Source Sans Pro" panose="020B0503030403020204" pitchFamily="34" charset="0"/>
              </a:rPr>
              <a:t>, &amp; Austin, 2014)</a:t>
            </a:r>
          </a:p>
          <a:p>
            <a:r>
              <a:rPr lang="en-GB" dirty="0">
                <a:solidFill>
                  <a:srgbClr val="595959"/>
                </a:solidFill>
                <a:latin typeface="Source Sans Pro" panose="020B0503030403020204" pitchFamily="34" charset="0"/>
              </a:rPr>
              <a:t>Anxiety creates a strong need for adjusting information—messages to help stakeholders cope emotionally with the crisis. </a:t>
            </a:r>
            <a:endParaRPr lang="en-GB" dirty="0"/>
          </a:p>
          <a:p>
            <a:endParaRPr lang="en-GB" dirty="0"/>
          </a:p>
        </p:txBody>
      </p:sp>
    </p:spTree>
    <p:extLst>
      <p:ext uri="{BB962C8B-B14F-4D97-AF65-F5344CB8AC3E}">
        <p14:creationId xmlns:p14="http://schemas.microsoft.com/office/powerpoint/2010/main" val="1296199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F805E-7C08-70D4-544A-33257041D9A7}"/>
              </a:ext>
            </a:extLst>
          </p:cNvPr>
          <p:cNvSpPr>
            <a:spLocks noGrp="1"/>
          </p:cNvSpPr>
          <p:nvPr>
            <p:ph type="title"/>
          </p:nvPr>
        </p:nvSpPr>
        <p:spPr>
          <a:xfrm>
            <a:off x="-53009" y="-523461"/>
            <a:ext cx="12006469" cy="2214149"/>
          </a:xfrm>
        </p:spPr>
        <p:txBody>
          <a:bodyPr/>
          <a:lstStyle/>
          <a:p>
            <a:r>
              <a:rPr lang="en-GB" b="1" dirty="0"/>
              <a:t>Stealing Thunder – Timing! – Be first to announce it!</a:t>
            </a:r>
          </a:p>
        </p:txBody>
      </p:sp>
      <p:sp>
        <p:nvSpPr>
          <p:cNvPr id="3" name="Content Placeholder 2">
            <a:extLst>
              <a:ext uri="{FF2B5EF4-FFF2-40B4-BE49-F238E27FC236}">
                <a16:creationId xmlns:a16="http://schemas.microsoft.com/office/drawing/2014/main" id="{2417ADA4-7D59-B4D0-031B-6D170D2F8904}"/>
              </a:ext>
            </a:extLst>
          </p:cNvPr>
          <p:cNvSpPr>
            <a:spLocks noGrp="1"/>
          </p:cNvSpPr>
          <p:nvPr>
            <p:ph idx="1"/>
          </p:nvPr>
        </p:nvSpPr>
        <p:spPr>
          <a:xfrm>
            <a:off x="86139" y="1113183"/>
            <a:ext cx="12052852" cy="5063780"/>
          </a:xfrm>
        </p:spPr>
        <p:txBody>
          <a:bodyPr>
            <a:normAutofit/>
          </a:bodyPr>
          <a:lstStyle/>
          <a:p>
            <a:r>
              <a:rPr lang="en-GB" dirty="0">
                <a:solidFill>
                  <a:srgbClr val="595959"/>
                </a:solidFill>
                <a:latin typeface="Source Sans Pro" panose="020B0503030403020204" pitchFamily="34" charset="0"/>
              </a:rPr>
              <a:t>Value of timing of info disclosure – Counter intuitive</a:t>
            </a:r>
          </a:p>
          <a:p>
            <a:r>
              <a:rPr lang="en-GB" dirty="0">
                <a:solidFill>
                  <a:srgbClr val="595959"/>
                </a:solidFill>
                <a:latin typeface="Source Sans Pro" panose="020B0503030403020204" pitchFamily="34" charset="0"/>
              </a:rPr>
              <a:t>Crisis comms imported from law -  attorneys steal thunder by identifying a flaw in their own case before their opposition states the weakness (Williams, Bourgeois &amp; </a:t>
            </a:r>
            <a:r>
              <a:rPr lang="en-GB" dirty="0" err="1">
                <a:solidFill>
                  <a:srgbClr val="595959"/>
                </a:solidFill>
                <a:latin typeface="Source Sans Pro" panose="020B0503030403020204" pitchFamily="34" charset="0"/>
              </a:rPr>
              <a:t>Croyle</a:t>
            </a:r>
            <a:r>
              <a:rPr lang="en-GB" dirty="0">
                <a:solidFill>
                  <a:srgbClr val="595959"/>
                </a:solidFill>
                <a:latin typeface="Source Sans Pro" panose="020B0503030403020204" pitchFamily="34" charset="0"/>
              </a:rPr>
              <a:t>, 1993)</a:t>
            </a:r>
          </a:p>
          <a:p>
            <a:r>
              <a:rPr lang="en-GB" dirty="0">
                <a:solidFill>
                  <a:srgbClr val="595959"/>
                </a:solidFill>
                <a:latin typeface="Source Sans Pro" panose="020B0503030403020204" pitchFamily="34" charset="0"/>
              </a:rPr>
              <a:t>Crisis does less reputational damage when organization report the crisis first</a:t>
            </a:r>
          </a:p>
          <a:p>
            <a:r>
              <a:rPr lang="en-GB" dirty="0">
                <a:solidFill>
                  <a:srgbClr val="595959"/>
                </a:solidFill>
                <a:latin typeface="Source Sans Pro" panose="020B0503030403020204" pitchFamily="34" charset="0"/>
              </a:rPr>
              <a:t>Less damage when the organization reports it 1</a:t>
            </a:r>
            <a:r>
              <a:rPr lang="en-GB" baseline="30000" dirty="0">
                <a:solidFill>
                  <a:srgbClr val="595959"/>
                </a:solidFill>
                <a:latin typeface="Source Sans Pro" panose="020B0503030403020204" pitchFamily="34" charset="0"/>
              </a:rPr>
              <a:t>st</a:t>
            </a:r>
            <a:r>
              <a:rPr lang="en-GB" dirty="0">
                <a:solidFill>
                  <a:srgbClr val="595959"/>
                </a:solidFill>
                <a:latin typeface="Source Sans Pro" panose="020B0503030403020204" pitchFamily="34" charset="0"/>
              </a:rPr>
              <a:t>  than when the news media or another source is the first to report the crisis (Arpan &amp; </a:t>
            </a:r>
            <a:r>
              <a:rPr lang="en-GB" dirty="0" err="1">
                <a:solidFill>
                  <a:srgbClr val="595959"/>
                </a:solidFill>
                <a:latin typeface="Source Sans Pro" panose="020B0503030403020204" pitchFamily="34" charset="0"/>
              </a:rPr>
              <a:t>Pompper</a:t>
            </a:r>
            <a:r>
              <a:rPr lang="en-GB" dirty="0">
                <a:solidFill>
                  <a:srgbClr val="595959"/>
                </a:solidFill>
                <a:latin typeface="Source Sans Pro" panose="020B0503030403020204" pitchFamily="34" charset="0"/>
              </a:rPr>
              <a:t>, 2003; </a:t>
            </a:r>
            <a:r>
              <a:rPr lang="en-GB" dirty="0" err="1">
                <a:solidFill>
                  <a:srgbClr val="595959"/>
                </a:solidFill>
                <a:latin typeface="Source Sans Pro" panose="020B0503030403020204" pitchFamily="34" charset="0"/>
              </a:rPr>
              <a:t>Claeys</a:t>
            </a:r>
            <a:r>
              <a:rPr lang="en-GB" dirty="0">
                <a:solidFill>
                  <a:srgbClr val="595959"/>
                </a:solidFill>
                <a:latin typeface="Source Sans Pro" panose="020B0503030403020204" pitchFamily="34" charset="0"/>
              </a:rPr>
              <a:t> &amp; </a:t>
            </a:r>
            <a:r>
              <a:rPr lang="en-GB" dirty="0" err="1">
                <a:solidFill>
                  <a:srgbClr val="595959"/>
                </a:solidFill>
                <a:latin typeface="Source Sans Pro" panose="020B0503030403020204" pitchFamily="34" charset="0"/>
              </a:rPr>
              <a:t>Cauberghe</a:t>
            </a:r>
            <a:r>
              <a:rPr lang="en-GB" dirty="0">
                <a:solidFill>
                  <a:srgbClr val="595959"/>
                </a:solidFill>
                <a:latin typeface="Source Sans Pro" panose="020B0503030403020204" pitchFamily="34" charset="0"/>
              </a:rPr>
              <a:t>, 2012). </a:t>
            </a:r>
          </a:p>
          <a:p>
            <a:r>
              <a:rPr lang="en-GB" dirty="0">
                <a:solidFill>
                  <a:srgbClr val="595959"/>
                </a:solidFill>
                <a:latin typeface="Source Sans Pro" panose="020B0503030403020204" pitchFamily="34" charset="0"/>
              </a:rPr>
              <a:t> Fear of disclosing a possible crisis – risk reputation</a:t>
            </a:r>
          </a:p>
          <a:p>
            <a:r>
              <a:rPr lang="en-GB" dirty="0">
                <a:solidFill>
                  <a:srgbClr val="595959"/>
                </a:solidFill>
                <a:latin typeface="Source Sans Pro" panose="020B0503030403020204" pitchFamily="34" charset="0"/>
              </a:rPr>
              <a:t> Not reporting a crisis is dangerous - creates do not care impression</a:t>
            </a:r>
            <a:endParaRPr lang="en-GB" dirty="0"/>
          </a:p>
          <a:p>
            <a:endParaRPr lang="en-GB" dirty="0"/>
          </a:p>
        </p:txBody>
      </p:sp>
    </p:spTree>
    <p:extLst>
      <p:ext uri="{BB962C8B-B14F-4D97-AF65-F5344CB8AC3E}">
        <p14:creationId xmlns:p14="http://schemas.microsoft.com/office/powerpoint/2010/main" val="2654158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30CCE-77D5-0068-8570-7812C658CDC0}"/>
              </a:ext>
            </a:extLst>
          </p:cNvPr>
          <p:cNvSpPr>
            <a:spLocks noGrp="1"/>
          </p:cNvSpPr>
          <p:nvPr>
            <p:ph type="title"/>
          </p:nvPr>
        </p:nvSpPr>
        <p:spPr>
          <a:xfrm>
            <a:off x="838200" y="1"/>
            <a:ext cx="10515600" cy="781877"/>
          </a:xfrm>
        </p:spPr>
        <p:txBody>
          <a:bodyPr/>
          <a:lstStyle/>
          <a:p>
            <a:r>
              <a:rPr lang="en-GB" b="1" dirty="0"/>
              <a:t>Strategic Comms Options</a:t>
            </a:r>
          </a:p>
        </p:txBody>
      </p:sp>
      <p:sp>
        <p:nvSpPr>
          <p:cNvPr id="3" name="Content Placeholder 2">
            <a:extLst>
              <a:ext uri="{FF2B5EF4-FFF2-40B4-BE49-F238E27FC236}">
                <a16:creationId xmlns:a16="http://schemas.microsoft.com/office/drawing/2014/main" id="{6282CAD5-3CFE-92E2-313F-9E6E0EDF8A38}"/>
              </a:ext>
            </a:extLst>
          </p:cNvPr>
          <p:cNvSpPr>
            <a:spLocks noGrp="1"/>
          </p:cNvSpPr>
          <p:nvPr>
            <p:ph idx="1"/>
          </p:nvPr>
        </p:nvSpPr>
        <p:spPr>
          <a:xfrm>
            <a:off x="0" y="894522"/>
            <a:ext cx="12039600" cy="5282441"/>
          </a:xfrm>
        </p:spPr>
        <p:txBody>
          <a:bodyPr>
            <a:normAutofit fontScale="85000" lnSpcReduction="20000"/>
          </a:bodyPr>
          <a:lstStyle/>
          <a:p>
            <a:pPr marL="0" indent="0">
              <a:buNone/>
            </a:pPr>
            <a:r>
              <a:rPr lang="en-GB" sz="2800" b="1" dirty="0">
                <a:solidFill>
                  <a:srgbClr val="595959"/>
                </a:solidFill>
                <a:latin typeface="Source Sans Pro" panose="020B0503030403020204" pitchFamily="34" charset="0"/>
              </a:rPr>
              <a:t>Attack the accuser: </a:t>
            </a:r>
            <a:r>
              <a:rPr lang="en-GB" sz="2800" dirty="0">
                <a:solidFill>
                  <a:srgbClr val="595959"/>
                </a:solidFill>
                <a:latin typeface="Source Sans Pro" panose="020B0503030403020204" pitchFamily="34" charset="0"/>
              </a:rPr>
              <a:t>crisis manager confronts the person or group claiming something is wrong with the organization</a:t>
            </a:r>
          </a:p>
          <a:p>
            <a:pPr marL="0" indent="0">
              <a:buNone/>
            </a:pPr>
            <a:r>
              <a:rPr lang="en-GB" sz="2800" b="1" dirty="0">
                <a:solidFill>
                  <a:srgbClr val="595959"/>
                </a:solidFill>
                <a:latin typeface="Source Sans Pro" panose="020B0503030403020204" pitchFamily="34" charset="0"/>
              </a:rPr>
              <a:t>Denial:</a:t>
            </a:r>
            <a:r>
              <a:rPr lang="en-GB" sz="2800" dirty="0">
                <a:solidFill>
                  <a:srgbClr val="595959"/>
                </a:solidFill>
                <a:latin typeface="Source Sans Pro" panose="020B0503030403020204" pitchFamily="34" charset="0"/>
              </a:rPr>
              <a:t> crisis manager asserts that there is no crisis</a:t>
            </a:r>
            <a:br>
              <a:rPr lang="en-GB" sz="2800" dirty="0"/>
            </a:br>
            <a:r>
              <a:rPr lang="en-GB" sz="2800" b="1" dirty="0">
                <a:solidFill>
                  <a:srgbClr val="595959"/>
                </a:solidFill>
                <a:latin typeface="Source Sans Pro" panose="020B0503030403020204" pitchFamily="34" charset="0"/>
              </a:rPr>
              <a:t>Scapegoat:</a:t>
            </a:r>
            <a:r>
              <a:rPr lang="en-GB" sz="2800" dirty="0">
                <a:solidFill>
                  <a:srgbClr val="595959"/>
                </a:solidFill>
                <a:latin typeface="Source Sans Pro" panose="020B0503030403020204" pitchFamily="34" charset="0"/>
              </a:rPr>
              <a:t> crisis manager blames some person or group outside of the organization for the crisis</a:t>
            </a:r>
            <a:br>
              <a:rPr lang="en-GB" sz="2800" dirty="0"/>
            </a:br>
            <a:r>
              <a:rPr lang="en-GB" sz="2800" b="1" dirty="0">
                <a:solidFill>
                  <a:srgbClr val="595959"/>
                </a:solidFill>
                <a:latin typeface="Source Sans Pro" panose="020B0503030403020204" pitchFamily="34" charset="0"/>
              </a:rPr>
              <a:t>Excuse: </a:t>
            </a:r>
            <a:r>
              <a:rPr lang="en-GB" sz="2800" dirty="0">
                <a:solidFill>
                  <a:srgbClr val="595959"/>
                </a:solidFill>
                <a:latin typeface="Source Sans Pro" panose="020B0503030403020204" pitchFamily="34" charset="0"/>
              </a:rPr>
              <a:t>crisis manager minimizes organizational responsibility by denying intent to do harm and/or claiming inability to control the events that triggered the crisis</a:t>
            </a:r>
            <a:br>
              <a:rPr lang="en-GB" sz="2800" dirty="0"/>
            </a:br>
            <a:r>
              <a:rPr lang="en-GB" sz="2800" b="1" dirty="0">
                <a:solidFill>
                  <a:srgbClr val="595959"/>
                </a:solidFill>
                <a:latin typeface="Source Sans Pro" panose="020B0503030403020204" pitchFamily="34" charset="0"/>
              </a:rPr>
              <a:t>Provocation:</a:t>
            </a:r>
            <a:r>
              <a:rPr lang="en-GB" sz="2800" dirty="0">
                <a:solidFill>
                  <a:srgbClr val="595959"/>
                </a:solidFill>
                <a:latin typeface="Source Sans Pro" panose="020B0503030403020204" pitchFamily="34" charset="0"/>
              </a:rPr>
              <a:t> crisis was a result of response to some one else’s actions.</a:t>
            </a:r>
            <a:br>
              <a:rPr lang="en-GB" sz="2800" dirty="0"/>
            </a:br>
            <a:r>
              <a:rPr lang="en-GB" sz="2800" b="1" dirty="0">
                <a:solidFill>
                  <a:srgbClr val="595959"/>
                </a:solidFill>
                <a:latin typeface="Source Sans Pro" panose="020B0503030403020204" pitchFamily="34" charset="0"/>
              </a:rPr>
              <a:t>Defeasibility: </a:t>
            </a:r>
            <a:r>
              <a:rPr lang="en-GB" sz="2800" dirty="0">
                <a:solidFill>
                  <a:srgbClr val="595959"/>
                </a:solidFill>
                <a:latin typeface="Source Sans Pro" panose="020B0503030403020204" pitchFamily="34" charset="0"/>
              </a:rPr>
              <a:t>lack of information about events leading to the crisis situation.</a:t>
            </a:r>
            <a:br>
              <a:rPr lang="en-GB" sz="2800" dirty="0"/>
            </a:br>
            <a:r>
              <a:rPr lang="en-GB" sz="2800" b="1" dirty="0">
                <a:solidFill>
                  <a:srgbClr val="595959"/>
                </a:solidFill>
                <a:latin typeface="Source Sans Pro" panose="020B0503030403020204" pitchFamily="34" charset="0"/>
              </a:rPr>
              <a:t>Accidental: </a:t>
            </a:r>
            <a:r>
              <a:rPr lang="en-GB" sz="2800" dirty="0">
                <a:solidFill>
                  <a:srgbClr val="595959"/>
                </a:solidFill>
                <a:latin typeface="Source Sans Pro" panose="020B0503030403020204" pitchFamily="34" charset="0"/>
              </a:rPr>
              <a:t>lack of control over events leading to the crisis situation.</a:t>
            </a:r>
            <a:br>
              <a:rPr lang="en-GB" sz="2800" dirty="0"/>
            </a:br>
            <a:r>
              <a:rPr lang="en-GB" sz="2800" b="1" dirty="0">
                <a:solidFill>
                  <a:srgbClr val="595959"/>
                </a:solidFill>
                <a:latin typeface="Source Sans Pro" panose="020B0503030403020204" pitchFamily="34" charset="0"/>
              </a:rPr>
              <a:t>Good intentions: </a:t>
            </a:r>
            <a:r>
              <a:rPr lang="en-GB" sz="2800" dirty="0">
                <a:solidFill>
                  <a:srgbClr val="595959"/>
                </a:solidFill>
                <a:latin typeface="Source Sans Pro" panose="020B0503030403020204" pitchFamily="34" charset="0"/>
              </a:rPr>
              <a:t>organization meant to do well</a:t>
            </a:r>
            <a:br>
              <a:rPr lang="en-GB" sz="2800" dirty="0"/>
            </a:br>
            <a:r>
              <a:rPr lang="en-GB" sz="2800" b="1" dirty="0">
                <a:solidFill>
                  <a:srgbClr val="595959"/>
                </a:solidFill>
                <a:latin typeface="Source Sans Pro" panose="020B0503030403020204" pitchFamily="34" charset="0"/>
              </a:rPr>
              <a:t>Justification: </a:t>
            </a:r>
            <a:r>
              <a:rPr lang="en-GB" sz="2800" dirty="0">
                <a:solidFill>
                  <a:srgbClr val="595959"/>
                </a:solidFill>
                <a:latin typeface="Source Sans Pro" panose="020B0503030403020204" pitchFamily="34" charset="0"/>
              </a:rPr>
              <a:t>crisis manager minimizes the perceived damage caused by the crisis</a:t>
            </a:r>
          </a:p>
          <a:p>
            <a:pPr marL="0" indent="0">
              <a:buNone/>
            </a:pPr>
            <a:r>
              <a:rPr lang="en-GB" sz="2800" dirty="0">
                <a:solidFill>
                  <a:srgbClr val="595959"/>
                </a:solidFill>
                <a:latin typeface="Source Sans Pro" panose="020B0503030403020204" pitchFamily="34" charset="0"/>
              </a:rPr>
              <a:t> </a:t>
            </a:r>
            <a:r>
              <a:rPr lang="en-GB" sz="2800" b="1" dirty="0">
                <a:solidFill>
                  <a:srgbClr val="595959"/>
                </a:solidFill>
                <a:latin typeface="Source Sans Pro" panose="020B0503030403020204" pitchFamily="34" charset="0"/>
              </a:rPr>
              <a:t>Reminder about past good works of the organization</a:t>
            </a:r>
            <a:br>
              <a:rPr lang="en-GB" sz="2800" b="1" dirty="0"/>
            </a:br>
            <a:r>
              <a:rPr lang="en-GB" sz="2800" dirty="0">
                <a:solidFill>
                  <a:srgbClr val="595959"/>
                </a:solidFill>
                <a:latin typeface="Source Sans Pro" panose="020B0503030403020204" pitchFamily="34" charset="0"/>
              </a:rPr>
              <a:t> </a:t>
            </a:r>
            <a:r>
              <a:rPr lang="en-GB" sz="2800" b="1" dirty="0">
                <a:solidFill>
                  <a:srgbClr val="595959"/>
                </a:solidFill>
                <a:latin typeface="Source Sans Pro" panose="020B0503030403020204" pitchFamily="34" charset="0"/>
              </a:rPr>
              <a:t>Ingratiation:</a:t>
            </a:r>
            <a:r>
              <a:rPr lang="en-GB" sz="2800" dirty="0">
                <a:solidFill>
                  <a:srgbClr val="595959"/>
                </a:solidFill>
                <a:latin typeface="Source Sans Pro" panose="020B0503030403020204" pitchFamily="34" charset="0"/>
              </a:rPr>
              <a:t> crisis manager praises stakeholders for their actions.</a:t>
            </a:r>
            <a:br>
              <a:rPr lang="en-GB" sz="2800" dirty="0"/>
            </a:br>
            <a:r>
              <a:rPr lang="en-GB" sz="2800" dirty="0">
                <a:solidFill>
                  <a:srgbClr val="595959"/>
                </a:solidFill>
                <a:latin typeface="Source Sans Pro" panose="020B0503030403020204" pitchFamily="34" charset="0"/>
              </a:rPr>
              <a:t> </a:t>
            </a:r>
            <a:r>
              <a:rPr lang="en-GB" sz="2800" b="1" dirty="0">
                <a:solidFill>
                  <a:srgbClr val="595959"/>
                </a:solidFill>
                <a:latin typeface="Source Sans Pro" panose="020B0503030403020204" pitchFamily="34" charset="0"/>
              </a:rPr>
              <a:t>Compensation: </a:t>
            </a:r>
            <a:r>
              <a:rPr lang="en-GB" sz="2800" dirty="0">
                <a:solidFill>
                  <a:srgbClr val="595959"/>
                </a:solidFill>
                <a:latin typeface="Source Sans Pro" panose="020B0503030403020204" pitchFamily="34" charset="0"/>
              </a:rPr>
              <a:t>crisis manager offers money or other gifts to victims</a:t>
            </a:r>
          </a:p>
          <a:p>
            <a:pPr marL="0" indent="0">
              <a:buNone/>
            </a:pPr>
            <a:r>
              <a:rPr lang="en-GB" sz="2800" dirty="0">
                <a:solidFill>
                  <a:srgbClr val="595959"/>
                </a:solidFill>
                <a:latin typeface="Source Sans Pro" panose="020B0503030403020204" pitchFamily="34" charset="0"/>
              </a:rPr>
              <a:t> </a:t>
            </a:r>
            <a:r>
              <a:rPr lang="en-GB" sz="2800" b="1" dirty="0">
                <a:solidFill>
                  <a:srgbClr val="595959"/>
                </a:solidFill>
                <a:latin typeface="Source Sans Pro" panose="020B0503030403020204" pitchFamily="34" charset="0"/>
              </a:rPr>
              <a:t>Apology:</a:t>
            </a:r>
            <a:r>
              <a:rPr lang="en-GB" sz="2800" dirty="0">
                <a:solidFill>
                  <a:srgbClr val="595959"/>
                </a:solidFill>
                <a:latin typeface="Source Sans Pro" panose="020B0503030403020204" pitchFamily="34" charset="0"/>
              </a:rPr>
              <a:t> crisis manager indicates the organization takes full responsibility for the crisis and asks stakeholders for forgiveness.</a:t>
            </a:r>
            <a:endParaRPr lang="en-GB" sz="2800" dirty="0"/>
          </a:p>
          <a:p>
            <a:endParaRPr lang="en-GB" dirty="0"/>
          </a:p>
        </p:txBody>
      </p:sp>
    </p:spTree>
    <p:extLst>
      <p:ext uri="{BB962C8B-B14F-4D97-AF65-F5344CB8AC3E}">
        <p14:creationId xmlns:p14="http://schemas.microsoft.com/office/powerpoint/2010/main" val="12045242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95F0-F0F6-3ECB-9B7C-681F48B1E3A9}"/>
              </a:ext>
            </a:extLst>
          </p:cNvPr>
          <p:cNvSpPr>
            <a:spLocks noGrp="1"/>
          </p:cNvSpPr>
          <p:nvPr>
            <p:ph type="title"/>
          </p:nvPr>
        </p:nvSpPr>
        <p:spPr>
          <a:xfrm>
            <a:off x="838200" y="-278295"/>
            <a:ext cx="10515600" cy="1292086"/>
          </a:xfrm>
        </p:spPr>
        <p:txBody>
          <a:bodyPr/>
          <a:lstStyle/>
          <a:p>
            <a:r>
              <a:rPr lang="en-GB" b="1" dirty="0"/>
              <a:t>Attribution Theory</a:t>
            </a:r>
          </a:p>
        </p:txBody>
      </p:sp>
      <p:sp>
        <p:nvSpPr>
          <p:cNvPr id="3" name="Content Placeholder 2">
            <a:extLst>
              <a:ext uri="{FF2B5EF4-FFF2-40B4-BE49-F238E27FC236}">
                <a16:creationId xmlns:a16="http://schemas.microsoft.com/office/drawing/2014/main" id="{973D6D64-AE0D-8BF3-CC1C-58D115BDF1BD}"/>
              </a:ext>
            </a:extLst>
          </p:cNvPr>
          <p:cNvSpPr>
            <a:spLocks noGrp="1"/>
          </p:cNvSpPr>
          <p:nvPr>
            <p:ph idx="1"/>
          </p:nvPr>
        </p:nvSpPr>
        <p:spPr>
          <a:xfrm>
            <a:off x="72887" y="748748"/>
            <a:ext cx="12119113" cy="5428215"/>
          </a:xfrm>
        </p:spPr>
        <p:txBody>
          <a:bodyPr>
            <a:normAutofit fontScale="85000" lnSpcReduction="20000"/>
          </a:bodyPr>
          <a:lstStyle/>
          <a:p>
            <a:r>
              <a:rPr lang="en-GB" dirty="0">
                <a:solidFill>
                  <a:srgbClr val="595959"/>
                </a:solidFill>
                <a:latin typeface="Source Sans Pro" panose="020B0503030403020204" pitchFamily="34" charset="0"/>
              </a:rPr>
              <a:t>Try to explain why events happen, especially events that are sudden and negative</a:t>
            </a:r>
          </a:p>
          <a:p>
            <a:r>
              <a:rPr lang="en-GB" dirty="0">
                <a:solidFill>
                  <a:srgbClr val="595959"/>
                </a:solidFill>
                <a:latin typeface="Source Sans Pro" panose="020B0503030403020204" pitchFamily="34" charset="0"/>
              </a:rPr>
              <a:t>Either attribute responsibility for the event to the situation or the person in the situation</a:t>
            </a:r>
          </a:p>
          <a:p>
            <a:r>
              <a:rPr lang="en-GB" dirty="0">
                <a:solidFill>
                  <a:srgbClr val="595959"/>
                </a:solidFill>
                <a:latin typeface="Source Sans Pro" panose="020B0503030403020204" pitchFamily="34" charset="0"/>
              </a:rPr>
              <a:t>Attributions generate emotions and affect how people interact with those involved in the event</a:t>
            </a:r>
          </a:p>
          <a:p>
            <a:r>
              <a:rPr lang="en-GB" dirty="0">
                <a:solidFill>
                  <a:srgbClr val="595959"/>
                </a:solidFill>
                <a:latin typeface="Source Sans Pro" panose="020B0503030403020204" pitchFamily="34" charset="0"/>
              </a:rPr>
              <a:t>Crises are negative (create damage or threat of damage) and are often sudden so they create attributions of responsibility</a:t>
            </a:r>
          </a:p>
          <a:p>
            <a:r>
              <a:rPr lang="en-GB" dirty="0">
                <a:solidFill>
                  <a:srgbClr val="595959"/>
                </a:solidFill>
                <a:latin typeface="Source Sans Pro" panose="020B0503030403020204" pitchFamily="34" charset="0"/>
              </a:rPr>
              <a:t> People either blame the organization in crisis or the situation</a:t>
            </a:r>
          </a:p>
          <a:p>
            <a:r>
              <a:rPr lang="en-GB" dirty="0">
                <a:solidFill>
                  <a:srgbClr val="595959"/>
                </a:solidFill>
                <a:latin typeface="Source Sans Pro" panose="020B0503030403020204" pitchFamily="34" charset="0"/>
              </a:rPr>
              <a:t> If people blame the organization, anger is created and people react negatively toward the organization</a:t>
            </a:r>
          </a:p>
          <a:p>
            <a:r>
              <a:rPr lang="en-GB" sz="3600" b="1" dirty="0">
                <a:solidFill>
                  <a:srgbClr val="FF0000"/>
                </a:solidFill>
                <a:latin typeface="Source Sans Pro" panose="020B0503030403020204" pitchFamily="34" charset="0"/>
              </a:rPr>
              <a:t>Effects of Attribution theory</a:t>
            </a:r>
          </a:p>
          <a:p>
            <a:r>
              <a:rPr lang="en-GB" dirty="0">
                <a:solidFill>
                  <a:srgbClr val="595959"/>
                </a:solidFill>
                <a:latin typeface="Source Sans Pro" panose="020B0503030403020204" pitchFamily="34" charset="0"/>
              </a:rPr>
              <a:t>Increased damage to an organization’s reputation</a:t>
            </a:r>
          </a:p>
          <a:p>
            <a:r>
              <a:rPr lang="en-GB" dirty="0">
                <a:solidFill>
                  <a:srgbClr val="595959"/>
                </a:solidFill>
                <a:latin typeface="Source Sans Pro" panose="020B0503030403020204" pitchFamily="34" charset="0"/>
              </a:rPr>
              <a:t>Reduced purchase intentions </a:t>
            </a:r>
          </a:p>
          <a:p>
            <a:r>
              <a:rPr lang="en-GB" dirty="0">
                <a:solidFill>
                  <a:srgbClr val="595959"/>
                </a:solidFill>
                <a:latin typeface="Source Sans Pro" panose="020B0503030403020204" pitchFamily="34" charset="0"/>
              </a:rPr>
              <a:t>Increased likelihood of engaging in negative word-of-mouth </a:t>
            </a:r>
          </a:p>
          <a:p>
            <a:r>
              <a:rPr lang="en-GB" dirty="0">
                <a:solidFill>
                  <a:srgbClr val="595959"/>
                </a:solidFill>
                <a:latin typeface="Source Sans Pro" panose="020B0503030403020204" pitchFamily="34" charset="0"/>
              </a:rPr>
              <a:t>(Coombs, 2007; Coombs &amp; Holladay, 2006).</a:t>
            </a:r>
            <a:endParaRPr lang="en-GB" dirty="0"/>
          </a:p>
          <a:p>
            <a:endParaRPr lang="en-GB" dirty="0"/>
          </a:p>
        </p:txBody>
      </p:sp>
    </p:spTree>
    <p:extLst>
      <p:ext uri="{BB962C8B-B14F-4D97-AF65-F5344CB8AC3E}">
        <p14:creationId xmlns:p14="http://schemas.microsoft.com/office/powerpoint/2010/main" val="439897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45B0-7183-35FE-69AB-5ADC62AAF265}"/>
              </a:ext>
            </a:extLst>
          </p:cNvPr>
          <p:cNvSpPr>
            <a:spLocks noGrp="1"/>
          </p:cNvSpPr>
          <p:nvPr>
            <p:ph type="title"/>
          </p:nvPr>
        </p:nvSpPr>
        <p:spPr>
          <a:xfrm>
            <a:off x="876693" y="741391"/>
            <a:ext cx="4355265" cy="1616203"/>
          </a:xfrm>
        </p:spPr>
        <p:txBody>
          <a:bodyPr anchor="b">
            <a:normAutofit/>
          </a:bodyPr>
          <a:lstStyle/>
          <a:p>
            <a:r>
              <a:rPr lang="en-GB" sz="3200" b="1"/>
              <a:t>Situational Crisis Communication Theory</a:t>
            </a:r>
          </a:p>
        </p:txBody>
      </p:sp>
      <p:sp>
        <p:nvSpPr>
          <p:cNvPr id="3" name="Content Placeholder 2">
            <a:extLst>
              <a:ext uri="{FF2B5EF4-FFF2-40B4-BE49-F238E27FC236}">
                <a16:creationId xmlns:a16="http://schemas.microsoft.com/office/drawing/2014/main" id="{4DD81BD7-4F38-F29E-02C2-7B716D6B22CA}"/>
              </a:ext>
            </a:extLst>
          </p:cNvPr>
          <p:cNvSpPr>
            <a:spLocks noGrp="1"/>
          </p:cNvSpPr>
          <p:nvPr>
            <p:ph idx="1"/>
          </p:nvPr>
        </p:nvSpPr>
        <p:spPr>
          <a:xfrm>
            <a:off x="876692" y="2533476"/>
            <a:ext cx="4355265" cy="3447832"/>
          </a:xfrm>
        </p:spPr>
        <p:txBody>
          <a:bodyPr anchor="t">
            <a:normAutofit/>
          </a:bodyPr>
          <a:lstStyle/>
          <a:p>
            <a:r>
              <a:rPr lang="en-GB" sz="1900">
                <a:latin typeface="Source Sans Pro" panose="020B0503030403020204" pitchFamily="34" charset="0"/>
              </a:rPr>
              <a:t>Crisis managers match their reputation repair strategies to the reputational threat of the crisis situation</a:t>
            </a:r>
          </a:p>
          <a:p>
            <a:r>
              <a:rPr lang="en-GB" sz="1900">
                <a:latin typeface="Source Sans Pro" panose="020B0503030403020204" pitchFamily="34" charset="0"/>
              </a:rPr>
              <a:t> Crisis managers should use increasingly accommodative the reputation repair strategies as the reputational threat of the crisis intensifies</a:t>
            </a:r>
          </a:p>
          <a:p>
            <a:r>
              <a:rPr lang="en-GB" sz="1900">
                <a:latin typeface="Source Sans Pro" panose="020B0503030403020204" pitchFamily="34" charset="0"/>
              </a:rPr>
              <a:t> (Coombs &amp; Holladay, 1996; Coombs, 2007b; Fussell Sisco, Collins &amp; Zoch, 2010; Weber, Erickson &amp; Stone, 2011).</a:t>
            </a:r>
            <a:endParaRPr lang="en-GB" sz="1900"/>
          </a:p>
          <a:p>
            <a:endParaRPr lang="en-GB" sz="1900"/>
          </a:p>
        </p:txBody>
      </p:sp>
      <p:pic>
        <p:nvPicPr>
          <p:cNvPr id="5" name="Picture 4" descr="Checkmate in a chess game">
            <a:extLst>
              <a:ext uri="{FF2B5EF4-FFF2-40B4-BE49-F238E27FC236}">
                <a16:creationId xmlns:a16="http://schemas.microsoft.com/office/drawing/2014/main" id="{62A1BC18-5B22-612C-3D57-D36A9D6658C0}"/>
              </a:ext>
            </a:extLst>
          </p:cNvPr>
          <p:cNvPicPr>
            <a:picLocks noChangeAspect="1"/>
          </p:cNvPicPr>
          <p:nvPr/>
        </p:nvPicPr>
        <p:blipFill rotWithShape="1">
          <a:blip r:embed="rId2"/>
          <a:srcRect l="15077" r="17590" b="2"/>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172590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D3CC9-0A16-BE1B-6155-4DDEDEDEFA10}"/>
              </a:ext>
            </a:extLst>
          </p:cNvPr>
          <p:cNvSpPr>
            <a:spLocks noGrp="1"/>
          </p:cNvSpPr>
          <p:nvPr>
            <p:ph type="title"/>
          </p:nvPr>
        </p:nvSpPr>
        <p:spPr/>
        <p:txBody>
          <a:bodyPr/>
          <a:lstStyle/>
          <a:p>
            <a:r>
              <a:rPr lang="en-GB" b="1" dirty="0"/>
              <a:t>Model for Assessing Reputational Risks</a:t>
            </a:r>
          </a:p>
        </p:txBody>
      </p:sp>
      <p:sp>
        <p:nvSpPr>
          <p:cNvPr id="3" name="Content Placeholder 2">
            <a:extLst>
              <a:ext uri="{FF2B5EF4-FFF2-40B4-BE49-F238E27FC236}">
                <a16:creationId xmlns:a16="http://schemas.microsoft.com/office/drawing/2014/main" id="{3464A9E4-391A-1B63-260A-3E9066811B12}"/>
              </a:ext>
            </a:extLst>
          </p:cNvPr>
          <p:cNvSpPr>
            <a:spLocks noGrp="1"/>
          </p:cNvSpPr>
          <p:nvPr>
            <p:ph idx="1"/>
          </p:nvPr>
        </p:nvSpPr>
        <p:spPr>
          <a:xfrm>
            <a:off x="0" y="1825625"/>
            <a:ext cx="12192000" cy="4351338"/>
          </a:xfrm>
        </p:spPr>
        <p:txBody>
          <a:bodyPr/>
          <a:lstStyle/>
          <a:p>
            <a:r>
              <a:rPr lang="en-GB" dirty="0">
                <a:solidFill>
                  <a:srgbClr val="595959"/>
                </a:solidFill>
                <a:latin typeface="Source Sans Pro" panose="020B0503030403020204" pitchFamily="34" charset="0"/>
              </a:rPr>
              <a:t>Two-step process </a:t>
            </a:r>
          </a:p>
          <a:p>
            <a:r>
              <a:rPr lang="en-GB" dirty="0">
                <a:solidFill>
                  <a:srgbClr val="595959"/>
                </a:solidFill>
                <a:latin typeface="Source Sans Pro" panose="020B0503030403020204" pitchFamily="34" charset="0"/>
              </a:rPr>
              <a:t>determine the basic crisis type </a:t>
            </a:r>
          </a:p>
          <a:p>
            <a:r>
              <a:rPr lang="en-GB" dirty="0">
                <a:solidFill>
                  <a:srgbClr val="595959"/>
                </a:solidFill>
                <a:latin typeface="Source Sans Pro" panose="020B0503030403020204" pitchFamily="34" charset="0"/>
              </a:rPr>
              <a:t>Considers how the news media and other stakeholders are defining the crisis </a:t>
            </a:r>
          </a:p>
          <a:p>
            <a:r>
              <a:rPr lang="en-GB" dirty="0">
                <a:solidFill>
                  <a:srgbClr val="595959"/>
                </a:solidFill>
                <a:latin typeface="Source Sans Pro" panose="020B0503030403020204" pitchFamily="34" charset="0"/>
              </a:rPr>
              <a:t>Coombs and Holladay (2002) respondents evaluate crisis types based on attributions of crisis responsibility</a:t>
            </a:r>
          </a:p>
          <a:p>
            <a:r>
              <a:rPr lang="en-GB" dirty="0">
                <a:solidFill>
                  <a:srgbClr val="595959"/>
                </a:solidFill>
                <a:latin typeface="Source Sans Pro" panose="020B0503030403020204" pitchFamily="34" charset="0"/>
              </a:rPr>
              <a:t> Group the basic crises according to the reputational threat  posed</a:t>
            </a:r>
            <a:endParaRPr lang="en-GB" dirty="0"/>
          </a:p>
          <a:p>
            <a:endParaRPr lang="en-GB" dirty="0"/>
          </a:p>
        </p:txBody>
      </p:sp>
    </p:spTree>
    <p:extLst>
      <p:ext uri="{BB962C8B-B14F-4D97-AF65-F5344CB8AC3E}">
        <p14:creationId xmlns:p14="http://schemas.microsoft.com/office/powerpoint/2010/main" val="37192438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64052-881A-D250-B4A1-81F2FFC51573}"/>
              </a:ext>
            </a:extLst>
          </p:cNvPr>
          <p:cNvSpPr>
            <a:spLocks noGrp="1"/>
          </p:cNvSpPr>
          <p:nvPr>
            <p:ph type="title"/>
          </p:nvPr>
        </p:nvSpPr>
        <p:spPr>
          <a:xfrm>
            <a:off x="838200" y="-549965"/>
            <a:ext cx="10515600" cy="2240653"/>
          </a:xfrm>
        </p:spPr>
        <p:txBody>
          <a:bodyPr/>
          <a:lstStyle/>
          <a:p>
            <a:r>
              <a:rPr lang="en-GB" b="1" dirty="0"/>
              <a:t>Crisis Responsibility Models</a:t>
            </a:r>
          </a:p>
        </p:txBody>
      </p:sp>
      <p:sp>
        <p:nvSpPr>
          <p:cNvPr id="3" name="Content Placeholder 2">
            <a:extLst>
              <a:ext uri="{FF2B5EF4-FFF2-40B4-BE49-F238E27FC236}">
                <a16:creationId xmlns:a16="http://schemas.microsoft.com/office/drawing/2014/main" id="{FF8A3465-091B-D877-7F4A-E82E7BCE755E}"/>
              </a:ext>
            </a:extLst>
          </p:cNvPr>
          <p:cNvSpPr>
            <a:spLocks noGrp="1"/>
          </p:cNvSpPr>
          <p:nvPr>
            <p:ph idx="1"/>
          </p:nvPr>
        </p:nvSpPr>
        <p:spPr>
          <a:xfrm>
            <a:off x="53009" y="1205948"/>
            <a:ext cx="12138991" cy="4971015"/>
          </a:xfrm>
        </p:spPr>
        <p:txBody>
          <a:bodyPr>
            <a:normAutofit fontScale="85000" lnSpcReduction="10000"/>
          </a:bodyPr>
          <a:lstStyle/>
          <a:p>
            <a:pPr marL="0" indent="0">
              <a:buNone/>
            </a:pPr>
            <a:r>
              <a:rPr lang="en-GB" b="1" dirty="0">
                <a:solidFill>
                  <a:srgbClr val="595959"/>
                </a:solidFill>
                <a:latin typeface="Source Sans Pro" panose="020B0503030403020204" pitchFamily="34" charset="0"/>
              </a:rPr>
              <a:t>Victim Crises: </a:t>
            </a:r>
            <a:r>
              <a:rPr lang="en-GB" dirty="0">
                <a:solidFill>
                  <a:srgbClr val="595959"/>
                </a:solidFill>
                <a:latin typeface="Source Sans Pro" panose="020B0503030403020204" pitchFamily="34" charset="0"/>
              </a:rPr>
              <a:t>Minimal Crisis Responsibility</a:t>
            </a:r>
            <a:br>
              <a:rPr lang="en-GB" dirty="0"/>
            </a:br>
            <a:r>
              <a:rPr lang="en-GB" b="1" dirty="0">
                <a:solidFill>
                  <a:srgbClr val="595959"/>
                </a:solidFill>
                <a:latin typeface="Source Sans Pro" panose="020B0503030403020204" pitchFamily="34" charset="0"/>
              </a:rPr>
              <a:t>Natural disasters: </a:t>
            </a:r>
            <a:r>
              <a:rPr lang="en-GB" dirty="0">
                <a:solidFill>
                  <a:srgbClr val="595959"/>
                </a:solidFill>
                <a:latin typeface="Source Sans Pro" panose="020B0503030403020204" pitchFamily="34" charset="0"/>
              </a:rPr>
              <a:t>Acts of nature / God</a:t>
            </a:r>
            <a:br>
              <a:rPr lang="en-GB" dirty="0"/>
            </a:br>
            <a:r>
              <a:rPr lang="en-GB" b="1" dirty="0">
                <a:solidFill>
                  <a:srgbClr val="595959"/>
                </a:solidFill>
                <a:latin typeface="Source Sans Pro" panose="020B0503030403020204" pitchFamily="34" charset="0"/>
              </a:rPr>
              <a:t>Rumours:</a:t>
            </a:r>
            <a:r>
              <a:rPr lang="en-GB" dirty="0">
                <a:solidFill>
                  <a:srgbClr val="595959"/>
                </a:solidFill>
                <a:latin typeface="Source Sans Pro" panose="020B0503030403020204" pitchFamily="34" charset="0"/>
              </a:rPr>
              <a:t> false and damaging information being circulated about your organization.</a:t>
            </a:r>
            <a:br>
              <a:rPr lang="en-GB" dirty="0"/>
            </a:br>
            <a:r>
              <a:rPr lang="en-GB" b="1" dirty="0">
                <a:solidFill>
                  <a:srgbClr val="595959"/>
                </a:solidFill>
                <a:latin typeface="Source Sans Pro" panose="020B0503030403020204" pitchFamily="34" charset="0"/>
              </a:rPr>
              <a:t>Workplace violence: </a:t>
            </a:r>
            <a:r>
              <a:rPr lang="en-GB" dirty="0">
                <a:solidFill>
                  <a:srgbClr val="595959"/>
                </a:solidFill>
                <a:latin typeface="Source Sans Pro" panose="020B0503030403020204" pitchFamily="34" charset="0"/>
              </a:rPr>
              <a:t>attack by former or current employee on current employees on-site</a:t>
            </a:r>
            <a:br>
              <a:rPr lang="en-GB" dirty="0"/>
            </a:br>
            <a:r>
              <a:rPr lang="en-GB" b="1" dirty="0">
                <a:solidFill>
                  <a:srgbClr val="595959"/>
                </a:solidFill>
                <a:latin typeface="Source Sans Pro" panose="020B0503030403020204" pitchFamily="34" charset="0"/>
              </a:rPr>
              <a:t>Product Tampering/Malevolence: </a:t>
            </a:r>
            <a:r>
              <a:rPr lang="en-GB" dirty="0">
                <a:solidFill>
                  <a:srgbClr val="595959"/>
                </a:solidFill>
                <a:latin typeface="Source Sans Pro" panose="020B0503030403020204" pitchFamily="34" charset="0"/>
              </a:rPr>
              <a:t>external agent causes damage to the organization</a:t>
            </a:r>
            <a:br>
              <a:rPr lang="en-GB" dirty="0"/>
            </a:br>
            <a:r>
              <a:rPr lang="en-GB" b="1" dirty="0">
                <a:solidFill>
                  <a:srgbClr val="595959"/>
                </a:solidFill>
                <a:latin typeface="Source Sans Pro" panose="020B0503030403020204" pitchFamily="34" charset="0"/>
              </a:rPr>
              <a:t>Accident Crises: </a:t>
            </a:r>
            <a:r>
              <a:rPr lang="en-GB" dirty="0">
                <a:solidFill>
                  <a:srgbClr val="595959"/>
                </a:solidFill>
                <a:latin typeface="Source Sans Pro" panose="020B0503030403020204" pitchFamily="34" charset="0"/>
              </a:rPr>
              <a:t>Low Crisis Responsibility</a:t>
            </a:r>
            <a:br>
              <a:rPr lang="en-GB" dirty="0"/>
            </a:br>
            <a:r>
              <a:rPr lang="en-GB" b="1" dirty="0">
                <a:solidFill>
                  <a:srgbClr val="595959"/>
                </a:solidFill>
                <a:latin typeface="Source Sans Pro" panose="020B0503030403020204" pitchFamily="34" charset="0"/>
              </a:rPr>
              <a:t>Challenges: </a:t>
            </a:r>
            <a:r>
              <a:rPr lang="en-GB" dirty="0">
                <a:solidFill>
                  <a:srgbClr val="595959"/>
                </a:solidFill>
                <a:latin typeface="Source Sans Pro" panose="020B0503030403020204" pitchFamily="34" charset="0"/>
              </a:rPr>
              <a:t>stakeholder claim that the organization is operating in an inappropriate manner</a:t>
            </a:r>
            <a:br>
              <a:rPr lang="en-GB" dirty="0"/>
            </a:br>
            <a:r>
              <a:rPr lang="en-GB" b="1" dirty="0">
                <a:solidFill>
                  <a:srgbClr val="595959"/>
                </a:solidFill>
                <a:latin typeface="Source Sans Pro" panose="020B0503030403020204" pitchFamily="34" charset="0"/>
              </a:rPr>
              <a:t>Technical-error accidents: </a:t>
            </a:r>
            <a:r>
              <a:rPr lang="en-GB" dirty="0">
                <a:solidFill>
                  <a:srgbClr val="595959"/>
                </a:solidFill>
                <a:latin typeface="Source Sans Pro" panose="020B0503030403020204" pitchFamily="34" charset="0"/>
              </a:rPr>
              <a:t>equipment or technology failure that cause an industrial accident</a:t>
            </a:r>
            <a:br>
              <a:rPr lang="en-GB" dirty="0"/>
            </a:br>
            <a:r>
              <a:rPr lang="en-GB" b="1" dirty="0">
                <a:solidFill>
                  <a:srgbClr val="595959"/>
                </a:solidFill>
                <a:latin typeface="Source Sans Pro" panose="020B0503030403020204" pitchFamily="34" charset="0"/>
              </a:rPr>
              <a:t>Technical-error product harm: </a:t>
            </a:r>
            <a:r>
              <a:rPr lang="en-GB" dirty="0">
                <a:solidFill>
                  <a:srgbClr val="595959"/>
                </a:solidFill>
                <a:latin typeface="Source Sans Pro" panose="020B0503030403020204" pitchFamily="34" charset="0"/>
              </a:rPr>
              <a:t>equipment or technology failure that cause a product to be defective or potentially harmful</a:t>
            </a:r>
            <a:br>
              <a:rPr lang="en-GB" dirty="0"/>
            </a:br>
            <a:r>
              <a:rPr lang="en-GB" b="1" dirty="0">
                <a:solidFill>
                  <a:srgbClr val="595959"/>
                </a:solidFill>
                <a:latin typeface="Source Sans Pro" panose="020B0503030403020204" pitchFamily="34" charset="0"/>
              </a:rPr>
              <a:t>Preventable Crises: </a:t>
            </a:r>
            <a:r>
              <a:rPr lang="en-GB" dirty="0">
                <a:solidFill>
                  <a:srgbClr val="595959"/>
                </a:solidFill>
                <a:latin typeface="Source Sans Pro" panose="020B0503030403020204" pitchFamily="34" charset="0"/>
              </a:rPr>
              <a:t>Strong Crisis Responsibility</a:t>
            </a:r>
            <a:br>
              <a:rPr lang="en-GB" dirty="0"/>
            </a:br>
            <a:r>
              <a:rPr lang="en-GB" b="1" dirty="0">
                <a:solidFill>
                  <a:srgbClr val="595959"/>
                </a:solidFill>
                <a:latin typeface="Source Sans Pro" panose="020B0503030403020204" pitchFamily="34" charset="0"/>
              </a:rPr>
              <a:t>Human-error accidents: </a:t>
            </a:r>
            <a:r>
              <a:rPr lang="en-GB" dirty="0">
                <a:solidFill>
                  <a:srgbClr val="595959"/>
                </a:solidFill>
                <a:latin typeface="Source Sans Pro" panose="020B0503030403020204" pitchFamily="34" charset="0"/>
              </a:rPr>
              <a:t>industrial accident caused by human error</a:t>
            </a:r>
            <a:br>
              <a:rPr lang="en-GB" dirty="0"/>
            </a:br>
            <a:r>
              <a:rPr lang="en-GB" b="1" dirty="0">
                <a:solidFill>
                  <a:srgbClr val="595959"/>
                </a:solidFill>
                <a:latin typeface="Source Sans Pro" panose="020B0503030403020204" pitchFamily="34" charset="0"/>
              </a:rPr>
              <a:t>Human-error product harm: </a:t>
            </a:r>
            <a:r>
              <a:rPr lang="en-GB" dirty="0">
                <a:solidFill>
                  <a:srgbClr val="595959"/>
                </a:solidFill>
                <a:latin typeface="Source Sans Pro" panose="020B0503030403020204" pitchFamily="34" charset="0"/>
              </a:rPr>
              <a:t>product defective or potentially harmful due to  human error</a:t>
            </a:r>
            <a:br>
              <a:rPr lang="en-GB" dirty="0"/>
            </a:br>
            <a:r>
              <a:rPr lang="en-GB" b="1" dirty="0">
                <a:solidFill>
                  <a:srgbClr val="595959"/>
                </a:solidFill>
                <a:latin typeface="Source Sans Pro" panose="020B0503030403020204" pitchFamily="34" charset="0"/>
              </a:rPr>
              <a:t>Organizational misdeed: </a:t>
            </a:r>
            <a:r>
              <a:rPr lang="en-GB" dirty="0" err="1">
                <a:solidFill>
                  <a:srgbClr val="595959"/>
                </a:solidFill>
                <a:latin typeface="Source Sans Pro" panose="020B0503030403020204" pitchFamily="34" charset="0"/>
              </a:rPr>
              <a:t>mgt</a:t>
            </a:r>
            <a:r>
              <a:rPr lang="en-GB" dirty="0">
                <a:solidFill>
                  <a:srgbClr val="595959"/>
                </a:solidFill>
                <a:latin typeface="Source Sans Pro" panose="020B0503030403020204" pitchFamily="34" charset="0"/>
              </a:rPr>
              <a:t> actions put stakeholders at risk and/or violate the law</a:t>
            </a:r>
            <a:endParaRPr lang="en-GB" dirty="0"/>
          </a:p>
        </p:txBody>
      </p:sp>
    </p:spTree>
    <p:extLst>
      <p:ext uri="{BB962C8B-B14F-4D97-AF65-F5344CB8AC3E}">
        <p14:creationId xmlns:p14="http://schemas.microsoft.com/office/powerpoint/2010/main" val="10316292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6AE8-A077-5F23-2779-9779ECC21B3D}"/>
              </a:ext>
            </a:extLst>
          </p:cNvPr>
          <p:cNvSpPr>
            <a:spLocks noGrp="1"/>
          </p:cNvSpPr>
          <p:nvPr>
            <p:ph type="title"/>
          </p:nvPr>
        </p:nvSpPr>
        <p:spPr>
          <a:xfrm>
            <a:off x="838200" y="-364434"/>
            <a:ext cx="10515600" cy="1470992"/>
          </a:xfrm>
        </p:spPr>
        <p:txBody>
          <a:bodyPr/>
          <a:lstStyle/>
          <a:p>
            <a:r>
              <a:rPr lang="en-GB" b="1" dirty="0"/>
              <a:t>Crisis Comms Action Models</a:t>
            </a:r>
          </a:p>
        </p:txBody>
      </p:sp>
      <p:sp>
        <p:nvSpPr>
          <p:cNvPr id="3" name="Content Placeholder 2">
            <a:extLst>
              <a:ext uri="{FF2B5EF4-FFF2-40B4-BE49-F238E27FC236}">
                <a16:creationId xmlns:a16="http://schemas.microsoft.com/office/drawing/2014/main" id="{499BCA02-6035-5BE9-82A8-F2F909FB6A21}"/>
              </a:ext>
            </a:extLst>
          </p:cNvPr>
          <p:cNvSpPr>
            <a:spLocks noGrp="1"/>
          </p:cNvSpPr>
          <p:nvPr>
            <p:ph idx="1"/>
          </p:nvPr>
        </p:nvSpPr>
        <p:spPr>
          <a:xfrm>
            <a:off x="46383" y="768626"/>
            <a:ext cx="11307417" cy="5408337"/>
          </a:xfrm>
        </p:spPr>
        <p:txBody>
          <a:bodyPr>
            <a:normAutofit fontScale="77500" lnSpcReduction="20000"/>
          </a:bodyPr>
          <a:lstStyle/>
          <a:p>
            <a:r>
              <a:rPr lang="en-GB" dirty="0">
                <a:solidFill>
                  <a:srgbClr val="595959"/>
                </a:solidFill>
                <a:latin typeface="Source Sans Pro" panose="020B0503030403020204" pitchFamily="34" charset="0"/>
              </a:rPr>
              <a:t>Base Response - All victims or potential victims should receive instructing information</a:t>
            </a:r>
          </a:p>
          <a:p>
            <a:r>
              <a:rPr lang="en-GB" dirty="0">
                <a:solidFill>
                  <a:srgbClr val="595959"/>
                </a:solidFill>
                <a:latin typeface="Source Sans Pro" panose="020B0503030403020204" pitchFamily="34" charset="0"/>
              </a:rPr>
              <a:t>Care Response - All victims should be provided an expression of sympathy, any information about corrective actions and trauma counselling when needed</a:t>
            </a:r>
          </a:p>
          <a:p>
            <a:r>
              <a:rPr lang="en-GB" dirty="0">
                <a:solidFill>
                  <a:srgbClr val="595959"/>
                </a:solidFill>
                <a:latin typeface="Source Sans Pro" panose="020B0503030403020204" pitchFamily="34" charset="0"/>
              </a:rPr>
              <a:t>For crises with minimal attributions of crisis responsibility and no intensifying factors, instructing information and care response is sufficient</a:t>
            </a:r>
          </a:p>
          <a:p>
            <a:r>
              <a:rPr lang="en-GB" dirty="0">
                <a:solidFill>
                  <a:srgbClr val="595959"/>
                </a:solidFill>
                <a:latin typeface="Source Sans Pro" panose="020B0503030403020204" pitchFamily="34" charset="0"/>
              </a:rPr>
              <a:t>For crises with minimal attributions of crisis responsibility and an intensifying factor, add excuse and/or justification strategies to the instructing information and care response</a:t>
            </a:r>
          </a:p>
          <a:p>
            <a:r>
              <a:rPr lang="en-GB" dirty="0">
                <a:solidFill>
                  <a:srgbClr val="595959"/>
                </a:solidFill>
                <a:latin typeface="Source Sans Pro" panose="020B0503030403020204" pitchFamily="34" charset="0"/>
              </a:rPr>
              <a:t>For crises with low attributions of crisis responsibility and no intensifying factors, add excuse and/or justification strategies to the instructing information and care response</a:t>
            </a:r>
          </a:p>
          <a:p>
            <a:r>
              <a:rPr lang="en-GB" dirty="0">
                <a:solidFill>
                  <a:srgbClr val="595959"/>
                </a:solidFill>
                <a:latin typeface="Source Sans Pro" panose="020B0503030403020204" pitchFamily="34" charset="0"/>
              </a:rPr>
              <a:t>For crises with low attributions of crisis responsibility and an intensifying factor, add compensation and/or apology strategies to the instructing information and care response</a:t>
            </a:r>
          </a:p>
          <a:p>
            <a:r>
              <a:rPr lang="en-GB" dirty="0">
                <a:solidFill>
                  <a:srgbClr val="595959"/>
                </a:solidFill>
                <a:latin typeface="Source Sans Pro" panose="020B0503030403020204" pitchFamily="34" charset="0"/>
              </a:rPr>
              <a:t>For crises with strong attributions of crisis responsibility, add compensation and/or apology strategies to the instructing information and care response</a:t>
            </a:r>
          </a:p>
          <a:p>
            <a:r>
              <a:rPr lang="en-GB" dirty="0">
                <a:solidFill>
                  <a:srgbClr val="595959"/>
                </a:solidFill>
                <a:latin typeface="Source Sans Pro" panose="020B0503030403020204" pitchFamily="34" charset="0"/>
              </a:rPr>
              <a:t>The compensation strategy is used anytime victims suffer serious harm</a:t>
            </a:r>
          </a:p>
          <a:p>
            <a:r>
              <a:rPr lang="en-GB" dirty="0">
                <a:solidFill>
                  <a:srgbClr val="595959"/>
                </a:solidFill>
                <a:latin typeface="Source Sans Pro" panose="020B0503030403020204" pitchFamily="34" charset="0"/>
              </a:rPr>
              <a:t>The reminder and ingratiation strategies can be used to supplement any response</a:t>
            </a:r>
          </a:p>
          <a:p>
            <a:r>
              <a:rPr lang="en-GB" dirty="0">
                <a:solidFill>
                  <a:srgbClr val="595959"/>
                </a:solidFill>
                <a:latin typeface="Source Sans Pro" panose="020B0503030403020204" pitchFamily="34" charset="0"/>
              </a:rPr>
              <a:t>Denial and attack the accuser strategies are best used only for rumour and challenge crises.</a:t>
            </a:r>
            <a:endParaRPr lang="en-GB" dirty="0"/>
          </a:p>
        </p:txBody>
      </p:sp>
    </p:spTree>
    <p:extLst>
      <p:ext uri="{BB962C8B-B14F-4D97-AF65-F5344CB8AC3E}">
        <p14:creationId xmlns:p14="http://schemas.microsoft.com/office/powerpoint/2010/main" val="1584292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C078-D6BC-2D7C-3CEB-E59BC2FE290C}"/>
              </a:ext>
            </a:extLst>
          </p:cNvPr>
          <p:cNvSpPr>
            <a:spLocks noGrp="1"/>
          </p:cNvSpPr>
          <p:nvPr>
            <p:ph type="title"/>
          </p:nvPr>
        </p:nvSpPr>
        <p:spPr>
          <a:xfrm>
            <a:off x="838200" y="-318051"/>
            <a:ext cx="10515600" cy="1596886"/>
          </a:xfrm>
        </p:spPr>
        <p:txBody>
          <a:bodyPr/>
          <a:lstStyle/>
          <a:p>
            <a:r>
              <a:rPr lang="en-GB" b="1" dirty="0"/>
              <a:t>Post Crisis Comms</a:t>
            </a:r>
          </a:p>
        </p:txBody>
      </p:sp>
      <p:sp>
        <p:nvSpPr>
          <p:cNvPr id="3" name="Content Placeholder 2">
            <a:extLst>
              <a:ext uri="{FF2B5EF4-FFF2-40B4-BE49-F238E27FC236}">
                <a16:creationId xmlns:a16="http://schemas.microsoft.com/office/drawing/2014/main" id="{BE377A5C-B6C4-2B63-DEB5-2119AAE1221A}"/>
              </a:ext>
            </a:extLst>
          </p:cNvPr>
          <p:cNvSpPr>
            <a:spLocks noGrp="1"/>
          </p:cNvSpPr>
          <p:nvPr>
            <p:ph idx="1"/>
          </p:nvPr>
        </p:nvSpPr>
        <p:spPr>
          <a:xfrm>
            <a:off x="0" y="927652"/>
            <a:ext cx="12052852" cy="5249311"/>
          </a:xfrm>
        </p:spPr>
        <p:txBody>
          <a:bodyPr>
            <a:normAutofit lnSpcReduction="10000"/>
          </a:bodyPr>
          <a:lstStyle/>
          <a:p>
            <a:r>
              <a:rPr lang="en-GB" dirty="0">
                <a:solidFill>
                  <a:srgbClr val="595959"/>
                </a:solidFill>
                <a:latin typeface="Source Sans Pro" panose="020B0503030403020204" pitchFamily="34" charset="0"/>
              </a:rPr>
              <a:t>Crisis no longer the focal point of management’s attention but still requires some attention</a:t>
            </a:r>
          </a:p>
          <a:p>
            <a:r>
              <a:rPr lang="en-GB" dirty="0">
                <a:solidFill>
                  <a:srgbClr val="595959"/>
                </a:solidFill>
                <a:latin typeface="Source Sans Pro" panose="020B0503030403020204" pitchFamily="34" charset="0"/>
              </a:rPr>
              <a:t>Reputation repair may be continued or initiated during this phase</a:t>
            </a:r>
          </a:p>
          <a:p>
            <a:r>
              <a:rPr lang="en-GB" dirty="0">
                <a:solidFill>
                  <a:srgbClr val="595959"/>
                </a:solidFill>
                <a:latin typeface="Source Sans Pro" panose="020B0503030403020204" pitchFamily="34" charset="0"/>
              </a:rPr>
              <a:t>Follow-up communication that is required often as promised to provide additional information during the crisis phase</a:t>
            </a:r>
          </a:p>
          <a:p>
            <a:r>
              <a:rPr lang="en-GB" dirty="0">
                <a:solidFill>
                  <a:srgbClr val="595959"/>
                </a:solidFill>
                <a:latin typeface="Source Sans Pro" panose="020B0503030403020204" pitchFamily="34" charset="0"/>
              </a:rPr>
              <a:t> Must deliver on those informational promises or risk losing the trust of publics wanting the information</a:t>
            </a:r>
          </a:p>
          <a:p>
            <a:r>
              <a:rPr lang="en-GB" dirty="0">
                <a:solidFill>
                  <a:srgbClr val="595959"/>
                </a:solidFill>
                <a:latin typeface="Source Sans Pro" panose="020B0503030403020204" pitchFamily="34" charset="0"/>
              </a:rPr>
              <a:t>Need to release updates on the recovery process, corrective actions, and/or investigations of the crisis</a:t>
            </a:r>
          </a:p>
          <a:p>
            <a:r>
              <a:rPr lang="en-GB" dirty="0">
                <a:solidFill>
                  <a:srgbClr val="595959"/>
                </a:solidFill>
                <a:latin typeface="Source Sans Pro" panose="020B0503030403020204" pitchFamily="34" charset="0"/>
              </a:rPr>
              <a:t> The amount of follow-up communication required depends on the amount of information promised during the crisis and the length of time it takes to complete the recovery process</a:t>
            </a:r>
            <a:endParaRPr lang="en-GB" dirty="0"/>
          </a:p>
          <a:p>
            <a:endParaRPr lang="en-GB" dirty="0"/>
          </a:p>
        </p:txBody>
      </p:sp>
    </p:spTree>
    <p:extLst>
      <p:ext uri="{BB962C8B-B14F-4D97-AF65-F5344CB8AC3E}">
        <p14:creationId xmlns:p14="http://schemas.microsoft.com/office/powerpoint/2010/main" val="817198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D15B-1E84-F0D2-4618-8AE179D583E2}"/>
              </a:ext>
            </a:extLst>
          </p:cNvPr>
          <p:cNvSpPr>
            <a:spLocks noGrp="1"/>
          </p:cNvSpPr>
          <p:nvPr>
            <p:ph type="title"/>
          </p:nvPr>
        </p:nvSpPr>
        <p:spPr/>
        <p:txBody>
          <a:bodyPr/>
          <a:lstStyle/>
          <a:p>
            <a:r>
              <a:rPr lang="en-GB" b="1" dirty="0"/>
              <a:t>Power of Social Media Post Crisis</a:t>
            </a:r>
          </a:p>
        </p:txBody>
      </p:sp>
      <p:sp>
        <p:nvSpPr>
          <p:cNvPr id="3" name="Content Placeholder 2">
            <a:extLst>
              <a:ext uri="{FF2B5EF4-FFF2-40B4-BE49-F238E27FC236}">
                <a16:creationId xmlns:a16="http://schemas.microsoft.com/office/drawing/2014/main" id="{EEACF967-4EF0-7A65-1D2D-82BB08AEEBA8}"/>
              </a:ext>
            </a:extLst>
          </p:cNvPr>
          <p:cNvSpPr>
            <a:spLocks noGrp="1"/>
          </p:cNvSpPr>
          <p:nvPr>
            <p:ph idx="1"/>
          </p:nvPr>
        </p:nvSpPr>
        <p:spPr>
          <a:xfrm>
            <a:off x="79513" y="1490870"/>
            <a:ext cx="11701670" cy="4686093"/>
          </a:xfrm>
        </p:spPr>
        <p:txBody>
          <a:bodyPr>
            <a:normAutofit/>
          </a:bodyPr>
          <a:lstStyle/>
          <a:p>
            <a:r>
              <a:rPr lang="en-GB" dirty="0">
                <a:solidFill>
                  <a:srgbClr val="595959"/>
                </a:solidFill>
                <a:latin typeface="Source Sans Pro" panose="020B0503030403020204" pitchFamily="34" charset="0"/>
              </a:rPr>
              <a:t>Monitor social media regularly – checks </a:t>
            </a:r>
          </a:p>
          <a:p>
            <a:r>
              <a:rPr lang="en-GB" dirty="0">
                <a:solidFill>
                  <a:srgbClr val="595959"/>
                </a:solidFill>
                <a:latin typeface="Source Sans Pro" panose="020B0503030403020204" pitchFamily="34" charset="0"/>
              </a:rPr>
              <a:t>Social Media can be used for remembering a crisis +/-</a:t>
            </a:r>
          </a:p>
          <a:p>
            <a:r>
              <a:rPr lang="en-GB" dirty="0">
                <a:solidFill>
                  <a:srgbClr val="595959"/>
                </a:solidFill>
                <a:latin typeface="Source Sans Pro" panose="020B0503030403020204" pitchFamily="34" charset="0"/>
              </a:rPr>
              <a:t> Honor the victims of the crisis</a:t>
            </a:r>
          </a:p>
          <a:p>
            <a:r>
              <a:rPr lang="en-GB" dirty="0">
                <a:solidFill>
                  <a:srgbClr val="595959"/>
                </a:solidFill>
                <a:latin typeface="Source Sans Pro" panose="020B0503030403020204" pitchFamily="34" charset="0"/>
              </a:rPr>
              <a:t>Anniversaries and memorials -1</a:t>
            </a:r>
            <a:r>
              <a:rPr lang="en-GB" baseline="30000" dirty="0">
                <a:solidFill>
                  <a:srgbClr val="595959"/>
                </a:solidFill>
                <a:latin typeface="Source Sans Pro" panose="020B0503030403020204" pitchFamily="34" charset="0"/>
              </a:rPr>
              <a:t>st</a:t>
            </a:r>
            <a:r>
              <a:rPr lang="en-GB" dirty="0">
                <a:solidFill>
                  <a:srgbClr val="595959"/>
                </a:solidFill>
                <a:latin typeface="Source Sans Pro" panose="020B0503030403020204" pitchFamily="34" charset="0"/>
              </a:rPr>
              <a:t> Anniversary most powerful – care needed</a:t>
            </a:r>
          </a:p>
          <a:p>
            <a:r>
              <a:rPr lang="en-GB" dirty="0">
                <a:solidFill>
                  <a:srgbClr val="595959"/>
                </a:solidFill>
                <a:latin typeface="Source Sans Pro" panose="020B0503030403020204" pitchFamily="34" charset="0"/>
              </a:rPr>
              <a:t>Consider how to mark the anniversary and the proper level of involvement in the event for the organization, survivors, and the families of victims.</a:t>
            </a:r>
          </a:p>
          <a:p>
            <a:r>
              <a:rPr lang="en-GB" dirty="0">
                <a:solidFill>
                  <a:srgbClr val="595959"/>
                </a:solidFill>
                <a:latin typeface="Source Sans Pro" panose="020B0503030403020204" pitchFamily="34" charset="0"/>
              </a:rPr>
              <a:t>Consultation with victims and the families of victims to determine what level of organizational involvement they feel is appropriate (Coombs, 2015)</a:t>
            </a:r>
            <a:endParaRPr lang="en-GB" dirty="0"/>
          </a:p>
          <a:p>
            <a:endParaRPr lang="en-GB" b="1" dirty="0"/>
          </a:p>
        </p:txBody>
      </p:sp>
    </p:spTree>
    <p:extLst>
      <p:ext uri="{BB962C8B-B14F-4D97-AF65-F5344CB8AC3E}">
        <p14:creationId xmlns:p14="http://schemas.microsoft.com/office/powerpoint/2010/main" val="33545830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51C44-EC6B-4384-D09F-B87EBAD98062}"/>
              </a:ext>
            </a:extLst>
          </p:cNvPr>
          <p:cNvSpPr>
            <a:spLocks noGrp="1"/>
          </p:cNvSpPr>
          <p:nvPr>
            <p:ph type="title"/>
          </p:nvPr>
        </p:nvSpPr>
        <p:spPr>
          <a:xfrm>
            <a:off x="838200" y="-463825"/>
            <a:ext cx="10515600" cy="1676399"/>
          </a:xfrm>
        </p:spPr>
        <p:txBody>
          <a:bodyPr/>
          <a:lstStyle/>
          <a:p>
            <a:r>
              <a:rPr lang="en-GB" b="1" dirty="0"/>
              <a:t>Crisis Review</a:t>
            </a:r>
          </a:p>
        </p:txBody>
      </p:sp>
      <p:sp>
        <p:nvSpPr>
          <p:cNvPr id="3" name="Content Placeholder 2">
            <a:extLst>
              <a:ext uri="{FF2B5EF4-FFF2-40B4-BE49-F238E27FC236}">
                <a16:creationId xmlns:a16="http://schemas.microsoft.com/office/drawing/2014/main" id="{82482576-6247-FD3F-9168-C426E6823107}"/>
              </a:ext>
            </a:extLst>
          </p:cNvPr>
          <p:cNvSpPr>
            <a:spLocks noGrp="1"/>
          </p:cNvSpPr>
          <p:nvPr>
            <p:ph idx="1"/>
          </p:nvPr>
        </p:nvSpPr>
        <p:spPr>
          <a:xfrm>
            <a:off x="172278" y="589722"/>
            <a:ext cx="11181522" cy="5587241"/>
          </a:xfrm>
        </p:spPr>
        <p:txBody>
          <a:bodyPr>
            <a:normAutofit lnSpcReduction="10000"/>
          </a:bodyPr>
          <a:lstStyle/>
          <a:p>
            <a:r>
              <a:rPr lang="en-GB" dirty="0">
                <a:solidFill>
                  <a:srgbClr val="595959"/>
                </a:solidFill>
                <a:latin typeface="Source Sans Pro" panose="020B0503030403020204" pitchFamily="34" charset="0"/>
              </a:rPr>
              <a:t>Crisis is a learning experience</a:t>
            </a:r>
          </a:p>
          <a:p>
            <a:r>
              <a:rPr lang="en-GB" dirty="0">
                <a:solidFill>
                  <a:srgbClr val="595959"/>
                </a:solidFill>
                <a:latin typeface="Source Sans Pro" panose="020B0503030403020204" pitchFamily="34" charset="0"/>
              </a:rPr>
              <a:t>Crisis Management Evaluation &amp; Crisis Comms Evaluation</a:t>
            </a:r>
          </a:p>
          <a:p>
            <a:r>
              <a:rPr lang="en-GB" dirty="0">
                <a:solidFill>
                  <a:srgbClr val="595959"/>
                </a:solidFill>
                <a:latin typeface="Source Sans Pro" panose="020B0503030403020204" pitchFamily="34" charset="0"/>
              </a:rPr>
              <a:t>Effective v improvement</a:t>
            </a:r>
          </a:p>
          <a:p>
            <a:r>
              <a:rPr lang="en-GB" dirty="0">
                <a:solidFill>
                  <a:srgbClr val="595959"/>
                </a:solidFill>
                <a:latin typeface="Source Sans Pro" panose="020B0503030403020204" pitchFamily="34" charset="0"/>
              </a:rPr>
              <a:t>Crisis Management Exercise Reviews for </a:t>
            </a:r>
            <a:r>
              <a:rPr lang="en-GB" dirty="0" err="1">
                <a:solidFill>
                  <a:srgbClr val="595959"/>
                </a:solidFill>
                <a:latin typeface="Source Sans Pro" panose="020B0503030403020204" pitchFamily="34" charset="0"/>
              </a:rPr>
              <a:t>Mgt</a:t>
            </a:r>
            <a:r>
              <a:rPr lang="en-GB" dirty="0">
                <a:solidFill>
                  <a:srgbClr val="595959"/>
                </a:solidFill>
                <a:latin typeface="Source Sans Pro" panose="020B0503030403020204" pitchFamily="34" charset="0"/>
              </a:rPr>
              <a:t> &amp; Comms Planning</a:t>
            </a:r>
          </a:p>
          <a:p>
            <a:r>
              <a:rPr lang="en-GB" dirty="0">
                <a:solidFill>
                  <a:srgbClr val="595959"/>
                </a:solidFill>
                <a:latin typeface="Source Sans Pro" panose="020B0503030403020204" pitchFamily="34" charset="0"/>
              </a:rPr>
              <a:t>Aims  improve prevention, preparation, and/or the response</a:t>
            </a:r>
          </a:p>
          <a:p>
            <a:r>
              <a:rPr lang="en-GB" dirty="0">
                <a:solidFill>
                  <a:srgbClr val="595959"/>
                </a:solidFill>
                <a:latin typeface="Source Sans Pro" panose="020B0503030403020204" pitchFamily="34" charset="0"/>
              </a:rPr>
              <a:t>Lessons are then integrated into the pre-crisis and crisis response phases</a:t>
            </a:r>
          </a:p>
          <a:p>
            <a:r>
              <a:rPr lang="en-GB" dirty="0">
                <a:solidFill>
                  <a:srgbClr val="595959"/>
                </a:solidFill>
                <a:latin typeface="Source Sans Pro" panose="020B0503030403020204" pitchFamily="34" charset="0"/>
              </a:rPr>
              <a:t>Management Learning </a:t>
            </a:r>
          </a:p>
          <a:p>
            <a:r>
              <a:rPr lang="en-GB" dirty="0">
                <a:solidFill>
                  <a:srgbClr val="595959"/>
                </a:solidFill>
                <a:latin typeface="Source Sans Pro" panose="020B0503030403020204" pitchFamily="34" charset="0"/>
              </a:rPr>
              <a:t>Improve  Crisis Management Process &amp; Comms Support</a:t>
            </a:r>
          </a:p>
          <a:p>
            <a:r>
              <a:rPr lang="en-GB" dirty="0">
                <a:solidFill>
                  <a:srgbClr val="595959"/>
                </a:solidFill>
                <a:latin typeface="Source Sans Pro" panose="020B0503030403020204" pitchFamily="34" charset="0"/>
              </a:rPr>
              <a:t>organizations are very bad at learning from crises. This poor learning is due to an inability to be honest about the self-assessment of a crisis effort (</a:t>
            </a:r>
            <a:r>
              <a:rPr lang="en-GB" dirty="0" err="1">
                <a:solidFill>
                  <a:srgbClr val="595959"/>
                </a:solidFill>
                <a:latin typeface="Source Sans Pro" panose="020B0503030403020204" pitchFamily="34" charset="0"/>
              </a:rPr>
              <a:t>Deverel</a:t>
            </a:r>
            <a:r>
              <a:rPr lang="en-GB" dirty="0">
                <a:solidFill>
                  <a:srgbClr val="595959"/>
                </a:solidFill>
                <a:latin typeface="Source Sans Pro" panose="020B0503030403020204" pitchFamily="34" charset="0"/>
              </a:rPr>
              <a:t>, 2010; Elliott &amp; Macpherson, 2010).</a:t>
            </a:r>
            <a:endParaRPr lang="en-GB" dirty="0"/>
          </a:p>
          <a:p>
            <a:endParaRPr lang="en-GB" dirty="0"/>
          </a:p>
        </p:txBody>
      </p:sp>
    </p:spTree>
    <p:extLst>
      <p:ext uri="{BB962C8B-B14F-4D97-AF65-F5344CB8AC3E}">
        <p14:creationId xmlns:p14="http://schemas.microsoft.com/office/powerpoint/2010/main" val="16618632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background with white dots&#10;&#10;Description automatically generated">
            <a:extLst>
              <a:ext uri="{FF2B5EF4-FFF2-40B4-BE49-F238E27FC236}">
                <a16:creationId xmlns:a16="http://schemas.microsoft.com/office/drawing/2014/main" id="{5950CE4B-1D11-BB3A-9D27-329C1D842C45}"/>
              </a:ext>
            </a:extLst>
          </p:cNvPr>
          <p:cNvPicPr>
            <a:picLocks noChangeAspect="1"/>
          </p:cNvPicPr>
          <p:nvPr/>
        </p:nvPicPr>
        <p:blipFill rotWithShape="1">
          <a:blip r:embed="rId2">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3467A-E086-7523-E66B-98169EAAB102}"/>
              </a:ext>
            </a:extLst>
          </p:cNvPr>
          <p:cNvSpPr>
            <a:spLocks noGrp="1"/>
          </p:cNvSpPr>
          <p:nvPr>
            <p:ph type="title"/>
          </p:nvPr>
        </p:nvSpPr>
        <p:spPr>
          <a:xfrm>
            <a:off x="838200" y="365125"/>
            <a:ext cx="10515600" cy="1325563"/>
          </a:xfrm>
        </p:spPr>
        <p:txBody>
          <a:bodyPr>
            <a:normAutofit/>
          </a:bodyPr>
          <a:lstStyle/>
          <a:p>
            <a:r>
              <a:rPr lang="en-GB" b="1" dirty="0"/>
              <a:t>Session Review</a:t>
            </a:r>
          </a:p>
        </p:txBody>
      </p:sp>
      <p:graphicFrame>
        <p:nvGraphicFramePr>
          <p:cNvPr id="5" name="Content Placeholder 2">
            <a:extLst>
              <a:ext uri="{FF2B5EF4-FFF2-40B4-BE49-F238E27FC236}">
                <a16:creationId xmlns:a16="http://schemas.microsoft.com/office/drawing/2014/main" id="{B33A9EDB-8323-2AFE-CD39-C8C1BAE96993}"/>
              </a:ext>
            </a:extLst>
          </p:cNvPr>
          <p:cNvGraphicFramePr>
            <a:graphicFrameLocks noGrp="1"/>
          </p:cNvGraphicFramePr>
          <p:nvPr>
            <p:ph idx="1"/>
            <p:extLst>
              <p:ext uri="{D42A27DB-BD31-4B8C-83A1-F6EECF244321}">
                <p14:modId xmlns:p14="http://schemas.microsoft.com/office/powerpoint/2010/main" val="15441512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5933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2799</Words>
  <Application>Microsoft Office PowerPoint</Application>
  <PresentationFormat>Widescreen</PresentationFormat>
  <Paragraphs>286</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Source Sans Pro</vt:lpstr>
      <vt:lpstr>Office Theme</vt:lpstr>
      <vt:lpstr>PowerPoint Presentation</vt:lpstr>
      <vt:lpstr> Today’s Session</vt:lpstr>
      <vt:lpstr>Crisis Impacts </vt:lpstr>
      <vt:lpstr>Defining a Crisis</vt:lpstr>
      <vt:lpstr>Impacts of a Crisis</vt:lpstr>
      <vt:lpstr>Crisis Prevention Model</vt:lpstr>
      <vt:lpstr>Crisis Bible</vt:lpstr>
      <vt:lpstr>Crisis Management Plan</vt:lpstr>
      <vt:lpstr>Crisis Management Team</vt:lpstr>
      <vt:lpstr>Crisis Management Training</vt:lpstr>
      <vt:lpstr>Critical Response</vt:lpstr>
      <vt:lpstr>Initial Response</vt:lpstr>
      <vt:lpstr>Crisis Framework – Re-Act</vt:lpstr>
      <vt:lpstr>Crisis Management Models</vt:lpstr>
      <vt:lpstr>Crisis Cycle    - Assessments</vt:lpstr>
      <vt:lpstr>Para-Crisis</vt:lpstr>
      <vt:lpstr>Crisis Communications Strategy</vt:lpstr>
      <vt:lpstr>Pre-Drafting Comms</vt:lpstr>
      <vt:lpstr>Media  = Risk</vt:lpstr>
      <vt:lpstr>SOCIAL MEDIA &amp; CRISIS COMMS</vt:lpstr>
      <vt:lpstr>Impacts of Social Media</vt:lpstr>
      <vt:lpstr>Scanning Processes</vt:lpstr>
      <vt:lpstr>Social Media Comms</vt:lpstr>
      <vt:lpstr>Social Media Channel Effect</vt:lpstr>
      <vt:lpstr>Social Media Crisis Review</vt:lpstr>
      <vt:lpstr>Internal crisis management</vt:lpstr>
      <vt:lpstr>Internal Crisis Comms Models</vt:lpstr>
      <vt:lpstr>Reputational Repair</vt:lpstr>
      <vt:lpstr>Crisis Emotions Response Models</vt:lpstr>
      <vt:lpstr>Stealing Thunder – Timing! – Be first to announce it!</vt:lpstr>
      <vt:lpstr>Strategic Comms Options</vt:lpstr>
      <vt:lpstr>Attribution Theory</vt:lpstr>
      <vt:lpstr>Situational Crisis Communication Theory</vt:lpstr>
      <vt:lpstr>Model for Assessing Reputational Risks</vt:lpstr>
      <vt:lpstr>Crisis Responsibility Models</vt:lpstr>
      <vt:lpstr>Crisis Comms Action Models</vt:lpstr>
      <vt:lpstr>Post Crisis Comms</vt:lpstr>
      <vt:lpstr>Power of Social Media Post Crisis</vt:lpstr>
      <vt:lpstr>Crisis Review</vt:lpstr>
      <vt:lpstr>Session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8</cp:revision>
  <dcterms:created xsi:type="dcterms:W3CDTF">2023-09-15T09:31:09Z</dcterms:created>
  <dcterms:modified xsi:type="dcterms:W3CDTF">2024-02-04T21:30:36Z</dcterms:modified>
</cp:coreProperties>
</file>