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4"/>
  </p:notesMasterIdLst>
  <p:sldIdLst>
    <p:sldId id="256" r:id="rId2"/>
    <p:sldId id="278" r:id="rId3"/>
    <p:sldId id="279" r:id="rId4"/>
    <p:sldId id="595" r:id="rId5"/>
    <p:sldId id="280" r:id="rId6"/>
    <p:sldId id="281" r:id="rId7"/>
    <p:sldId id="282" r:id="rId8"/>
    <p:sldId id="283" r:id="rId9"/>
    <p:sldId id="284" r:id="rId10"/>
    <p:sldId id="596" r:id="rId11"/>
    <p:sldId id="597" r:id="rId12"/>
    <p:sldId id="59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5169" autoAdjust="0"/>
  </p:normalViewPr>
  <p:slideViewPr>
    <p:cSldViewPr snapToGrid="0">
      <p:cViewPr varScale="1">
        <p:scale>
          <a:sx n="50" d="100"/>
          <a:sy n="50" d="100"/>
        </p:scale>
        <p:origin x="128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07D171-89DF-4B59-8320-69739DDE949E}" type="datetimeFigureOut">
              <a:rPr lang="en-GB" smtClean="0"/>
              <a:t>26/06/2021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FAE875-01A5-4FC9-BC74-A6B104FCC297}" type="slidenum">
              <a:rPr lang="en-GB" smtClean="0"/>
              <a:t>‹#›</a:t>
            </a:fld>
            <a:endParaRPr lang="en-GB" dirty="0"/>
          </a:p>
        </p:txBody>
      </p:sp>
    </p:spTree>
    <p:extLst>
      <p:ext uri="{BB962C8B-B14F-4D97-AF65-F5344CB8AC3E}">
        <p14:creationId xmlns:p14="http://schemas.microsoft.com/office/powerpoint/2010/main" val="4256033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FAE875-01A5-4FC9-BC74-A6B104FCC297}" type="slidenum">
              <a:rPr lang="en-GB" smtClean="0"/>
              <a:t>1</a:t>
            </a:fld>
            <a:endParaRPr lang="en-GB" dirty="0"/>
          </a:p>
        </p:txBody>
      </p:sp>
    </p:spTree>
    <p:extLst>
      <p:ext uri="{BB962C8B-B14F-4D97-AF65-F5344CB8AC3E}">
        <p14:creationId xmlns:p14="http://schemas.microsoft.com/office/powerpoint/2010/main" val="3919566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121"/>
                </a:solidFill>
                <a:effectLst/>
                <a:latin typeface="Century Gothic" panose="020B0502020202020204" pitchFamily="34" charset="0"/>
              </a:rPr>
              <a:t>1.</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advance of technology forced many people to be dependent on using software and electronic devices in their daily life and for their business work. </a:t>
            </a:r>
          </a:p>
          <a:p>
            <a:endParaRPr lang="en-GB" b="0" i="0" dirty="0">
              <a:solidFill>
                <a:srgbClr val="212121"/>
              </a:solidFill>
              <a:effectLst/>
              <a:latin typeface="Century Gothic" panose="020B0502020202020204" pitchFamily="34" charset="0"/>
            </a:endParaRPr>
          </a:p>
          <a:p>
            <a:r>
              <a:rPr lang="en-GB" b="0" i="0" dirty="0">
                <a:solidFill>
                  <a:srgbClr val="212121"/>
                </a:solidFill>
                <a:effectLst/>
                <a:latin typeface="Century Gothic" panose="020B0502020202020204" pitchFamily="34" charset="0"/>
              </a:rPr>
              <a:t>2.The </a:t>
            </a:r>
            <a:r>
              <a:rPr lang="en-GB" b="0" i="0" dirty="0" err="1">
                <a:solidFill>
                  <a:srgbClr val="212121"/>
                </a:solidFill>
                <a:effectLst/>
                <a:latin typeface="Century Gothic" panose="020B0502020202020204" pitchFamily="34" charset="0"/>
              </a:rPr>
              <a:t>eCTs</a:t>
            </a:r>
            <a:r>
              <a:rPr lang="en-GB" b="0" i="0" dirty="0">
                <a:solidFill>
                  <a:srgbClr val="212121"/>
                </a:solidFill>
                <a:effectLst/>
                <a:latin typeface="Century Gothic" panose="020B0502020202020204" pitchFamily="34" charset="0"/>
              </a:rPr>
              <a:t> is used to monitor cargo from one point of entry to the delivery point of the goods in order to improve goods safety and promote fair terms of trade by eliminating the illegal offloading of undeclared goods in Africa markets. ( </a:t>
            </a:r>
            <a:r>
              <a:rPr lang="en-GB" b="0" i="0" dirty="0" err="1">
                <a:solidFill>
                  <a:srgbClr val="212121"/>
                </a:solidFill>
                <a:effectLst/>
                <a:latin typeface="Century Gothic" panose="020B0502020202020204" pitchFamily="34" charset="0"/>
              </a:rPr>
              <a:t>TradeMark</a:t>
            </a:r>
            <a:r>
              <a:rPr lang="en-GB" b="0" i="0" dirty="0">
                <a:solidFill>
                  <a:srgbClr val="212121"/>
                </a:solidFill>
                <a:effectLst/>
                <a:latin typeface="Century Gothic" panose="020B0502020202020204" pitchFamily="34" charset="0"/>
              </a:rPr>
              <a:t> East Africa, 2020). </a:t>
            </a:r>
            <a:endParaRPr lang="en-GB" dirty="0"/>
          </a:p>
        </p:txBody>
      </p:sp>
      <p:sp>
        <p:nvSpPr>
          <p:cNvPr id="4" name="Slide Number Placeholder 3"/>
          <p:cNvSpPr>
            <a:spLocks noGrp="1"/>
          </p:cNvSpPr>
          <p:nvPr>
            <p:ph type="sldNum" sz="quarter" idx="5"/>
          </p:nvPr>
        </p:nvSpPr>
        <p:spPr/>
        <p:txBody>
          <a:bodyPr/>
          <a:lstStyle/>
          <a:p>
            <a:fld id="{7FFAE875-01A5-4FC9-BC74-A6B104FCC297}" type="slidenum">
              <a:rPr lang="en-GB" smtClean="0"/>
              <a:t>2</a:t>
            </a:fld>
            <a:endParaRPr lang="en-GB" dirty="0"/>
          </a:p>
        </p:txBody>
      </p:sp>
    </p:spTree>
    <p:extLst>
      <p:ext uri="{BB962C8B-B14F-4D97-AF65-F5344CB8AC3E}">
        <p14:creationId xmlns:p14="http://schemas.microsoft.com/office/powerpoint/2010/main" val="3589613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 sole proprietorship refer to a sole trader that is unincorporated business and is own by one per person. ( Twin, Oct 30,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Strategy is to set goals and priorities for the company and to ensure mobilising resources to achieve goals and objectives of the organisation. Strategy shapes the future direction of the company that should align with the mission and vision of the company. (Whittington et al, 2017, p. 5-6).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3</a:t>
            </a:fld>
            <a:endParaRPr lang="en-GB" dirty="0"/>
          </a:p>
        </p:txBody>
      </p:sp>
    </p:spTree>
    <p:extLst>
      <p:ext uri="{BB962C8B-B14F-4D97-AF65-F5344CB8AC3E}">
        <p14:creationId xmlns:p14="http://schemas.microsoft.com/office/powerpoint/2010/main" val="1365864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a visual demo of how the ECTS will function and support the business as well as truck drivers. It is an end to end business model that serves the need for automating delivery of goods by the trucks that is transparent and is result driven.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2.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Sagal</a:t>
            </a:r>
            <a:r>
              <a:rPr lang="en-GB" sz="1800" dirty="0">
                <a:effectLst/>
                <a:latin typeface="Calibri" panose="020F0502020204030204" pitchFamily="34" charset="0"/>
                <a:ea typeface="Calibri" panose="020F0502020204030204" pitchFamily="34" charset="0"/>
                <a:cs typeface="Times New Roman" panose="02020603050405020304" pitchFamily="18" charset="0"/>
              </a:rPr>
              <a:t> ECTS offers competitive and seamless customer experience that is efficient and reliable. (</a:t>
            </a:r>
            <a:r>
              <a:rPr lang="en-GB" sz="1800" dirty="0">
                <a:effectLst/>
                <a:latin typeface="Times New Roman" panose="02020603050405020304" pitchFamily="18" charset="0"/>
                <a:ea typeface="Calibri" panose="020F0502020204030204" pitchFamily="34" charset="0"/>
              </a:rPr>
              <a:t>(</a:t>
            </a:r>
            <a:r>
              <a:rPr lang="en-GB" sz="1800" dirty="0" err="1">
                <a:effectLst/>
                <a:latin typeface="Times New Roman" panose="02020603050405020304" pitchFamily="18" charset="0"/>
                <a:ea typeface="Calibri" panose="020F0502020204030204" pitchFamily="34" charset="0"/>
              </a:rPr>
              <a:t>Mckinsey</a:t>
            </a:r>
            <a:r>
              <a:rPr lang="en-GB" sz="1800" dirty="0">
                <a:effectLst/>
                <a:latin typeface="Times New Roman" panose="02020603050405020304" pitchFamily="18" charset="0"/>
                <a:ea typeface="Calibri" panose="020F0502020204030204" pitchFamily="34" charset="0"/>
              </a:rPr>
              <a:t> and Company, The care of one, 2020).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3. ECTS is an innovative system in to this region that helps to reduce the cost of physical security escorts, reduces robbery and increases transparency between customer ( owner of goods) and truck driver ( goods delivery).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FFAE875-01A5-4FC9-BC74-A6B104FCC297}" type="slidenum">
              <a:rPr lang="en-GB" smtClean="0"/>
              <a:t>4</a:t>
            </a:fld>
            <a:endParaRPr lang="en-GB" dirty="0"/>
          </a:p>
        </p:txBody>
      </p:sp>
    </p:spTree>
    <p:extLst>
      <p:ext uri="{BB962C8B-B14F-4D97-AF65-F5344CB8AC3E}">
        <p14:creationId xmlns:p14="http://schemas.microsoft.com/office/powerpoint/2010/main" val="1868108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Vast number of cargos in the Horn of Africa is supported by physical security escort with tons of paperwork and documents. This practice is outdated, costly and inefficient. (Supply Chain Digital 2018)</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Use of PESTLE analysis will help to understand risks of Political, Economic, Social, Technological, legal and Environment that might effect the industry of ECTS.</a:t>
            </a:r>
          </a:p>
          <a:p>
            <a:endParaRPr lang="en-GB"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5</a:t>
            </a:fld>
            <a:endParaRPr lang="en-GB" dirty="0"/>
          </a:p>
        </p:txBody>
      </p:sp>
    </p:spTree>
    <p:extLst>
      <p:ext uri="{BB962C8B-B14F-4D97-AF65-F5344CB8AC3E}">
        <p14:creationId xmlns:p14="http://schemas.microsoft.com/office/powerpoint/2010/main" val="2387122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800" dirty="0">
                <a:effectLst/>
                <a:latin typeface="Arial" panose="020B0604020202020204" pitchFamily="34" charset="0"/>
                <a:ea typeface="Calibri" panose="020F0502020204030204" pitchFamily="34" charset="0"/>
                <a:cs typeface="Arial" panose="020B0604020202020204" pitchFamily="34" charset="0"/>
              </a:rPr>
              <a:t>1.Source: Primary and Secondary market research. At : https://www.startuploans.co.uk/business-advice/primary-and-secondary-market-research/ </a:t>
            </a:r>
          </a:p>
          <a:p>
            <a:pPr marL="0" indent="0">
              <a:buFont typeface="Arial" panose="020B0604020202020204" pitchFamily="34" charset="0"/>
              <a:buNone/>
            </a:pPr>
            <a:r>
              <a:rPr lang="en-GB" sz="1800" dirty="0">
                <a:effectLst/>
                <a:latin typeface="Arial" panose="020B0604020202020204" pitchFamily="34" charset="0"/>
                <a:ea typeface="Calibri" panose="020F0502020204030204" pitchFamily="34" charset="0"/>
                <a:cs typeface="Arial" panose="020B0604020202020204" pitchFamily="34" charset="0"/>
              </a:rPr>
              <a:t>2. According to Charter Institute of Marketing “</a:t>
            </a:r>
            <a:r>
              <a:rPr lang="en-GB" sz="2800" b="0" i="0" dirty="0">
                <a:solidFill>
                  <a:srgbClr val="333333"/>
                </a:solidFill>
                <a:effectLst/>
                <a:latin typeface="Helvetica Neue"/>
              </a:rPr>
              <a:t>Marketing is the management process responsible for identifying, anticipating and satisfying customer requirements profitability”</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Font typeface="Arial" panose="020B0604020202020204" pitchFamily="34" charset="0"/>
              <a:buNone/>
            </a:pP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6</a:t>
            </a:fld>
            <a:endParaRPr lang="en-GB" dirty="0"/>
          </a:p>
        </p:txBody>
      </p:sp>
    </p:spTree>
    <p:extLst>
      <p:ext uri="{BB962C8B-B14F-4D97-AF65-F5344CB8AC3E}">
        <p14:creationId xmlns:p14="http://schemas.microsoft.com/office/powerpoint/2010/main" val="23561684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7</a:t>
            </a:fld>
            <a:endParaRPr lang="en-GB" dirty="0"/>
          </a:p>
        </p:txBody>
      </p:sp>
    </p:spTree>
    <p:extLst>
      <p:ext uri="{BB962C8B-B14F-4D97-AF65-F5344CB8AC3E}">
        <p14:creationId xmlns:p14="http://schemas.microsoft.com/office/powerpoint/2010/main" val="467026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8</a:t>
            </a:fld>
            <a:endParaRPr lang="en-GB" dirty="0"/>
          </a:p>
        </p:txBody>
      </p:sp>
    </p:spTree>
    <p:extLst>
      <p:ext uri="{BB962C8B-B14F-4D97-AF65-F5344CB8AC3E}">
        <p14:creationId xmlns:p14="http://schemas.microsoft.com/office/powerpoint/2010/main" val="2317933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1. “A business model describes the rationale of how an organization creates, delivers, and captures value” (Osterwalder and Pigneur, 2009)</a:t>
            </a:r>
          </a:p>
        </p:txBody>
      </p:sp>
      <p:sp>
        <p:nvSpPr>
          <p:cNvPr id="4" name="Slide Number Placeholder 3"/>
          <p:cNvSpPr>
            <a:spLocks noGrp="1"/>
          </p:cNvSpPr>
          <p:nvPr>
            <p:ph type="sldNum" sz="quarter" idx="5"/>
          </p:nvPr>
        </p:nvSpPr>
        <p:spPr/>
        <p:txBody>
          <a:bodyPr/>
          <a:lstStyle/>
          <a:p>
            <a:fld id="{7FFAE875-01A5-4FC9-BC74-A6B104FCC297}" type="slidenum">
              <a:rPr lang="en-GB" smtClean="0"/>
              <a:t>9</a:t>
            </a:fld>
            <a:endParaRPr lang="en-GB" dirty="0"/>
          </a:p>
        </p:txBody>
      </p:sp>
    </p:spTree>
    <p:extLst>
      <p:ext uri="{BB962C8B-B14F-4D97-AF65-F5344CB8AC3E}">
        <p14:creationId xmlns:p14="http://schemas.microsoft.com/office/powerpoint/2010/main" val="9642751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sz="1800" dirty="0">
                <a:effectLst/>
                <a:latin typeface="Times New Roman" panose="02020603050405020304" pitchFamily="18" charset="0"/>
                <a:ea typeface="Calibri" panose="020F0502020204030204" pitchFamily="34" charset="0"/>
              </a:rPr>
              <a:t>Ana (2018). </a:t>
            </a:r>
            <a:r>
              <a:rPr lang="en-GB" sz="1800" i="1" dirty="0" err="1">
                <a:effectLst/>
                <a:latin typeface="Times New Roman" panose="02020603050405020304" pitchFamily="18" charset="0"/>
                <a:ea typeface="Calibri" panose="020F0502020204030204" pitchFamily="34" charset="0"/>
              </a:rPr>
              <a:t>Railsware</a:t>
            </a:r>
            <a:r>
              <a:rPr lang="en-GB" sz="1800" i="1" dirty="0">
                <a:effectLst/>
                <a:latin typeface="Times New Roman" panose="02020603050405020304" pitchFamily="18" charset="0"/>
                <a:ea typeface="Calibri" panose="020F0502020204030204" pitchFamily="34" charset="0"/>
              </a:rPr>
              <a:t>: Lean Canvas Intro- Uber example</a:t>
            </a:r>
            <a:endParaRPr lang="en-GB" dirty="0"/>
          </a:p>
        </p:txBody>
      </p:sp>
      <p:sp>
        <p:nvSpPr>
          <p:cNvPr id="4" name="Slide Number Placeholder 3"/>
          <p:cNvSpPr>
            <a:spLocks noGrp="1"/>
          </p:cNvSpPr>
          <p:nvPr>
            <p:ph type="sldNum" sz="quarter" idx="5"/>
          </p:nvPr>
        </p:nvSpPr>
        <p:spPr/>
        <p:txBody>
          <a:bodyPr/>
          <a:lstStyle/>
          <a:p>
            <a:fld id="{7FFAE875-01A5-4FC9-BC74-A6B104FCC297}" type="slidenum">
              <a:rPr lang="en-GB" smtClean="0"/>
              <a:t>10</a:t>
            </a:fld>
            <a:endParaRPr lang="en-GB" dirty="0"/>
          </a:p>
        </p:txBody>
      </p:sp>
    </p:spTree>
    <p:extLst>
      <p:ext uri="{BB962C8B-B14F-4D97-AF65-F5344CB8AC3E}">
        <p14:creationId xmlns:p14="http://schemas.microsoft.com/office/powerpoint/2010/main" val="4553749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FAE875-01A5-4FC9-BC74-A6B104FCC297}" type="slidenum">
              <a:rPr lang="en-GB" smtClean="0"/>
              <a:t>11</a:t>
            </a:fld>
            <a:endParaRPr lang="en-GB" dirty="0"/>
          </a:p>
        </p:txBody>
      </p:sp>
    </p:spTree>
    <p:extLst>
      <p:ext uri="{BB962C8B-B14F-4D97-AF65-F5344CB8AC3E}">
        <p14:creationId xmlns:p14="http://schemas.microsoft.com/office/powerpoint/2010/main" val="14006795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FAE875-01A5-4FC9-BC74-A6B104FCC297}" type="slidenum">
              <a:rPr lang="en-GB" smtClean="0"/>
              <a:t>12</a:t>
            </a:fld>
            <a:endParaRPr lang="en-GB" dirty="0"/>
          </a:p>
        </p:txBody>
      </p:sp>
    </p:spTree>
    <p:extLst>
      <p:ext uri="{BB962C8B-B14F-4D97-AF65-F5344CB8AC3E}">
        <p14:creationId xmlns:p14="http://schemas.microsoft.com/office/powerpoint/2010/main" val="479584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138F63C-9F18-4F8D-87B1-19CC0A188363}" type="datetime1">
              <a:rPr lang="en-GB" smtClean="0"/>
              <a:t>26/06/2021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422916189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FAC686-D88B-4C55-8E02-0FEF9F8306C2}" type="datetime1">
              <a:rPr lang="en-GB" smtClean="0"/>
              <a:t>26/06/2021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2304956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210F3A98-EE9B-42DE-B945-0B870F0273CE}" type="datetime1">
              <a:rPr lang="en-GB" smtClean="0"/>
              <a:t>26/06/2021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403815681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EE47E14-70DF-4E82-9477-0FF5F5A886F5}" type="datetime1">
              <a:rPr lang="en-GB" smtClean="0"/>
              <a:t>26/06/2021</a:t>
            </a:fld>
            <a:endParaRPr lang="en-GB" dirty="0"/>
          </a:p>
        </p:txBody>
      </p:sp>
      <p:sp>
        <p:nvSpPr>
          <p:cNvPr id="9" name="Footer Placeholder 8"/>
          <p:cNvSpPr>
            <a:spLocks noGrp="1"/>
          </p:cNvSpPr>
          <p:nvPr>
            <p:ph type="ftr" sz="quarter" idx="11"/>
          </p:nvPr>
        </p:nvSpPr>
        <p:spPr/>
        <p:txBody>
          <a:bodyPr/>
          <a:lstStyle/>
          <a:p>
            <a:endParaRPr lang="en-GB" dirty="0"/>
          </a:p>
        </p:txBody>
      </p:sp>
      <p:sp>
        <p:nvSpPr>
          <p:cNvPr id="10" name="Slide Number Placeholder 9"/>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2026768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2F15830A-3B44-4EEA-9752-D021BC60FAEE}" type="datetime1">
              <a:rPr lang="en-GB" smtClean="0"/>
              <a:t>26/06/2021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28E03E3-F786-456F-9CE9-C885BBD47413}" type="slidenum">
              <a:rPr lang="en-GB" smtClean="0"/>
              <a:t>‹#›</a:t>
            </a:fld>
            <a:endParaRPr lang="en-GB"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97561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552A2F-8E76-4833-9466-A1451639860C}" type="datetime1">
              <a:rPr lang="en-GB" smtClean="0"/>
              <a:t>26/06/2021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2590226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A3D977-DD85-4B10-AE8B-4693F4DBD7AC}" type="datetime1">
              <a:rPr lang="en-GB" smtClean="0"/>
              <a:t>26/06/2021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1223910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2C4616CB-50A2-412A-8847-CDAB3B6F0DD1}" type="datetime1">
              <a:rPr lang="en-GB" smtClean="0"/>
              <a:t>26/06/2021</a:t>
            </a:fld>
            <a:endParaRPr lang="en-GB"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dirty="0"/>
          </a:p>
        </p:txBody>
      </p:sp>
      <p:sp>
        <p:nvSpPr>
          <p:cNvPr id="11" name="Slide Number Placeholder 10"/>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1352880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FB8E3F40-6777-42F4-8DF0-DAAA5EAF875C}" type="datetime1">
              <a:rPr lang="en-GB" smtClean="0"/>
              <a:t>26/06/2021</a:t>
            </a:fld>
            <a:endParaRPr lang="en-GB"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dirty="0"/>
          </a:p>
        </p:txBody>
      </p:sp>
      <p:sp>
        <p:nvSpPr>
          <p:cNvPr id="10" name="Slide Number Placeholder 9"/>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2215080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B54893-5DDA-4B3B-A3A1-CC91B43BF8ED}" type="datetime1">
              <a:rPr lang="en-GB" smtClean="0"/>
              <a:t>26/06/2021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2833340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6B2545-F3A9-433F-9604-D35513049314}" type="datetime1">
              <a:rPr lang="en-GB" smtClean="0"/>
              <a:t>26/06/2021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4161648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D522344-E1EF-4D7B-A925-7F390DDED831}" type="datetime1">
              <a:rPr lang="en-GB" smtClean="0"/>
              <a:t>26/06/2021</a:t>
            </a:fld>
            <a:endParaRPr lang="en-GB"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B28E03E3-F786-456F-9CE9-C885BBD47413}" type="slidenum">
              <a:rPr lang="en-GB" smtClean="0"/>
              <a:t>‹#›</a:t>
            </a:fld>
            <a:endParaRPr lang="en-GB" dirty="0"/>
          </a:p>
        </p:txBody>
      </p:sp>
    </p:spTree>
    <p:extLst>
      <p:ext uri="{BB962C8B-B14F-4D97-AF65-F5344CB8AC3E}">
        <p14:creationId xmlns:p14="http://schemas.microsoft.com/office/powerpoint/2010/main" val="192005001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audio" Target="../media/media4.m4a"/><Relationship Id="rId7" Type="http://schemas.openxmlformats.org/officeDocument/2006/relationships/image" Target="../media/image5.png"/><Relationship Id="rId12" Type="http://schemas.openxmlformats.org/officeDocument/2006/relationships/image" Target="../media/image3.png"/><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notesSlide" Target="../notesSlides/notesSlide4.xml"/><Relationship Id="rId10" Type="http://schemas.openxmlformats.org/officeDocument/2006/relationships/image" Target="../media/image8.png"/><Relationship Id="rId4" Type="http://schemas.openxmlformats.org/officeDocument/2006/relationships/slideLayout" Target="../slideLayouts/slideLayout1.xml"/><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0.png"/><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18" Type="http://schemas.openxmlformats.org/officeDocument/2006/relationships/image" Target="../media/image24.png"/><Relationship Id="rId26" Type="http://schemas.openxmlformats.org/officeDocument/2006/relationships/image" Target="../media/image32.png"/><Relationship Id="rId3" Type="http://schemas.openxmlformats.org/officeDocument/2006/relationships/slideLayout" Target="../slideLayouts/slideLayout6.xml"/><Relationship Id="rId21" Type="http://schemas.openxmlformats.org/officeDocument/2006/relationships/image" Target="../media/image27.png"/><Relationship Id="rId7" Type="http://schemas.openxmlformats.org/officeDocument/2006/relationships/image" Target="../media/image13.png"/><Relationship Id="rId12" Type="http://schemas.openxmlformats.org/officeDocument/2006/relationships/image" Target="../media/image18.png"/><Relationship Id="rId17" Type="http://schemas.openxmlformats.org/officeDocument/2006/relationships/image" Target="../media/image23.png"/><Relationship Id="rId25" Type="http://schemas.openxmlformats.org/officeDocument/2006/relationships/image" Target="../media/image31.png"/><Relationship Id="rId2" Type="http://schemas.openxmlformats.org/officeDocument/2006/relationships/audio" Target="../media/media10.m4a"/><Relationship Id="rId16" Type="http://schemas.openxmlformats.org/officeDocument/2006/relationships/image" Target="../media/image22.png"/><Relationship Id="rId20" Type="http://schemas.openxmlformats.org/officeDocument/2006/relationships/image" Target="../media/image26.png"/><Relationship Id="rId29" Type="http://schemas.openxmlformats.org/officeDocument/2006/relationships/image" Target="../media/image3.png"/><Relationship Id="rId1" Type="http://schemas.microsoft.com/office/2007/relationships/media" Target="../media/media10.m4a"/><Relationship Id="rId6" Type="http://schemas.openxmlformats.org/officeDocument/2006/relationships/image" Target="../media/image12.png"/><Relationship Id="rId11" Type="http://schemas.openxmlformats.org/officeDocument/2006/relationships/image" Target="../media/image17.png"/><Relationship Id="rId24" Type="http://schemas.openxmlformats.org/officeDocument/2006/relationships/image" Target="../media/image30.png"/><Relationship Id="rId5" Type="http://schemas.openxmlformats.org/officeDocument/2006/relationships/image" Target="../media/image11.png"/><Relationship Id="rId15" Type="http://schemas.openxmlformats.org/officeDocument/2006/relationships/image" Target="../media/image21.png"/><Relationship Id="rId23" Type="http://schemas.openxmlformats.org/officeDocument/2006/relationships/image" Target="../media/image29.png"/><Relationship Id="rId28" Type="http://schemas.openxmlformats.org/officeDocument/2006/relationships/image" Target="../media/image34.png"/><Relationship Id="rId10" Type="http://schemas.openxmlformats.org/officeDocument/2006/relationships/image" Target="../media/image16.png"/><Relationship Id="rId19" Type="http://schemas.openxmlformats.org/officeDocument/2006/relationships/image" Target="../media/image25.png"/><Relationship Id="rId4" Type="http://schemas.openxmlformats.org/officeDocument/2006/relationships/notesSlide" Target="../notesSlides/notesSlide10.xml"/><Relationship Id="rId9" Type="http://schemas.openxmlformats.org/officeDocument/2006/relationships/image" Target="../media/image15.png"/><Relationship Id="rId14" Type="http://schemas.openxmlformats.org/officeDocument/2006/relationships/image" Target="../media/image20.png"/><Relationship Id="rId22" Type="http://schemas.openxmlformats.org/officeDocument/2006/relationships/image" Target="../media/image28.png"/><Relationship Id="rId27" Type="http://schemas.openxmlformats.org/officeDocument/2006/relationships/image" Target="../media/image33.png"/></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35.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investopedia.com/terms/s/soleproprietorship.asp" TargetMode="External"/><Relationship Id="rId5" Type="http://schemas.openxmlformats.org/officeDocument/2006/relationships/hyperlink" Target="https://www.trademarkea.com/news/regional-electronic-cargo-tracking-system-unveiled/" TargetMode="Externa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hyperlink" Target="https://www.startuploans.co.uk/business-advice/primary-and-secondary-market-research/" TargetMode="External"/><Relationship Id="rId7"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youtube.com/watch?v=pvIN9STpzCQ" TargetMode="External"/><Relationship Id="rId5" Type="http://schemas.openxmlformats.org/officeDocument/2006/relationships/hyperlink" Target="https://assets.strategyzer.com/assets/resources/business-model-generation-book-preview-2010.pdf" TargetMode="External"/><Relationship Id="rId4" Type="http://schemas.openxmlformats.org/officeDocument/2006/relationships/hyperlink" Target="https://www.cim.co.uk/media/4772/7p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133538-16FE-45B7-A27E-009700D241AC}"/>
              </a:ext>
            </a:extLst>
          </p:cNvPr>
          <p:cNvSpPr>
            <a:spLocks noGrp="1"/>
          </p:cNvSpPr>
          <p:nvPr>
            <p:ph type="ctrTitle"/>
          </p:nvPr>
        </p:nvSpPr>
        <p:spPr>
          <a:xfrm>
            <a:off x="154163" y="301752"/>
            <a:ext cx="4345969" cy="1896918"/>
          </a:xfrm>
        </p:spPr>
        <p:txBody>
          <a:bodyPr>
            <a:normAutofit fontScale="90000"/>
          </a:bodyPr>
          <a:lstStyle/>
          <a:p>
            <a:pPr algn="l"/>
            <a:r>
              <a:rPr lang="en-GB" sz="2800" b="1" u="sng" dirty="0">
                <a:latin typeface="Arial" panose="020B0604020202020204" pitchFamily="34" charset="0"/>
                <a:cs typeface="Arial" panose="020B0604020202020204" pitchFamily="34" charset="0"/>
              </a:rPr>
              <a:t>Assignment Title:</a:t>
            </a:r>
            <a:br>
              <a:rPr lang="en-GB" sz="2800" b="1" dirty="0">
                <a:latin typeface="Calibri" panose="020F0502020204030204" pitchFamily="34" charset="0"/>
                <a:cs typeface="Calibri" panose="020F0502020204030204" pitchFamily="34" charset="0"/>
              </a:rPr>
            </a:br>
            <a:br>
              <a:rPr lang="en-GB" sz="2800" b="1" dirty="0">
                <a:latin typeface="Calibri" panose="020F0502020204030204" pitchFamily="34" charset="0"/>
                <a:cs typeface="Calibri" panose="020F0502020204030204" pitchFamily="34" charset="0"/>
              </a:rPr>
            </a:br>
            <a:r>
              <a:rPr lang="en-GB" sz="2800" dirty="0">
                <a:latin typeface="Calibri" panose="020F0502020204030204" pitchFamily="34" charset="0"/>
                <a:cs typeface="Calibri" panose="020F0502020204030204" pitchFamily="34" charset="0"/>
              </a:rPr>
              <a:t>Feasibility of new venture</a:t>
            </a:r>
            <a:br>
              <a:rPr lang="en-GB" sz="2800" b="1" dirty="0">
                <a:latin typeface="Calibri" panose="020F0502020204030204" pitchFamily="34" charset="0"/>
                <a:cs typeface="Calibri" panose="020F0502020204030204" pitchFamily="34" charset="0"/>
              </a:rPr>
            </a:br>
            <a:endParaRPr lang="en-GB" sz="2800" b="1" dirty="0">
              <a:latin typeface="Calibri" panose="020F0502020204030204" pitchFamily="34" charset="0"/>
              <a:cs typeface="Calibri" panose="020F0502020204030204" pitchFamily="34" charset="0"/>
            </a:endParaRPr>
          </a:p>
        </p:txBody>
      </p:sp>
      <p:sp>
        <p:nvSpPr>
          <p:cNvPr id="3" name="Rectangle 2">
            <a:extLst>
              <a:ext uri="{FF2B5EF4-FFF2-40B4-BE49-F238E27FC236}">
                <a16:creationId xmlns:a16="http://schemas.microsoft.com/office/drawing/2014/main" id="{ABB45E52-E453-476A-9256-F2E319E51667}"/>
              </a:ext>
            </a:extLst>
          </p:cNvPr>
          <p:cNvSpPr/>
          <p:nvPr/>
        </p:nvSpPr>
        <p:spPr>
          <a:xfrm>
            <a:off x="6522109" y="6161306"/>
            <a:ext cx="184730" cy="407035"/>
          </a:xfrm>
          <a:prstGeom prst="rect">
            <a:avLst/>
          </a:prstGeom>
        </p:spPr>
        <p:txBody>
          <a:bodyPr wrap="none">
            <a:spAutoFit/>
          </a:bodyPr>
          <a:lstStyle/>
          <a:p>
            <a:pPr algn="ctr">
              <a:lnSpc>
                <a:spcPct val="107000"/>
              </a:lnSpc>
              <a:spcAft>
                <a:spcPts val="800"/>
              </a:spcAft>
            </a:pPr>
            <a:endPar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0" name="Title 1">
            <a:extLst>
              <a:ext uri="{FF2B5EF4-FFF2-40B4-BE49-F238E27FC236}">
                <a16:creationId xmlns:a16="http://schemas.microsoft.com/office/drawing/2014/main" id="{C4E3A7B1-0D63-4D51-AEE3-8CC57FEB840A}"/>
              </a:ext>
            </a:extLst>
          </p:cNvPr>
          <p:cNvSpPr txBox="1">
            <a:spLocks/>
          </p:cNvSpPr>
          <p:nvPr/>
        </p:nvSpPr>
        <p:spPr bwMode="blackWhite">
          <a:xfrm>
            <a:off x="154164" y="3584688"/>
            <a:ext cx="4345969" cy="1627792"/>
          </a:xfrm>
          <a:prstGeom prst="rect">
            <a:avLst/>
          </a:prstGeom>
          <a:solidFill>
            <a:srgbClr val="FFFFFF"/>
          </a:solidFill>
          <a:ln w="38100" cap="sq">
            <a:solidFill>
              <a:srgbClr val="404040"/>
            </a:solidFill>
            <a:miter lim="800000"/>
          </a:ln>
        </p:spPr>
        <p:txBody>
          <a:bodyPr vert="horz" lIns="274320" tIns="182880" rIns="274320" bIns="182880" rtlCol="0" anchor="ctr" anchorCtr="1">
            <a:noAutofit/>
          </a:bodyPr>
          <a:lstStyle>
            <a:lvl1pPr algn="ctr" defTabSz="914400" rtl="0" eaLnBrk="1" latinLnBrk="0" hangingPunct="1">
              <a:lnSpc>
                <a:spcPct val="90000"/>
              </a:lnSpc>
              <a:spcBef>
                <a:spcPct val="0"/>
              </a:spcBef>
              <a:buNone/>
              <a:defRPr sz="3800" kern="1200" cap="all" spc="200" baseline="0">
                <a:solidFill>
                  <a:srgbClr val="262626"/>
                </a:solidFill>
                <a:latin typeface="+mj-lt"/>
                <a:ea typeface="+mj-ea"/>
                <a:cs typeface="+mj-cs"/>
              </a:defRPr>
            </a:lvl1pPr>
          </a:lstStyle>
          <a:p>
            <a:pPr algn="l"/>
            <a:r>
              <a:rPr lang="en-GB" sz="1600" b="1" dirty="0">
                <a:latin typeface="Arial" panose="020B0604020202020204" pitchFamily="34" charset="0"/>
                <a:cs typeface="Arial" panose="020B0604020202020204" pitchFamily="34" charset="0"/>
              </a:rPr>
              <a:t>Name: </a:t>
            </a:r>
            <a:r>
              <a:rPr lang="en-GB" sz="1600" dirty="0">
                <a:latin typeface="Arial" panose="020B0604020202020204" pitchFamily="34" charset="0"/>
                <a:cs typeface="Arial" panose="020B0604020202020204" pitchFamily="34" charset="0"/>
              </a:rPr>
              <a:t>Abdirahman Osman Mohamed</a:t>
            </a:r>
          </a:p>
          <a:p>
            <a:pPr algn="l"/>
            <a:r>
              <a:rPr lang="en-GB" sz="1600" b="1" dirty="0">
                <a:latin typeface="Arial" panose="020B0604020202020204" pitchFamily="34" charset="0"/>
                <a:cs typeface="Arial" panose="020B0604020202020204" pitchFamily="34" charset="0"/>
              </a:rPr>
              <a:t>Student ID: </a:t>
            </a:r>
            <a:r>
              <a:rPr lang="en-GB" sz="1600" dirty="0">
                <a:latin typeface="Arial" panose="020B0604020202020204" pitchFamily="34" charset="0"/>
                <a:cs typeface="Arial" panose="020B0604020202020204" pitchFamily="34" charset="0"/>
              </a:rPr>
              <a:t>1916611</a:t>
            </a:r>
          </a:p>
          <a:p>
            <a:pPr algn="l"/>
            <a:r>
              <a:rPr lang="en-GB" sz="1600" b="1" dirty="0">
                <a:latin typeface="Arial" panose="020B0604020202020204" pitchFamily="34" charset="0"/>
                <a:cs typeface="Arial" panose="020B0604020202020204" pitchFamily="34" charset="0"/>
              </a:rPr>
              <a:t>Programme: </a:t>
            </a:r>
            <a:r>
              <a:rPr lang="en-GB" sz="1600" dirty="0">
                <a:latin typeface="Arial" panose="020B0604020202020204" pitchFamily="34" charset="0"/>
                <a:cs typeface="Arial" panose="020B0604020202020204" pitchFamily="34" charset="0"/>
              </a:rPr>
              <a:t>e-MBA</a:t>
            </a:r>
          </a:p>
          <a:p>
            <a:pPr algn="l"/>
            <a:r>
              <a:rPr lang="en-GB" sz="1600" b="1" dirty="0">
                <a:latin typeface="Arial" panose="020B0604020202020204" pitchFamily="34" charset="0"/>
                <a:cs typeface="Arial" panose="020B0604020202020204" pitchFamily="34" charset="0"/>
              </a:rPr>
              <a:t>Module:</a:t>
            </a:r>
            <a:r>
              <a:rPr lang="en-GB" sz="1600" dirty="0">
                <a:effectLst/>
                <a:latin typeface="Arial" panose="020B0604020202020204" pitchFamily="34" charset="0"/>
                <a:ea typeface="Calibri" panose="020F0502020204030204" pitchFamily="34" charset="0"/>
                <a:cs typeface="Arial" panose="020B0604020202020204" pitchFamily="34" charset="0"/>
              </a:rPr>
              <a:t> Digital Entrepreneurship (BMMB7002D)</a:t>
            </a:r>
            <a:endParaRPr lang="en-GB" sz="1600" b="1" dirty="0">
              <a:latin typeface="Arial" panose="020B0604020202020204" pitchFamily="34" charset="0"/>
              <a:cs typeface="Arial" panose="020B0604020202020204" pitchFamily="34" charset="0"/>
            </a:endParaRPr>
          </a:p>
        </p:txBody>
      </p:sp>
      <p:sp>
        <p:nvSpPr>
          <p:cNvPr id="5" name="AutoShape 2" descr="Screen Shot 2014-11-03 at 10.06.42 PM">
            <a:extLst>
              <a:ext uri="{FF2B5EF4-FFF2-40B4-BE49-F238E27FC236}">
                <a16:creationId xmlns:a16="http://schemas.microsoft.com/office/drawing/2014/main" id="{92408917-1F6E-49D7-AAC9-9524778E3E2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Footer Placeholder 5">
            <a:extLst>
              <a:ext uri="{FF2B5EF4-FFF2-40B4-BE49-F238E27FC236}">
                <a16:creationId xmlns:a16="http://schemas.microsoft.com/office/drawing/2014/main" id="{8F683C8B-9BFC-4CF5-83D9-DFC4E1A6A220}"/>
              </a:ext>
            </a:extLst>
          </p:cNvPr>
          <p:cNvSpPr>
            <a:spLocks noGrp="1"/>
          </p:cNvSpPr>
          <p:nvPr>
            <p:ph type="ftr" sz="quarter" idx="11"/>
          </p:nvPr>
        </p:nvSpPr>
        <p:spPr/>
        <p:txBody>
          <a:bodyPr/>
          <a:lstStyle/>
          <a:p>
            <a:endParaRPr lang="en-GB" dirty="0"/>
          </a:p>
        </p:txBody>
      </p:sp>
      <p:pic>
        <p:nvPicPr>
          <p:cNvPr id="12" name="Picture 11">
            <a:extLst>
              <a:ext uri="{FF2B5EF4-FFF2-40B4-BE49-F238E27FC236}">
                <a16:creationId xmlns:a16="http://schemas.microsoft.com/office/drawing/2014/main" id="{AF06EA48-8160-4234-9C83-07A6FB237F14}"/>
              </a:ext>
            </a:extLst>
          </p:cNvPr>
          <p:cNvPicPr>
            <a:picLocks noChangeAspect="1"/>
          </p:cNvPicPr>
          <p:nvPr/>
        </p:nvPicPr>
        <p:blipFill>
          <a:blip r:embed="rId5"/>
          <a:stretch>
            <a:fillRect/>
          </a:stretch>
        </p:blipFill>
        <p:spPr>
          <a:xfrm>
            <a:off x="-71919" y="5562659"/>
            <a:ext cx="12263919" cy="1295342"/>
          </a:xfrm>
          <a:prstGeom prst="rect">
            <a:avLst/>
          </a:prstGeom>
        </p:spPr>
      </p:pic>
      <p:pic>
        <p:nvPicPr>
          <p:cNvPr id="8" name="Picture 7">
            <a:extLst>
              <a:ext uri="{FF2B5EF4-FFF2-40B4-BE49-F238E27FC236}">
                <a16:creationId xmlns:a16="http://schemas.microsoft.com/office/drawing/2014/main" id="{1B7A1C23-93CB-4F1C-B102-522F51378941}"/>
              </a:ext>
            </a:extLst>
          </p:cNvPr>
          <p:cNvPicPr>
            <a:picLocks noChangeAspect="1"/>
          </p:cNvPicPr>
          <p:nvPr/>
        </p:nvPicPr>
        <p:blipFill>
          <a:blip r:embed="rId6"/>
          <a:stretch>
            <a:fillRect/>
          </a:stretch>
        </p:blipFill>
        <p:spPr>
          <a:xfrm>
            <a:off x="5943599" y="966721"/>
            <a:ext cx="4803169" cy="3800488"/>
          </a:xfrm>
          <a:prstGeom prst="rect">
            <a:avLst/>
          </a:prstGeom>
        </p:spPr>
      </p:pic>
      <p:pic>
        <p:nvPicPr>
          <p:cNvPr id="25" name="Audio 24">
            <a:hlinkClick r:id="" action="ppaction://media"/>
            <a:extLst>
              <a:ext uri="{FF2B5EF4-FFF2-40B4-BE49-F238E27FC236}">
                <a16:creationId xmlns:a16="http://schemas.microsoft.com/office/drawing/2014/main" id="{8ADAB4F7-15F6-4AD0-A181-DABFF7ECD0C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4914911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815"/>
    </mc:Choice>
    <mc:Fallback>
      <p:transition spd="slow" advTm="7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482885" y="173582"/>
            <a:ext cx="11270751" cy="1188720"/>
          </a:xfrm>
        </p:spPr>
        <p:txBody>
          <a:bodyPr/>
          <a:lstStyle/>
          <a:p>
            <a:r>
              <a:rPr lang="en-GB" b="1" dirty="0">
                <a:latin typeface="Arial" panose="020B0604020202020204" pitchFamily="34" charset="0"/>
                <a:cs typeface="Arial" panose="020B0604020202020204" pitchFamily="34" charset="0"/>
              </a:rPr>
              <a:t>Introduction and outline of the new venture</a:t>
            </a: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r>
              <a:rPr lang="en-GB" sz="2400" b="1" u="sng" dirty="0">
                <a:latin typeface="Arial" panose="020B0604020202020204" pitchFamily="34" charset="0"/>
                <a:cs typeface="Arial" panose="020B0604020202020204" pitchFamily="34" charset="0"/>
              </a:rPr>
              <a:t>Introduction:</a:t>
            </a:r>
          </a:p>
          <a:p>
            <a:r>
              <a:rPr lang="en-GB" sz="2400" dirty="0">
                <a:latin typeface="Arial" panose="020B0604020202020204" pitchFamily="34" charset="0"/>
                <a:cs typeface="Arial" panose="020B0604020202020204" pitchFamily="34" charset="0"/>
              </a:rPr>
              <a:t>The presentation will assess feasibility of new venture. The new venture is a start up company that will invest in Electronic cargo tracking system (ECTS) to help truck drivers in Africa. </a:t>
            </a:r>
          </a:p>
          <a:p>
            <a:r>
              <a:rPr lang="en-GB" sz="2400" dirty="0">
                <a:latin typeface="Arial" panose="020B0604020202020204" pitchFamily="34" charset="0"/>
                <a:cs typeface="Arial" panose="020B0604020202020204" pitchFamily="34" charset="0"/>
              </a:rPr>
              <a:t> </a:t>
            </a:r>
            <a:r>
              <a:rPr lang="en-GB" sz="2400" b="1" u="sng" dirty="0">
                <a:latin typeface="Arial" panose="020B0604020202020204" pitchFamily="34" charset="0"/>
                <a:cs typeface="Arial" panose="020B0604020202020204" pitchFamily="34" charset="0"/>
              </a:rPr>
              <a:t>Outlines: </a:t>
            </a:r>
          </a:p>
          <a:p>
            <a:r>
              <a:rPr lang="en-GB" dirty="0">
                <a:latin typeface="Arial" panose="020B0604020202020204" pitchFamily="34" charset="0"/>
                <a:cs typeface="Arial" panose="020B0604020202020204" pitchFamily="34" charset="0"/>
              </a:rPr>
              <a:t>1. Company overview                                                                        5. Develop operation plan of the new venture</a:t>
            </a:r>
          </a:p>
          <a:p>
            <a:r>
              <a:rPr lang="en-GB" dirty="0">
                <a:latin typeface="Arial" panose="020B0604020202020204" pitchFamily="34" charset="0"/>
                <a:cs typeface="Arial" panose="020B0604020202020204" pitchFamily="34" charset="0"/>
              </a:rPr>
              <a:t>2. Products and Services for ECTS                                                   6. Develop financial plan                                           </a:t>
            </a:r>
          </a:p>
          <a:p>
            <a:r>
              <a:rPr lang="en-GB" dirty="0">
                <a:latin typeface="Arial" panose="020B0604020202020204" pitchFamily="34" charset="0"/>
                <a:cs typeface="Arial" panose="020B0604020202020204" pitchFamily="34" charset="0"/>
              </a:rPr>
              <a:t>3. Industry and Marketplace analysis of ECTS                                  7. Prepare business model Canvas.                                 </a:t>
            </a:r>
          </a:p>
          <a:p>
            <a:r>
              <a:rPr lang="en-GB" dirty="0">
                <a:latin typeface="Arial" panose="020B0604020202020204" pitchFamily="34" charset="0"/>
                <a:cs typeface="Arial" panose="020B0604020202020204" pitchFamily="34" charset="0"/>
              </a:rPr>
              <a:t>4. Marketing, distribution and sales strategy.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527496"/>
            <a:ext cx="12277725" cy="1371601"/>
          </a:xfrm>
          <a:prstGeom prst="rect">
            <a:avLst/>
          </a:prstGeom>
        </p:spPr>
      </p:pic>
      <p:pic>
        <p:nvPicPr>
          <p:cNvPr id="18" name="Audio 17">
            <a:hlinkClick r:id="" action="ppaction://media"/>
            <a:extLst>
              <a:ext uri="{FF2B5EF4-FFF2-40B4-BE49-F238E27FC236}">
                <a16:creationId xmlns:a16="http://schemas.microsoft.com/office/drawing/2014/main" id="{7535BDED-5AFB-40FE-A846-24B4E3B5AA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28538513"/>
      </p:ext>
    </p:extLst>
  </p:cSld>
  <p:clrMapOvr>
    <a:masterClrMapping/>
  </p:clrMapOvr>
  <mc:AlternateContent xmlns:mc="http://schemas.openxmlformats.org/markup-compatibility/2006">
    <mc:Choice xmlns:p14="http://schemas.microsoft.com/office/powerpoint/2010/main" Requires="p14">
      <p:transition spd="slow" p14:dur="2000" advTm="63841"/>
    </mc:Choice>
    <mc:Fallback>
      <p:transition spd="slow" advTm="63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842481" y="173582"/>
            <a:ext cx="10787865" cy="1188720"/>
          </a:xfrm>
        </p:spPr>
        <p:txBody>
          <a:bodyPr>
            <a:normAutofit/>
          </a:bodyPr>
          <a:lstStyle/>
          <a:p>
            <a:r>
              <a:rPr lang="en-GB" sz="3100" b="1" dirty="0">
                <a:effectLst/>
                <a:latin typeface="Arial" panose="020B0604020202020204" pitchFamily="34" charset="0"/>
                <a:ea typeface="Calibri" panose="020F0502020204030204" pitchFamily="34" charset="0"/>
                <a:cs typeface="Arial" panose="020B0604020202020204" pitchFamily="34" charset="0"/>
              </a:rPr>
              <a:t>Company overview</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43838" y="1518161"/>
            <a:ext cx="11794733" cy="6370975"/>
          </a:xfrm>
          <a:prstGeom prst="rect">
            <a:avLst/>
          </a:prstGeom>
          <a:noFill/>
        </p:spPr>
        <p:txBody>
          <a:bodyPr wrap="square">
            <a:spAutoFit/>
          </a:bodyPr>
          <a:lstStyle/>
          <a:p>
            <a:pPr marL="342900" indent="-342900">
              <a:buFont typeface="Wingdings" panose="05000000000000000000" pitchFamily="2" charset="2"/>
              <a:buChar char="§"/>
            </a:pPr>
            <a:r>
              <a:rPr lang="en-GB" sz="2400" dirty="0" err="1">
                <a:latin typeface="Arial" panose="020B0604020202020204" pitchFamily="34" charset="0"/>
                <a:ea typeface="Calibri" panose="020F0502020204030204" pitchFamily="34" charset="0"/>
                <a:cs typeface="Arial" panose="020B0604020202020204" pitchFamily="34" charset="0"/>
              </a:rPr>
              <a:t>Sagal</a:t>
            </a:r>
            <a:r>
              <a:rPr lang="en-GB" sz="2400" dirty="0">
                <a:latin typeface="Arial" panose="020B0604020202020204" pitchFamily="34" charset="0"/>
                <a:ea typeface="Calibri" panose="020F0502020204030204" pitchFamily="34" charset="0"/>
                <a:cs typeface="Arial" panose="020B0604020202020204" pitchFamily="34" charset="0"/>
              </a:rPr>
              <a:t> company is a start up company that will invest in ECTS to help Horn of Africa truck drivers to deliver goods successfully. </a:t>
            </a: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The company is a sole proprietorship that will be owned by me. </a:t>
            </a: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The company core business and objective is to provide high quality ECTS to our customers.</a:t>
            </a:r>
          </a:p>
          <a:p>
            <a:r>
              <a:rPr lang="en-GB" b="1" u="sng" dirty="0">
                <a:latin typeface="Arial" panose="020B0604020202020204" pitchFamily="34" charset="0"/>
                <a:ea typeface="Calibri" panose="020F0502020204030204" pitchFamily="34" charset="0"/>
                <a:cs typeface="Arial" panose="020B0604020202020204" pitchFamily="34" charset="0"/>
              </a:rPr>
              <a:t>Mission</a:t>
            </a:r>
            <a:r>
              <a:rPr lang="en-GB" b="1" dirty="0">
                <a:latin typeface="Arial" panose="020B0604020202020204" pitchFamily="34" charset="0"/>
                <a:ea typeface="Calibri" panose="020F0502020204030204" pitchFamily="34" charset="0"/>
                <a:cs typeface="Arial" panose="020B0604020202020204" pitchFamily="34" charset="0"/>
              </a:rPr>
              <a:t>                                                                </a:t>
            </a:r>
            <a:r>
              <a:rPr lang="en-GB" b="1" u="sng" dirty="0">
                <a:latin typeface="Arial" panose="020B0604020202020204" pitchFamily="34" charset="0"/>
                <a:ea typeface="Calibri" panose="020F0502020204030204" pitchFamily="34" charset="0"/>
                <a:cs typeface="Arial" panose="020B0604020202020204" pitchFamily="34" charset="0"/>
              </a:rPr>
              <a:t>Vision</a:t>
            </a:r>
            <a:endParaRPr lang="en-GB" u="sng" dirty="0">
              <a:latin typeface="Arial" panose="020B0604020202020204" pitchFamily="34" charset="0"/>
              <a:ea typeface="Calibri" panose="020F0502020204030204" pitchFamily="34" charset="0"/>
              <a:cs typeface="Arial" panose="020B0604020202020204" pitchFamily="34" charset="0"/>
            </a:endParaRPr>
          </a:p>
          <a:p>
            <a:r>
              <a:rPr lang="en-GB" dirty="0">
                <a:latin typeface="Arial" panose="020B0604020202020204" pitchFamily="34" charset="0"/>
                <a:ea typeface="Calibri" panose="020F0502020204030204" pitchFamily="34" charset="0"/>
                <a:cs typeface="Arial" panose="020B0604020202020204" pitchFamily="34" charset="0"/>
              </a:rPr>
              <a:t>- Promote technological advance                         - Stronger trucks association                </a:t>
            </a:r>
          </a:p>
          <a:p>
            <a:r>
              <a:rPr lang="en-GB" dirty="0">
                <a:latin typeface="Arial" panose="020B0604020202020204" pitchFamily="34" charset="0"/>
                <a:ea typeface="Calibri" panose="020F0502020204030204" pitchFamily="34" charset="0"/>
                <a:cs typeface="Arial" panose="020B0604020202020204" pitchFamily="34" charset="0"/>
              </a:rPr>
              <a:t>and support truck drivers to deliver                          that create value for the                       </a:t>
            </a:r>
          </a:p>
          <a:p>
            <a:r>
              <a:rPr lang="en-GB" dirty="0">
                <a:latin typeface="Arial" panose="020B0604020202020204" pitchFamily="34" charset="0"/>
                <a:ea typeface="Calibri" panose="020F0502020204030204" pitchFamily="34" charset="0"/>
                <a:cs typeface="Arial" panose="020B0604020202020204" pitchFamily="34" charset="0"/>
              </a:rPr>
              <a:t>Goods successfully and on time.                              customers. </a:t>
            </a: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18" name="Audio 17">
            <a:hlinkClick r:id="" action="ppaction://media"/>
            <a:extLst>
              <a:ext uri="{FF2B5EF4-FFF2-40B4-BE49-F238E27FC236}">
                <a16:creationId xmlns:a16="http://schemas.microsoft.com/office/drawing/2014/main" id="{E3164730-CF06-4464-9F09-CDF2C2D290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5174752"/>
      </p:ext>
    </p:extLst>
  </p:cSld>
  <p:clrMapOvr>
    <a:masterClrMapping/>
  </p:clrMapOvr>
  <mc:AlternateContent xmlns:mc="http://schemas.openxmlformats.org/markup-compatibility/2006">
    <mc:Choice xmlns:p14="http://schemas.microsoft.com/office/powerpoint/2010/main" Requires="p14">
      <p:transition spd="slow" p14:dur="2000" advTm="65513"/>
    </mc:Choice>
    <mc:Fallback>
      <p:transition spd="slow" advTm="65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34429" y="3923763"/>
            <a:ext cx="771701" cy="3310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6216" y="2174870"/>
            <a:ext cx="914400" cy="323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220633" y="2420888"/>
            <a:ext cx="864096" cy="5106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9" name="Picture 5"/>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780230" y="3270631"/>
            <a:ext cx="850955" cy="632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Down Arrow 1"/>
          <p:cNvSpPr/>
          <p:nvPr/>
        </p:nvSpPr>
        <p:spPr>
          <a:xfrm>
            <a:off x="2407962" y="2467908"/>
            <a:ext cx="347574" cy="533712"/>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solidFill>
                <a:prstClr val="white"/>
              </a:solidFill>
            </a:endParaRPr>
          </a:p>
        </p:txBody>
      </p:sp>
      <p:sp>
        <p:nvSpPr>
          <p:cNvPr id="13" name="Down Arrow 12"/>
          <p:cNvSpPr/>
          <p:nvPr/>
        </p:nvSpPr>
        <p:spPr>
          <a:xfrm>
            <a:off x="6082997" y="3341952"/>
            <a:ext cx="347574" cy="632325"/>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solidFill>
                <a:prstClr val="white"/>
              </a:solidFill>
            </a:endParaRPr>
          </a:p>
        </p:txBody>
      </p:sp>
      <p:pic>
        <p:nvPicPr>
          <p:cNvPr id="6154" name="Picture 10"/>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9845230" y="4312995"/>
            <a:ext cx="908029" cy="695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0" name="Down Arrow 19"/>
          <p:cNvSpPr/>
          <p:nvPr/>
        </p:nvSpPr>
        <p:spPr>
          <a:xfrm>
            <a:off x="10125458" y="4246923"/>
            <a:ext cx="347574" cy="632325"/>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solidFill>
                <a:prstClr val="white"/>
              </a:solidFill>
            </a:endParaRPr>
          </a:p>
        </p:txBody>
      </p:sp>
      <p:pic>
        <p:nvPicPr>
          <p:cNvPr id="6157" name="Picture 13"/>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805560" y="453874"/>
            <a:ext cx="762000" cy="166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39" name="Straight Arrow Connector 38"/>
          <p:cNvCxnSpPr/>
          <p:nvPr/>
        </p:nvCxnSpPr>
        <p:spPr>
          <a:xfrm flipV="1">
            <a:off x="6337833" y="980728"/>
            <a:ext cx="0" cy="461622"/>
          </a:xfrm>
          <a:prstGeom prst="straightConnector1">
            <a:avLst/>
          </a:prstGeom>
          <a:ln w="28575">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56" name="Straight Arrow Connector 55"/>
          <p:cNvCxnSpPr/>
          <p:nvPr/>
        </p:nvCxnSpPr>
        <p:spPr>
          <a:xfrm>
            <a:off x="5951984" y="775026"/>
            <a:ext cx="0" cy="512282"/>
          </a:xfrm>
          <a:prstGeom prst="straightConnector1">
            <a:avLst/>
          </a:prstGeom>
          <a:ln w="28575">
            <a:solidFill>
              <a:schemeClr val="accent3">
                <a:lumMod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p:nvPr/>
        </p:nvCxnSpPr>
        <p:spPr>
          <a:xfrm flipV="1">
            <a:off x="4007768" y="1287308"/>
            <a:ext cx="1797792" cy="833438"/>
          </a:xfrm>
          <a:prstGeom prst="straightConnector1">
            <a:avLst/>
          </a:prstGeom>
          <a:ln>
            <a:prstDash val="sysDot"/>
            <a:headEnd type="arrow"/>
            <a:tailEnd type="arrow"/>
          </a:ln>
        </p:spPr>
        <p:style>
          <a:lnRef idx="1">
            <a:schemeClr val="accent1"/>
          </a:lnRef>
          <a:fillRef idx="0">
            <a:schemeClr val="accent1"/>
          </a:fillRef>
          <a:effectRef idx="0">
            <a:schemeClr val="accent1"/>
          </a:effectRef>
          <a:fontRef idx="minor">
            <a:schemeClr val="tx1"/>
          </a:fontRef>
        </p:style>
      </p:cxnSp>
      <p:cxnSp>
        <p:nvCxnSpPr>
          <p:cNvPr id="68" name="Straight Arrow Connector 67"/>
          <p:cNvCxnSpPr/>
          <p:nvPr/>
        </p:nvCxnSpPr>
        <p:spPr>
          <a:xfrm flipH="1" flipV="1">
            <a:off x="6567560" y="1442350"/>
            <a:ext cx="896592" cy="1887276"/>
          </a:xfrm>
          <a:prstGeom prst="straightConnector1">
            <a:avLst/>
          </a:prstGeom>
          <a:ln>
            <a:prstDash val="sysDot"/>
            <a:headEnd type="arrow"/>
            <a:tailEnd type="arrow"/>
          </a:ln>
        </p:spPr>
        <p:style>
          <a:lnRef idx="1">
            <a:schemeClr val="accent1"/>
          </a:lnRef>
          <a:fillRef idx="0">
            <a:schemeClr val="accent1"/>
          </a:fillRef>
          <a:effectRef idx="0">
            <a:schemeClr val="accent1"/>
          </a:effectRef>
          <a:fontRef idx="minor">
            <a:schemeClr val="tx1"/>
          </a:fontRef>
        </p:style>
      </p:cxnSp>
      <p:cxnSp>
        <p:nvCxnSpPr>
          <p:cNvPr id="69" name="Straight Arrow Connector 68"/>
          <p:cNvCxnSpPr/>
          <p:nvPr/>
        </p:nvCxnSpPr>
        <p:spPr>
          <a:xfrm flipH="1" flipV="1">
            <a:off x="6567560" y="1442350"/>
            <a:ext cx="2166866" cy="2346690"/>
          </a:xfrm>
          <a:prstGeom prst="straightConnector1">
            <a:avLst/>
          </a:prstGeom>
          <a:ln>
            <a:prstDash val="sysDot"/>
            <a:headEnd type="arrow"/>
            <a:tailEnd type="arrow"/>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p:nvPr/>
        </p:nvCxnSpPr>
        <p:spPr>
          <a:xfrm flipH="1" flipV="1">
            <a:off x="6567560" y="1439708"/>
            <a:ext cx="3557898" cy="2504500"/>
          </a:xfrm>
          <a:prstGeom prst="straightConnector1">
            <a:avLst/>
          </a:prstGeom>
          <a:ln>
            <a:prstDash val="sysDot"/>
            <a:headEnd type="arrow"/>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a:endCxn id="6157" idx="1"/>
          </p:cNvCxnSpPr>
          <p:nvPr/>
        </p:nvCxnSpPr>
        <p:spPr>
          <a:xfrm flipV="1">
            <a:off x="4906664" y="1287312"/>
            <a:ext cx="898896" cy="1752007"/>
          </a:xfrm>
          <a:prstGeom prst="straightConnector1">
            <a:avLst/>
          </a:prstGeom>
          <a:ln>
            <a:prstDash val="sysDot"/>
            <a:headEnd type="arrow"/>
            <a:tailEnd type="arrow"/>
          </a:ln>
        </p:spPr>
        <p:style>
          <a:lnRef idx="1">
            <a:schemeClr val="accent1"/>
          </a:lnRef>
          <a:fillRef idx="0">
            <a:schemeClr val="accent1"/>
          </a:fillRef>
          <a:effectRef idx="0">
            <a:schemeClr val="accent1"/>
          </a:effectRef>
          <a:fontRef idx="minor">
            <a:schemeClr val="tx1"/>
          </a:fontRef>
        </p:style>
      </p:cxnSp>
      <p:cxnSp>
        <p:nvCxnSpPr>
          <p:cNvPr id="82" name="Straight Arrow Connector 81"/>
          <p:cNvCxnSpPr>
            <a:endCxn id="6157" idx="1"/>
          </p:cNvCxnSpPr>
          <p:nvPr/>
        </p:nvCxnSpPr>
        <p:spPr>
          <a:xfrm flipH="1" flipV="1">
            <a:off x="5805560" y="1287312"/>
            <a:ext cx="146424" cy="1775117"/>
          </a:xfrm>
          <a:prstGeom prst="straightConnector1">
            <a:avLst/>
          </a:prstGeom>
          <a:ln>
            <a:prstDash val="sysDot"/>
            <a:headEnd type="arrow"/>
            <a:tailEnd type="arrow"/>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a:off x="2276723" y="5949280"/>
            <a:ext cx="7848737" cy="0"/>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sp>
        <p:nvSpPr>
          <p:cNvPr id="91" name="6-Point Star 90"/>
          <p:cNvSpPr/>
          <p:nvPr/>
        </p:nvSpPr>
        <p:spPr>
          <a:xfrm>
            <a:off x="3132634" y="5733256"/>
            <a:ext cx="285177" cy="432048"/>
          </a:xfrm>
          <a:prstGeom prst="star6">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75" name="TextBox 74"/>
          <p:cNvSpPr txBox="1"/>
          <p:nvPr/>
        </p:nvSpPr>
        <p:spPr>
          <a:xfrm>
            <a:off x="5756398" y="6084004"/>
            <a:ext cx="1622327" cy="369332"/>
          </a:xfrm>
          <a:prstGeom prst="rect">
            <a:avLst/>
          </a:prstGeom>
          <a:noFill/>
        </p:spPr>
        <p:txBody>
          <a:bodyPr wrap="square" rtlCol="0">
            <a:spAutoFit/>
          </a:bodyPr>
          <a:lstStyle/>
          <a:p>
            <a:r>
              <a:rPr lang="en-ZA" b="1" dirty="0">
                <a:solidFill>
                  <a:srgbClr val="FF0000"/>
                </a:solidFill>
                <a:latin typeface="Calibri"/>
              </a:rPr>
              <a:t>ICT BACKBONE</a:t>
            </a:r>
            <a:endParaRPr lang="en-GB" b="1" dirty="0">
              <a:solidFill>
                <a:srgbClr val="FF0000"/>
              </a:solidFill>
              <a:latin typeface="Calibri"/>
            </a:endParaRPr>
          </a:p>
        </p:txBody>
      </p:sp>
      <p:sp>
        <p:nvSpPr>
          <p:cNvPr id="99" name="6-Point Star 98"/>
          <p:cNvSpPr/>
          <p:nvPr/>
        </p:nvSpPr>
        <p:spPr>
          <a:xfrm>
            <a:off x="8908687" y="5733256"/>
            <a:ext cx="285177" cy="432048"/>
          </a:xfrm>
          <a:prstGeom prst="star6">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100" name="6-Point Star 99"/>
          <p:cNvSpPr/>
          <p:nvPr/>
        </p:nvSpPr>
        <p:spPr>
          <a:xfrm>
            <a:off x="9951671" y="5733256"/>
            <a:ext cx="285177" cy="432048"/>
          </a:xfrm>
          <a:prstGeom prst="star6">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101" name="6-Point Star 100"/>
          <p:cNvSpPr/>
          <p:nvPr/>
        </p:nvSpPr>
        <p:spPr>
          <a:xfrm>
            <a:off x="6177692" y="5733256"/>
            <a:ext cx="285177" cy="432048"/>
          </a:xfrm>
          <a:prstGeom prst="star6">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102" name="6-Point Star 101"/>
          <p:cNvSpPr/>
          <p:nvPr/>
        </p:nvSpPr>
        <p:spPr>
          <a:xfrm>
            <a:off x="7710751" y="5733256"/>
            <a:ext cx="285177" cy="432048"/>
          </a:xfrm>
          <a:prstGeom prst="star6">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103" name="6-Point Star 102"/>
          <p:cNvSpPr/>
          <p:nvPr/>
        </p:nvSpPr>
        <p:spPr>
          <a:xfrm>
            <a:off x="2210424" y="5733256"/>
            <a:ext cx="285177" cy="432048"/>
          </a:xfrm>
          <a:prstGeom prst="star6">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104" name="6-Point Star 103"/>
          <p:cNvSpPr/>
          <p:nvPr/>
        </p:nvSpPr>
        <p:spPr>
          <a:xfrm>
            <a:off x="4538229" y="5733256"/>
            <a:ext cx="285177" cy="432048"/>
          </a:xfrm>
          <a:prstGeom prst="star6">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76" name="Left-Right Arrow 75"/>
          <p:cNvSpPr/>
          <p:nvPr/>
        </p:nvSpPr>
        <p:spPr>
          <a:xfrm>
            <a:off x="726216" y="5368186"/>
            <a:ext cx="10832993" cy="437078"/>
          </a:xfrm>
          <a:prstGeom prst="leftRightArrow">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ZA" b="1" dirty="0">
                <a:solidFill>
                  <a:prstClr val="white"/>
                </a:solidFill>
              </a:rPr>
              <a:t>CONTINUOUS MONITORING ALONG THE SUPPLY CHAIN</a:t>
            </a:r>
            <a:endParaRPr lang="en-GB" b="1" dirty="0">
              <a:solidFill>
                <a:prstClr val="white"/>
              </a:solidFill>
            </a:endParaRPr>
          </a:p>
        </p:txBody>
      </p:sp>
      <p:sp>
        <p:nvSpPr>
          <p:cNvPr id="77" name="TextBox 76"/>
          <p:cNvSpPr txBox="1"/>
          <p:nvPr/>
        </p:nvSpPr>
        <p:spPr>
          <a:xfrm>
            <a:off x="3002585" y="2368792"/>
            <a:ext cx="1757654" cy="923330"/>
          </a:xfrm>
          <a:prstGeom prst="rect">
            <a:avLst/>
          </a:prstGeom>
          <a:noFill/>
        </p:spPr>
        <p:txBody>
          <a:bodyPr wrap="square" rtlCol="0">
            <a:spAutoFit/>
          </a:bodyPr>
          <a:lstStyle/>
          <a:p>
            <a:pPr algn="ctr"/>
            <a:r>
              <a:rPr lang="en-ZA" b="1" dirty="0">
                <a:solidFill>
                  <a:prstClr val="black"/>
                </a:solidFill>
                <a:latin typeface="Calibri"/>
              </a:rPr>
              <a:t>Djibouti Port. Use</a:t>
            </a:r>
          </a:p>
          <a:p>
            <a:pPr algn="ctr"/>
            <a:r>
              <a:rPr lang="en-ZA" b="1" dirty="0">
                <a:solidFill>
                  <a:prstClr val="black"/>
                </a:solidFill>
                <a:latin typeface="Calibri"/>
              </a:rPr>
              <a:t>ECTS </a:t>
            </a:r>
            <a:endParaRPr lang="en-GB" b="1" dirty="0">
              <a:solidFill>
                <a:prstClr val="black"/>
              </a:solidFill>
              <a:latin typeface="Calibri"/>
            </a:endParaRPr>
          </a:p>
        </p:txBody>
      </p:sp>
      <p:sp>
        <p:nvSpPr>
          <p:cNvPr id="107" name="TextBox 106"/>
          <p:cNvSpPr txBox="1"/>
          <p:nvPr/>
        </p:nvSpPr>
        <p:spPr>
          <a:xfrm>
            <a:off x="6631185" y="3274096"/>
            <a:ext cx="1113873" cy="646331"/>
          </a:xfrm>
          <a:prstGeom prst="rect">
            <a:avLst/>
          </a:prstGeom>
          <a:noFill/>
        </p:spPr>
        <p:txBody>
          <a:bodyPr wrap="square" rtlCol="0">
            <a:spAutoFit/>
          </a:bodyPr>
          <a:lstStyle/>
          <a:p>
            <a:pPr algn="ctr"/>
            <a:r>
              <a:rPr lang="en-ZA" b="1" dirty="0">
                <a:solidFill>
                  <a:prstClr val="black"/>
                </a:solidFill>
                <a:latin typeface="Calibri"/>
              </a:rPr>
              <a:t>Ethiopia Dry Port</a:t>
            </a:r>
            <a:endParaRPr lang="en-GB" b="1" dirty="0">
              <a:solidFill>
                <a:prstClr val="black"/>
              </a:solidFill>
              <a:latin typeface="Calibri"/>
            </a:endParaRPr>
          </a:p>
        </p:txBody>
      </p:sp>
      <p:sp>
        <p:nvSpPr>
          <p:cNvPr id="108" name="TextBox 107"/>
          <p:cNvSpPr txBox="1"/>
          <p:nvPr/>
        </p:nvSpPr>
        <p:spPr>
          <a:xfrm>
            <a:off x="3514912" y="3851330"/>
            <a:ext cx="1956225" cy="646331"/>
          </a:xfrm>
          <a:prstGeom prst="rect">
            <a:avLst/>
          </a:prstGeom>
          <a:noFill/>
        </p:spPr>
        <p:txBody>
          <a:bodyPr wrap="square" rtlCol="0">
            <a:spAutoFit/>
          </a:bodyPr>
          <a:lstStyle/>
          <a:p>
            <a:pPr algn="ctr"/>
            <a:r>
              <a:rPr lang="en-ZA" b="1" dirty="0">
                <a:solidFill>
                  <a:prstClr val="black"/>
                </a:solidFill>
                <a:latin typeface="Calibri"/>
              </a:rPr>
              <a:t>ETHIOPIA – Djibouti BORDER</a:t>
            </a:r>
            <a:endParaRPr lang="en-GB" b="1" dirty="0">
              <a:solidFill>
                <a:prstClr val="black"/>
              </a:solidFill>
              <a:latin typeface="Calibri"/>
            </a:endParaRPr>
          </a:p>
        </p:txBody>
      </p:sp>
      <p:sp>
        <p:nvSpPr>
          <p:cNvPr id="110" name="TextBox 109"/>
          <p:cNvSpPr txBox="1"/>
          <p:nvPr/>
        </p:nvSpPr>
        <p:spPr>
          <a:xfrm>
            <a:off x="9192345" y="4931876"/>
            <a:ext cx="1598270" cy="369332"/>
          </a:xfrm>
          <a:prstGeom prst="rect">
            <a:avLst/>
          </a:prstGeom>
          <a:noFill/>
        </p:spPr>
        <p:txBody>
          <a:bodyPr wrap="square" rtlCol="0">
            <a:spAutoFit/>
          </a:bodyPr>
          <a:lstStyle/>
          <a:p>
            <a:pPr algn="ctr"/>
            <a:r>
              <a:rPr lang="en-ZA" b="1" dirty="0">
                <a:solidFill>
                  <a:prstClr val="black"/>
                </a:solidFill>
                <a:latin typeface="Calibri"/>
              </a:rPr>
              <a:t>DESTINATION</a:t>
            </a:r>
            <a:endParaRPr lang="en-GB" b="1" dirty="0">
              <a:solidFill>
                <a:prstClr val="black"/>
              </a:solidFill>
              <a:latin typeface="Calibri"/>
            </a:endParaRPr>
          </a:p>
        </p:txBody>
      </p:sp>
      <p:sp>
        <p:nvSpPr>
          <p:cNvPr id="4" name="TextBox 3"/>
          <p:cNvSpPr txBox="1"/>
          <p:nvPr/>
        </p:nvSpPr>
        <p:spPr>
          <a:xfrm>
            <a:off x="185009" y="736708"/>
            <a:ext cx="2403723" cy="1200329"/>
          </a:xfrm>
          <a:prstGeom prst="rect">
            <a:avLst/>
          </a:prstGeom>
          <a:solidFill>
            <a:schemeClr val="bg1"/>
          </a:solidFill>
          <a:ln>
            <a:solidFill>
              <a:schemeClr val="tx1"/>
            </a:solidFill>
          </a:ln>
        </p:spPr>
        <p:txBody>
          <a:bodyPr wrap="square" rtlCol="0">
            <a:spAutoFit/>
          </a:bodyPr>
          <a:lstStyle/>
          <a:p>
            <a:r>
              <a:rPr lang="en-ZA" dirty="0">
                <a:solidFill>
                  <a:prstClr val="white"/>
                </a:solidFill>
                <a:latin typeface="Calibri"/>
              </a:rPr>
              <a:t>Into Djibouti Port  and electronically uploads cargo manifest with unique IDs</a:t>
            </a:r>
            <a:endParaRPr lang="en-GB" dirty="0">
              <a:solidFill>
                <a:prstClr val="white"/>
              </a:solidFill>
              <a:latin typeface="Calibri"/>
            </a:endParaRPr>
          </a:p>
        </p:txBody>
      </p:sp>
      <p:cxnSp>
        <p:nvCxnSpPr>
          <p:cNvPr id="7" name="Straight Arrow Connector 6"/>
          <p:cNvCxnSpPr>
            <a:cxnSpLocks/>
          </p:cNvCxnSpPr>
          <p:nvPr/>
        </p:nvCxnSpPr>
        <p:spPr>
          <a:xfrm>
            <a:off x="1183415" y="1937037"/>
            <a:ext cx="0" cy="385541"/>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9207235" y="5023264"/>
            <a:ext cx="2721061" cy="369332"/>
          </a:xfrm>
          <a:prstGeom prst="rect">
            <a:avLst/>
          </a:prstGeom>
          <a:solidFill>
            <a:schemeClr val="bg1"/>
          </a:solidFill>
        </p:spPr>
        <p:txBody>
          <a:bodyPr wrap="square" rtlCol="0">
            <a:spAutoFit/>
          </a:bodyPr>
          <a:lstStyle/>
          <a:p>
            <a:pPr algn="ctr"/>
            <a:r>
              <a:rPr lang="en-ZA" dirty="0">
                <a:solidFill>
                  <a:prstClr val="white"/>
                </a:solidFill>
                <a:latin typeface="Calibri"/>
              </a:rPr>
              <a:t>Final destination. Off ECTS</a:t>
            </a:r>
            <a:endParaRPr lang="en-GB" dirty="0">
              <a:solidFill>
                <a:prstClr val="white"/>
              </a:solidFill>
              <a:latin typeface="Calibri"/>
            </a:endParaRPr>
          </a:p>
        </p:txBody>
      </p:sp>
      <p:cxnSp>
        <p:nvCxnSpPr>
          <p:cNvPr id="10" name="Straight Connector 9">
            <a:extLst>
              <a:ext uri="{FF2B5EF4-FFF2-40B4-BE49-F238E27FC236}">
                <a16:creationId xmlns:a16="http://schemas.microsoft.com/office/drawing/2014/main" id="{888DD219-A976-4EC1-A877-B8E7185FCA2B}"/>
              </a:ext>
            </a:extLst>
          </p:cNvPr>
          <p:cNvCxnSpPr>
            <a:cxnSpLocks/>
          </p:cNvCxnSpPr>
          <p:nvPr/>
        </p:nvCxnSpPr>
        <p:spPr>
          <a:xfrm>
            <a:off x="4538229" y="3168124"/>
            <a:ext cx="5168" cy="646331"/>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225151C5-23D5-4F57-B40E-8CE629BF0362}"/>
              </a:ext>
            </a:extLst>
          </p:cNvPr>
          <p:cNvSpPr txBox="1"/>
          <p:nvPr/>
        </p:nvSpPr>
        <p:spPr>
          <a:xfrm>
            <a:off x="9972" y="0"/>
            <a:ext cx="12192000" cy="523220"/>
          </a:xfrm>
          <a:prstGeom prst="rect">
            <a:avLst/>
          </a:prstGeom>
          <a:solidFill>
            <a:schemeClr val="tx1">
              <a:lumMod val="95000"/>
              <a:lumOff val="5000"/>
            </a:schemeClr>
          </a:solidFill>
        </p:spPr>
        <p:txBody>
          <a:bodyPr wrap="square" rtlCol="0">
            <a:spAutoFit/>
          </a:bodyPr>
          <a:lstStyle/>
          <a:p>
            <a:pPr>
              <a:spcBef>
                <a:spcPts val="600"/>
              </a:spcBef>
              <a:spcAft>
                <a:spcPts val="600"/>
              </a:spcAft>
            </a:pPr>
            <a:r>
              <a:rPr lang="en-GB" sz="2800" dirty="0">
                <a:solidFill>
                  <a:schemeClr val="bg1"/>
                </a:solidFill>
              </a:rPr>
              <a:t>Product and Service: Establish seamless port to destination ECTS</a:t>
            </a:r>
          </a:p>
        </p:txBody>
      </p:sp>
      <p:pic>
        <p:nvPicPr>
          <p:cNvPr id="41" name="Picture 2">
            <a:extLst>
              <a:ext uri="{FF2B5EF4-FFF2-40B4-BE49-F238E27FC236}">
                <a16:creationId xmlns:a16="http://schemas.microsoft.com/office/drawing/2014/main" id="{FC06BAB8-4E8C-44B6-BBA9-47B150EE6172}"/>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230884" y="2989838"/>
            <a:ext cx="771701" cy="3310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 name="Audio 16">
            <a:hlinkClick r:id="" action="ppaction://media"/>
            <a:extLst>
              <a:ext uri="{FF2B5EF4-FFF2-40B4-BE49-F238E27FC236}">
                <a16:creationId xmlns:a16="http://schemas.microsoft.com/office/drawing/2014/main" id="{0AA16A7F-AF5E-456E-A7AE-DE6B1FC87DB8}"/>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282862439"/>
      </p:ext>
    </p:extLst>
  </p:cSld>
  <p:clrMapOvr>
    <a:masterClrMapping/>
  </p:clrMapOvr>
  <mc:AlternateContent xmlns:mc="http://schemas.openxmlformats.org/markup-compatibility/2006">
    <mc:Choice xmlns:p14="http://schemas.microsoft.com/office/powerpoint/2010/main" Requires="p14">
      <p:transition spd="slow" p14:dur="2000" advTm="86365"/>
    </mc:Choice>
    <mc:Fallback>
      <p:transition spd="slow" advTm="863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63" presetClass="path" presetSubtype="0" accel="50000" decel="50000" fill="hold" nodeType="clickEffect">
                                  <p:stCondLst>
                                    <p:cond delay="0"/>
                                  </p:stCondLst>
                                  <p:childTnLst>
                                    <p:animMotion origin="layout" path="M -1.66667E-6 1.11111E-6 L 0.1184 -0.00255 " pathEditMode="relative" rAng="0" ptsTypes="AA">
                                      <p:cBhvr>
                                        <p:cTn id="10" dur="2000" fill="hold"/>
                                        <p:tgtEl>
                                          <p:spTgt spid="6147"/>
                                        </p:tgtEl>
                                        <p:attrNameLst>
                                          <p:attrName>ppt_x</p:attrName>
                                          <p:attrName>ppt_y</p:attrName>
                                        </p:attrNameLst>
                                      </p:cBhvr>
                                      <p:rCtr x="5920" y="-139"/>
                                    </p:animMotion>
                                  </p:childTnLst>
                                </p:cTn>
                              </p:par>
                              <p:par>
                                <p:cTn id="11" presetID="1" presetClass="exit"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hidden"/>
                                      </p:to>
                                    </p:set>
                                  </p:childTnLst>
                                </p:cTn>
                              </p:par>
                              <p:par>
                                <p:cTn id="13" presetID="1" presetClass="exit" presetSubtype="0" fill="hold" nodeType="withEffect">
                                  <p:stCondLst>
                                    <p:cond delay="0"/>
                                  </p:stCondLst>
                                  <p:childTnLst>
                                    <p:set>
                                      <p:cBhvr>
                                        <p:cTn id="14" dur="1" fill="hold">
                                          <p:stCondLst>
                                            <p:cond delay="0"/>
                                          </p:stCondLst>
                                        </p:cTn>
                                        <p:tgtEl>
                                          <p:spTgt spid="7"/>
                                        </p:tgtEl>
                                        <p:attrNameLst>
                                          <p:attrName>style.visibility</p:attrName>
                                        </p:attrNameLst>
                                      </p:cBhvr>
                                      <p:to>
                                        <p:strVal val="hidden"/>
                                      </p:to>
                                    </p:set>
                                  </p:childTnLst>
                                </p:cTn>
                              </p:par>
                              <p:par>
                                <p:cTn id="15" presetID="22" presetClass="entr" presetSubtype="4" repeatCount="indefinite" fill="hold" nodeType="withEffect">
                                  <p:stCondLst>
                                    <p:cond delay="0"/>
                                  </p:stCondLst>
                                  <p:endCondLst>
                                    <p:cond evt="onNext" delay="0">
                                      <p:tgtEl>
                                        <p:sldTgt/>
                                      </p:tgtEl>
                                    </p:cond>
                                  </p:endCondLst>
                                  <p:childTnLst>
                                    <p:set>
                                      <p:cBhvr>
                                        <p:cTn id="16" dur="1" fill="hold">
                                          <p:stCondLst>
                                            <p:cond delay="0"/>
                                          </p:stCondLst>
                                        </p:cTn>
                                        <p:tgtEl>
                                          <p:spTgt spid="39"/>
                                        </p:tgtEl>
                                        <p:attrNameLst>
                                          <p:attrName>style.visibility</p:attrName>
                                        </p:attrNameLst>
                                      </p:cBhvr>
                                      <p:to>
                                        <p:strVal val="visible"/>
                                      </p:to>
                                    </p:set>
                                    <p:animEffect transition="in" filter="wipe(down)">
                                      <p:cBhvr>
                                        <p:cTn id="17" dur="500"/>
                                        <p:tgtEl>
                                          <p:spTgt spid="39"/>
                                        </p:tgtEl>
                                      </p:cBhvr>
                                    </p:animEffect>
                                  </p:childTnLst>
                                </p:cTn>
                              </p:par>
                              <p:par>
                                <p:cTn id="18" presetID="22" presetClass="entr" presetSubtype="1" repeatCount="indefinite" fill="hold" nodeType="withEffect">
                                  <p:stCondLst>
                                    <p:cond delay="0"/>
                                  </p:stCondLst>
                                  <p:endCondLst>
                                    <p:cond evt="onNext" delay="0">
                                      <p:tgtEl>
                                        <p:sldTgt/>
                                      </p:tgtEl>
                                    </p:cond>
                                  </p:endCondLst>
                                  <p:childTnLst>
                                    <p:set>
                                      <p:cBhvr>
                                        <p:cTn id="19" dur="1" fill="hold">
                                          <p:stCondLst>
                                            <p:cond delay="0"/>
                                          </p:stCondLst>
                                        </p:cTn>
                                        <p:tgtEl>
                                          <p:spTgt spid="56"/>
                                        </p:tgtEl>
                                        <p:attrNameLst>
                                          <p:attrName>style.visibility</p:attrName>
                                        </p:attrNameLst>
                                      </p:cBhvr>
                                      <p:to>
                                        <p:strVal val="visible"/>
                                      </p:to>
                                    </p:set>
                                    <p:animEffect transition="in" filter="wipe(up)">
                                      <p:cBhvr>
                                        <p:cTn id="20" dur="500"/>
                                        <p:tgtEl>
                                          <p:spTgt spid="56"/>
                                        </p:tgtEl>
                                      </p:cBhvr>
                                    </p:animEffect>
                                  </p:childTnLst>
                                </p:cTn>
                              </p:par>
                            </p:childTnLst>
                          </p:cTn>
                        </p:par>
                        <p:par>
                          <p:cTn id="21" fill="hold">
                            <p:stCondLst>
                              <p:cond delay="2000"/>
                            </p:stCondLst>
                            <p:childTnLst>
                              <p:par>
                                <p:cTn id="22" presetID="26" presetClass="emph" presetSubtype="0" repeatCount="indefinite" fill="hold" nodeType="afterEffect">
                                  <p:stCondLst>
                                    <p:cond delay="0"/>
                                  </p:stCondLst>
                                  <p:endCondLst>
                                    <p:cond evt="onNext" delay="0">
                                      <p:tgtEl>
                                        <p:sldTgt/>
                                      </p:tgtEl>
                                    </p:cond>
                                  </p:endCondLst>
                                  <p:childTnLst>
                                    <p:animEffect transition="out" filter="fade">
                                      <p:cBhvr>
                                        <p:cTn id="23" dur="500" tmFilter="0, 0; .2, .5; .8, .5; 1, 0"/>
                                        <p:tgtEl>
                                          <p:spTgt spid="51"/>
                                        </p:tgtEl>
                                      </p:cBhvr>
                                    </p:animEffect>
                                    <p:animScale>
                                      <p:cBhvr>
                                        <p:cTn id="24" dur="250" autoRev="1" fill="hold"/>
                                        <p:tgtEl>
                                          <p:spTgt spid="51"/>
                                        </p:tgtEl>
                                      </p:cBhvr>
                                      <p:by x="105000" y="105000"/>
                                    </p:animScale>
                                  </p:childTnLst>
                                </p:cTn>
                              </p:par>
                              <p:par>
                                <p:cTn id="25" presetID="26" presetClass="emph" presetSubtype="0" repeatCount="indefinite" fill="hold" nodeType="withEffect">
                                  <p:stCondLst>
                                    <p:cond delay="0"/>
                                  </p:stCondLst>
                                  <p:endCondLst>
                                    <p:cond evt="onNext" delay="0">
                                      <p:tgtEl>
                                        <p:sldTgt/>
                                      </p:tgtEl>
                                    </p:cond>
                                  </p:endCondLst>
                                  <p:childTnLst>
                                    <p:animEffect transition="out" filter="fade">
                                      <p:cBhvr>
                                        <p:cTn id="26" dur="500" tmFilter="0, 0; .2, .5; .8, .5; 1, 0"/>
                                        <p:tgtEl>
                                          <p:spTgt spid="68"/>
                                        </p:tgtEl>
                                      </p:cBhvr>
                                    </p:animEffect>
                                    <p:animScale>
                                      <p:cBhvr>
                                        <p:cTn id="27" dur="250" autoRev="1" fill="hold"/>
                                        <p:tgtEl>
                                          <p:spTgt spid="68"/>
                                        </p:tgtEl>
                                      </p:cBhvr>
                                      <p:by x="105000" y="105000"/>
                                    </p:animScale>
                                  </p:childTnLst>
                                </p:cTn>
                              </p:par>
                              <p:par>
                                <p:cTn id="28" presetID="26" presetClass="emph" presetSubtype="0" repeatCount="indefinite" fill="hold" nodeType="withEffect">
                                  <p:stCondLst>
                                    <p:cond delay="0"/>
                                  </p:stCondLst>
                                  <p:endCondLst>
                                    <p:cond evt="onNext" delay="0">
                                      <p:tgtEl>
                                        <p:sldTgt/>
                                      </p:tgtEl>
                                    </p:cond>
                                  </p:endCondLst>
                                  <p:childTnLst>
                                    <p:animEffect transition="out" filter="fade">
                                      <p:cBhvr>
                                        <p:cTn id="29" dur="500" tmFilter="0, 0; .2, .5; .8, .5; 1, 0"/>
                                        <p:tgtEl>
                                          <p:spTgt spid="69"/>
                                        </p:tgtEl>
                                      </p:cBhvr>
                                    </p:animEffect>
                                    <p:animScale>
                                      <p:cBhvr>
                                        <p:cTn id="30" dur="250" autoRev="1" fill="hold"/>
                                        <p:tgtEl>
                                          <p:spTgt spid="69"/>
                                        </p:tgtEl>
                                      </p:cBhvr>
                                      <p:by x="105000" y="105000"/>
                                    </p:animScale>
                                  </p:childTnLst>
                                </p:cTn>
                              </p:par>
                              <p:par>
                                <p:cTn id="31" presetID="26" presetClass="emph" presetSubtype="0" repeatCount="indefinite" fill="hold" nodeType="withEffect">
                                  <p:stCondLst>
                                    <p:cond delay="0"/>
                                  </p:stCondLst>
                                  <p:endCondLst>
                                    <p:cond evt="onNext" delay="0">
                                      <p:tgtEl>
                                        <p:sldTgt/>
                                      </p:tgtEl>
                                    </p:cond>
                                  </p:endCondLst>
                                  <p:childTnLst>
                                    <p:animEffect transition="out" filter="fade">
                                      <p:cBhvr>
                                        <p:cTn id="32" dur="500" tmFilter="0, 0; .2, .5; .8, .5; 1, 0"/>
                                        <p:tgtEl>
                                          <p:spTgt spid="70"/>
                                        </p:tgtEl>
                                      </p:cBhvr>
                                    </p:animEffect>
                                    <p:animScale>
                                      <p:cBhvr>
                                        <p:cTn id="33" dur="250" autoRev="1" fill="hold"/>
                                        <p:tgtEl>
                                          <p:spTgt spid="70"/>
                                        </p:tgtEl>
                                      </p:cBhvr>
                                      <p:by x="105000" y="105000"/>
                                    </p:animScale>
                                  </p:childTnLst>
                                </p:cTn>
                              </p:par>
                              <p:par>
                                <p:cTn id="34" presetID="26" presetClass="emph" presetSubtype="0" repeatCount="indefinite" fill="hold" nodeType="withEffect">
                                  <p:stCondLst>
                                    <p:cond delay="0"/>
                                  </p:stCondLst>
                                  <p:endCondLst>
                                    <p:cond evt="onNext" delay="0">
                                      <p:tgtEl>
                                        <p:sldTgt/>
                                      </p:tgtEl>
                                    </p:cond>
                                  </p:endCondLst>
                                  <p:childTnLst>
                                    <p:animEffect transition="out" filter="fade">
                                      <p:cBhvr>
                                        <p:cTn id="35" dur="500" tmFilter="0, 0; .2, .5; .8, .5; 1, 0"/>
                                        <p:tgtEl>
                                          <p:spTgt spid="79"/>
                                        </p:tgtEl>
                                      </p:cBhvr>
                                    </p:animEffect>
                                    <p:animScale>
                                      <p:cBhvr>
                                        <p:cTn id="36" dur="250" autoRev="1" fill="hold"/>
                                        <p:tgtEl>
                                          <p:spTgt spid="79"/>
                                        </p:tgtEl>
                                      </p:cBhvr>
                                      <p:by x="105000" y="105000"/>
                                    </p:animScale>
                                  </p:childTnLst>
                                </p:cTn>
                              </p:par>
                              <p:par>
                                <p:cTn id="37" presetID="26" presetClass="emph" presetSubtype="0" repeatCount="indefinite" fill="hold" nodeType="withEffect">
                                  <p:stCondLst>
                                    <p:cond delay="0"/>
                                  </p:stCondLst>
                                  <p:endCondLst>
                                    <p:cond evt="onNext" delay="0">
                                      <p:tgtEl>
                                        <p:sldTgt/>
                                      </p:tgtEl>
                                    </p:cond>
                                  </p:endCondLst>
                                  <p:childTnLst>
                                    <p:animEffect transition="out" filter="fade">
                                      <p:cBhvr>
                                        <p:cTn id="38" dur="500" tmFilter="0, 0; .2, .5; .8, .5; 1, 0"/>
                                        <p:tgtEl>
                                          <p:spTgt spid="82"/>
                                        </p:tgtEl>
                                      </p:cBhvr>
                                    </p:animEffect>
                                    <p:animScale>
                                      <p:cBhvr>
                                        <p:cTn id="39" dur="250" autoRev="1" fill="hold"/>
                                        <p:tgtEl>
                                          <p:spTgt spid="82"/>
                                        </p:tgtEl>
                                      </p:cBhvr>
                                      <p:by x="105000" y="105000"/>
                                    </p:animScale>
                                  </p:childTnLst>
                                </p:cTn>
                              </p:par>
                              <p:par>
                                <p:cTn id="40" presetID="26" presetClass="emph" presetSubtype="0" repeatCount="indefinite" fill="hold" grpId="0" nodeType="withEffect">
                                  <p:stCondLst>
                                    <p:cond delay="0"/>
                                  </p:stCondLst>
                                  <p:endCondLst>
                                    <p:cond evt="onNext" delay="0">
                                      <p:tgtEl>
                                        <p:sldTgt/>
                                      </p:tgtEl>
                                    </p:cond>
                                  </p:endCondLst>
                                  <p:childTnLst>
                                    <p:animEffect transition="out" filter="fade">
                                      <p:cBhvr>
                                        <p:cTn id="41" dur="500" tmFilter="0, 0; .2, .5; .8, .5; 1, 0"/>
                                        <p:tgtEl>
                                          <p:spTgt spid="91"/>
                                        </p:tgtEl>
                                      </p:cBhvr>
                                    </p:animEffect>
                                    <p:animScale>
                                      <p:cBhvr>
                                        <p:cTn id="42" dur="250" autoRev="1" fill="hold"/>
                                        <p:tgtEl>
                                          <p:spTgt spid="91"/>
                                        </p:tgtEl>
                                      </p:cBhvr>
                                      <p:by x="105000" y="105000"/>
                                    </p:animScale>
                                  </p:childTnLst>
                                </p:cTn>
                              </p:par>
                              <p:par>
                                <p:cTn id="43" presetID="26" presetClass="emph" presetSubtype="0" repeatCount="indefinite" fill="hold" grpId="0" nodeType="withEffect">
                                  <p:stCondLst>
                                    <p:cond delay="0"/>
                                  </p:stCondLst>
                                  <p:endCondLst>
                                    <p:cond evt="onNext" delay="0">
                                      <p:tgtEl>
                                        <p:sldTgt/>
                                      </p:tgtEl>
                                    </p:cond>
                                  </p:endCondLst>
                                  <p:childTnLst>
                                    <p:animEffect transition="out" filter="fade">
                                      <p:cBhvr>
                                        <p:cTn id="44" dur="500" tmFilter="0, 0; .2, .5; .8, .5; 1, 0"/>
                                        <p:tgtEl>
                                          <p:spTgt spid="99"/>
                                        </p:tgtEl>
                                      </p:cBhvr>
                                    </p:animEffect>
                                    <p:animScale>
                                      <p:cBhvr>
                                        <p:cTn id="45" dur="250" autoRev="1" fill="hold"/>
                                        <p:tgtEl>
                                          <p:spTgt spid="99"/>
                                        </p:tgtEl>
                                      </p:cBhvr>
                                      <p:by x="105000" y="105000"/>
                                    </p:animScale>
                                  </p:childTnLst>
                                </p:cTn>
                              </p:par>
                              <p:par>
                                <p:cTn id="46" presetID="26" presetClass="emph" presetSubtype="0" repeatCount="indefinite" fill="hold" grpId="0" nodeType="withEffect">
                                  <p:stCondLst>
                                    <p:cond delay="0"/>
                                  </p:stCondLst>
                                  <p:endCondLst>
                                    <p:cond evt="onNext" delay="0">
                                      <p:tgtEl>
                                        <p:sldTgt/>
                                      </p:tgtEl>
                                    </p:cond>
                                  </p:endCondLst>
                                  <p:childTnLst>
                                    <p:animEffect transition="out" filter="fade">
                                      <p:cBhvr>
                                        <p:cTn id="47" dur="500" tmFilter="0, 0; .2, .5; .8, .5; 1, 0"/>
                                        <p:tgtEl>
                                          <p:spTgt spid="100"/>
                                        </p:tgtEl>
                                      </p:cBhvr>
                                    </p:animEffect>
                                    <p:animScale>
                                      <p:cBhvr>
                                        <p:cTn id="48" dur="250" autoRev="1" fill="hold"/>
                                        <p:tgtEl>
                                          <p:spTgt spid="100"/>
                                        </p:tgtEl>
                                      </p:cBhvr>
                                      <p:by x="105000" y="105000"/>
                                    </p:animScale>
                                  </p:childTnLst>
                                </p:cTn>
                              </p:par>
                              <p:par>
                                <p:cTn id="49" presetID="26" presetClass="emph" presetSubtype="0" repeatCount="indefinite" fill="hold" grpId="0" nodeType="withEffect">
                                  <p:stCondLst>
                                    <p:cond delay="0"/>
                                  </p:stCondLst>
                                  <p:endCondLst>
                                    <p:cond evt="onNext" delay="0">
                                      <p:tgtEl>
                                        <p:sldTgt/>
                                      </p:tgtEl>
                                    </p:cond>
                                  </p:endCondLst>
                                  <p:childTnLst>
                                    <p:animEffect transition="out" filter="fade">
                                      <p:cBhvr>
                                        <p:cTn id="50" dur="500" tmFilter="0, 0; .2, .5; .8, .5; 1, 0"/>
                                        <p:tgtEl>
                                          <p:spTgt spid="101"/>
                                        </p:tgtEl>
                                      </p:cBhvr>
                                    </p:animEffect>
                                    <p:animScale>
                                      <p:cBhvr>
                                        <p:cTn id="51" dur="250" autoRev="1" fill="hold"/>
                                        <p:tgtEl>
                                          <p:spTgt spid="101"/>
                                        </p:tgtEl>
                                      </p:cBhvr>
                                      <p:by x="105000" y="105000"/>
                                    </p:animScale>
                                  </p:childTnLst>
                                </p:cTn>
                              </p:par>
                              <p:par>
                                <p:cTn id="52" presetID="26" presetClass="emph" presetSubtype="0" repeatCount="indefinite" fill="hold" grpId="0" nodeType="withEffect">
                                  <p:stCondLst>
                                    <p:cond delay="0"/>
                                  </p:stCondLst>
                                  <p:endCondLst>
                                    <p:cond evt="onNext" delay="0">
                                      <p:tgtEl>
                                        <p:sldTgt/>
                                      </p:tgtEl>
                                    </p:cond>
                                  </p:endCondLst>
                                  <p:childTnLst>
                                    <p:animEffect transition="out" filter="fade">
                                      <p:cBhvr>
                                        <p:cTn id="53" dur="500" tmFilter="0, 0; .2, .5; .8, .5; 1, 0"/>
                                        <p:tgtEl>
                                          <p:spTgt spid="102"/>
                                        </p:tgtEl>
                                      </p:cBhvr>
                                    </p:animEffect>
                                    <p:animScale>
                                      <p:cBhvr>
                                        <p:cTn id="54" dur="250" autoRev="1" fill="hold"/>
                                        <p:tgtEl>
                                          <p:spTgt spid="102"/>
                                        </p:tgtEl>
                                      </p:cBhvr>
                                      <p:by x="105000" y="105000"/>
                                    </p:animScale>
                                  </p:childTnLst>
                                </p:cTn>
                              </p:par>
                              <p:par>
                                <p:cTn id="55" presetID="26" presetClass="emph" presetSubtype="0" repeatCount="indefinite" fill="hold" grpId="0" nodeType="withEffect">
                                  <p:stCondLst>
                                    <p:cond delay="0"/>
                                  </p:stCondLst>
                                  <p:endCondLst>
                                    <p:cond evt="onNext" delay="0">
                                      <p:tgtEl>
                                        <p:sldTgt/>
                                      </p:tgtEl>
                                    </p:cond>
                                  </p:endCondLst>
                                  <p:childTnLst>
                                    <p:animEffect transition="out" filter="fade">
                                      <p:cBhvr>
                                        <p:cTn id="56" dur="500" tmFilter="0, 0; .2, .5; .8, .5; 1, 0"/>
                                        <p:tgtEl>
                                          <p:spTgt spid="103"/>
                                        </p:tgtEl>
                                      </p:cBhvr>
                                    </p:animEffect>
                                    <p:animScale>
                                      <p:cBhvr>
                                        <p:cTn id="57" dur="250" autoRev="1" fill="hold"/>
                                        <p:tgtEl>
                                          <p:spTgt spid="103"/>
                                        </p:tgtEl>
                                      </p:cBhvr>
                                      <p:by x="105000" y="105000"/>
                                    </p:animScale>
                                  </p:childTnLst>
                                </p:cTn>
                              </p:par>
                              <p:par>
                                <p:cTn id="58" presetID="26" presetClass="emph" presetSubtype="0" repeatCount="indefinite" fill="hold" grpId="0" nodeType="withEffect">
                                  <p:stCondLst>
                                    <p:cond delay="0"/>
                                  </p:stCondLst>
                                  <p:endCondLst>
                                    <p:cond evt="onNext" delay="0">
                                      <p:tgtEl>
                                        <p:sldTgt/>
                                      </p:tgtEl>
                                    </p:cond>
                                  </p:endCondLst>
                                  <p:childTnLst>
                                    <p:animEffect transition="out" filter="fade">
                                      <p:cBhvr>
                                        <p:cTn id="59" dur="500" tmFilter="0, 0; .2, .5; .8, .5; 1, 0"/>
                                        <p:tgtEl>
                                          <p:spTgt spid="104"/>
                                        </p:tgtEl>
                                      </p:cBhvr>
                                    </p:animEffect>
                                    <p:animScale>
                                      <p:cBhvr>
                                        <p:cTn id="60" dur="250" autoRev="1" fill="hold"/>
                                        <p:tgtEl>
                                          <p:spTgt spid="104"/>
                                        </p:tgtEl>
                                      </p:cBhvr>
                                      <p:by x="105000" y="105000"/>
                                    </p:animScale>
                                  </p:childTnLst>
                                </p:cTn>
                              </p:par>
                            </p:childTnLst>
                          </p:cTn>
                        </p:par>
                        <p:par>
                          <p:cTn id="61" fill="hold">
                            <p:stCondLst>
                              <p:cond delay="2500"/>
                            </p:stCondLst>
                            <p:childTnLst>
                              <p:par>
                                <p:cTn id="62" presetID="22" presetClass="entr" presetSubtype="1" fill="hold" grpId="0" nodeType="afterEffect">
                                  <p:stCondLst>
                                    <p:cond delay="0"/>
                                  </p:stCondLst>
                                  <p:childTnLst>
                                    <p:set>
                                      <p:cBhvr>
                                        <p:cTn id="63" dur="1" fill="hold">
                                          <p:stCondLst>
                                            <p:cond delay="0"/>
                                          </p:stCondLst>
                                        </p:cTn>
                                        <p:tgtEl>
                                          <p:spTgt spid="2"/>
                                        </p:tgtEl>
                                        <p:attrNameLst>
                                          <p:attrName>style.visibility</p:attrName>
                                        </p:attrNameLst>
                                      </p:cBhvr>
                                      <p:to>
                                        <p:strVal val="visible"/>
                                      </p:to>
                                    </p:set>
                                    <p:animEffect transition="in" filter="wipe(up)">
                                      <p:cBhvr>
                                        <p:cTn id="64" dur="500"/>
                                        <p:tgtEl>
                                          <p:spTgt spid="2"/>
                                        </p:tgtEl>
                                      </p:cBhvr>
                                    </p:animEffect>
                                  </p:childTnLst>
                                </p:cTn>
                              </p:par>
                            </p:childTnLst>
                          </p:cTn>
                        </p:par>
                        <p:par>
                          <p:cTn id="65" fill="hold">
                            <p:stCondLst>
                              <p:cond delay="3000"/>
                            </p:stCondLst>
                            <p:childTnLst>
                              <p:par>
                                <p:cTn id="66" presetID="63" presetClass="path" presetSubtype="0" accel="50000" decel="50000" fill="hold" nodeType="afterEffect">
                                  <p:stCondLst>
                                    <p:cond delay="0"/>
                                  </p:stCondLst>
                                  <p:childTnLst>
                                    <p:animMotion origin="layout" path="M -3.33333E-6 -3.7037E-6 L 0.15769 1.85185E-6 " pathEditMode="relative" rAng="0" ptsTypes="AA">
                                      <p:cBhvr>
                                        <p:cTn id="67" dur="2000" fill="hold"/>
                                        <p:tgtEl>
                                          <p:spTgt spid="41"/>
                                        </p:tgtEl>
                                        <p:attrNameLst>
                                          <p:attrName>ppt_x</p:attrName>
                                          <p:attrName>ppt_y</p:attrName>
                                        </p:attrNameLst>
                                      </p:cBhvr>
                                      <p:rCtr x="6003" y="23"/>
                                    </p:animMotion>
                                  </p:childTnLst>
                                </p:cTn>
                              </p:par>
                            </p:childTnLst>
                          </p:cTn>
                        </p:par>
                        <p:par>
                          <p:cTn id="68" fill="hold">
                            <p:stCondLst>
                              <p:cond delay="5000"/>
                            </p:stCondLst>
                            <p:childTnLst>
                              <p:par>
                                <p:cTn id="69" presetID="63" presetClass="path" presetSubtype="0" accel="50000" decel="50000" fill="hold" nodeType="afterEffect">
                                  <p:stCondLst>
                                    <p:cond delay="0"/>
                                  </p:stCondLst>
                                  <p:childTnLst>
                                    <p:animMotion origin="layout" path="M 0.15769 -1.48148E-6 L 0.30105 -0.00555 " pathEditMode="relative" rAng="0" ptsTypes="AA">
                                      <p:cBhvr>
                                        <p:cTn id="70" dur="2000" fill="hold"/>
                                        <p:tgtEl>
                                          <p:spTgt spid="41"/>
                                        </p:tgtEl>
                                        <p:attrNameLst>
                                          <p:attrName>ppt_x</p:attrName>
                                          <p:attrName>ppt_y</p:attrName>
                                        </p:attrNameLst>
                                      </p:cBhvr>
                                      <p:rCtr x="9049" y="-417"/>
                                    </p:animMotion>
                                  </p:childTnLst>
                                </p:cTn>
                              </p:par>
                            </p:childTnLst>
                          </p:cTn>
                        </p:par>
                        <p:par>
                          <p:cTn id="71" fill="hold">
                            <p:stCondLst>
                              <p:cond delay="7000"/>
                            </p:stCondLst>
                            <p:childTnLst>
                              <p:par>
                                <p:cTn id="72" presetID="22" presetClass="entr" presetSubtype="1" fill="hold" grpId="0" nodeType="afterEffect">
                                  <p:stCondLst>
                                    <p:cond delay="0"/>
                                  </p:stCondLst>
                                  <p:childTnLst>
                                    <p:set>
                                      <p:cBhvr>
                                        <p:cTn id="73" dur="1" fill="hold">
                                          <p:stCondLst>
                                            <p:cond delay="0"/>
                                          </p:stCondLst>
                                        </p:cTn>
                                        <p:tgtEl>
                                          <p:spTgt spid="13"/>
                                        </p:tgtEl>
                                        <p:attrNameLst>
                                          <p:attrName>style.visibility</p:attrName>
                                        </p:attrNameLst>
                                      </p:cBhvr>
                                      <p:to>
                                        <p:strVal val="visible"/>
                                      </p:to>
                                    </p:set>
                                    <p:animEffect transition="in" filter="wipe(up)">
                                      <p:cBhvr>
                                        <p:cTn id="74" dur="500"/>
                                        <p:tgtEl>
                                          <p:spTgt spid="13"/>
                                        </p:tgtEl>
                                      </p:cBhvr>
                                    </p:animEffect>
                                  </p:childTnLst>
                                </p:cTn>
                              </p:par>
                            </p:childTnLst>
                          </p:cTn>
                        </p:par>
                        <p:par>
                          <p:cTn id="75" fill="hold">
                            <p:stCondLst>
                              <p:cond delay="7500"/>
                            </p:stCondLst>
                            <p:childTnLst>
                              <p:par>
                                <p:cTn id="76" presetID="63" presetClass="path" presetSubtype="0" accel="50000" decel="50000" fill="hold" nodeType="afterEffect">
                                  <p:stCondLst>
                                    <p:cond delay="0"/>
                                  </p:stCondLst>
                                  <p:childTnLst>
                                    <p:animMotion origin="layout" path="M 6.25E-7 3.7037E-6 L 0.15768 3.7037E-6 " pathEditMode="relative" rAng="0" ptsTypes="AA">
                                      <p:cBhvr>
                                        <p:cTn id="77" dur="2000" fill="hold"/>
                                        <p:tgtEl>
                                          <p:spTgt spid="6146"/>
                                        </p:tgtEl>
                                        <p:attrNameLst>
                                          <p:attrName>ppt_x</p:attrName>
                                          <p:attrName>ppt_y</p:attrName>
                                        </p:attrNameLst>
                                      </p:cBhvr>
                                      <p:rCtr x="7878" y="0"/>
                                    </p:animMotion>
                                  </p:childTnLst>
                                </p:cTn>
                              </p:par>
                            </p:childTnLst>
                          </p:cTn>
                        </p:par>
                        <p:par>
                          <p:cTn id="78" fill="hold">
                            <p:stCondLst>
                              <p:cond delay="9500"/>
                            </p:stCondLst>
                            <p:childTnLst>
                              <p:par>
                                <p:cTn id="79" presetID="63" presetClass="path" presetSubtype="0" accel="50000" decel="50000" fill="hold" nodeType="afterEffect">
                                  <p:stCondLst>
                                    <p:cond delay="0"/>
                                  </p:stCondLst>
                                  <p:childTnLst>
                                    <p:animMotion origin="layout" path="M 0.15768 3.7037E-6 L 0.33281 -0.00047 " pathEditMode="relative" rAng="0" ptsTypes="AA">
                                      <p:cBhvr>
                                        <p:cTn id="80" dur="2000" fill="hold"/>
                                        <p:tgtEl>
                                          <p:spTgt spid="6146"/>
                                        </p:tgtEl>
                                        <p:attrNameLst>
                                          <p:attrName>ppt_x</p:attrName>
                                          <p:attrName>ppt_y</p:attrName>
                                        </p:attrNameLst>
                                      </p:cBhvr>
                                      <p:rCtr x="8750" y="-23"/>
                                    </p:animMotion>
                                  </p:childTnLst>
                                </p:cTn>
                              </p:par>
                            </p:childTnLst>
                          </p:cTn>
                        </p:par>
                        <p:par>
                          <p:cTn id="81" fill="hold">
                            <p:stCondLst>
                              <p:cond delay="11500"/>
                            </p:stCondLst>
                            <p:childTnLst>
                              <p:par>
                                <p:cTn id="82" presetID="22" presetClass="entr" presetSubtype="1" fill="hold" grpId="0" nodeType="afterEffect">
                                  <p:stCondLst>
                                    <p:cond delay="0"/>
                                  </p:stCondLst>
                                  <p:childTnLst>
                                    <p:set>
                                      <p:cBhvr>
                                        <p:cTn id="83" dur="1" fill="hold">
                                          <p:stCondLst>
                                            <p:cond delay="0"/>
                                          </p:stCondLst>
                                        </p:cTn>
                                        <p:tgtEl>
                                          <p:spTgt spid="20"/>
                                        </p:tgtEl>
                                        <p:attrNameLst>
                                          <p:attrName>style.visibility</p:attrName>
                                        </p:attrNameLst>
                                      </p:cBhvr>
                                      <p:to>
                                        <p:strVal val="visible"/>
                                      </p:to>
                                    </p:set>
                                    <p:animEffect transition="in" filter="wipe(up)">
                                      <p:cBhvr>
                                        <p:cTn id="84" dur="500"/>
                                        <p:tgtEl>
                                          <p:spTgt spid="20"/>
                                        </p:tgtEl>
                                      </p:cBhvr>
                                    </p:animEffect>
                                  </p:childTnLst>
                                </p:cTn>
                              </p:par>
                            </p:childTnLst>
                          </p:cTn>
                        </p:par>
                        <p:par>
                          <p:cTn id="85" fill="hold">
                            <p:stCondLst>
                              <p:cond delay="12000"/>
                            </p:stCondLst>
                            <p:childTnLst>
                              <p:par>
                                <p:cTn id="86" presetID="1" presetClass="entr" presetSubtype="0" fill="hold" grpId="0" nodeType="afterEffect">
                                  <p:stCondLst>
                                    <p:cond delay="0"/>
                                  </p:stCondLst>
                                  <p:childTnLst>
                                    <p:set>
                                      <p:cBhvr>
                                        <p:cTn id="87" dur="1" fill="hold">
                                          <p:stCondLst>
                                            <p:cond delay="0"/>
                                          </p:stCondLst>
                                        </p:cTn>
                                        <p:tgtEl>
                                          <p:spTgt spid="8"/>
                                        </p:tgtEl>
                                        <p:attrNameLst>
                                          <p:attrName>style.visibility</p:attrName>
                                        </p:attrNameLst>
                                      </p:cBhvr>
                                      <p:to>
                                        <p:strVal val="visible"/>
                                      </p:to>
                                    </p:set>
                                  </p:childTnLst>
                                </p:cTn>
                              </p:par>
                            </p:childTnLst>
                          </p:cTn>
                        </p:par>
                        <p:par>
                          <p:cTn id="88" fill="hold">
                            <p:stCondLst>
                              <p:cond delay="12000"/>
                            </p:stCondLst>
                            <p:childTnLst>
                              <p:par>
                                <p:cTn id="89" presetID="16" presetClass="entr" presetSubtype="37" fill="hold" grpId="0" nodeType="afterEffect">
                                  <p:stCondLst>
                                    <p:cond delay="0"/>
                                  </p:stCondLst>
                                  <p:childTnLst>
                                    <p:set>
                                      <p:cBhvr>
                                        <p:cTn id="90" dur="1" fill="hold">
                                          <p:stCondLst>
                                            <p:cond delay="0"/>
                                          </p:stCondLst>
                                        </p:cTn>
                                        <p:tgtEl>
                                          <p:spTgt spid="76"/>
                                        </p:tgtEl>
                                        <p:attrNameLst>
                                          <p:attrName>style.visibility</p:attrName>
                                        </p:attrNameLst>
                                      </p:cBhvr>
                                      <p:to>
                                        <p:strVal val="visible"/>
                                      </p:to>
                                    </p:set>
                                    <p:animEffect transition="in" filter="barn(outVertical)">
                                      <p:cBhvr>
                                        <p:cTn id="91" dur="500"/>
                                        <p:tgtEl>
                                          <p:spTgt spid="76"/>
                                        </p:tgtEl>
                                      </p:cBhvr>
                                    </p:animEffect>
                                  </p:childTnLst>
                                </p:cTn>
                              </p:par>
                              <p:par>
                                <p:cTn id="92" presetID="1" presetClass="exit" presetSubtype="0" fill="hold" grpId="1" nodeType="withEffect">
                                  <p:stCondLst>
                                    <p:cond delay="0"/>
                                  </p:stCondLst>
                                  <p:childTnLst>
                                    <p:set>
                                      <p:cBhvr>
                                        <p:cTn id="93" dur="1" fill="hold">
                                          <p:stCondLst>
                                            <p:cond delay="0"/>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94" fill="hold" display="0">
                  <p:stCondLst>
                    <p:cond delay="indefinite"/>
                  </p:stCondLst>
                  <p:endCondLst>
                    <p:cond evt="onStopAudio" delay="0">
                      <p:tgtEl>
                        <p:sldTgt/>
                      </p:tgtEl>
                    </p:cond>
                  </p:endCondLst>
                </p:cTn>
                <p:tgtEl>
                  <p:spTgt spid="17"/>
                </p:tgtEl>
              </p:cMediaNode>
            </p:audio>
          </p:childTnLst>
        </p:cTn>
      </p:par>
    </p:tnLst>
    <p:bldLst>
      <p:bldP spid="2" grpId="0" animBg="1"/>
      <p:bldP spid="13" grpId="0" animBg="1"/>
      <p:bldP spid="20" grpId="0" animBg="1"/>
      <p:bldP spid="91" grpId="0" animBg="1"/>
      <p:bldP spid="99" grpId="0" animBg="1"/>
      <p:bldP spid="100" grpId="0" animBg="1"/>
      <p:bldP spid="101" grpId="0" animBg="1"/>
      <p:bldP spid="102" grpId="0" animBg="1"/>
      <p:bldP spid="103" grpId="0" animBg="1"/>
      <p:bldP spid="104" grpId="0" animBg="1"/>
      <p:bldP spid="76" grpId="0" animBg="1"/>
      <p:bldP spid="4" grpId="0" animBg="1"/>
      <p:bldP spid="8" grpId="0" animBg="1"/>
      <p:bldP spid="8"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2332234" y="0"/>
            <a:ext cx="9267290" cy="1145569"/>
          </a:xfrm>
        </p:spPr>
        <p:txBody>
          <a:bodyPr>
            <a:normAutofit fontScale="90000"/>
          </a:bodyPr>
          <a:lstStyle/>
          <a:p>
            <a:r>
              <a:rPr lang="en-GB" sz="3100" b="1" dirty="0">
                <a:latin typeface="Arial" panose="020B0604020202020204" pitchFamily="34" charset="0"/>
                <a:ea typeface="Calibri" panose="020F0502020204030204" pitchFamily="34" charset="0"/>
                <a:cs typeface="Arial" panose="020B0604020202020204" pitchFamily="34" charset="0"/>
              </a:rPr>
              <a:t> Industry and Marketplace analysis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287676" y="1490008"/>
            <a:ext cx="11794733" cy="7848302"/>
          </a:xfrm>
          <a:prstGeom prst="rect">
            <a:avLst/>
          </a:prstGeom>
          <a:noFill/>
        </p:spPr>
        <p:txBody>
          <a:bodyPr wrap="square">
            <a:spAutoFit/>
          </a:bodyPr>
          <a:lstStyle/>
          <a:p>
            <a:pPr marL="342900" indent="-342900">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The ECTS is growing business trend that increases quality of service and reduces cost of trade. </a:t>
            </a: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ECTS is a device that is attached to a cargo to monitor the goods delivery. Any attempt to tamper the device, an automatic alert will notify the right agency. </a:t>
            </a:r>
          </a:p>
          <a:p>
            <a:pPr marL="342900" indent="-342900">
              <a:buFont typeface="Wingdings" panose="05000000000000000000" pitchFamily="2" charset="2"/>
              <a:buChar char="§"/>
            </a:pPr>
            <a:r>
              <a:rPr lang="en-GB" sz="2400" b="1" dirty="0">
                <a:latin typeface="Arial" panose="020B0604020202020204" pitchFamily="34" charset="0"/>
                <a:ea typeface="Calibri" panose="020F0502020204030204" pitchFamily="34" charset="0"/>
                <a:cs typeface="Arial" panose="020B0604020202020204" pitchFamily="34" charset="0"/>
              </a:rPr>
              <a:t>Marketplace analysis</a:t>
            </a:r>
          </a:p>
          <a:p>
            <a:pPr marL="342900" indent="-342900">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Horn of Africa ECTS is not a congested business and is good opportunity for new venture and start ups.</a:t>
            </a:r>
          </a:p>
          <a:p>
            <a:pPr marL="342900" indent="-342900">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Barrier to entry might include government regulations that are rigid in this region. </a:t>
            </a:r>
          </a:p>
          <a:p>
            <a:pPr marL="342900" indent="-342900">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Customers include, Truck drivers, traders/customers, and government/inland revenue agency.</a:t>
            </a:r>
          </a:p>
          <a:p>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15" name="Audio 14">
            <a:hlinkClick r:id="" action="ppaction://media"/>
            <a:extLst>
              <a:ext uri="{FF2B5EF4-FFF2-40B4-BE49-F238E27FC236}">
                <a16:creationId xmlns:a16="http://schemas.microsoft.com/office/drawing/2014/main" id="{E0235ED6-9876-4999-A56B-36726BC38B3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56603295"/>
      </p:ext>
    </p:extLst>
  </p:cSld>
  <p:clrMapOvr>
    <a:masterClrMapping/>
  </p:clrMapOvr>
  <mc:AlternateContent xmlns:mc="http://schemas.openxmlformats.org/markup-compatibility/2006">
    <mc:Choice xmlns:p14="http://schemas.microsoft.com/office/powerpoint/2010/main" Requires="p14">
      <p:transition spd="slow" p14:dur="2000" advTm="82580"/>
    </mc:Choice>
    <mc:Fallback>
      <p:transition spd="slow" advTm="82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400692" y="173582"/>
            <a:ext cx="11724579" cy="1200140"/>
          </a:xfrm>
        </p:spPr>
        <p:txBody>
          <a:bodyPr>
            <a:noAutofit/>
          </a:bodyPr>
          <a:lstStyle/>
          <a:p>
            <a:pPr lvl="0" algn="l">
              <a:lnSpc>
                <a:spcPct val="200000"/>
              </a:lnSpc>
              <a:spcAft>
                <a:spcPts val="800"/>
              </a:spcAft>
            </a:pPr>
            <a:r>
              <a:rPr lang="en-GB" b="1" dirty="0">
                <a:effectLst/>
                <a:latin typeface="Arial" panose="020B0604020202020204" pitchFamily="34" charset="0"/>
                <a:ea typeface="Calibri" panose="020F0502020204030204" pitchFamily="34" charset="0"/>
                <a:cs typeface="Arial" panose="020B0604020202020204" pitchFamily="34" charset="0"/>
              </a:rPr>
              <a:t>Marketing, distribution and sales strategy</a:t>
            </a: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746607"/>
            <a:ext cx="12192000" cy="3965824"/>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43838" y="1518161"/>
            <a:ext cx="11794733" cy="5262979"/>
          </a:xfrm>
          <a:prstGeom prst="rect">
            <a:avLst/>
          </a:prstGeom>
          <a:noFill/>
        </p:spPr>
        <p:txBody>
          <a:bodyPr wrap="square">
            <a:spAutoFit/>
          </a:bodyPr>
          <a:lstStyle/>
          <a:p>
            <a:pPr marL="342900" indent="-342900">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It is important to carry out thorough market research to understand target market, customers, the demand for the ECTS in Horn of Africa. </a:t>
            </a:r>
          </a:p>
          <a:p>
            <a:pPr marL="342900" indent="-34290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ea typeface="Calibri" panose="020F0502020204030204" pitchFamily="34" charset="0"/>
                <a:cs typeface="Arial" panose="020B0604020202020204" pitchFamily="34" charset="0"/>
              </a:rPr>
              <a:t>         </a:t>
            </a:r>
            <a:r>
              <a:rPr lang="en-GB" i="1" dirty="0">
                <a:latin typeface="Arial" panose="020B0604020202020204" pitchFamily="34" charset="0"/>
                <a:ea typeface="Calibri" panose="020F0502020204030204" pitchFamily="34" charset="0"/>
                <a:cs typeface="Arial" panose="020B0604020202020204" pitchFamily="34" charset="0"/>
              </a:rPr>
              <a:t>Fig 1. Whole channel concept for international marketing.  Source: Kotler et al (2020). </a:t>
            </a:r>
          </a:p>
          <a:p>
            <a:pPr marL="342900" indent="-342900">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The distribution channel will be direct sales to trucks association and whole sale of the software to traders and government agencies who want to monitor the trucks. </a:t>
            </a:r>
          </a:p>
          <a:p>
            <a:pPr marL="342900" indent="-342900">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The cost of selling ECTS will fixed at $XXX  </a:t>
            </a:r>
          </a:p>
          <a:p>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510D1A20-4EC1-4298-BECA-D85466D02CD5}"/>
              </a:ext>
            </a:extLst>
          </p:cNvPr>
          <p:cNvPicPr>
            <a:picLocks noChangeAspect="1"/>
          </p:cNvPicPr>
          <p:nvPr/>
        </p:nvPicPr>
        <p:blipFill>
          <a:blip r:embed="rId6"/>
          <a:stretch>
            <a:fillRect/>
          </a:stretch>
        </p:blipFill>
        <p:spPr>
          <a:xfrm>
            <a:off x="863600" y="2413479"/>
            <a:ext cx="9359900" cy="1650521"/>
          </a:xfrm>
          <a:prstGeom prst="rect">
            <a:avLst/>
          </a:prstGeom>
        </p:spPr>
      </p:pic>
      <p:pic>
        <p:nvPicPr>
          <p:cNvPr id="16" name="Audio 15">
            <a:hlinkClick r:id="" action="ppaction://media"/>
            <a:extLst>
              <a:ext uri="{FF2B5EF4-FFF2-40B4-BE49-F238E27FC236}">
                <a16:creationId xmlns:a16="http://schemas.microsoft.com/office/drawing/2014/main" id="{34290BC3-BBE8-4988-B9D8-61B2E3CED74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34907124"/>
      </p:ext>
    </p:extLst>
  </p:cSld>
  <p:clrMapOvr>
    <a:masterClrMapping/>
  </p:clrMapOvr>
  <mc:AlternateContent xmlns:mc="http://schemas.openxmlformats.org/markup-compatibility/2006">
    <mc:Choice xmlns:p14="http://schemas.microsoft.com/office/powerpoint/2010/main" Requires="p14">
      <p:transition spd="slow" p14:dur="2000" advTm="48702"/>
    </mc:Choice>
    <mc:Fallback>
      <p:transition spd="slow" advTm="48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143838" y="0"/>
            <a:ext cx="12091024" cy="1362302"/>
          </a:xfrm>
        </p:spPr>
        <p:txBody>
          <a:bodyPr>
            <a:normAutofit fontScale="90000"/>
          </a:bodyPr>
          <a:lstStyle/>
          <a:p>
            <a:b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b="1" dirty="0">
                <a:latin typeface="Arial" panose="020B0604020202020204" pitchFamily="34" charset="0"/>
                <a:ea typeface="Calibri" panose="020F0502020204030204" pitchFamily="34" charset="0"/>
                <a:cs typeface="Arial" panose="020B0604020202020204" pitchFamily="34" charset="0"/>
              </a:rPr>
              <a:t>operation plan for the new venture</a:t>
            </a:r>
            <a:r>
              <a:rPr lang="en-GB" b="1" dirty="0">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43838" y="1518161"/>
            <a:ext cx="11794733" cy="6370975"/>
          </a:xfrm>
          <a:prstGeom prst="rect">
            <a:avLst/>
          </a:prstGeom>
          <a:noFill/>
        </p:spPr>
        <p:txBody>
          <a:bodyPr wrap="square">
            <a:spAutoFit/>
          </a:bodyPr>
          <a:lstStyle/>
          <a:p>
            <a:pPr marL="342900" indent="-342900">
              <a:buFont typeface="Arial" panose="020B0604020202020204" pitchFamily="34" charset="0"/>
              <a:buChar char="•"/>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It is critical that </a:t>
            </a:r>
            <a:r>
              <a:rPr lang="en-GB" sz="24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Sagal</a:t>
            </a: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company develops IT infrastructure that will be at the heart of all operations. A reliable software system will enhance company credibility and reliability. </a:t>
            </a:r>
          </a:p>
          <a:p>
            <a:pPr marL="342900" indent="-34290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It is important to partner with suppliers that have the experience of ECTS software and buy from manufacturer of high quality ECT devices. Brand names are important.</a:t>
            </a:r>
          </a:p>
          <a:p>
            <a:pPr marL="342900" indent="-34290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Fixed cost include: buying devices, software, renting offices etc. where as, variable cost can be, labour, office materials etc. </a:t>
            </a:r>
          </a:p>
          <a:p>
            <a:pPr marL="342900" indent="-34290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endPar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endPar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907F16A4-5188-4E3D-BCF6-E009AD9ED8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06487886"/>
      </p:ext>
    </p:extLst>
  </p:cSld>
  <p:clrMapOvr>
    <a:masterClrMapping/>
  </p:clrMapOvr>
  <mc:AlternateContent xmlns:mc="http://schemas.openxmlformats.org/markup-compatibility/2006">
    <mc:Choice xmlns:p14="http://schemas.microsoft.com/office/powerpoint/2010/main" Requires="p14">
      <p:transition spd="slow" p14:dur="2000" advTm="50490"/>
    </mc:Choice>
    <mc:Fallback>
      <p:transition spd="slow" advTm="50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143838" y="0"/>
            <a:ext cx="12091024" cy="1362302"/>
          </a:xfrm>
        </p:spPr>
        <p:txBody>
          <a:bodyPr>
            <a:normAutofit fontScale="90000"/>
          </a:bodyPr>
          <a:lstStyle/>
          <a:p>
            <a:b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Develop financial plan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b="1" dirty="0">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43838" y="1518161"/>
            <a:ext cx="11794733" cy="5632311"/>
          </a:xfrm>
          <a:prstGeom prst="rect">
            <a:avLst/>
          </a:prstGeom>
          <a:noFill/>
        </p:spPr>
        <p:txBody>
          <a:bodyPr wrap="square">
            <a:spAutoFit/>
          </a:bodyPr>
          <a:lstStyle/>
          <a:p>
            <a:pPr marL="342900" indent="-34290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 order to prepare </a:t>
            </a:r>
            <a:r>
              <a:rPr lang="en-GB" sz="24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Sagal</a:t>
            </a: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company financial plan, the following should be addressed.</a:t>
            </a:r>
          </a:p>
          <a:p>
            <a:pPr marL="342900" indent="-34290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Estimation of $XXX to initially start the business. </a:t>
            </a:r>
          </a:p>
          <a:p>
            <a:pPr marL="342900" indent="-342900">
              <a:buFont typeface="Arial" panose="020B0604020202020204" pitchFamily="34" charset="0"/>
              <a:buChar char="•"/>
            </a:pPr>
            <a:r>
              <a:rPr lang="en-GB" sz="2400" dirty="0">
                <a:solidFill>
                  <a:srgbClr val="000000"/>
                </a:solidFill>
                <a:latin typeface="Arial" panose="020B0604020202020204" pitchFamily="34" charset="0"/>
                <a:ea typeface="Calibri" panose="020F0502020204030204" pitchFamily="34" charset="0"/>
                <a:cs typeface="Arial" panose="020B0604020202020204" pitchFamily="34" charset="0"/>
              </a:rPr>
              <a:t>Annual unit sales </a:t>
            </a:r>
          </a:p>
          <a:p>
            <a:pPr marL="342900" indent="-342900">
              <a:buFont typeface="Arial" panose="020B0604020202020204" pitchFamily="34" charset="0"/>
              <a:buChar char="•"/>
            </a:pPr>
            <a:r>
              <a:rPr lang="en-GB" sz="2400" dirty="0">
                <a:solidFill>
                  <a:srgbClr val="000000"/>
                </a:solidFill>
                <a:latin typeface="Arial" panose="020B0604020202020204" pitchFamily="34" charset="0"/>
                <a:ea typeface="Calibri" panose="020F0502020204030204" pitchFamily="34" charset="0"/>
                <a:cs typeface="Arial" panose="020B0604020202020204" pitchFamily="34" charset="0"/>
              </a:rPr>
              <a:t>Estimate annual gross revenues and income</a:t>
            </a:r>
          </a:p>
          <a:p>
            <a:pPr marL="342900" indent="-342900">
              <a:buFont typeface="Arial" panose="020B0604020202020204" pitchFamily="34" charset="0"/>
              <a:buChar char="•"/>
            </a:pPr>
            <a:r>
              <a:rPr lang="en-GB" sz="2400" dirty="0">
                <a:solidFill>
                  <a:srgbClr val="000000"/>
                </a:solidFill>
                <a:latin typeface="Arial" panose="020B0604020202020204" pitchFamily="34" charset="0"/>
                <a:ea typeface="Calibri" panose="020F0502020204030204" pitchFamily="34" charset="0"/>
                <a:cs typeface="Arial" panose="020B0604020202020204" pitchFamily="34" charset="0"/>
              </a:rPr>
              <a:t>Calculate break-even figures. </a:t>
            </a:r>
          </a:p>
          <a:p>
            <a:pPr marL="342900" indent="-342900">
              <a:buFont typeface="Arial" panose="020B0604020202020204" pitchFamily="34" charset="0"/>
              <a:buChar char="•"/>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Financial performance figures.</a:t>
            </a:r>
          </a:p>
          <a:p>
            <a:pPr marL="342900" indent="-342900">
              <a:buFont typeface="Wingdings" panose="05000000000000000000" pitchFamily="2" charset="2"/>
              <a:buChar char="ü"/>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above calculations will give </a:t>
            </a:r>
            <a:r>
              <a:rPr lang="en-GB" sz="2400" dirty="0">
                <a:solidFill>
                  <a:srgbClr val="000000"/>
                </a:solidFill>
                <a:latin typeface="Arial" panose="020B0604020202020204" pitchFamily="34" charset="0"/>
                <a:ea typeface="Calibri" panose="020F0502020204030204" pitchFamily="34" charset="0"/>
                <a:cs typeface="Arial" panose="020B0604020202020204" pitchFamily="34" charset="0"/>
              </a:rPr>
              <a:t>comprehensive look of the company’s financials.  </a:t>
            </a:r>
            <a:endPar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endPar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12" name="Audio 11">
            <a:hlinkClick r:id="" action="ppaction://media"/>
            <a:extLst>
              <a:ext uri="{FF2B5EF4-FFF2-40B4-BE49-F238E27FC236}">
                <a16:creationId xmlns:a16="http://schemas.microsoft.com/office/drawing/2014/main" id="{A02C64E8-5CCC-438B-9AC0-8A2C2DEC5B3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69926613"/>
      </p:ext>
    </p:extLst>
  </p:cSld>
  <p:clrMapOvr>
    <a:masterClrMapping/>
  </p:clrMapOvr>
  <mc:AlternateContent xmlns:mc="http://schemas.openxmlformats.org/markup-compatibility/2006">
    <mc:Choice xmlns:p14="http://schemas.microsoft.com/office/powerpoint/2010/main" Requires="p14">
      <p:transition spd="slow" p14:dur="2000" advTm="31937"/>
    </mc:Choice>
    <mc:Fallback>
      <p:transition spd="slow" advTm="31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143838" y="0"/>
            <a:ext cx="12091024" cy="1362302"/>
          </a:xfrm>
        </p:spPr>
        <p:txBody>
          <a:bodyPr>
            <a:normAutofit fontScale="90000"/>
          </a:bodyPr>
          <a:lstStyle/>
          <a:p>
            <a:b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b="1" dirty="0">
                <a:effectLst/>
                <a:latin typeface="Arial" panose="020B0604020202020204" pitchFamily="34" charset="0"/>
                <a:ea typeface="Calibri" panose="020F0502020204030204" pitchFamily="34" charset="0"/>
                <a:cs typeface="Arial" panose="020B0604020202020204" pitchFamily="34" charset="0"/>
              </a:rPr>
              <a:t>Prepare business model canvas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43838" y="1518161"/>
            <a:ext cx="11794733" cy="3416320"/>
          </a:xfrm>
          <a:prstGeom prst="rect">
            <a:avLst/>
          </a:prstGeom>
          <a:noFill/>
        </p:spPr>
        <p:txBody>
          <a:bodyPr wrap="square">
            <a:spAutoFit/>
          </a:bodyPr>
          <a:lstStyle/>
          <a:p>
            <a:pPr marL="285750" indent="-28575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I use Business model canvas to understand the building blocks of starting </a:t>
            </a:r>
            <a:r>
              <a:rPr lang="en-GB" sz="2400" dirty="0" err="1">
                <a:latin typeface="Arial" panose="020B0604020202020204" pitchFamily="34" charset="0"/>
                <a:ea typeface="Calibri" panose="020F0502020204030204" pitchFamily="34" charset="0"/>
                <a:cs typeface="Arial" panose="020B0604020202020204" pitchFamily="34" charset="0"/>
              </a:rPr>
              <a:t>Sagal</a:t>
            </a:r>
            <a:r>
              <a:rPr lang="en-GB" sz="2400" dirty="0">
                <a:latin typeface="Arial" panose="020B0604020202020204" pitchFamily="34" charset="0"/>
                <a:ea typeface="Calibri" panose="020F0502020204030204" pitchFamily="34" charset="0"/>
                <a:cs typeface="Arial" panose="020B0604020202020204" pitchFamily="34" charset="0"/>
              </a:rPr>
              <a:t> company. This will give me insight of customer segment, value proposition, finances etc. </a:t>
            </a:r>
          </a:p>
          <a:p>
            <a:pPr marL="285750" indent="-285750">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I shall use lean canvas model that suites more of my start up business. Lean canvas model is more of a problem-solution approach that will mitigate risks in the inception and early phase of business set up.  </a:t>
            </a: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E01B58DD-0952-41EB-B24E-5CFE2E8B061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74241849"/>
      </p:ext>
    </p:extLst>
  </p:cSld>
  <p:clrMapOvr>
    <a:masterClrMapping/>
  </p:clrMapOvr>
  <mc:AlternateContent xmlns:mc="http://schemas.openxmlformats.org/markup-compatibility/2006">
    <mc:Choice xmlns:p14="http://schemas.microsoft.com/office/powerpoint/2010/main" Requires="p14">
      <p:transition spd="slow" p14:dur="2000" advTm="32425"/>
    </mc:Choice>
    <mc:Fallback>
      <p:transition spd="slow" advTm="32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F8E42-C507-4C2D-BA69-2DED2498BAE4}"/>
              </a:ext>
            </a:extLst>
          </p:cNvPr>
          <p:cNvSpPr>
            <a:spLocks noGrp="1"/>
          </p:cNvSpPr>
          <p:nvPr>
            <p:ph type="title"/>
          </p:nvPr>
        </p:nvSpPr>
        <p:spPr>
          <a:xfrm>
            <a:off x="2066036" y="12192"/>
            <a:ext cx="7729728" cy="800608"/>
          </a:xfrm>
        </p:spPr>
        <p:txBody>
          <a:bodyPr/>
          <a:lstStyle/>
          <a:p>
            <a:r>
              <a:rPr lang="en-GB" dirty="0"/>
              <a:t>Continue</a:t>
            </a:r>
          </a:p>
        </p:txBody>
      </p:sp>
      <p:sp>
        <p:nvSpPr>
          <p:cNvPr id="3" name="Footer Placeholder 2">
            <a:extLst>
              <a:ext uri="{FF2B5EF4-FFF2-40B4-BE49-F238E27FC236}">
                <a16:creationId xmlns:a16="http://schemas.microsoft.com/office/drawing/2014/main" id="{69997E49-5C56-4303-A401-845D6E92B259}"/>
              </a:ext>
            </a:extLst>
          </p:cNvPr>
          <p:cNvSpPr>
            <a:spLocks noGrp="1"/>
          </p:cNvSpPr>
          <p:nvPr>
            <p:ph type="ftr" sz="quarter" idx="11"/>
          </p:nvPr>
        </p:nvSpPr>
        <p:spPr/>
        <p:txBody>
          <a:bodyPr/>
          <a:lstStyle/>
          <a:p>
            <a:endParaRPr lang="en-GB" dirty="0"/>
          </a:p>
        </p:txBody>
      </p:sp>
      <p:graphicFrame>
        <p:nvGraphicFramePr>
          <p:cNvPr id="12" name="Table 11">
            <a:extLst>
              <a:ext uri="{FF2B5EF4-FFF2-40B4-BE49-F238E27FC236}">
                <a16:creationId xmlns:a16="http://schemas.microsoft.com/office/drawing/2014/main" id="{02B4BBB6-2919-48E7-84A9-F185E99C2DD5}"/>
              </a:ext>
            </a:extLst>
          </p:cNvPr>
          <p:cNvGraphicFramePr>
            <a:graphicFrameLocks noGrp="1"/>
          </p:cNvGraphicFramePr>
          <p:nvPr>
            <p:extLst>
              <p:ext uri="{D42A27DB-BD31-4B8C-83A1-F6EECF244321}">
                <p14:modId xmlns:p14="http://schemas.microsoft.com/office/powerpoint/2010/main" val="3649730379"/>
              </p:ext>
            </p:extLst>
          </p:nvPr>
        </p:nvGraphicFramePr>
        <p:xfrm>
          <a:off x="95250" y="1017229"/>
          <a:ext cx="11671300" cy="5218979"/>
        </p:xfrm>
        <a:graphic>
          <a:graphicData uri="http://schemas.openxmlformats.org/drawingml/2006/table">
            <a:tbl>
              <a:tblPr firstRow="1" firstCol="1" bandRow="1"/>
              <a:tblGrid>
                <a:gridCol w="2187535">
                  <a:extLst>
                    <a:ext uri="{9D8B030D-6E8A-4147-A177-3AD203B41FA5}">
                      <a16:colId xmlns:a16="http://schemas.microsoft.com/office/drawing/2014/main" val="1110355674"/>
                    </a:ext>
                  </a:extLst>
                </a:gridCol>
                <a:gridCol w="2320965">
                  <a:extLst>
                    <a:ext uri="{9D8B030D-6E8A-4147-A177-3AD203B41FA5}">
                      <a16:colId xmlns:a16="http://schemas.microsoft.com/office/drawing/2014/main" val="918414732"/>
                    </a:ext>
                  </a:extLst>
                </a:gridCol>
                <a:gridCol w="1538485">
                  <a:extLst>
                    <a:ext uri="{9D8B030D-6E8A-4147-A177-3AD203B41FA5}">
                      <a16:colId xmlns:a16="http://schemas.microsoft.com/office/drawing/2014/main" val="1471107293"/>
                    </a:ext>
                  </a:extLst>
                </a:gridCol>
                <a:gridCol w="791329">
                  <a:extLst>
                    <a:ext uri="{9D8B030D-6E8A-4147-A177-3AD203B41FA5}">
                      <a16:colId xmlns:a16="http://schemas.microsoft.com/office/drawing/2014/main" val="2556060382"/>
                    </a:ext>
                  </a:extLst>
                </a:gridCol>
                <a:gridCol w="2524694">
                  <a:extLst>
                    <a:ext uri="{9D8B030D-6E8A-4147-A177-3AD203B41FA5}">
                      <a16:colId xmlns:a16="http://schemas.microsoft.com/office/drawing/2014/main" val="1377108051"/>
                    </a:ext>
                  </a:extLst>
                </a:gridCol>
                <a:gridCol w="2308292">
                  <a:extLst>
                    <a:ext uri="{9D8B030D-6E8A-4147-A177-3AD203B41FA5}">
                      <a16:colId xmlns:a16="http://schemas.microsoft.com/office/drawing/2014/main" val="1863393459"/>
                    </a:ext>
                  </a:extLst>
                </a:gridCol>
              </a:tblGrid>
              <a:tr h="1990025">
                <a:tc>
                  <a:txBody>
                    <a:bodyPr/>
                    <a:lstStyle/>
                    <a:p>
                      <a:pPr>
                        <a:tabLst>
                          <a:tab pos="1125855" algn="ctr"/>
                        </a:tabLst>
                      </a:pPr>
                      <a:r>
                        <a:rPr lang="en-CA" sz="900" b="1" dirty="0">
                          <a:effectLst/>
                          <a:latin typeface="Arial" panose="020B0604020202020204" pitchFamily="34" charset="0"/>
                          <a:ea typeface="Times New Roman" panose="02020603050405020304" pitchFamily="18" charset="0"/>
                          <a:cs typeface="Times New Roman" panose="02020603050405020304" pitchFamily="18" charset="0"/>
                        </a:rPr>
                        <a:t>   </a:t>
                      </a:r>
                      <a:r>
                        <a:rPr lang="en-CA" sz="1100" b="1" dirty="0">
                          <a:effectLst/>
                          <a:latin typeface="Arial" panose="020B0604020202020204" pitchFamily="34" charset="0"/>
                          <a:ea typeface="Times New Roman" panose="02020603050405020304" pitchFamily="18" charset="0"/>
                          <a:cs typeface="Times New Roman" panose="02020603050405020304" pitchFamily="18" charset="0"/>
                        </a:rPr>
                        <a:t>Problem/Need</a:t>
                      </a:r>
                      <a:endParaRPr lang="en-CA" sz="9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r>
                        <a:rPr lang="en-CA" sz="900" b="1" dirty="0">
                          <a:effectLst/>
                          <a:latin typeface="Arial" panose="020B0604020202020204" pitchFamily="34" charset="0"/>
                          <a:ea typeface="Times New Roman" panose="02020603050405020304" pitchFamily="18" charset="0"/>
                          <a:cs typeface="Times New Roman" panose="02020603050405020304" pitchFamily="18" charset="0"/>
                        </a:rPr>
                        <a:t>Solution</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CA" sz="9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gridSpan="2">
                  <a:txBody>
                    <a:bodyPr/>
                    <a:lstStyle/>
                    <a:p>
                      <a:r>
                        <a:rPr lang="en-CA" sz="900" b="1" dirty="0">
                          <a:effectLst/>
                          <a:latin typeface="Arial" panose="020B0604020202020204" pitchFamily="34" charset="0"/>
                          <a:ea typeface="Times New Roman" panose="02020603050405020304" pitchFamily="18" charset="0"/>
                          <a:cs typeface="Times New Roman" panose="02020603050405020304" pitchFamily="18" charset="0"/>
                        </a:rPr>
                        <a:t>Unique Value</a:t>
                      </a:r>
                      <a:r>
                        <a:rPr lang="en-CA" sz="900" dirty="0">
                          <a:effectLst/>
                          <a:latin typeface="Arial" panose="020B0604020202020204" pitchFamily="34" charset="0"/>
                          <a:ea typeface="Times New Roman" panose="02020603050405020304" pitchFamily="18" charset="0"/>
                          <a:cs typeface="Times New Roman" panose="02020603050405020304" pitchFamily="18" charset="0"/>
                        </a:rPr>
                        <a:t> </a:t>
                      </a:r>
                      <a:r>
                        <a:rPr lang="en-CA" sz="900" b="1" dirty="0">
                          <a:effectLst/>
                          <a:latin typeface="Arial" panose="020B0604020202020204" pitchFamily="34" charset="0"/>
                          <a:ea typeface="Times New Roman" panose="02020603050405020304" pitchFamily="18" charset="0"/>
                          <a:cs typeface="Times New Roman" panose="02020603050405020304" pitchFamily="18" charset="0"/>
                        </a:rPr>
                        <a:t>Proposition</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CA" sz="9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hMerge="1">
                  <a:txBody>
                    <a:bodyPr/>
                    <a:lstStyle/>
                    <a:p>
                      <a:endParaRPr lang="en-GB"/>
                    </a:p>
                  </a:txBody>
                  <a:tcPr/>
                </a:tc>
                <a:tc>
                  <a:txBody>
                    <a:bodyPr/>
                    <a:lstStyle/>
                    <a:p>
                      <a:r>
                        <a:rPr lang="en-CA" sz="900" b="1" dirty="0">
                          <a:effectLst/>
                          <a:latin typeface="Arial" panose="020B0604020202020204" pitchFamily="34" charset="0"/>
                          <a:ea typeface="Times New Roman" panose="02020603050405020304" pitchFamily="18" charset="0"/>
                          <a:cs typeface="Times New Roman" panose="02020603050405020304" pitchFamily="18" charset="0"/>
                        </a:rPr>
                        <a:t>Competitive Advantage</a:t>
                      </a:r>
                    </a:p>
                    <a:p>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r>
                        <a:rPr lang="en-CA" sz="900" b="1" dirty="0">
                          <a:effectLst/>
                          <a:latin typeface="Arial" panose="020B0604020202020204" pitchFamily="34" charset="0"/>
                          <a:ea typeface="Times New Roman" panose="02020603050405020304" pitchFamily="18" charset="0"/>
                          <a:cs typeface="Times New Roman" panose="02020603050405020304" pitchFamily="18" charset="0"/>
                        </a:rPr>
                        <a:t>Customer Segments</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CA" sz="9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9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3315647343"/>
                  </a:ext>
                </a:extLst>
              </a:tr>
              <a:tr h="947111">
                <a:tc row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CA" sz="9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9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9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CA" sz="900" dirty="0">
                          <a:effectLst/>
                          <a:latin typeface="Arial" panose="020B0604020202020204" pitchFamily="34" charset="0"/>
                          <a:ea typeface="Times New Roman" panose="02020603050405020304" pitchFamily="18" charset="0"/>
                          <a:cs typeface="Times New Roman" panose="02020603050405020304" pitchFamily="18" charset="0"/>
                        </a:rPr>
                        <a:t> </a:t>
                      </a:r>
                      <a:r>
                        <a:rPr lang="en-CA" sz="1100" b="1" kern="1200" dirty="0">
                          <a:solidFill>
                            <a:schemeClr val="tx1"/>
                          </a:solidFill>
                          <a:effectLst/>
                          <a:latin typeface="Arial" panose="020B0604020202020204" pitchFamily="34" charset="0"/>
                          <a:ea typeface="+mn-ea"/>
                          <a:cs typeface="Arial" panose="020B0604020202020204" pitchFamily="34" charset="0"/>
                        </a:rPr>
                        <a:t>Existing alternatives</a:t>
                      </a:r>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r>
                        <a:rPr lang="en-CA" sz="9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rowSpan="3" gridSpan="2">
                  <a:txBody>
                    <a:bodyPr/>
                    <a:lstStyle/>
                    <a:p>
                      <a:r>
                        <a:rPr lang="en-CA" sz="9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CA" sz="9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rowSpan="3" hMerge="1">
                  <a:txBody>
                    <a:bodyPr/>
                    <a:lstStyle/>
                    <a:p>
                      <a:endParaRPr lang="en-GB"/>
                    </a:p>
                  </a:txBody>
                  <a:tcPr/>
                </a:tc>
                <a:tc>
                  <a:txBody>
                    <a:bodyPr/>
                    <a:lstStyle/>
                    <a:p>
                      <a:r>
                        <a:rPr lang="en-CA" sz="90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rowSpan="3">
                  <a:txBody>
                    <a:bodyPr/>
                    <a:lstStyle/>
                    <a:p>
                      <a:r>
                        <a:rPr lang="en-CA" sz="9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CA" sz="900" dirty="0">
                          <a:effectLst/>
                          <a:latin typeface="Arial" panose="020B0604020202020204" pitchFamily="34" charset="0"/>
                          <a:ea typeface="Times New Roman" panose="02020603050405020304" pitchFamily="18" charset="0"/>
                          <a:cs typeface="Times New Roman" panose="02020603050405020304" pitchFamily="18" charset="0"/>
                        </a:rPr>
                        <a:t> </a:t>
                      </a:r>
                    </a:p>
                    <a:p>
                      <a:endParaRPr lang="en-CA" sz="900" b="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CA" sz="900" b="1" dirty="0">
                        <a:effectLst/>
                        <a:latin typeface="Arial" panose="020B0604020202020204" pitchFamily="34" charset="0"/>
                        <a:ea typeface="Times New Roman" panose="02020603050405020304" pitchFamily="18" charset="0"/>
                        <a:cs typeface="Times New Roman" panose="02020603050405020304" pitchFamily="18" charset="0"/>
                      </a:endParaRPr>
                    </a:p>
                    <a:p>
                      <a:r>
                        <a:rPr lang="en-CA" sz="900" b="1" dirty="0">
                          <a:effectLst/>
                          <a:latin typeface="Arial" panose="020B0604020202020204" pitchFamily="34" charset="0"/>
                          <a:ea typeface="Times New Roman" panose="02020603050405020304" pitchFamily="18" charset="0"/>
                          <a:cs typeface="Times New Roman" panose="02020603050405020304" pitchFamily="18" charset="0"/>
                        </a:rPr>
                        <a:t>Early Adopters</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CA" sz="9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33656809"/>
                  </a:ext>
                </a:extLst>
              </a:tr>
              <a:tr h="493951">
                <a:tc vMerge="1">
                  <a:txBody>
                    <a:bodyPr/>
                    <a:lstStyle/>
                    <a:p>
                      <a:endParaRPr lang="en-GB"/>
                    </a:p>
                  </a:txBody>
                  <a:tcPr/>
                </a:tc>
                <a:tc>
                  <a:txBody>
                    <a:bodyPr/>
                    <a:lstStyle/>
                    <a:p>
                      <a:r>
                        <a:rPr lang="en-CA" sz="900" b="1" dirty="0">
                          <a:effectLst/>
                          <a:latin typeface="Arial" panose="020B0604020202020204" pitchFamily="34" charset="0"/>
                          <a:ea typeface="Times New Roman" panose="02020603050405020304" pitchFamily="18" charset="0"/>
                          <a:cs typeface="Times New Roman" panose="02020603050405020304" pitchFamily="18" charset="0"/>
                        </a:rPr>
                        <a:t>Key Metrics</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CA" sz="9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gridSpan="2" vMerge="1">
                  <a:txBody>
                    <a:bodyPr/>
                    <a:lstStyle/>
                    <a:p>
                      <a:endParaRPr lang="en-GB"/>
                    </a:p>
                  </a:txBody>
                  <a:tcPr/>
                </a:tc>
                <a:tc hMerge="1" vMerge="1">
                  <a:txBody>
                    <a:bodyPr/>
                    <a:lstStyle/>
                    <a:p>
                      <a:endParaRPr lang="en-GB"/>
                    </a:p>
                  </a:txBody>
                  <a:tcPr/>
                </a:tc>
                <a:tc>
                  <a:txBody>
                    <a:bodyPr/>
                    <a:lstStyle/>
                    <a:p>
                      <a:r>
                        <a:rPr lang="en-CA" sz="900" b="1" dirty="0">
                          <a:effectLst/>
                          <a:latin typeface="Arial" panose="020B0604020202020204" pitchFamily="34" charset="0"/>
                          <a:ea typeface="Times New Roman" panose="02020603050405020304" pitchFamily="18" charset="0"/>
                          <a:cs typeface="Times New Roman" panose="02020603050405020304" pitchFamily="18" charset="0"/>
                        </a:rPr>
                        <a:t>Channels (Marketing and Communication)</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vMerge="1">
                  <a:txBody>
                    <a:bodyPr/>
                    <a:lstStyle/>
                    <a:p>
                      <a:endParaRPr lang="en-GB"/>
                    </a:p>
                  </a:txBody>
                  <a:tcPr/>
                </a:tc>
                <a:extLst>
                  <a:ext uri="{0D108BD9-81ED-4DB2-BD59-A6C34878D82A}">
                    <a16:rowId xmlns:a16="http://schemas.microsoft.com/office/drawing/2014/main" val="2848363840"/>
                  </a:ext>
                </a:extLst>
              </a:tr>
              <a:tr h="686818">
                <a:tc vMerge="1">
                  <a:txBody>
                    <a:bodyPr/>
                    <a:lstStyle/>
                    <a:p>
                      <a:endParaRPr lang="en-GB"/>
                    </a:p>
                  </a:txBody>
                  <a:tcPr>
                    <a:lnT w="12700" cap="flat" cmpd="sng" algn="ctr">
                      <a:solidFill>
                        <a:srgbClr val="000000"/>
                      </a:solidFill>
                      <a:prstDash val="solid"/>
                      <a:round/>
                      <a:headEnd type="none" w="med" len="med"/>
                      <a:tailEnd type="none" w="med" len="med"/>
                    </a:lnT>
                  </a:tcPr>
                </a:tc>
                <a:tc>
                  <a:txBody>
                    <a:bodyPr/>
                    <a:lstStyle/>
                    <a:p>
                      <a:r>
                        <a:rPr lang="en-CA" sz="900" b="1">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gridSpan="2" vMerge="1">
                  <a:txBody>
                    <a:bodyPr/>
                    <a:lstStyle/>
                    <a:p>
                      <a:endParaRPr lang="en-GB"/>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tc hMerge="1" vMerge="1">
                  <a:txBody>
                    <a:bodyPr/>
                    <a:lstStyle/>
                    <a:p>
                      <a:endParaRPr lang="en-GB"/>
                    </a:p>
                  </a:txBody>
                  <a:tcPr/>
                </a:tc>
                <a:tc>
                  <a:txBody>
                    <a:bodyPr/>
                    <a:lstStyle/>
                    <a:p>
                      <a:r>
                        <a:rPr lang="en-CA" sz="9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CA" sz="9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3751830997"/>
                  </a:ext>
                </a:extLst>
              </a:tr>
              <a:tr h="184600">
                <a:tc gridSpan="3">
                  <a:txBody>
                    <a:bodyPr/>
                    <a:lstStyle/>
                    <a:p>
                      <a:r>
                        <a:rPr lang="en-CA" sz="900" b="1" dirty="0">
                          <a:effectLst/>
                          <a:latin typeface="Arial" panose="020B0604020202020204" pitchFamily="34" charset="0"/>
                          <a:ea typeface="Times New Roman" panose="02020603050405020304" pitchFamily="18" charset="0"/>
                          <a:cs typeface="Times New Roman" panose="02020603050405020304" pitchFamily="18" charset="0"/>
                        </a:rPr>
                        <a:t>Cost Structure</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hMerge="1">
                  <a:txBody>
                    <a:bodyPr/>
                    <a:lstStyle/>
                    <a:p>
                      <a:endParaRPr lang="en-GB"/>
                    </a:p>
                  </a:txBody>
                  <a:tcPr/>
                </a:tc>
                <a:tc hMerge="1">
                  <a:txBody>
                    <a:bodyPr/>
                    <a:lstStyle/>
                    <a:p>
                      <a:endParaRPr lang="en-GB"/>
                    </a:p>
                  </a:txBody>
                  <a:tcPr/>
                </a:tc>
                <a:tc gridSpan="3">
                  <a:txBody>
                    <a:bodyPr/>
                    <a:lstStyle/>
                    <a:p>
                      <a:r>
                        <a:rPr lang="en-CA" sz="900" b="1">
                          <a:effectLst/>
                          <a:latin typeface="Arial" panose="020B0604020202020204" pitchFamily="34" charset="0"/>
                          <a:ea typeface="Times New Roman" panose="02020603050405020304" pitchFamily="18" charset="0"/>
                          <a:cs typeface="Times New Roman" panose="02020603050405020304" pitchFamily="18" charset="0"/>
                        </a:rPr>
                        <a:t>Revenue Streams</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a:noFill/>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91485118"/>
                  </a:ext>
                </a:extLst>
              </a:tr>
              <a:tr h="916474">
                <a:tc gridSpan="3">
                  <a:txBody>
                    <a:bodyPr/>
                    <a:lstStyle/>
                    <a:p>
                      <a:r>
                        <a:rPr lang="en-CA" sz="9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CA" sz="9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r>
                        <a:rPr lang="en-CA" sz="9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CA" sz="9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08" marR="321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hMerge="1">
                  <a:txBody>
                    <a:bodyPr/>
                    <a:lstStyle/>
                    <a:p>
                      <a:endParaRPr lang="en-GB" dirty="0"/>
                    </a:p>
                  </a:txBody>
                  <a:tcPr/>
                </a:tc>
                <a:tc hMerge="1">
                  <a:txBody>
                    <a:bodyPr/>
                    <a:lstStyle/>
                    <a:p>
                      <a:endParaRPr lang="en-GB"/>
                    </a:p>
                  </a:txBody>
                  <a:tcPr/>
                </a:tc>
                <a:extLst>
                  <a:ext uri="{0D108BD9-81ED-4DB2-BD59-A6C34878D82A}">
                    <a16:rowId xmlns:a16="http://schemas.microsoft.com/office/drawing/2014/main" val="2885278918"/>
                  </a:ext>
                </a:extLst>
              </a:tr>
            </a:tbl>
          </a:graphicData>
        </a:graphic>
      </p:graphicFrame>
      <p:pic>
        <p:nvPicPr>
          <p:cNvPr id="14" name="Picture 13">
            <a:extLst>
              <a:ext uri="{FF2B5EF4-FFF2-40B4-BE49-F238E27FC236}">
                <a16:creationId xmlns:a16="http://schemas.microsoft.com/office/drawing/2014/main" id="{A3D7F9F9-F327-43BE-8CBD-1615E6A729BF}"/>
              </a:ext>
            </a:extLst>
          </p:cNvPr>
          <p:cNvPicPr>
            <a:picLocks noChangeAspect="1"/>
          </p:cNvPicPr>
          <p:nvPr/>
        </p:nvPicPr>
        <p:blipFill>
          <a:blip r:embed="rId5"/>
          <a:stretch>
            <a:fillRect/>
          </a:stretch>
        </p:blipFill>
        <p:spPr>
          <a:xfrm>
            <a:off x="9585296" y="1203308"/>
            <a:ext cx="1654204" cy="790592"/>
          </a:xfrm>
          <a:prstGeom prst="rect">
            <a:avLst/>
          </a:prstGeom>
        </p:spPr>
      </p:pic>
      <p:pic>
        <p:nvPicPr>
          <p:cNvPr id="16" name="Picture 15">
            <a:extLst>
              <a:ext uri="{FF2B5EF4-FFF2-40B4-BE49-F238E27FC236}">
                <a16:creationId xmlns:a16="http://schemas.microsoft.com/office/drawing/2014/main" id="{EC9173DE-DD3E-41C7-AB22-9C04FA38B6E1}"/>
              </a:ext>
            </a:extLst>
          </p:cNvPr>
          <p:cNvPicPr>
            <a:picLocks noChangeAspect="1"/>
          </p:cNvPicPr>
          <p:nvPr/>
        </p:nvPicPr>
        <p:blipFill>
          <a:blip r:embed="rId6"/>
          <a:stretch>
            <a:fillRect/>
          </a:stretch>
        </p:blipFill>
        <p:spPr>
          <a:xfrm>
            <a:off x="9585296" y="1993900"/>
            <a:ext cx="1654204" cy="781090"/>
          </a:xfrm>
          <a:prstGeom prst="rect">
            <a:avLst/>
          </a:prstGeom>
        </p:spPr>
      </p:pic>
      <p:pic>
        <p:nvPicPr>
          <p:cNvPr id="17" name="Picture 16">
            <a:extLst>
              <a:ext uri="{FF2B5EF4-FFF2-40B4-BE49-F238E27FC236}">
                <a16:creationId xmlns:a16="http://schemas.microsoft.com/office/drawing/2014/main" id="{158DED09-7ACB-44FA-B6D9-4DFDBC006F2F}"/>
              </a:ext>
            </a:extLst>
          </p:cNvPr>
          <p:cNvPicPr>
            <a:picLocks noChangeAspect="1"/>
          </p:cNvPicPr>
          <p:nvPr/>
        </p:nvPicPr>
        <p:blipFill>
          <a:blip r:embed="rId7"/>
          <a:stretch>
            <a:fillRect/>
          </a:stretch>
        </p:blipFill>
        <p:spPr>
          <a:xfrm>
            <a:off x="9671021" y="2770940"/>
            <a:ext cx="1482754" cy="628334"/>
          </a:xfrm>
          <a:prstGeom prst="rect">
            <a:avLst/>
          </a:prstGeom>
        </p:spPr>
      </p:pic>
      <p:pic>
        <p:nvPicPr>
          <p:cNvPr id="19" name="Picture 18">
            <a:extLst>
              <a:ext uri="{FF2B5EF4-FFF2-40B4-BE49-F238E27FC236}">
                <a16:creationId xmlns:a16="http://schemas.microsoft.com/office/drawing/2014/main" id="{E896A36D-7308-4952-BD9D-708BA15DCDE3}"/>
              </a:ext>
            </a:extLst>
          </p:cNvPr>
          <p:cNvPicPr>
            <a:picLocks noChangeAspect="1"/>
          </p:cNvPicPr>
          <p:nvPr/>
        </p:nvPicPr>
        <p:blipFill>
          <a:blip r:embed="rId8"/>
          <a:stretch>
            <a:fillRect/>
          </a:stretch>
        </p:blipFill>
        <p:spPr>
          <a:xfrm>
            <a:off x="9585296" y="3701511"/>
            <a:ext cx="1654204" cy="533427"/>
          </a:xfrm>
          <a:prstGeom prst="rect">
            <a:avLst/>
          </a:prstGeom>
        </p:spPr>
      </p:pic>
      <p:pic>
        <p:nvPicPr>
          <p:cNvPr id="21" name="Picture 20">
            <a:extLst>
              <a:ext uri="{FF2B5EF4-FFF2-40B4-BE49-F238E27FC236}">
                <a16:creationId xmlns:a16="http://schemas.microsoft.com/office/drawing/2014/main" id="{BB43B206-AD5E-4E55-87BD-FAAE8B1FDD0A}"/>
              </a:ext>
            </a:extLst>
          </p:cNvPr>
          <p:cNvPicPr>
            <a:picLocks noChangeAspect="1"/>
          </p:cNvPicPr>
          <p:nvPr/>
        </p:nvPicPr>
        <p:blipFill>
          <a:blip r:embed="rId9"/>
          <a:stretch>
            <a:fillRect/>
          </a:stretch>
        </p:blipFill>
        <p:spPr>
          <a:xfrm>
            <a:off x="9585295" y="4247638"/>
            <a:ext cx="1654203" cy="609631"/>
          </a:xfrm>
          <a:prstGeom prst="rect">
            <a:avLst/>
          </a:prstGeom>
        </p:spPr>
      </p:pic>
      <p:pic>
        <p:nvPicPr>
          <p:cNvPr id="23" name="Picture 22">
            <a:extLst>
              <a:ext uri="{FF2B5EF4-FFF2-40B4-BE49-F238E27FC236}">
                <a16:creationId xmlns:a16="http://schemas.microsoft.com/office/drawing/2014/main" id="{1F5C04E1-AED9-47BA-A30D-D8B247D69F76}"/>
              </a:ext>
            </a:extLst>
          </p:cNvPr>
          <p:cNvPicPr>
            <a:picLocks noChangeAspect="1"/>
          </p:cNvPicPr>
          <p:nvPr/>
        </p:nvPicPr>
        <p:blipFill>
          <a:blip r:embed="rId10"/>
          <a:stretch>
            <a:fillRect/>
          </a:stretch>
        </p:blipFill>
        <p:spPr>
          <a:xfrm>
            <a:off x="95250" y="1225766"/>
            <a:ext cx="1654204" cy="676292"/>
          </a:xfrm>
          <a:prstGeom prst="rect">
            <a:avLst/>
          </a:prstGeom>
        </p:spPr>
      </p:pic>
      <p:pic>
        <p:nvPicPr>
          <p:cNvPr id="25" name="Picture 24">
            <a:extLst>
              <a:ext uri="{FF2B5EF4-FFF2-40B4-BE49-F238E27FC236}">
                <a16:creationId xmlns:a16="http://schemas.microsoft.com/office/drawing/2014/main" id="{5E433A3B-0E8F-4C27-A3E6-C2DE444906BB}"/>
              </a:ext>
            </a:extLst>
          </p:cNvPr>
          <p:cNvPicPr>
            <a:picLocks noChangeAspect="1"/>
          </p:cNvPicPr>
          <p:nvPr/>
        </p:nvPicPr>
        <p:blipFill>
          <a:blip r:embed="rId11"/>
          <a:stretch>
            <a:fillRect/>
          </a:stretch>
        </p:blipFill>
        <p:spPr>
          <a:xfrm>
            <a:off x="95250" y="1879600"/>
            <a:ext cx="1654204" cy="676292"/>
          </a:xfrm>
          <a:prstGeom prst="rect">
            <a:avLst/>
          </a:prstGeom>
        </p:spPr>
      </p:pic>
      <p:pic>
        <p:nvPicPr>
          <p:cNvPr id="27" name="Picture 26">
            <a:extLst>
              <a:ext uri="{FF2B5EF4-FFF2-40B4-BE49-F238E27FC236}">
                <a16:creationId xmlns:a16="http://schemas.microsoft.com/office/drawing/2014/main" id="{8B57FED9-E862-4C55-848F-49875AF0B4B1}"/>
              </a:ext>
            </a:extLst>
          </p:cNvPr>
          <p:cNvPicPr>
            <a:picLocks noChangeAspect="1"/>
          </p:cNvPicPr>
          <p:nvPr/>
        </p:nvPicPr>
        <p:blipFill>
          <a:blip r:embed="rId12"/>
          <a:stretch>
            <a:fillRect/>
          </a:stretch>
        </p:blipFill>
        <p:spPr>
          <a:xfrm>
            <a:off x="95250" y="2565437"/>
            <a:ext cx="1654204" cy="704886"/>
          </a:xfrm>
          <a:prstGeom prst="rect">
            <a:avLst/>
          </a:prstGeom>
        </p:spPr>
      </p:pic>
      <p:pic>
        <p:nvPicPr>
          <p:cNvPr id="29" name="Picture 28">
            <a:extLst>
              <a:ext uri="{FF2B5EF4-FFF2-40B4-BE49-F238E27FC236}">
                <a16:creationId xmlns:a16="http://schemas.microsoft.com/office/drawing/2014/main" id="{7364971E-1886-43FB-AD17-B0345FFAF607}"/>
              </a:ext>
            </a:extLst>
          </p:cNvPr>
          <p:cNvPicPr>
            <a:picLocks noChangeAspect="1"/>
          </p:cNvPicPr>
          <p:nvPr/>
        </p:nvPicPr>
        <p:blipFill>
          <a:blip r:embed="rId13"/>
          <a:stretch>
            <a:fillRect/>
          </a:stretch>
        </p:blipFill>
        <p:spPr>
          <a:xfrm>
            <a:off x="193648" y="3587678"/>
            <a:ext cx="1555806" cy="522209"/>
          </a:xfrm>
          <a:prstGeom prst="rect">
            <a:avLst/>
          </a:prstGeom>
        </p:spPr>
      </p:pic>
      <p:pic>
        <p:nvPicPr>
          <p:cNvPr id="31" name="Picture 30">
            <a:extLst>
              <a:ext uri="{FF2B5EF4-FFF2-40B4-BE49-F238E27FC236}">
                <a16:creationId xmlns:a16="http://schemas.microsoft.com/office/drawing/2014/main" id="{83B050C8-74CB-42F5-BD42-562763960912}"/>
              </a:ext>
            </a:extLst>
          </p:cNvPr>
          <p:cNvPicPr>
            <a:picLocks noChangeAspect="1"/>
          </p:cNvPicPr>
          <p:nvPr/>
        </p:nvPicPr>
        <p:blipFill>
          <a:blip r:embed="rId14"/>
          <a:stretch>
            <a:fillRect/>
          </a:stretch>
        </p:blipFill>
        <p:spPr>
          <a:xfrm>
            <a:off x="233318" y="4128064"/>
            <a:ext cx="1516136" cy="609631"/>
          </a:xfrm>
          <a:prstGeom prst="rect">
            <a:avLst/>
          </a:prstGeom>
        </p:spPr>
      </p:pic>
      <p:pic>
        <p:nvPicPr>
          <p:cNvPr id="34" name="Picture 33">
            <a:extLst>
              <a:ext uri="{FF2B5EF4-FFF2-40B4-BE49-F238E27FC236}">
                <a16:creationId xmlns:a16="http://schemas.microsoft.com/office/drawing/2014/main" id="{C56B10A9-1F70-4A2F-90C6-6DF6F556F521}"/>
              </a:ext>
            </a:extLst>
          </p:cNvPr>
          <p:cNvPicPr>
            <a:picLocks noChangeAspect="1"/>
          </p:cNvPicPr>
          <p:nvPr/>
        </p:nvPicPr>
        <p:blipFill>
          <a:blip r:embed="rId15"/>
          <a:stretch>
            <a:fillRect/>
          </a:stretch>
        </p:blipFill>
        <p:spPr>
          <a:xfrm>
            <a:off x="6343476" y="5262467"/>
            <a:ext cx="1790730" cy="841028"/>
          </a:xfrm>
          <a:prstGeom prst="rect">
            <a:avLst/>
          </a:prstGeom>
        </p:spPr>
      </p:pic>
      <p:pic>
        <p:nvPicPr>
          <p:cNvPr id="36" name="Picture 35">
            <a:extLst>
              <a:ext uri="{FF2B5EF4-FFF2-40B4-BE49-F238E27FC236}">
                <a16:creationId xmlns:a16="http://schemas.microsoft.com/office/drawing/2014/main" id="{4D0A57E8-471F-4482-96AE-3C844DF075FE}"/>
              </a:ext>
            </a:extLst>
          </p:cNvPr>
          <p:cNvPicPr>
            <a:picLocks noChangeAspect="1"/>
          </p:cNvPicPr>
          <p:nvPr/>
        </p:nvPicPr>
        <p:blipFill>
          <a:blip r:embed="rId16"/>
          <a:stretch>
            <a:fillRect/>
          </a:stretch>
        </p:blipFill>
        <p:spPr>
          <a:xfrm>
            <a:off x="9055013" y="5262467"/>
            <a:ext cx="1790730" cy="781090"/>
          </a:xfrm>
          <a:prstGeom prst="rect">
            <a:avLst/>
          </a:prstGeom>
        </p:spPr>
      </p:pic>
      <p:pic>
        <p:nvPicPr>
          <p:cNvPr id="38" name="Picture 37">
            <a:extLst>
              <a:ext uri="{FF2B5EF4-FFF2-40B4-BE49-F238E27FC236}">
                <a16:creationId xmlns:a16="http://schemas.microsoft.com/office/drawing/2014/main" id="{C8068D71-DCA1-4DF4-B7CD-0416DBA5434B}"/>
              </a:ext>
            </a:extLst>
          </p:cNvPr>
          <p:cNvPicPr>
            <a:picLocks noChangeAspect="1"/>
          </p:cNvPicPr>
          <p:nvPr/>
        </p:nvPicPr>
        <p:blipFill>
          <a:blip r:embed="rId17"/>
          <a:stretch>
            <a:fillRect/>
          </a:stretch>
        </p:blipFill>
        <p:spPr>
          <a:xfrm>
            <a:off x="2257396" y="1265212"/>
            <a:ext cx="1463704" cy="676292"/>
          </a:xfrm>
          <a:prstGeom prst="rect">
            <a:avLst/>
          </a:prstGeom>
        </p:spPr>
      </p:pic>
      <p:pic>
        <p:nvPicPr>
          <p:cNvPr id="40" name="Picture 39">
            <a:extLst>
              <a:ext uri="{FF2B5EF4-FFF2-40B4-BE49-F238E27FC236}">
                <a16:creationId xmlns:a16="http://schemas.microsoft.com/office/drawing/2014/main" id="{9D0BD590-1DB4-4D95-9BB9-441C3A9772A0}"/>
              </a:ext>
            </a:extLst>
          </p:cNvPr>
          <p:cNvPicPr>
            <a:picLocks noChangeAspect="1"/>
          </p:cNvPicPr>
          <p:nvPr/>
        </p:nvPicPr>
        <p:blipFill>
          <a:blip r:embed="rId18"/>
          <a:stretch>
            <a:fillRect/>
          </a:stretch>
        </p:blipFill>
        <p:spPr>
          <a:xfrm>
            <a:off x="2257396" y="1941504"/>
            <a:ext cx="1463704" cy="781090"/>
          </a:xfrm>
          <a:prstGeom prst="rect">
            <a:avLst/>
          </a:prstGeom>
        </p:spPr>
      </p:pic>
      <p:sp>
        <p:nvSpPr>
          <p:cNvPr id="43" name="Rectangle 42">
            <a:extLst>
              <a:ext uri="{FF2B5EF4-FFF2-40B4-BE49-F238E27FC236}">
                <a16:creationId xmlns:a16="http://schemas.microsoft.com/office/drawing/2014/main" id="{A3EC8293-1797-4B1D-83D6-6B9595004F3B}"/>
              </a:ext>
            </a:extLst>
          </p:cNvPr>
          <p:cNvSpPr/>
          <p:nvPr/>
        </p:nvSpPr>
        <p:spPr>
          <a:xfrm>
            <a:off x="2387600" y="2770940"/>
            <a:ext cx="1463704" cy="584200"/>
          </a:xfrm>
          <a:prstGeom prst="rect">
            <a:avLst/>
          </a:prstGeom>
          <a:solidFill>
            <a:schemeClr val="accent1">
              <a:lumMod val="20000"/>
              <a:lumOff val="80000"/>
            </a:schemeClr>
          </a:solidFill>
        </p:spPr>
        <p:style>
          <a:lnRef idx="1">
            <a:schemeClr val="dk1"/>
          </a:lnRef>
          <a:fillRef idx="3">
            <a:schemeClr val="dk1"/>
          </a:fillRef>
          <a:effectRef idx="2">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just"/>
            <a:r>
              <a:rPr lang="en-GB" sz="9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Increase transparency   </a:t>
            </a:r>
            <a:endParaRPr lang="en-GB" sz="1200" dirty="0">
              <a:effectLst/>
              <a:ea typeface="Times New Roman" panose="02020603050405020304" pitchFamily="18" charset="0"/>
              <a:cs typeface="Times New Roman" panose="02020603050405020304" pitchFamily="18" charset="0"/>
            </a:endParaRPr>
          </a:p>
        </p:txBody>
      </p:sp>
      <p:pic>
        <p:nvPicPr>
          <p:cNvPr id="45" name="Picture 44">
            <a:extLst>
              <a:ext uri="{FF2B5EF4-FFF2-40B4-BE49-F238E27FC236}">
                <a16:creationId xmlns:a16="http://schemas.microsoft.com/office/drawing/2014/main" id="{7C80E11D-24D7-441F-80C4-2349EB0A2CFF}"/>
              </a:ext>
            </a:extLst>
          </p:cNvPr>
          <p:cNvPicPr>
            <a:picLocks noChangeAspect="1"/>
          </p:cNvPicPr>
          <p:nvPr/>
        </p:nvPicPr>
        <p:blipFill>
          <a:blip r:embed="rId19"/>
          <a:stretch>
            <a:fillRect/>
          </a:stretch>
        </p:blipFill>
        <p:spPr>
          <a:xfrm>
            <a:off x="4675068" y="1246497"/>
            <a:ext cx="1967032" cy="841028"/>
          </a:xfrm>
          <a:prstGeom prst="rect">
            <a:avLst/>
          </a:prstGeom>
        </p:spPr>
      </p:pic>
      <p:pic>
        <p:nvPicPr>
          <p:cNvPr id="47" name="Picture 46">
            <a:extLst>
              <a:ext uri="{FF2B5EF4-FFF2-40B4-BE49-F238E27FC236}">
                <a16:creationId xmlns:a16="http://schemas.microsoft.com/office/drawing/2014/main" id="{576A6813-F679-49F1-9084-B61F355B2ACD}"/>
              </a:ext>
            </a:extLst>
          </p:cNvPr>
          <p:cNvPicPr>
            <a:picLocks noChangeAspect="1"/>
          </p:cNvPicPr>
          <p:nvPr/>
        </p:nvPicPr>
        <p:blipFill>
          <a:blip r:embed="rId20"/>
          <a:stretch>
            <a:fillRect/>
          </a:stretch>
        </p:blipFill>
        <p:spPr>
          <a:xfrm>
            <a:off x="4760809" y="2218461"/>
            <a:ext cx="1903487" cy="781089"/>
          </a:xfrm>
          <a:prstGeom prst="rect">
            <a:avLst/>
          </a:prstGeom>
        </p:spPr>
      </p:pic>
      <p:pic>
        <p:nvPicPr>
          <p:cNvPr id="49" name="Picture 48">
            <a:extLst>
              <a:ext uri="{FF2B5EF4-FFF2-40B4-BE49-F238E27FC236}">
                <a16:creationId xmlns:a16="http://schemas.microsoft.com/office/drawing/2014/main" id="{FA0393FA-D848-4E16-A015-EDE9B26F6156}"/>
              </a:ext>
            </a:extLst>
          </p:cNvPr>
          <p:cNvPicPr>
            <a:picLocks noChangeAspect="1"/>
          </p:cNvPicPr>
          <p:nvPr/>
        </p:nvPicPr>
        <p:blipFill>
          <a:blip r:embed="rId21"/>
          <a:stretch>
            <a:fillRect/>
          </a:stretch>
        </p:blipFill>
        <p:spPr>
          <a:xfrm>
            <a:off x="6984978" y="4138862"/>
            <a:ext cx="1244622" cy="514376"/>
          </a:xfrm>
          <a:prstGeom prst="rect">
            <a:avLst/>
          </a:prstGeom>
        </p:spPr>
      </p:pic>
      <p:pic>
        <p:nvPicPr>
          <p:cNvPr id="51" name="Picture 50">
            <a:extLst>
              <a:ext uri="{FF2B5EF4-FFF2-40B4-BE49-F238E27FC236}">
                <a16:creationId xmlns:a16="http://schemas.microsoft.com/office/drawing/2014/main" id="{574A4F91-805A-44A8-8D0C-CF1646905E2C}"/>
              </a:ext>
            </a:extLst>
          </p:cNvPr>
          <p:cNvPicPr>
            <a:picLocks noChangeAspect="1"/>
          </p:cNvPicPr>
          <p:nvPr/>
        </p:nvPicPr>
        <p:blipFill>
          <a:blip r:embed="rId22"/>
          <a:stretch>
            <a:fillRect/>
          </a:stretch>
        </p:blipFill>
        <p:spPr>
          <a:xfrm>
            <a:off x="8134206" y="4339745"/>
            <a:ext cx="1244622" cy="622312"/>
          </a:xfrm>
          <a:prstGeom prst="rect">
            <a:avLst/>
          </a:prstGeom>
        </p:spPr>
      </p:pic>
      <p:pic>
        <p:nvPicPr>
          <p:cNvPr id="53" name="Picture 52">
            <a:extLst>
              <a:ext uri="{FF2B5EF4-FFF2-40B4-BE49-F238E27FC236}">
                <a16:creationId xmlns:a16="http://schemas.microsoft.com/office/drawing/2014/main" id="{0ECC9F32-0A76-479D-9FCC-68BD0D648089}"/>
              </a:ext>
            </a:extLst>
          </p:cNvPr>
          <p:cNvPicPr>
            <a:picLocks noChangeAspect="1"/>
          </p:cNvPicPr>
          <p:nvPr/>
        </p:nvPicPr>
        <p:blipFill>
          <a:blip r:embed="rId23"/>
          <a:stretch>
            <a:fillRect/>
          </a:stretch>
        </p:blipFill>
        <p:spPr>
          <a:xfrm>
            <a:off x="2257396" y="4175906"/>
            <a:ext cx="1039842" cy="600797"/>
          </a:xfrm>
          <a:prstGeom prst="rect">
            <a:avLst/>
          </a:prstGeom>
        </p:spPr>
      </p:pic>
      <p:pic>
        <p:nvPicPr>
          <p:cNvPr id="55" name="Picture 54">
            <a:extLst>
              <a:ext uri="{FF2B5EF4-FFF2-40B4-BE49-F238E27FC236}">
                <a16:creationId xmlns:a16="http://schemas.microsoft.com/office/drawing/2014/main" id="{EAB79EA4-F7E1-47C5-97E6-22888F5A7F7E}"/>
              </a:ext>
            </a:extLst>
          </p:cNvPr>
          <p:cNvPicPr>
            <a:picLocks noChangeAspect="1"/>
          </p:cNvPicPr>
          <p:nvPr/>
        </p:nvPicPr>
        <p:blipFill>
          <a:blip r:embed="rId24"/>
          <a:stretch>
            <a:fillRect/>
          </a:stretch>
        </p:blipFill>
        <p:spPr>
          <a:xfrm>
            <a:off x="3297238" y="4221107"/>
            <a:ext cx="1149228" cy="577929"/>
          </a:xfrm>
          <a:prstGeom prst="rect">
            <a:avLst/>
          </a:prstGeom>
        </p:spPr>
      </p:pic>
      <p:pic>
        <p:nvPicPr>
          <p:cNvPr id="57" name="Picture 56">
            <a:extLst>
              <a:ext uri="{FF2B5EF4-FFF2-40B4-BE49-F238E27FC236}">
                <a16:creationId xmlns:a16="http://schemas.microsoft.com/office/drawing/2014/main" id="{B35CCDF6-CFDD-45FC-888D-775EBBB4C640}"/>
              </a:ext>
            </a:extLst>
          </p:cNvPr>
          <p:cNvPicPr>
            <a:picLocks noChangeAspect="1"/>
          </p:cNvPicPr>
          <p:nvPr/>
        </p:nvPicPr>
        <p:blipFill>
          <a:blip r:embed="rId25"/>
          <a:stretch>
            <a:fillRect/>
          </a:stretch>
        </p:blipFill>
        <p:spPr>
          <a:xfrm>
            <a:off x="114126" y="5386298"/>
            <a:ext cx="1232131" cy="657259"/>
          </a:xfrm>
          <a:prstGeom prst="rect">
            <a:avLst/>
          </a:prstGeom>
        </p:spPr>
      </p:pic>
      <p:pic>
        <p:nvPicPr>
          <p:cNvPr id="59" name="Picture 58">
            <a:extLst>
              <a:ext uri="{FF2B5EF4-FFF2-40B4-BE49-F238E27FC236}">
                <a16:creationId xmlns:a16="http://schemas.microsoft.com/office/drawing/2014/main" id="{48346622-439E-4DA2-B5A1-3529EB3C4CAA}"/>
              </a:ext>
            </a:extLst>
          </p:cNvPr>
          <p:cNvPicPr>
            <a:picLocks noChangeAspect="1"/>
          </p:cNvPicPr>
          <p:nvPr/>
        </p:nvPicPr>
        <p:blipFill>
          <a:blip r:embed="rId26"/>
          <a:stretch>
            <a:fillRect/>
          </a:stretch>
        </p:blipFill>
        <p:spPr>
          <a:xfrm>
            <a:off x="1600200" y="5458945"/>
            <a:ext cx="1232131" cy="572834"/>
          </a:xfrm>
          <a:prstGeom prst="rect">
            <a:avLst/>
          </a:prstGeom>
        </p:spPr>
      </p:pic>
      <p:pic>
        <p:nvPicPr>
          <p:cNvPr id="61" name="Picture 60">
            <a:extLst>
              <a:ext uri="{FF2B5EF4-FFF2-40B4-BE49-F238E27FC236}">
                <a16:creationId xmlns:a16="http://schemas.microsoft.com/office/drawing/2014/main" id="{08C16B48-472D-44B6-BD33-948A62E4C00F}"/>
              </a:ext>
            </a:extLst>
          </p:cNvPr>
          <p:cNvPicPr>
            <a:picLocks noChangeAspect="1"/>
          </p:cNvPicPr>
          <p:nvPr/>
        </p:nvPicPr>
        <p:blipFill>
          <a:blip r:embed="rId27"/>
          <a:stretch>
            <a:fillRect/>
          </a:stretch>
        </p:blipFill>
        <p:spPr>
          <a:xfrm>
            <a:off x="3267335" y="5458945"/>
            <a:ext cx="1326173" cy="494065"/>
          </a:xfrm>
          <a:prstGeom prst="rect">
            <a:avLst/>
          </a:prstGeom>
        </p:spPr>
      </p:pic>
      <p:pic>
        <p:nvPicPr>
          <p:cNvPr id="65" name="Picture 64">
            <a:extLst>
              <a:ext uri="{FF2B5EF4-FFF2-40B4-BE49-F238E27FC236}">
                <a16:creationId xmlns:a16="http://schemas.microsoft.com/office/drawing/2014/main" id="{2378176F-C080-4440-BC47-B9A9FCD21D14}"/>
              </a:ext>
            </a:extLst>
          </p:cNvPr>
          <p:cNvPicPr>
            <a:picLocks noChangeAspect="1"/>
          </p:cNvPicPr>
          <p:nvPr/>
        </p:nvPicPr>
        <p:blipFill>
          <a:blip r:embed="rId28"/>
          <a:stretch>
            <a:fillRect/>
          </a:stretch>
        </p:blipFill>
        <p:spPr>
          <a:xfrm>
            <a:off x="7251700" y="1506005"/>
            <a:ext cx="1803313" cy="781089"/>
          </a:xfrm>
          <a:prstGeom prst="rect">
            <a:avLst/>
          </a:prstGeom>
        </p:spPr>
      </p:pic>
      <p:pic>
        <p:nvPicPr>
          <p:cNvPr id="68" name="Audio 67">
            <a:hlinkClick r:id="" action="ppaction://media"/>
            <a:extLst>
              <a:ext uri="{FF2B5EF4-FFF2-40B4-BE49-F238E27FC236}">
                <a16:creationId xmlns:a16="http://schemas.microsoft.com/office/drawing/2014/main" id="{15175113-AF62-414C-BBE6-1A4090CDDEA8}"/>
              </a:ext>
            </a:extLst>
          </p:cNvPr>
          <p:cNvPicPr>
            <a:picLocks noChangeAspect="1"/>
          </p:cNvPicPr>
          <p:nvPr>
            <a:audioFile r:link="rId2"/>
            <p:extLst>
              <p:ext uri="{DAA4B4D4-6D71-4841-9C94-3DE7FCFB9230}">
                <p14:media xmlns:p14="http://schemas.microsoft.com/office/powerpoint/2010/main" r:embed="rId1"/>
              </p:ext>
            </p:extLst>
          </p:nvPr>
        </p:nvPicPr>
        <p:blipFill>
          <a:blip r:embed="rId2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97714689"/>
      </p:ext>
    </p:extLst>
  </p:cSld>
  <p:clrMapOvr>
    <a:masterClrMapping/>
  </p:clrMapOvr>
  <mc:AlternateContent xmlns:mc="http://schemas.openxmlformats.org/markup-compatibility/2006">
    <mc:Choice xmlns:p14="http://schemas.microsoft.com/office/powerpoint/2010/main" Requires="p14">
      <p:transition spd="slow" p14:dur="2000" advTm="174670"/>
    </mc:Choice>
    <mc:Fallback>
      <p:transition spd="slow" advTm="174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0EA92-77F0-4242-B151-73791C6583FC}"/>
              </a:ext>
            </a:extLst>
          </p:cNvPr>
          <p:cNvSpPr>
            <a:spLocks noGrp="1"/>
          </p:cNvSpPr>
          <p:nvPr>
            <p:ph type="title"/>
          </p:nvPr>
        </p:nvSpPr>
        <p:spPr>
          <a:xfrm>
            <a:off x="2040636" y="177292"/>
            <a:ext cx="7729728" cy="940681"/>
          </a:xfrm>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DFF1532-E90E-4538-BC19-807DEA3CC437}"/>
              </a:ext>
            </a:extLst>
          </p:cNvPr>
          <p:cNvSpPr>
            <a:spLocks noGrp="1"/>
          </p:cNvSpPr>
          <p:nvPr>
            <p:ph idx="1"/>
          </p:nvPr>
        </p:nvSpPr>
        <p:spPr>
          <a:xfrm>
            <a:off x="482600" y="1587500"/>
            <a:ext cx="9918700" cy="3911600"/>
          </a:xfrm>
        </p:spPr>
        <p:txBody>
          <a:bodyPr>
            <a:normAutofit fontScale="92500" lnSpcReduction="10000"/>
          </a:bodyPr>
          <a:lstStyle/>
          <a:p>
            <a:pPr marL="0" lvl="0" indent="0">
              <a:lnSpc>
                <a:spcPct val="107000"/>
              </a:lnSpc>
              <a:buNone/>
            </a:pPr>
            <a:r>
              <a:rPr lang="en-GB" sz="2000" dirty="0">
                <a:effectLst/>
                <a:latin typeface="Arial" panose="020B0604020202020204" pitchFamily="34" charset="0"/>
                <a:ea typeface="Calibri" panose="020F0502020204030204" pitchFamily="34" charset="0"/>
                <a:cs typeface="Arial" panose="020B0604020202020204" pitchFamily="34" charset="0"/>
              </a:rPr>
              <a:t>1. </a:t>
            </a:r>
            <a:r>
              <a:rPr lang="en-GB" sz="2000" dirty="0" err="1">
                <a:effectLst/>
                <a:latin typeface="Arial" panose="020B0604020202020204" pitchFamily="34" charset="0"/>
                <a:ea typeface="Calibri" panose="020F0502020204030204" pitchFamily="34" charset="0"/>
                <a:cs typeface="Arial" panose="020B0604020202020204" pitchFamily="34" charset="0"/>
              </a:rPr>
              <a:t>TradeMark</a:t>
            </a:r>
            <a:r>
              <a:rPr lang="en-GB" sz="2000" dirty="0">
                <a:effectLst/>
                <a:latin typeface="Arial" panose="020B0604020202020204" pitchFamily="34" charset="0"/>
                <a:ea typeface="Calibri" panose="020F0502020204030204" pitchFamily="34" charset="0"/>
                <a:cs typeface="Arial" panose="020B0604020202020204" pitchFamily="34" charset="0"/>
              </a:rPr>
              <a:t> East Africa ( 2020). Available at: </a:t>
            </a:r>
            <a:r>
              <a:rPr lang="en-GB" sz="2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https://www.trademarkea.com/news/regional-electronic-cargo-tracking-system-unveiled/</a:t>
            </a:r>
            <a:r>
              <a:rPr lang="en-GB" sz="2000" dirty="0">
                <a:effectLst/>
                <a:latin typeface="Arial" panose="020B0604020202020204" pitchFamily="34" charset="0"/>
                <a:ea typeface="Calibri" panose="020F0502020204030204" pitchFamily="34" charset="0"/>
                <a:cs typeface="Arial" panose="020B0604020202020204" pitchFamily="34" charset="0"/>
              </a:rPr>
              <a:t> . Accessed (2021)</a:t>
            </a:r>
          </a:p>
          <a:p>
            <a:pPr marL="0" lvl="0" indent="0">
              <a:lnSpc>
                <a:spcPct val="107000"/>
              </a:lnSpc>
              <a:buNone/>
            </a:pPr>
            <a:r>
              <a:rPr lang="en-GB" sz="2000" dirty="0">
                <a:effectLst/>
                <a:latin typeface="Arial" panose="020B0604020202020204" pitchFamily="34" charset="0"/>
                <a:ea typeface="Calibri" panose="020F0502020204030204" pitchFamily="34" charset="0"/>
                <a:cs typeface="Arial" panose="020B0604020202020204" pitchFamily="34" charset="0"/>
              </a:rPr>
              <a:t>2. Twin A, (2020). Sole Proprietorship. Available at: </a:t>
            </a:r>
            <a:r>
              <a:rPr lang="en-GB" sz="2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https://www.investopedia.com/terms/s/soleproprietorship.asp</a:t>
            </a:r>
            <a:r>
              <a:rPr lang="en-GB" sz="2000" dirty="0">
                <a:effectLst/>
                <a:latin typeface="Arial" panose="020B0604020202020204" pitchFamily="34" charset="0"/>
                <a:ea typeface="Calibri" panose="020F0502020204030204" pitchFamily="34" charset="0"/>
                <a:cs typeface="Arial" panose="020B0604020202020204" pitchFamily="34" charset="0"/>
              </a:rPr>
              <a:t> . Accessed (2021). </a:t>
            </a:r>
          </a:p>
          <a:p>
            <a:pPr marL="0" lvl="0" indent="0">
              <a:lnSpc>
                <a:spcPct val="200000"/>
              </a:lnSpc>
              <a:buNone/>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3. Whittington R, et all (2017).  Exploring Strategy. (</a:t>
            </a:r>
            <a:r>
              <a:rPr lang="en-GB" sz="2000" u="sng" dirty="0">
                <a:solidFill>
                  <a:srgbClr val="000000"/>
                </a:solidFill>
                <a:effectLst/>
                <a:latin typeface="Arial" panose="020B0604020202020204" pitchFamily="34" charset="0"/>
                <a:ea typeface="Calibri" panose="020F0502020204030204" pitchFamily="34" charset="0"/>
                <a:cs typeface="Arial" panose="020B0604020202020204" pitchFamily="34" charset="0"/>
              </a:rPr>
              <a:t>p. 5-6</a:t>
            </a: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buNone/>
            </a:pPr>
            <a:r>
              <a:rPr lang="en-GB" sz="2000" dirty="0">
                <a:effectLst/>
                <a:latin typeface="Arial" panose="020B0604020202020204" pitchFamily="34" charset="0"/>
                <a:ea typeface="Calibri" panose="020F0502020204030204" pitchFamily="34" charset="0"/>
                <a:cs typeface="Arial" panose="020B0604020202020204" pitchFamily="34" charset="0"/>
              </a:rPr>
              <a:t>4. McKinsey and Company (2020). The care of one. Hyper personalization of customer care. </a:t>
            </a:r>
          </a:p>
          <a:p>
            <a:pPr marL="0" lv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5.  </a:t>
            </a:r>
            <a:r>
              <a:rPr lang="en-GB" sz="2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Papageorgiou</a:t>
            </a:r>
            <a:r>
              <a:rPr lang="en-GB" sz="2000" dirty="0">
                <a:effectLst/>
                <a:latin typeface="Arial" panose="020B0604020202020204" pitchFamily="34" charset="0"/>
                <a:ea typeface="Calibri" panose="020F0502020204030204" pitchFamily="34" charset="0"/>
                <a:cs typeface="Arial" panose="020B0604020202020204" pitchFamily="34" charset="0"/>
              </a:rPr>
              <a:t> N (2018). Supply Chain Digital.  “Betting on Supply Chain Digitisation: Why It’s Your Competitive Advantage?”</a:t>
            </a: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E2609CAF-255F-45F1-BFEE-3BC0F1CC07C3}"/>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0696DA3-6921-4012-BB61-6B15E6C93A87}"/>
              </a:ext>
            </a:extLst>
          </p:cNvPr>
          <p:cNvPicPr>
            <a:picLocks noChangeAspect="1"/>
          </p:cNvPicPr>
          <p:nvPr/>
        </p:nvPicPr>
        <p:blipFill>
          <a:blip r:embed="rId7"/>
          <a:stretch>
            <a:fillRect/>
          </a:stretch>
        </p:blipFill>
        <p:spPr>
          <a:xfrm>
            <a:off x="0" y="5495934"/>
            <a:ext cx="12192000" cy="1362066"/>
          </a:xfrm>
          <a:prstGeom prst="rect">
            <a:avLst/>
          </a:prstGeom>
        </p:spPr>
      </p:pic>
      <p:pic>
        <p:nvPicPr>
          <p:cNvPr id="8" name="Audio 7">
            <a:hlinkClick r:id="" action="ppaction://media"/>
            <a:extLst>
              <a:ext uri="{FF2B5EF4-FFF2-40B4-BE49-F238E27FC236}">
                <a16:creationId xmlns:a16="http://schemas.microsoft.com/office/drawing/2014/main" id="{4619D9E7-9999-42DF-A335-7E3DE9D035B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31142021"/>
      </p:ext>
    </p:extLst>
  </p:cSld>
  <p:clrMapOvr>
    <a:masterClrMapping/>
  </p:clrMapOvr>
  <mc:AlternateContent xmlns:mc="http://schemas.openxmlformats.org/markup-compatibility/2006">
    <mc:Choice xmlns:p14="http://schemas.microsoft.com/office/powerpoint/2010/main" Requires="p14">
      <p:transition spd="slow" p14:dur="2000" advTm="5797"/>
    </mc:Choice>
    <mc:Fallback>
      <p:transition spd="slow" advTm="5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6FBA-4303-41C9-90D7-719C36081B22}"/>
              </a:ext>
            </a:extLst>
          </p:cNvPr>
          <p:cNvSpPr>
            <a:spLocks noGrp="1"/>
          </p:cNvSpPr>
          <p:nvPr>
            <p:ph type="title"/>
          </p:nvPr>
        </p:nvSpPr>
        <p:spPr>
          <a:xfrm>
            <a:off x="1977136" y="75692"/>
            <a:ext cx="7729728" cy="927608"/>
          </a:xfrm>
        </p:spPr>
        <p:txBody>
          <a:bodyPr/>
          <a:lstStyle/>
          <a:p>
            <a:r>
              <a:rPr lang="en-GB" b="1" dirty="0">
                <a:latin typeface="Arial" panose="020B0604020202020204" pitchFamily="34" charset="0"/>
                <a:cs typeface="Arial" panose="020B0604020202020204" pitchFamily="34" charset="0"/>
              </a:rPr>
              <a:t>Continue</a:t>
            </a:r>
          </a:p>
        </p:txBody>
      </p:sp>
      <p:sp>
        <p:nvSpPr>
          <p:cNvPr id="3" name="Content Placeholder 2">
            <a:extLst>
              <a:ext uri="{FF2B5EF4-FFF2-40B4-BE49-F238E27FC236}">
                <a16:creationId xmlns:a16="http://schemas.microsoft.com/office/drawing/2014/main" id="{558A6B1A-3F5B-4898-A987-0F46E7BEF981}"/>
              </a:ext>
            </a:extLst>
          </p:cNvPr>
          <p:cNvSpPr>
            <a:spLocks noGrp="1"/>
          </p:cNvSpPr>
          <p:nvPr>
            <p:ph idx="1"/>
          </p:nvPr>
        </p:nvSpPr>
        <p:spPr>
          <a:xfrm>
            <a:off x="889000" y="1139444"/>
            <a:ext cx="9893300" cy="4486656"/>
          </a:xfrm>
        </p:spPr>
        <p:txBody>
          <a:bodyPr>
            <a:normAutofit fontScale="92500" lnSpcReduction="10000"/>
          </a:bodyPr>
          <a:lstStyle/>
          <a:p>
            <a:pPr marL="0" lvl="0" indent="0">
              <a:lnSpc>
                <a:spcPct val="107000"/>
              </a:lnSpc>
              <a:buNone/>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6. Primary and Secondary market research (2021). Available at: </a:t>
            </a:r>
            <a:r>
              <a:rPr lang="en-GB"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https://www.startuploans.co.uk/business-advice/primary-and-secondary-market-research/</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Accessed (2021).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7. Charter Institute of Marketing (2015). 7 Ps. A brief summary of marketing and how it works.  Available at: </a:t>
            </a:r>
            <a:r>
              <a:rPr lang="en-GB"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https://www.cim.co.uk/media/4772/7ps.pdf</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 Accessed ( 2021)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8. Kotler P, et al, (2020). Principles of marketing.  (p. 598-599).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20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9. Booms, B. and Bitner, M. (1981). </a:t>
            </a:r>
            <a:r>
              <a:rPr lang="en-GB" sz="2000" i="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Marketing Strategies and Organizational Structures for Service Firms Marketing of Services</a:t>
            </a:r>
            <a:r>
              <a:rPr lang="en-GB" sz="20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Chicago: American Marketing Association, (p. 47-51)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10. Osterwalder A and Pigneur Y, (2009). Business model generation. Available at: </a:t>
            </a:r>
            <a:r>
              <a:rPr lang="en-GB"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https://assets.strategyzer.com/assets/resources/business-model-generation-book-preview-2010.pdf</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Accessed (2021)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11. Ana (2018). </a:t>
            </a:r>
            <a:r>
              <a:rPr lang="en-GB" sz="2000" i="1" dirty="0" err="1">
                <a:effectLst/>
                <a:latin typeface="Times New Roman" panose="02020603050405020304" pitchFamily="18" charset="0"/>
                <a:ea typeface="Calibri" panose="020F0502020204030204" pitchFamily="34" charset="0"/>
                <a:cs typeface="Times New Roman" panose="02020603050405020304" pitchFamily="18" charset="0"/>
              </a:rPr>
              <a:t>Railsware</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 Lean Canvas Intro- Uber example.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(Online video). Available at: </a:t>
            </a:r>
            <a:r>
              <a:rPr lang="en-GB"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https://www.youtube.com/watch?v=pvIN9STpzCQ</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(Accessed 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8CB3455-4C26-4D9B-9F2D-A6AC43009676}"/>
              </a:ext>
            </a:extLst>
          </p:cNvPr>
          <p:cNvPicPr>
            <a:picLocks noChangeAspect="1"/>
          </p:cNvPicPr>
          <p:nvPr/>
        </p:nvPicPr>
        <p:blipFill>
          <a:blip r:embed="rId7"/>
          <a:stretch>
            <a:fillRect/>
          </a:stretch>
        </p:blipFill>
        <p:spPr>
          <a:xfrm>
            <a:off x="0" y="5556504"/>
            <a:ext cx="12192000" cy="1359408"/>
          </a:xfrm>
          <a:prstGeom prst="rect">
            <a:avLst/>
          </a:prstGeom>
        </p:spPr>
      </p:pic>
      <p:sp>
        <p:nvSpPr>
          <p:cNvPr id="4" name="Footer Placeholder 3">
            <a:extLst>
              <a:ext uri="{FF2B5EF4-FFF2-40B4-BE49-F238E27FC236}">
                <a16:creationId xmlns:a16="http://schemas.microsoft.com/office/drawing/2014/main" id="{0AFA5F1D-4F1C-4966-9FE7-41BD3EC3FEC9}"/>
              </a:ext>
            </a:extLst>
          </p:cNvPr>
          <p:cNvSpPr>
            <a:spLocks noGrp="1"/>
          </p:cNvSpPr>
          <p:nvPr>
            <p:ph type="ftr" sz="quarter" idx="11"/>
          </p:nvPr>
        </p:nvSpPr>
        <p:spPr/>
        <p:txBody>
          <a:bodyPr/>
          <a:lstStyle/>
          <a:p>
            <a:endParaRPr lang="en-GB" dirty="0"/>
          </a:p>
        </p:txBody>
      </p:sp>
    </p:spTree>
    <p:extLst>
      <p:ext uri="{BB962C8B-B14F-4D97-AF65-F5344CB8AC3E}">
        <p14:creationId xmlns:p14="http://schemas.microsoft.com/office/powerpoint/2010/main" val="148294981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52"/>
</p:tagLst>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13289</TotalTime>
  <Words>1525</Words>
  <Application>Microsoft Office PowerPoint</Application>
  <PresentationFormat>Widescreen</PresentationFormat>
  <Paragraphs>196</Paragraphs>
  <Slides>12</Slides>
  <Notes>12</Notes>
  <HiddenSlides>0</HiddenSlides>
  <MMClips>11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Century Gothic</vt:lpstr>
      <vt:lpstr>Gill Sans MT</vt:lpstr>
      <vt:lpstr>Helvetica Neue</vt:lpstr>
      <vt:lpstr>Times New Roman</vt:lpstr>
      <vt:lpstr>Wingdings</vt:lpstr>
      <vt:lpstr>Parcel</vt:lpstr>
      <vt:lpstr>Assignment Title:  Feasibility of new venture </vt:lpstr>
      <vt:lpstr>Introduction and outline of the new venture</vt:lpstr>
      <vt:lpstr>Company overview </vt:lpstr>
      <vt:lpstr>PowerPoint Presentation</vt:lpstr>
      <vt:lpstr> Industry and Marketplace analysis </vt:lpstr>
      <vt:lpstr>Marketing, distribution and sales strategy</vt:lpstr>
      <vt:lpstr>  operation plan for the new venture  </vt:lpstr>
      <vt:lpstr> Develop financial plan    </vt:lpstr>
      <vt:lpstr>   Prepare business model canvas  </vt:lpstr>
      <vt:lpstr>Continue</vt:lpstr>
      <vt:lpstr>References</vt:lpstr>
      <vt:lpstr>Continue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Developments of Social media</dc:title>
  <dc:creator>Abdi Osman</dc:creator>
  <cp:lastModifiedBy>Abdi Osman</cp:lastModifiedBy>
  <cp:revision>177</cp:revision>
  <dcterms:created xsi:type="dcterms:W3CDTF">2020-06-17T16:49:46Z</dcterms:created>
  <dcterms:modified xsi:type="dcterms:W3CDTF">2021-06-27T21:29:03Z</dcterms:modified>
</cp:coreProperties>
</file>