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1D1D1D"/>
    <a:srgbClr val="161616"/>
    <a:srgbClr val="141414"/>
    <a:srgbClr val="131313"/>
    <a:srgbClr val="1E1E1E"/>
    <a:srgbClr val="2D2D2D"/>
    <a:srgbClr val="5252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00"/>
    <p:restoredTop sz="94637"/>
  </p:normalViewPr>
  <p:slideViewPr>
    <p:cSldViewPr snapToGrid="0" snapToObjects="1">
      <p:cViewPr varScale="1">
        <p:scale>
          <a:sx n="84" d="100"/>
          <a:sy n="84" d="100"/>
        </p:scale>
        <p:origin x="20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87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997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338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47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612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5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21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876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18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207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40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6/17/22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7779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1C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3" name="Rectangle 1042">
            <a:extLst>
              <a:ext uri="{FF2B5EF4-FFF2-40B4-BE49-F238E27FC236}">
                <a16:creationId xmlns:a16="http://schemas.microsoft.com/office/drawing/2014/main" id="{98C10BD4-F3F8-4089-8DB0-71FB15FD9B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BCDF4B-2D69-26F5-9BC9-074AEAA142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90037" y="1702883"/>
            <a:ext cx="4040936" cy="599961"/>
          </a:xfrm>
        </p:spPr>
        <p:txBody>
          <a:bodyPr anchor="b">
            <a:no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Hotel Trinity</a:t>
            </a:r>
          </a:p>
          <a:p>
            <a:pPr algn="ctr"/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****</a:t>
            </a:r>
          </a:p>
        </p:txBody>
      </p:sp>
      <p:pic>
        <p:nvPicPr>
          <p:cNvPr id="13" name="Picture 12" descr="&#10;">
            <a:extLst>
              <a:ext uri="{FF2B5EF4-FFF2-40B4-BE49-F238E27FC236}">
                <a16:creationId xmlns:a16="http://schemas.microsoft.com/office/drawing/2014/main" id="{751595C2-B4F4-C34E-8AF9-BDF2586BB6E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94" t="31787" r="35477" b="50984"/>
          <a:stretch/>
        </p:blipFill>
        <p:spPr>
          <a:xfrm>
            <a:off x="5224464" y="257400"/>
            <a:ext cx="1772082" cy="1085399"/>
          </a:xfrm>
          <a:prstGeom prst="rect">
            <a:avLst/>
          </a:prstGeom>
          <a:effectLst>
            <a:softEdge rad="159071"/>
          </a:effectLst>
        </p:spPr>
      </p:pic>
      <p:cxnSp>
        <p:nvCxnSpPr>
          <p:cNvPr id="1045" name="Straight Connector 1044">
            <a:extLst>
              <a:ext uri="{FF2B5EF4-FFF2-40B4-BE49-F238E27FC236}">
                <a16:creationId xmlns:a16="http://schemas.microsoft.com/office/drawing/2014/main" id="{34D54A2E-3619-466E-8A04-1F9713F39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7716" y="3005418"/>
            <a:ext cx="0" cy="3052482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350+ Wine Glass Pictures | Download Free Images &amp; Stock Photos on Unsplash">
            <a:extLst>
              <a:ext uri="{FF2B5EF4-FFF2-40B4-BE49-F238E27FC236}">
                <a16:creationId xmlns:a16="http://schemas.microsoft.com/office/drawing/2014/main" id="{FB4EDAD8-9F1F-438B-33E2-B73C71C28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5418"/>
            <a:ext cx="2500688" cy="3757865"/>
          </a:xfrm>
          <a:prstGeom prst="rect">
            <a:avLst/>
          </a:prstGeom>
          <a:noFill/>
          <a:effectLst>
            <a:reflection stA="0" endPos="47000" dist="50800" dir="5400000" sy="-100000" algn="bl" rotWithShape="0"/>
            <a:softEdge rad="881487"/>
          </a:effectLst>
          <a:scene3d>
            <a:camera prst="orthographicFront"/>
            <a:lightRig rig="twoPt" dir="t">
              <a:rot lat="0" lon="0" rev="1800000"/>
            </a:lightRig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350+ Wine Glass Pictures | Download Free Images &amp; Stock Photos on Unsplash">
            <a:extLst>
              <a:ext uri="{FF2B5EF4-FFF2-40B4-BE49-F238E27FC236}">
                <a16:creationId xmlns:a16="http://schemas.microsoft.com/office/drawing/2014/main" id="{DC45CA8C-2EB6-F92E-7214-36A541F10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63516">
            <a:off x="1766656" y="4211417"/>
            <a:ext cx="2238448" cy="3363787"/>
          </a:xfrm>
          <a:prstGeom prst="rect">
            <a:avLst/>
          </a:prstGeom>
          <a:noFill/>
          <a:effectLst>
            <a:reflection stA="0" endPos="47000" dist="50800" dir="5400000" sy="-100000" algn="bl" rotWithShape="0"/>
            <a:softEdge rad="881487"/>
          </a:effectLst>
          <a:scene3d>
            <a:camera prst="orthographicFront"/>
            <a:lightRig rig="twoPt" dir="t">
              <a:rot lat="0" lon="0" rev="1800000"/>
            </a:lightRig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BE02FC8-5585-12C2-9F84-9C4A5611C7A0}"/>
              </a:ext>
            </a:extLst>
          </p:cNvPr>
          <p:cNvCxnSpPr/>
          <p:nvPr/>
        </p:nvCxnSpPr>
        <p:spPr>
          <a:xfrm>
            <a:off x="428625" y="514350"/>
            <a:ext cx="4523990" cy="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C68FEC8-B26E-9FA3-EEF0-6B105C6A0286}"/>
              </a:ext>
            </a:extLst>
          </p:cNvPr>
          <p:cNvCxnSpPr/>
          <p:nvPr/>
        </p:nvCxnSpPr>
        <p:spPr>
          <a:xfrm>
            <a:off x="6967537" y="514350"/>
            <a:ext cx="4523990" cy="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2037E95-E645-B5B3-9FD0-21617A4BF4A1}"/>
              </a:ext>
            </a:extLst>
          </p:cNvPr>
          <p:cNvSpPr txBox="1"/>
          <p:nvPr/>
        </p:nvSpPr>
        <p:spPr>
          <a:xfrm>
            <a:off x="4857496" y="2197372"/>
            <a:ext cx="2506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Takeaway Menu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E2B395-505F-1D70-AF32-8492F5FE6528}"/>
              </a:ext>
            </a:extLst>
          </p:cNvPr>
          <p:cNvSpPr txBox="1"/>
          <p:nvPr/>
        </p:nvSpPr>
        <p:spPr>
          <a:xfrm>
            <a:off x="7063777" y="2797333"/>
            <a:ext cx="38573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“You don’t need a silver fork to eat good food.”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We are here to provide a gourmet experience in the comfort of your home.</a:t>
            </a:r>
          </a:p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………………………………………</a:t>
            </a:r>
          </a:p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Available Monday – Sunday between 15:00 and 22:00</a:t>
            </a:r>
          </a:p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………………………………………,</a:t>
            </a:r>
          </a:p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Contactless Delivery Only</a:t>
            </a:r>
          </a:p>
          <a:p>
            <a:pPr algn="ctr"/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Card Payments Only</a:t>
            </a:r>
          </a:p>
          <a:p>
            <a:pPr algn="ctr"/>
            <a:endParaRPr lang="en-US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/>
            <a:endParaRPr lang="en-US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/>
            <a:endParaRPr lang="en-US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FFDB3F-D6A2-5B57-72B8-567899C0589A}"/>
              </a:ext>
            </a:extLst>
          </p:cNvPr>
          <p:cNvSpPr txBox="1"/>
          <p:nvPr/>
        </p:nvSpPr>
        <p:spPr>
          <a:xfrm>
            <a:off x="1386843" y="2875545"/>
            <a:ext cx="486287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June’s Special Offer </a:t>
            </a:r>
          </a:p>
          <a:p>
            <a:pPr algn="ctr"/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MAINS AND WINE PAIRING</a:t>
            </a:r>
          </a:p>
          <a:p>
            <a:pPr algn="ctr"/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for just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£35.25</a:t>
            </a:r>
          </a:p>
          <a:p>
            <a:pPr algn="ctr"/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…………………………………………</a:t>
            </a:r>
          </a:p>
          <a:p>
            <a:pPr algn="ctr"/>
            <a:r>
              <a:rPr lang="en-US" sz="2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Tel: +44 (0) 132 343 3909</a:t>
            </a:r>
          </a:p>
          <a:p>
            <a:pPr algn="ctr"/>
            <a:r>
              <a:rPr lang="en-US" sz="2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www.hoteltrinity.co.uk/menu</a:t>
            </a:r>
          </a:p>
          <a:p>
            <a:pPr algn="ctr"/>
            <a:endParaRPr lang="en-US" sz="20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/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16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560802A-CB0A-468C-B8E5-6F426F84F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37ABF8F-2936-429C-ACD7-A6BD50E4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3658" y="3469192"/>
            <a:ext cx="0" cy="131078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CC18C25-211E-3073-4121-F72B902423C5}"/>
              </a:ext>
            </a:extLst>
          </p:cNvPr>
          <p:cNvCxnSpPr/>
          <p:nvPr/>
        </p:nvCxnSpPr>
        <p:spPr>
          <a:xfrm>
            <a:off x="822046" y="614363"/>
            <a:ext cx="10563224" cy="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84E607-C29F-9C09-A26E-756ECF9706EF}"/>
              </a:ext>
            </a:extLst>
          </p:cNvPr>
          <p:cNvCxnSpPr/>
          <p:nvPr/>
        </p:nvCxnSpPr>
        <p:spPr>
          <a:xfrm>
            <a:off x="952498" y="6252722"/>
            <a:ext cx="10563224" cy="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E9C6438-5271-89F3-4DB7-B5A8781641E1}"/>
              </a:ext>
            </a:extLst>
          </p:cNvPr>
          <p:cNvSpPr txBox="1"/>
          <p:nvPr/>
        </p:nvSpPr>
        <p:spPr>
          <a:xfrm>
            <a:off x="1966396" y="673210"/>
            <a:ext cx="19046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STARTERS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2BEB06-2F0F-1726-9BDF-8053EE559635}"/>
              </a:ext>
            </a:extLst>
          </p:cNvPr>
          <p:cNvSpPr txBox="1"/>
          <p:nvPr/>
        </p:nvSpPr>
        <p:spPr>
          <a:xfrm>
            <a:off x="1867366" y="3020813"/>
            <a:ext cx="2149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MAIN COURSE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7C94AD-E29F-49A2-AEFE-94761EB43E7B}"/>
              </a:ext>
            </a:extLst>
          </p:cNvPr>
          <p:cNvSpPr txBox="1"/>
          <p:nvPr/>
        </p:nvSpPr>
        <p:spPr>
          <a:xfrm>
            <a:off x="7040017" y="661827"/>
            <a:ext cx="3818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MAINS AND WINE PAIRING- </a:t>
            </a:r>
            <a:r>
              <a:rPr lang="en-US" sz="1600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£35.25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D7B3A5-4385-7D7D-A449-AF354B57B5CE}"/>
              </a:ext>
            </a:extLst>
          </p:cNvPr>
          <p:cNvSpPr txBox="1"/>
          <p:nvPr/>
        </p:nvSpPr>
        <p:spPr>
          <a:xfrm>
            <a:off x="8474260" y="3597416"/>
            <a:ext cx="1606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DESERTS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3BEA65-A27B-6156-837E-7771668E2885}"/>
              </a:ext>
            </a:extLst>
          </p:cNvPr>
          <p:cNvSpPr txBox="1"/>
          <p:nvPr/>
        </p:nvSpPr>
        <p:spPr>
          <a:xfrm>
            <a:off x="397381" y="1044061"/>
            <a:ext cx="5089019" cy="2123658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HAM AND CHEESE CROQUETTES                                               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£4.50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With roasted tomato dip</a:t>
            </a:r>
          </a:p>
          <a:p>
            <a:pPr algn="l"/>
            <a:endParaRPr lang="en-GB" sz="1200" b="0" i="0" dirty="0">
              <a:solidFill>
                <a:srgbClr val="414042"/>
              </a:solidFill>
              <a:effectLst/>
              <a:latin typeface="Beirut" pitchFamily="2" charset="-78"/>
              <a:cs typeface="Beirut" pitchFamily="2" charset="-78"/>
            </a:endParaRPr>
          </a:p>
          <a:p>
            <a:pPr algn="l"/>
            <a:endParaRPr lang="en-GB" sz="1200" b="0" i="0" dirty="0">
              <a:solidFill>
                <a:srgbClr val="414042"/>
              </a:solidFill>
              <a:effectLst/>
              <a:latin typeface="Beirut" pitchFamily="2" charset="-78"/>
              <a:cs typeface="Beirut" pitchFamily="2" charset="-78"/>
            </a:endParaRPr>
          </a:p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CALAMARI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GF.                                                                                                        £7.85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Lightly spiced with sour cream and lemon dip</a:t>
            </a:r>
          </a:p>
          <a:p>
            <a:br>
              <a:rPr lang="en-GB" dirty="0">
                <a:solidFill>
                  <a:srgbClr val="414042"/>
                </a:solidFill>
                <a:latin typeface="Folio"/>
              </a:rPr>
            </a:br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CHICKEN LIVER PARFAIT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*                                                                    £6.50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With grilled artisan bread and red onion confiture</a:t>
            </a:r>
          </a:p>
          <a:p>
            <a:endParaRPr lang="en-GB" dirty="0">
              <a:solidFill>
                <a:srgbClr val="414042"/>
              </a:solidFill>
              <a:latin typeface="Folio"/>
            </a:endParaRPr>
          </a:p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FRENCH ONION SOUP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*                                                                                  £5.95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Classic French Onion soup with Saint-Mont cheese.</a:t>
            </a:r>
          </a:p>
          <a:p>
            <a:pPr algn="l"/>
            <a:endParaRPr lang="en-GB" b="0" i="0" dirty="0">
              <a:solidFill>
                <a:srgbClr val="414042"/>
              </a:solidFill>
              <a:effectLst/>
              <a:latin typeface="Folio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3E8B89-59AC-C742-0397-D20E4AD5F2C0}"/>
              </a:ext>
            </a:extLst>
          </p:cNvPr>
          <p:cNvSpPr txBox="1"/>
          <p:nvPr/>
        </p:nvSpPr>
        <p:spPr>
          <a:xfrm>
            <a:off x="483633" y="3597416"/>
            <a:ext cx="4681243" cy="3046988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CHICKEN PRINTANIER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GF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£15.95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Pan-fried chicken breast, asparagus, fricassee of wild mushrooms, peas, truffle oil and tarragon, with broccoli and new potatoes</a:t>
            </a:r>
          </a:p>
          <a:p>
            <a:pPr algn="l"/>
            <a:endParaRPr lang="en-GB" sz="1200" b="0" i="0" dirty="0">
              <a:solidFill>
                <a:srgbClr val="414042"/>
              </a:solidFill>
              <a:effectLst/>
              <a:latin typeface="Beirut" pitchFamily="2" charset="-78"/>
              <a:cs typeface="Beirut" pitchFamily="2" charset="-78"/>
            </a:endParaRPr>
          </a:p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SALMON HOLLANDAISE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GF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£14.95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With hollandaise sauce, buttered new potatoes and  beans</a:t>
            </a: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LOCA COD  LION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 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£25.75 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Cauliflower puree, roasted cauliflower, tarragon, pickled cockles, golden raisin vinaigrette</a:t>
            </a: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ROAST PORK BELLY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£18.25 </a:t>
            </a:r>
          </a:p>
          <a:p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Savoy cabbage &amp; grain mustard, caramelised apple puree, morcilla &amp; apple croquette, cider jus</a:t>
            </a:r>
          </a:p>
          <a:p>
            <a:pPr algn="l"/>
            <a:endParaRPr lang="en-GB" b="0" i="0" dirty="0">
              <a:solidFill>
                <a:srgbClr val="414042"/>
              </a:solidFill>
              <a:effectLst/>
              <a:latin typeface="Folio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D9488B-ED01-B637-8C9A-4D082D8DCBD4}"/>
              </a:ext>
            </a:extLst>
          </p:cNvPr>
          <p:cNvSpPr txBox="1"/>
          <p:nvPr/>
        </p:nvSpPr>
        <p:spPr>
          <a:xfrm>
            <a:off x="5970033" y="1044061"/>
            <a:ext cx="5690957" cy="4154984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ctr"/>
            <a:r>
              <a:rPr lang="en-GB" sz="1200" b="1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Beirut" pitchFamily="2" charset="-78"/>
                <a:cs typeface="Beirut" pitchFamily="2" charset="-78"/>
              </a:rPr>
              <a:t>PAN-FRIED DUCK BREAST </a:t>
            </a:r>
            <a:r>
              <a:rPr lang="en-GB" sz="1200" b="0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Beirut" pitchFamily="2" charset="-78"/>
                <a:cs typeface="Beirut" pitchFamily="2" charset="-78"/>
              </a:rPr>
              <a:t>GF</a:t>
            </a:r>
          </a:p>
          <a:p>
            <a:pPr algn="ctr"/>
            <a:r>
              <a:rPr lang="en-GB" sz="1200" b="0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Beirut" pitchFamily="2" charset="-78"/>
                <a:cs typeface="Beirut" pitchFamily="2" charset="-78"/>
              </a:rPr>
              <a:t>Barbary duck breast  with dauphinoise potatoes, French beans and red wine jus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With </a:t>
            </a:r>
          </a:p>
          <a:p>
            <a:pPr algn="ctr"/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Pinot Noir Wine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Ripe strawberry, herbs and soft mineral notes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Or</a:t>
            </a:r>
          </a:p>
          <a:p>
            <a:pPr algn="ctr"/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Rioja Gran </a:t>
            </a:r>
            <a:r>
              <a:rPr lang="en-GB" sz="12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Reserva</a:t>
            </a:r>
            <a:endParaRPr lang="en-GB" sz="1200" b="1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Quality oak barrels and slow ageing in  bottle cellars</a:t>
            </a: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7OZ FILLET STEAK </a:t>
            </a:r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GF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28-day prime Scottish fillet steak. Our leanest cut and perfectly tender, best-cooked medium rare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With </a:t>
            </a:r>
          </a:p>
          <a:p>
            <a:pPr algn="ctr"/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Cabernet Sauvignon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Notes of plum, a hint of oak, and a smooth finish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Or</a:t>
            </a:r>
          </a:p>
          <a:p>
            <a:pPr algn="ctr"/>
            <a:r>
              <a:rPr lang="en-GB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Private Reserve Malbec </a:t>
            </a:r>
          </a:p>
          <a:p>
            <a:pPr algn="ctr"/>
            <a:r>
              <a:rPr lang="en-GB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Nutmeg and black pepper aromas, married with chocolate notes</a:t>
            </a:r>
          </a:p>
          <a:p>
            <a:pPr algn="ctr"/>
            <a:endParaRPr lang="en-GB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l"/>
            <a:endParaRPr lang="en-GB" sz="1200" b="0" i="0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Beirut" pitchFamily="2" charset="-78"/>
              <a:cs typeface="Beirut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019F1B0-D48B-4B36-813D-82C391A06758}"/>
              </a:ext>
            </a:extLst>
          </p:cNvPr>
          <p:cNvSpPr txBox="1"/>
          <p:nvPr/>
        </p:nvSpPr>
        <p:spPr>
          <a:xfrm>
            <a:off x="822046" y="6318954"/>
            <a:ext cx="85999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Please see our Allergen sheet here.</a:t>
            </a:r>
          </a:p>
          <a:p>
            <a:r>
              <a:rPr lang="en-GB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 - Vegetarian  </a:t>
            </a:r>
            <a:r>
              <a:rPr lang="en-GB" sz="11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Ve</a:t>
            </a:r>
            <a:r>
              <a:rPr lang="en-GB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 - Vegan.  GF - Gluten Free.  * - Gluten Free Option Available.  N - Contains Nuts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250EFBF-B3BA-10F5-E473-6CEB78AC012E}"/>
              </a:ext>
            </a:extLst>
          </p:cNvPr>
          <p:cNvSpPr txBox="1"/>
          <p:nvPr/>
        </p:nvSpPr>
        <p:spPr>
          <a:xfrm>
            <a:off x="5905365" y="4097537"/>
            <a:ext cx="608754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RASBERRY &amp; ALMOND  PARFAIT  </a:t>
            </a:r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VN</a:t>
            </a:r>
          </a:p>
          <a:p>
            <a:pPr algn="ctr"/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£7.95</a:t>
            </a:r>
          </a:p>
          <a:p>
            <a:pPr algn="ctr"/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sage sable, cheese mousse </a:t>
            </a:r>
          </a:p>
          <a:p>
            <a:pPr algn="ctr"/>
            <a:endParaRPr lang="en-US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r>
              <a:rPr lang="en-US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CHEESE PLATE </a:t>
            </a:r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VN</a:t>
            </a:r>
          </a:p>
          <a:p>
            <a:pPr algn="ctr"/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£10.55</a:t>
            </a:r>
          </a:p>
          <a:p>
            <a:pPr algn="ctr"/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fig, walnut &amp; cranberry bread, apricot chutney, celery, apple</a:t>
            </a:r>
          </a:p>
          <a:p>
            <a:pPr algn="ctr"/>
            <a:endParaRPr lang="en-US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r>
              <a:rPr lang="en-US" sz="1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PINK GRAPEFRUIT SORBET </a:t>
            </a:r>
            <a:r>
              <a:rPr lang="en-US" sz="12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Ve</a:t>
            </a:r>
            <a:endParaRPr lang="en-US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  <a:p>
            <a:pPr algn="ctr"/>
            <a:r>
              <a:rPr lang="en-US" sz="12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irut" pitchFamily="2" charset="-78"/>
                <a:cs typeface="Beirut" pitchFamily="2" charset="-78"/>
              </a:rPr>
              <a:t> £8.00 </a:t>
            </a:r>
          </a:p>
          <a:p>
            <a:endParaRPr lang="en-US" sz="1200" dirty="0">
              <a:solidFill>
                <a:schemeClr val="accent6">
                  <a:lumMod val="60000"/>
                  <a:lumOff val="40000"/>
                </a:schemeClr>
              </a:solidFill>
              <a:latin typeface="Beirut" pitchFamily="2" charset="-78"/>
              <a:cs typeface="Beirut" pitchFamily="2" charset="-78"/>
            </a:endParaRPr>
          </a:p>
        </p:txBody>
      </p:sp>
      <p:pic>
        <p:nvPicPr>
          <p:cNvPr id="24" name="Picture 23" descr="&#10;">
            <a:extLst>
              <a:ext uri="{FF2B5EF4-FFF2-40B4-BE49-F238E27FC236}">
                <a16:creationId xmlns:a16="http://schemas.microsoft.com/office/drawing/2014/main" id="{CE33BCB0-A0D1-6CD2-0FF5-56170873EE2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94" t="31787" r="35477" b="50984"/>
          <a:stretch/>
        </p:blipFill>
        <p:spPr>
          <a:xfrm>
            <a:off x="5202302" y="251522"/>
            <a:ext cx="1772082" cy="1085399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endPos="0" dist="50800" dir="5400000" sy="-100000" algn="bl" rotWithShape="0"/>
            <a:softEdge rad="282455"/>
          </a:effectLst>
        </p:spPr>
      </p:pic>
    </p:spTree>
    <p:extLst>
      <p:ext uri="{BB962C8B-B14F-4D97-AF65-F5344CB8AC3E}">
        <p14:creationId xmlns:p14="http://schemas.microsoft.com/office/powerpoint/2010/main" val="3566075419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rchway">
      <a:dk1>
        <a:sysClr val="windowText" lastClr="000000"/>
      </a:dk1>
      <a:lt1>
        <a:sysClr val="window" lastClr="FFFFFF"/>
      </a:lt1>
      <a:dk2>
        <a:srgbClr val="262626"/>
      </a:dk2>
      <a:lt2>
        <a:srgbClr val="CCC9C2"/>
      </a:lt2>
      <a:accent1>
        <a:srgbClr val="A85E3E"/>
      </a:accent1>
      <a:accent2>
        <a:srgbClr val="C3743C"/>
      </a:accent2>
      <a:accent3>
        <a:srgbClr val="CF6749"/>
      </a:accent3>
      <a:accent4>
        <a:srgbClr val="7D8B71"/>
      </a:accent4>
      <a:accent5>
        <a:srgbClr val="A37A59"/>
      </a:accent5>
      <a:accent6>
        <a:srgbClr val="AB8244"/>
      </a:accent6>
      <a:hlink>
        <a:srgbClr val="B94F31"/>
      </a:hlink>
      <a:folHlink>
        <a:srgbClr val="667458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390</Words>
  <Application>Microsoft Macintosh PowerPoint</Application>
  <PresentationFormat>Widescreen</PresentationFormat>
  <Paragraphs>91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Beirut</vt:lpstr>
      <vt:lpstr>Folio</vt:lpstr>
      <vt:lpstr>Georgia Pro Light</vt:lpstr>
      <vt:lpstr>VaultVTI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Bianca Buzea (student)</dc:creator>
  <cp:lastModifiedBy>Bianca Buzea (student)</cp:lastModifiedBy>
  <cp:revision>24</cp:revision>
  <dcterms:created xsi:type="dcterms:W3CDTF">2022-06-15T23:18:17Z</dcterms:created>
  <dcterms:modified xsi:type="dcterms:W3CDTF">2022-06-17T13:19:35Z</dcterms:modified>
</cp:coreProperties>
</file>