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Objects="1">
      <p:cViewPr>
        <p:scale>
          <a:sx n="74" d="100"/>
          <a:sy n="74" d="100"/>
        </p:scale>
        <p:origin x="528"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E811F4-A45D-8042-853B-803D184BF3BF}" type="datetimeFigureOut">
              <a:rPr lang="en-US" smtClean="0"/>
              <a:t>1/13/2019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EE776-73F4-A14E-B48B-BF5BCC441695}" type="slidenum">
              <a:rPr lang="en-US" smtClean="0"/>
              <a:t>‹#›</a:t>
            </a:fld>
            <a:endParaRPr lang="en-US"/>
          </a:p>
        </p:txBody>
      </p:sp>
    </p:spTree>
    <p:extLst>
      <p:ext uri="{BB962C8B-B14F-4D97-AF65-F5344CB8AC3E}">
        <p14:creationId xmlns:p14="http://schemas.microsoft.com/office/powerpoint/2010/main" val="1208003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t>
            </a:r>
            <a:r>
              <a:rPr lang="en-GB" dirty="0" err="1"/>
              <a:t>Naqshi-Rustam</a:t>
            </a:r>
            <a:r>
              <a:rPr lang="en-GB" dirty="0"/>
              <a:t> identified as </a:t>
            </a:r>
            <a:r>
              <a:rPr lang="en-GB" dirty="0" err="1"/>
              <a:t>Gobryas</a:t>
            </a:r>
            <a:r>
              <a:rPr lang="en-GB" dirty="0"/>
              <a:t>,</a:t>
            </a:r>
            <a:r>
              <a:rPr lang="en-GB" baseline="0" dirty="0"/>
              <a:t> the </a:t>
            </a:r>
            <a:r>
              <a:rPr lang="en-GB" baseline="0" dirty="0" err="1"/>
              <a:t>Patischoraean</a:t>
            </a:r>
            <a:r>
              <a:rPr lang="en-GB" baseline="0" dirty="0"/>
              <a:t>, spear-bearer of Darius the King</a:t>
            </a:r>
          </a:p>
          <a:p>
            <a:r>
              <a:rPr lang="en-GB" baseline="0" dirty="0" err="1"/>
              <a:t>Aspathines</a:t>
            </a:r>
            <a:r>
              <a:rPr lang="en-GB" baseline="0" dirty="0"/>
              <a:t>, the bow-bearer, (who) holds the king's axe</a:t>
            </a:r>
            <a:endParaRPr lang="en-US" dirty="0"/>
          </a:p>
        </p:txBody>
      </p:sp>
      <p:sp>
        <p:nvSpPr>
          <p:cNvPr id="4" name="Slide Number Placeholder 3"/>
          <p:cNvSpPr>
            <a:spLocks noGrp="1"/>
          </p:cNvSpPr>
          <p:nvPr>
            <p:ph type="sldNum" sz="quarter" idx="10"/>
          </p:nvPr>
        </p:nvSpPr>
        <p:spPr/>
        <p:txBody>
          <a:bodyPr/>
          <a:lstStyle/>
          <a:p>
            <a:fld id="{32BEE776-73F4-A14E-B48B-BF5BCC441695}" type="slidenum">
              <a:rPr lang="en-US" smtClean="0"/>
              <a:t>10</a:t>
            </a:fld>
            <a:endParaRPr lang="en-US"/>
          </a:p>
        </p:txBody>
      </p:sp>
    </p:spTree>
    <p:extLst>
      <p:ext uri="{BB962C8B-B14F-4D97-AF65-F5344CB8AC3E}">
        <p14:creationId xmlns:p14="http://schemas.microsoft.com/office/powerpoint/2010/main" val="606745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example</a:t>
            </a:r>
            <a:r>
              <a:rPr lang="en-GB" baseline="0" dirty="0"/>
              <a:t>s of intolerance are there to serve as models for potential Persian intolerance?</a:t>
            </a:r>
            <a:endParaRPr lang="en-GB" dirty="0"/>
          </a:p>
        </p:txBody>
      </p:sp>
      <p:sp>
        <p:nvSpPr>
          <p:cNvPr id="4" name="Slide Number Placeholder 3"/>
          <p:cNvSpPr>
            <a:spLocks noGrp="1"/>
          </p:cNvSpPr>
          <p:nvPr>
            <p:ph type="sldNum" sz="quarter" idx="10"/>
          </p:nvPr>
        </p:nvSpPr>
        <p:spPr/>
        <p:txBody>
          <a:bodyPr/>
          <a:lstStyle/>
          <a:p>
            <a:fld id="{32E25E27-4589-4CB9-AEE6-EED064F17D73}" type="slidenum">
              <a:rPr lang="en-GB" smtClean="0"/>
              <a:t>26</a:t>
            </a:fld>
            <a:endParaRPr lang="en-GB"/>
          </a:p>
        </p:txBody>
      </p:sp>
    </p:spTree>
    <p:extLst>
      <p:ext uri="{BB962C8B-B14F-4D97-AF65-F5344CB8AC3E}">
        <p14:creationId xmlns:p14="http://schemas.microsoft.com/office/powerpoint/2010/main" val="194898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PRAYER IS NOT IN THIS</a:t>
            </a:r>
            <a:r>
              <a:rPr lang="en-GB" baseline="0" dirty="0"/>
              <a:t> TEXT</a:t>
            </a:r>
            <a:endParaRPr lang="en-GB" dirty="0"/>
          </a:p>
        </p:txBody>
      </p:sp>
      <p:sp>
        <p:nvSpPr>
          <p:cNvPr id="4" name="Slide Number Placeholder 3"/>
          <p:cNvSpPr>
            <a:spLocks noGrp="1"/>
          </p:cNvSpPr>
          <p:nvPr>
            <p:ph type="sldNum" sz="quarter" idx="10"/>
          </p:nvPr>
        </p:nvSpPr>
        <p:spPr/>
        <p:txBody>
          <a:bodyPr/>
          <a:lstStyle/>
          <a:p>
            <a:fld id="{32E25E27-4589-4CB9-AEE6-EED064F17D73}" type="slidenum">
              <a:rPr lang="en-GB" smtClean="0"/>
              <a:t>33</a:t>
            </a:fld>
            <a:endParaRPr lang="en-GB"/>
          </a:p>
        </p:txBody>
      </p:sp>
    </p:spTree>
    <p:extLst>
      <p:ext uri="{BB962C8B-B14F-4D97-AF65-F5344CB8AC3E}">
        <p14:creationId xmlns:p14="http://schemas.microsoft.com/office/powerpoint/2010/main" val="4089165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Investiture of </a:t>
            </a:r>
            <a:r>
              <a:rPr lang="en-GB" dirty="0" err="1"/>
              <a:t>Ardashir</a:t>
            </a:r>
            <a:r>
              <a:rPr lang="en-GB" baseline="0" dirty="0"/>
              <a:t> I</a:t>
            </a:r>
            <a:endParaRPr lang="en-GB" dirty="0"/>
          </a:p>
        </p:txBody>
      </p:sp>
      <p:sp>
        <p:nvSpPr>
          <p:cNvPr id="4" name="Slide Number Placeholder 3"/>
          <p:cNvSpPr>
            <a:spLocks noGrp="1"/>
          </p:cNvSpPr>
          <p:nvPr>
            <p:ph type="sldNum" sz="quarter" idx="10"/>
          </p:nvPr>
        </p:nvSpPr>
        <p:spPr/>
        <p:txBody>
          <a:bodyPr/>
          <a:lstStyle/>
          <a:p>
            <a:fld id="{32E25E27-4589-4CB9-AEE6-EED064F17D73}" type="slidenum">
              <a:rPr lang="en-GB" smtClean="0"/>
              <a:t>34</a:t>
            </a:fld>
            <a:endParaRPr lang="en-GB"/>
          </a:p>
        </p:txBody>
      </p:sp>
    </p:spTree>
    <p:extLst>
      <p:ext uri="{BB962C8B-B14F-4D97-AF65-F5344CB8AC3E}">
        <p14:creationId xmlns:p14="http://schemas.microsoft.com/office/powerpoint/2010/main" val="2438546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1/13/2019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1/13/2019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1/13/2019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1/13/2019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ochre.lib.uchicago.edu/PFA_Onlin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Persian Court</a:t>
            </a:r>
            <a:endParaRPr lang="en-US" dirty="0"/>
          </a:p>
        </p:txBody>
      </p:sp>
      <p:sp>
        <p:nvSpPr>
          <p:cNvPr id="3" name="Subtitle 2"/>
          <p:cNvSpPr>
            <a:spLocks noGrp="1"/>
          </p:cNvSpPr>
          <p:nvPr>
            <p:ph type="subTitle" idx="1"/>
          </p:nvPr>
        </p:nvSpPr>
        <p:spPr>
          <a:xfrm>
            <a:off x="1371600" y="3545273"/>
            <a:ext cx="9448800" cy="685800"/>
          </a:xfrm>
        </p:spPr>
        <p:txBody>
          <a:bodyPr/>
          <a:lstStyle/>
          <a:p>
            <a:r>
              <a:rPr lang="en-US" dirty="0"/>
              <a:t>What </a:t>
            </a:r>
            <a:r>
              <a:rPr lang="en-US"/>
              <a:t>makes civilization?</a:t>
            </a:r>
            <a:endParaRPr lang="en-US" dirty="0"/>
          </a:p>
        </p:txBody>
      </p:sp>
    </p:spTree>
    <p:extLst>
      <p:ext uri="{BB962C8B-B14F-4D97-AF65-F5344CB8AC3E}">
        <p14:creationId xmlns:p14="http://schemas.microsoft.com/office/powerpoint/2010/main" val="531450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of the Persian Empire</a:t>
            </a:r>
            <a:endParaRPr lang="en-US" dirty="0"/>
          </a:p>
        </p:txBody>
      </p:sp>
      <p:sp>
        <p:nvSpPr>
          <p:cNvPr id="3" name="Content Placeholder 2"/>
          <p:cNvSpPr>
            <a:spLocks noGrp="1"/>
          </p:cNvSpPr>
          <p:nvPr>
            <p:ph idx="1"/>
          </p:nvPr>
        </p:nvSpPr>
        <p:spPr/>
        <p:txBody>
          <a:bodyPr/>
          <a:lstStyle/>
          <a:p>
            <a:pPr>
              <a:buFont typeface="Arial" charset="0"/>
              <a:buChar char="•"/>
            </a:pPr>
            <a:r>
              <a:rPr lang="en-GB" dirty="0"/>
              <a:t>Settlement in eastern Elam (</a:t>
            </a:r>
            <a:r>
              <a:rPr lang="en-GB" dirty="0" err="1"/>
              <a:t>Persis</a:t>
            </a:r>
            <a:r>
              <a:rPr lang="en-GB" dirty="0"/>
              <a:t> = modern </a:t>
            </a:r>
            <a:r>
              <a:rPr lang="en-GB" dirty="0" err="1"/>
              <a:t>Fars</a:t>
            </a:r>
            <a:r>
              <a:rPr lang="en-GB" dirty="0"/>
              <a:t>) c. 1000 BC</a:t>
            </a:r>
          </a:p>
          <a:p>
            <a:pPr>
              <a:buFont typeface="Arial" charset="0"/>
              <a:buChar char="•"/>
            </a:pPr>
            <a:r>
              <a:rPr lang="en-GB" dirty="0"/>
              <a:t>Tribal society made up of clans and extended family groups</a:t>
            </a:r>
          </a:p>
          <a:p>
            <a:pPr>
              <a:buFont typeface="Arial" charset="0"/>
              <a:buChar char="•"/>
            </a:pPr>
            <a:r>
              <a:rPr lang="en-GB" dirty="0"/>
              <a:t>Herodotus gives us 9 tribes (</a:t>
            </a:r>
            <a:r>
              <a:rPr lang="en-GB" dirty="0" err="1"/>
              <a:t>Pasargadae</a:t>
            </a:r>
            <a:r>
              <a:rPr lang="en-GB" dirty="0"/>
              <a:t>, </a:t>
            </a:r>
            <a:r>
              <a:rPr lang="en-GB" dirty="0" err="1"/>
              <a:t>Maraphians</a:t>
            </a:r>
            <a:r>
              <a:rPr lang="en-GB" dirty="0"/>
              <a:t>, and the </a:t>
            </a:r>
            <a:r>
              <a:rPr lang="en-GB" dirty="0" err="1"/>
              <a:t>Maspians</a:t>
            </a:r>
            <a:r>
              <a:rPr lang="en-GB" dirty="0"/>
              <a:t>, the settled </a:t>
            </a:r>
            <a:r>
              <a:rPr lang="en-GB" dirty="0" err="1"/>
              <a:t>Panthialaens</a:t>
            </a:r>
            <a:r>
              <a:rPr lang="en-GB" dirty="0"/>
              <a:t>, the </a:t>
            </a:r>
            <a:r>
              <a:rPr lang="en-GB" dirty="0" err="1"/>
              <a:t>Derusians</a:t>
            </a:r>
            <a:r>
              <a:rPr lang="en-GB" dirty="0"/>
              <a:t> and the </a:t>
            </a:r>
            <a:r>
              <a:rPr lang="en-GB" dirty="0" err="1"/>
              <a:t>Germanians</a:t>
            </a:r>
            <a:r>
              <a:rPr lang="en-GB" dirty="0"/>
              <a:t>, the nomadic </a:t>
            </a:r>
            <a:r>
              <a:rPr lang="en-GB" dirty="0" err="1"/>
              <a:t>Mardians</a:t>
            </a:r>
            <a:r>
              <a:rPr lang="en-GB" dirty="0"/>
              <a:t>, </a:t>
            </a:r>
            <a:r>
              <a:rPr lang="en-GB" dirty="0" err="1"/>
              <a:t>Dropicians</a:t>
            </a:r>
            <a:r>
              <a:rPr lang="en-GB" dirty="0"/>
              <a:t> and </a:t>
            </a:r>
            <a:r>
              <a:rPr lang="en-GB" dirty="0" err="1"/>
              <a:t>Sargartians</a:t>
            </a:r>
            <a:r>
              <a:rPr lang="en-GB" dirty="0"/>
              <a:t>) (</a:t>
            </a:r>
            <a:r>
              <a:rPr lang="en-GB" dirty="0" err="1"/>
              <a:t>Hdt</a:t>
            </a:r>
            <a:r>
              <a:rPr lang="en-GB" dirty="0"/>
              <a:t>. 1.125)</a:t>
            </a:r>
          </a:p>
          <a:p>
            <a:pPr>
              <a:buFont typeface="Arial" charset="0"/>
              <a:buChar char="•"/>
            </a:pPr>
            <a:r>
              <a:rPr lang="en-GB" dirty="0" err="1"/>
              <a:t>Pasargadae</a:t>
            </a:r>
            <a:r>
              <a:rPr lang="en-GB" dirty="0"/>
              <a:t> are the leading tribe by the time Cyrus II (559-530 BC) founds the empire</a:t>
            </a:r>
          </a:p>
          <a:p>
            <a:pPr>
              <a:buFont typeface="Arial" charset="0"/>
              <a:buChar char="•"/>
            </a:pPr>
            <a:r>
              <a:rPr lang="en-GB" dirty="0"/>
              <a:t>Achaemenid empire named after </a:t>
            </a:r>
            <a:r>
              <a:rPr lang="en-GB" dirty="0" err="1"/>
              <a:t>Achaemenes</a:t>
            </a:r>
            <a:r>
              <a:rPr lang="en-GB" dirty="0"/>
              <a:t> the founder of 'empire' (i.e. Cyrus' family kingdom)</a:t>
            </a:r>
            <a:endParaRPr lang="en-US" dirty="0"/>
          </a:p>
        </p:txBody>
      </p:sp>
    </p:spTree>
    <p:extLst>
      <p:ext uri="{BB962C8B-B14F-4D97-AF65-F5344CB8AC3E}">
        <p14:creationId xmlns:p14="http://schemas.microsoft.com/office/powerpoint/2010/main" val="1849781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Influences on Persian Court</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GB" dirty="0"/>
              <a:t>Persian Tribal Society</a:t>
            </a:r>
          </a:p>
          <a:p>
            <a:pPr marL="457200" indent="-457200">
              <a:buFont typeface="+mj-lt"/>
              <a:buAutoNum type="arabicPeriod"/>
            </a:pPr>
            <a:r>
              <a:rPr lang="en-GB" dirty="0"/>
              <a:t>Elam/Neo-Elamite court</a:t>
            </a:r>
          </a:p>
          <a:p>
            <a:pPr marL="457200" indent="-457200">
              <a:buFont typeface="+mj-lt"/>
              <a:buAutoNum type="arabicPeriod"/>
            </a:pPr>
            <a:r>
              <a:rPr lang="en-GB" dirty="0"/>
              <a:t>Media</a:t>
            </a:r>
          </a:p>
          <a:p>
            <a:pPr marL="457200" indent="-457200">
              <a:buFont typeface="+mj-lt"/>
              <a:buAutoNum type="arabicPeriod"/>
            </a:pPr>
            <a:r>
              <a:rPr lang="en-GB" dirty="0"/>
              <a:t>Lydia</a:t>
            </a:r>
          </a:p>
          <a:p>
            <a:pPr marL="457200" indent="-457200">
              <a:buFont typeface="+mj-lt"/>
              <a:buAutoNum type="arabicPeriod"/>
            </a:pPr>
            <a:r>
              <a:rPr lang="en-GB" dirty="0"/>
              <a:t>Babylon</a:t>
            </a:r>
          </a:p>
          <a:p>
            <a:pPr marL="457200" indent="-457200">
              <a:buFont typeface="+mj-lt"/>
              <a:buAutoNum type="arabicPeriod"/>
            </a:pPr>
            <a:r>
              <a:rPr lang="en-GB" dirty="0"/>
              <a:t>Assyria</a:t>
            </a:r>
          </a:p>
          <a:p>
            <a:pPr marL="457200" indent="-457200">
              <a:buFont typeface="+mj-lt"/>
              <a:buAutoNum type="arabicPeriod"/>
            </a:pPr>
            <a:r>
              <a:rPr lang="en-GB" dirty="0"/>
              <a:t>Egypt</a:t>
            </a:r>
            <a:endParaRPr lang="en-US" dirty="0"/>
          </a:p>
        </p:txBody>
      </p:sp>
    </p:spTree>
    <p:extLst>
      <p:ext uri="{BB962C8B-B14F-4D97-AF65-F5344CB8AC3E}">
        <p14:creationId xmlns:p14="http://schemas.microsoft.com/office/powerpoint/2010/main" val="1701867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Court etiquette (from Media)</a:t>
            </a:r>
            <a:endParaRPr lang="en-US" dirty="0"/>
          </a:p>
        </p:txBody>
      </p:sp>
      <p:sp>
        <p:nvSpPr>
          <p:cNvPr id="3" name="Content Placeholder 2"/>
          <p:cNvSpPr>
            <a:spLocks noGrp="1"/>
          </p:cNvSpPr>
          <p:nvPr>
            <p:ph idx="1"/>
          </p:nvPr>
        </p:nvSpPr>
        <p:spPr/>
        <p:txBody>
          <a:bodyPr/>
          <a:lstStyle/>
          <a:p>
            <a:pPr marL="0" indent="0">
              <a:buNone/>
            </a:pPr>
            <a:r>
              <a:rPr lang="en-GB" dirty="0"/>
              <a:t>It was </a:t>
            </a:r>
            <a:r>
              <a:rPr lang="en-GB" dirty="0" err="1"/>
              <a:t>Deioces</a:t>
            </a:r>
            <a:r>
              <a:rPr lang="en-GB" dirty="0"/>
              <a:t> first who established the rule that no-one should come into the presence of the king, but all should be dealt with by the means of messengers; that the king should be seen by no man; and that it should be in particular a disgrace for any to laugh or to spit in his presence. He was careful to hedge himself with all this state in oder that men of his own age (who had been bred up with him and were nobly born as he and his equals in manly excellence), instead of seeing him and being thereby vexed and haply moved to plot against him, might by reason of not seeing him deem him to be changed from what he had been. </a:t>
            </a:r>
          </a:p>
          <a:p>
            <a:pPr marL="0" indent="0" algn="r">
              <a:buNone/>
            </a:pPr>
            <a:r>
              <a:rPr lang="en-GB" dirty="0" err="1"/>
              <a:t>Hdt</a:t>
            </a:r>
            <a:r>
              <a:rPr lang="en-GB" dirty="0"/>
              <a:t>. 1.99</a:t>
            </a:r>
            <a:endParaRPr lang="en-US" dirty="0"/>
          </a:p>
        </p:txBody>
      </p:sp>
    </p:spTree>
    <p:extLst>
      <p:ext uri="{BB962C8B-B14F-4D97-AF65-F5344CB8AC3E}">
        <p14:creationId xmlns:p14="http://schemas.microsoft.com/office/powerpoint/2010/main" val="201813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closeness and distance</a:t>
            </a:r>
            <a:endParaRPr lang="en-US" dirty="0"/>
          </a:p>
        </p:txBody>
      </p:sp>
      <p:sp>
        <p:nvSpPr>
          <p:cNvPr id="3" name="Content Placeholder 2"/>
          <p:cNvSpPr>
            <a:spLocks noGrp="1"/>
          </p:cNvSpPr>
          <p:nvPr>
            <p:ph idx="1"/>
          </p:nvPr>
        </p:nvSpPr>
        <p:spPr/>
        <p:txBody>
          <a:bodyPr/>
          <a:lstStyle/>
          <a:p>
            <a:pPr marL="0" indent="0">
              <a:buNone/>
            </a:pPr>
            <a:r>
              <a:rPr lang="en-GB" dirty="0"/>
              <a:t>Cyrus conceived a desire to establish himself as he thought became a king, but he decided to do so with the approval of his friends, in such a way that his public appearances should be rare and solemn and yet excite as little jealousy as possible</a:t>
            </a:r>
            <a:r>
              <a:rPr lang="is-IS" dirty="0"/>
              <a:t>…</a:t>
            </a:r>
            <a:r>
              <a:rPr lang="en-GB" dirty="0"/>
              <a:t> So Cyrus stationed a large circle of Persian lancers about him and gave orders that no-one should be admitted except his friends and the officers of the Persians and the allies. </a:t>
            </a:r>
          </a:p>
          <a:p>
            <a:pPr marL="0" indent="0" algn="r">
              <a:buNone/>
            </a:pPr>
            <a:r>
              <a:rPr lang="en-GB" dirty="0"/>
              <a:t>Xen. </a:t>
            </a:r>
            <a:r>
              <a:rPr lang="en-GB" i="1" dirty="0"/>
              <a:t>Cyr.</a:t>
            </a:r>
            <a:r>
              <a:rPr lang="en-GB" dirty="0"/>
              <a:t> 7.5.37,41</a:t>
            </a:r>
            <a:endParaRPr lang="en-US" dirty="0"/>
          </a:p>
        </p:txBody>
      </p:sp>
    </p:spTree>
    <p:extLst>
      <p:ext uri="{BB962C8B-B14F-4D97-AF65-F5344CB8AC3E}">
        <p14:creationId xmlns:p14="http://schemas.microsoft.com/office/powerpoint/2010/main" val="851309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at the court</a:t>
            </a:r>
            <a:endParaRPr lang="en-US" dirty="0"/>
          </a:p>
        </p:txBody>
      </p:sp>
      <p:sp>
        <p:nvSpPr>
          <p:cNvPr id="3" name="Content Placeholder 2"/>
          <p:cNvSpPr>
            <a:spLocks noGrp="1"/>
          </p:cNvSpPr>
          <p:nvPr>
            <p:ph idx="1"/>
          </p:nvPr>
        </p:nvSpPr>
        <p:spPr/>
        <p:txBody>
          <a:bodyPr/>
          <a:lstStyle/>
          <a:p>
            <a:pPr marL="0" indent="0">
              <a:buNone/>
            </a:pPr>
            <a:r>
              <a:rPr lang="en-GB" dirty="0"/>
              <a:t>Court of Nebuchadnezzar II (604-562 BC) – functionaries:</a:t>
            </a:r>
          </a:p>
          <a:p>
            <a:pPr marL="0" indent="0">
              <a:buNone/>
            </a:pPr>
            <a:r>
              <a:rPr lang="en-GB" dirty="0"/>
              <a:t>Chief baker</a:t>
            </a:r>
          </a:p>
          <a:p>
            <a:pPr marL="0" indent="0">
              <a:buNone/>
            </a:pPr>
            <a:r>
              <a:rPr lang="en-GB" dirty="0"/>
              <a:t>Chief of the </a:t>
            </a:r>
            <a:r>
              <a:rPr lang="en-GB" i="1" dirty="0" err="1"/>
              <a:t>kasiru</a:t>
            </a:r>
            <a:endParaRPr lang="en-GB" i="1" dirty="0"/>
          </a:p>
          <a:p>
            <a:pPr marL="0" indent="0">
              <a:buNone/>
            </a:pPr>
            <a:r>
              <a:rPr lang="en-GB" dirty="0"/>
              <a:t>Superintendent of the palace</a:t>
            </a:r>
          </a:p>
          <a:p>
            <a:pPr marL="0" indent="0">
              <a:buNone/>
            </a:pPr>
            <a:r>
              <a:rPr lang="en-GB" dirty="0"/>
              <a:t>The major-domo</a:t>
            </a:r>
          </a:p>
          <a:p>
            <a:pPr marL="0" indent="0">
              <a:buNone/>
            </a:pPr>
            <a:r>
              <a:rPr lang="en-GB" dirty="0"/>
              <a:t>The functionary of the House of the Palace Women</a:t>
            </a:r>
          </a:p>
          <a:p>
            <a:pPr marL="0" indent="0">
              <a:buNone/>
            </a:pPr>
            <a:r>
              <a:rPr lang="en-GB" dirty="0"/>
              <a:t>The scribe of the House of the Palace Women</a:t>
            </a:r>
          </a:p>
          <a:p>
            <a:pPr marL="0" indent="0">
              <a:buNone/>
            </a:pPr>
            <a:r>
              <a:rPr lang="en-GB" dirty="0"/>
              <a:t>Chief Engineer</a:t>
            </a:r>
          </a:p>
          <a:p>
            <a:pPr marL="0" indent="0">
              <a:buNone/>
            </a:pPr>
            <a:r>
              <a:rPr lang="en-GB" dirty="0"/>
              <a:t>Chief of couriers (or chief barber)</a:t>
            </a:r>
          </a:p>
          <a:p>
            <a:pPr lvl="1"/>
            <a:endParaRPr lang="en-US" dirty="0"/>
          </a:p>
        </p:txBody>
      </p:sp>
    </p:spTree>
    <p:extLst>
      <p:ext uri="{BB962C8B-B14F-4D97-AF65-F5344CB8AC3E}">
        <p14:creationId xmlns:p14="http://schemas.microsoft.com/office/powerpoint/2010/main" val="172558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6" end="6"/>
                                            </p:txEl>
                                          </p:spTgt>
                                        </p:tgtEl>
                                        <p:attrNameLst>
                                          <p:attrName>style.color</p:attrName>
                                        </p:attrNameLst>
                                      </p:cBhvr>
                                      <p:to>
                                        <a:srgbClr val="DF2E28"/>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of Rank</a:t>
            </a:r>
            <a:endParaRPr lang="en-US" dirty="0"/>
          </a:p>
        </p:txBody>
      </p:sp>
      <p:sp>
        <p:nvSpPr>
          <p:cNvPr id="3" name="Content Placeholder 2"/>
          <p:cNvSpPr>
            <a:spLocks noGrp="1"/>
          </p:cNvSpPr>
          <p:nvPr>
            <p:ph idx="1"/>
          </p:nvPr>
        </p:nvSpPr>
        <p:spPr/>
        <p:txBody>
          <a:bodyPr>
            <a:noAutofit/>
          </a:bodyPr>
          <a:lstStyle/>
          <a:p>
            <a:r>
              <a:rPr lang="en-GB" sz="1800" dirty="0"/>
              <a:t>[Will any of the] 'eunuchs' (and) the bearded (officials), the king's entourage, or (any) of his brothers or uncles</a:t>
            </a:r>
          </a:p>
          <a:p>
            <a:r>
              <a:rPr lang="en-GB" sz="1800" dirty="0"/>
              <a:t>[his kin], his fa[</a:t>
            </a:r>
            <a:r>
              <a:rPr lang="en-GB" sz="1800" dirty="0" err="1"/>
              <a:t>ther's</a:t>
            </a:r>
            <a:r>
              <a:rPr lang="en-GB" sz="1800" dirty="0"/>
              <a:t> line], or junior members of the royal line, or the 'third men', chariot drivers (and) chariot fighters,</a:t>
            </a:r>
          </a:p>
          <a:p>
            <a:r>
              <a:rPr lang="en-GB" sz="1800" dirty="0"/>
              <a:t>[or the recruitment officers, or] the prefects of the exempt military, or the prefects of the cavalry, or the royal bodyguard, or his personal guard, </a:t>
            </a:r>
          </a:p>
          <a:p>
            <a:r>
              <a:rPr lang="en-GB" sz="1800" dirty="0"/>
              <a:t>[or the keepers] of the inner gates or the keepers of the outer gate, or the .. 'eunuchs', the mounted(?) scouts (and) trackers, </a:t>
            </a:r>
          </a:p>
          <a:p>
            <a:r>
              <a:rPr lang="en-GB" sz="1800" dirty="0"/>
              <a:t>[or the lackeys, tailor]s, cup-bearers, cooks, confectioners, the entire body of craftsmen, </a:t>
            </a:r>
          </a:p>
          <a:p>
            <a:r>
              <a:rPr lang="en-GB" sz="1800" dirty="0"/>
              <a:t>Or the </a:t>
            </a:r>
            <a:r>
              <a:rPr lang="en-GB" sz="1800" dirty="0" err="1"/>
              <a:t>Itu'eans</a:t>
            </a:r>
            <a:r>
              <a:rPr lang="en-GB" sz="1800" dirty="0"/>
              <a:t> and the Elamites, the mounted bowmen (?), the Hittites (or) the </a:t>
            </a:r>
            <a:r>
              <a:rPr lang="en-GB" sz="1800" dirty="0" err="1"/>
              <a:t>Gurreans</a:t>
            </a:r>
            <a:r>
              <a:rPr lang="en-GB" sz="1800" dirty="0"/>
              <a:t>, or the </a:t>
            </a:r>
            <a:r>
              <a:rPr lang="en-GB" sz="1800" dirty="0" err="1"/>
              <a:t>Aramaeans</a:t>
            </a:r>
            <a:r>
              <a:rPr lang="en-GB" sz="1800" dirty="0"/>
              <a:t>, [or the Cimmerians, o]r the Philistines, or the Nubians (and) the Egyptians or the </a:t>
            </a:r>
            <a:r>
              <a:rPr lang="en-GB" sz="1800" dirty="0" err="1"/>
              <a:t>Shabuqeans</a:t>
            </a:r>
            <a:r>
              <a:rPr lang="en-GB" sz="1800" dirty="0"/>
              <a:t>, [or the 'eunuchs' who b]ear [arms], or the bearded (officials) who bear arms and stand guard for the king. </a:t>
            </a:r>
          </a:p>
          <a:p>
            <a:pPr marL="0" indent="0" algn="r">
              <a:buNone/>
            </a:pPr>
            <a:r>
              <a:rPr lang="en-GB" sz="1800" dirty="0"/>
              <a:t>SAA 4 no. 142 = </a:t>
            </a:r>
            <a:r>
              <a:rPr lang="en-GB" sz="1800" dirty="0" err="1"/>
              <a:t>Kuhrt</a:t>
            </a:r>
            <a:r>
              <a:rPr lang="en-GB" sz="1800" dirty="0"/>
              <a:t> 1995: 529-30</a:t>
            </a:r>
          </a:p>
        </p:txBody>
      </p:sp>
    </p:spTree>
    <p:extLst>
      <p:ext uri="{BB962C8B-B14F-4D97-AF65-F5344CB8AC3E}">
        <p14:creationId xmlns:p14="http://schemas.microsoft.com/office/powerpoint/2010/main" val="338233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person of the king</a:t>
            </a:r>
            <a:endParaRPr lang="en-US" dirty="0"/>
          </a:p>
        </p:txBody>
      </p:sp>
      <p:sp>
        <p:nvSpPr>
          <p:cNvPr id="3" name="Content Placeholder 2"/>
          <p:cNvSpPr>
            <a:spLocks noGrp="1"/>
          </p:cNvSpPr>
          <p:nvPr>
            <p:ph idx="1"/>
          </p:nvPr>
        </p:nvSpPr>
        <p:spPr/>
        <p:txBody>
          <a:bodyPr/>
          <a:lstStyle/>
          <a:p>
            <a:r>
              <a:rPr lang="en-GB" dirty="0"/>
              <a:t>Through their (</a:t>
            </a:r>
            <a:r>
              <a:rPr lang="en-GB" i="1" dirty="0"/>
              <a:t>the bodyguard's</a:t>
            </a:r>
            <a:r>
              <a:rPr lang="en-GB" dirty="0"/>
              <a:t>) court also the king would go on foot, Sardis carpets, on which no-one else but the king ever walked, having been spread on the ground. And when he reached the last court he would mount his chariot, or sometimes his horse; but he was never seen on foot outside the palace. (Athen. 12.514c)</a:t>
            </a:r>
          </a:p>
          <a:p>
            <a:r>
              <a:rPr lang="en-GB" dirty="0"/>
              <a:t>Whenever the king descended from his chariot</a:t>
            </a:r>
            <a:r>
              <a:rPr lang="is-IS" dirty="0"/>
              <a:t>…</a:t>
            </a:r>
            <a:r>
              <a:rPr lang="en-GB" dirty="0"/>
              <a:t>he never leaped down, although the distance to the ground was small, nor did he lean on anyone's arms; rather, a golden stool was always set in place for him, and he descended by stepping on this; and the king's stool-bearer attended him for this purpose. (</a:t>
            </a:r>
            <a:r>
              <a:rPr lang="en-GB" dirty="0" err="1"/>
              <a:t>Dionon</a:t>
            </a:r>
            <a:r>
              <a:rPr lang="en-GB" dirty="0"/>
              <a:t> </a:t>
            </a:r>
            <a:r>
              <a:rPr lang="en-GB" dirty="0" err="1"/>
              <a:t>apud</a:t>
            </a:r>
            <a:r>
              <a:rPr lang="en-GB" dirty="0"/>
              <a:t> Athen. 12.514)</a:t>
            </a:r>
            <a:endParaRPr lang="en-US" dirty="0"/>
          </a:p>
        </p:txBody>
      </p:sp>
    </p:spTree>
    <p:extLst>
      <p:ext uri="{BB962C8B-B14F-4D97-AF65-F5344CB8AC3E}">
        <p14:creationId xmlns:p14="http://schemas.microsoft.com/office/powerpoint/2010/main" val="1504057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with Frequent access to the king</a:t>
            </a:r>
            <a:endParaRPr lang="en-US" dirty="0"/>
          </a:p>
        </p:txBody>
      </p:sp>
      <p:sp>
        <p:nvSpPr>
          <p:cNvPr id="3" name="Content Placeholder 2"/>
          <p:cNvSpPr>
            <a:spLocks noGrp="1"/>
          </p:cNvSpPr>
          <p:nvPr>
            <p:ph idx="1"/>
          </p:nvPr>
        </p:nvSpPr>
        <p:spPr/>
        <p:txBody>
          <a:bodyPr>
            <a:normAutofit lnSpcReduction="10000"/>
          </a:bodyPr>
          <a:lstStyle/>
          <a:p>
            <a:r>
              <a:rPr lang="en-GB" sz="1600" dirty="0"/>
              <a:t>Servants (chiefly, but not exclusively Persian) (also often non-Persian eunuchs)</a:t>
            </a:r>
          </a:p>
          <a:p>
            <a:r>
              <a:rPr lang="en-GB" sz="1600" dirty="0"/>
              <a:t>King's spear-bearer, bow-bearer, axe-bearer</a:t>
            </a:r>
          </a:p>
          <a:p>
            <a:r>
              <a:rPr lang="en-GB" sz="1600" dirty="0"/>
              <a:t>Head of the king's bodyguard (</a:t>
            </a:r>
            <a:r>
              <a:rPr lang="en-GB" sz="1600" dirty="0" err="1"/>
              <a:t>hazarapatis</a:t>
            </a:r>
            <a:r>
              <a:rPr lang="en-GB" sz="1600" dirty="0"/>
              <a:t>)</a:t>
            </a:r>
          </a:p>
          <a:p>
            <a:r>
              <a:rPr lang="en-GB" sz="1600" dirty="0"/>
              <a:t>Head of the palace administration</a:t>
            </a:r>
          </a:p>
          <a:p>
            <a:r>
              <a:rPr lang="en-GB" sz="1600" dirty="0"/>
              <a:t>Head of the royal treasury</a:t>
            </a:r>
          </a:p>
          <a:p>
            <a:r>
              <a:rPr lang="en-GB" sz="1600" dirty="0"/>
              <a:t>Chief scribe</a:t>
            </a:r>
          </a:p>
          <a:p>
            <a:r>
              <a:rPr lang="en-GB" sz="1600" dirty="0"/>
              <a:t>Keeper of the gate</a:t>
            </a:r>
          </a:p>
          <a:p>
            <a:r>
              <a:rPr lang="en-GB" sz="1600" dirty="0"/>
              <a:t>Priests</a:t>
            </a:r>
          </a:p>
          <a:p>
            <a:r>
              <a:rPr lang="en-GB" sz="1600" dirty="0"/>
              <a:t>Nobles who serve as the the King's Councillors</a:t>
            </a:r>
          </a:p>
          <a:p>
            <a:r>
              <a:rPr lang="en-GB" sz="1600" dirty="0"/>
              <a:t>Royal Judges</a:t>
            </a:r>
          </a:p>
          <a:p>
            <a:r>
              <a:rPr lang="en-GB" sz="1600" dirty="0"/>
              <a:t>King's Eye</a:t>
            </a:r>
          </a:p>
          <a:p>
            <a:r>
              <a:rPr lang="en-GB" sz="1600" dirty="0"/>
              <a:t>Physicians (often, if not exclusively, non-Persian)</a:t>
            </a:r>
          </a:p>
          <a:p>
            <a:endParaRPr lang="en-GB" dirty="0"/>
          </a:p>
        </p:txBody>
      </p:sp>
    </p:spTree>
    <p:extLst>
      <p:ext uri="{BB962C8B-B14F-4D97-AF65-F5344CB8AC3E}">
        <p14:creationId xmlns:p14="http://schemas.microsoft.com/office/powerpoint/2010/main" val="1063757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521962" y="0"/>
            <a:ext cx="10994788" cy="6858000"/>
          </a:xfrm>
          <a:prstGeom prst="rect">
            <a:avLst/>
          </a:prstGeom>
        </p:spPr>
      </p:pic>
    </p:spTree>
    <p:extLst>
      <p:ext uri="{BB962C8B-B14F-4D97-AF65-F5344CB8AC3E}">
        <p14:creationId xmlns:p14="http://schemas.microsoft.com/office/powerpoint/2010/main" val="1701368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Persian Palace</a:t>
            </a:r>
            <a:endParaRPr lang="en-US" dirty="0"/>
          </a:p>
        </p:txBody>
      </p:sp>
      <p:sp>
        <p:nvSpPr>
          <p:cNvPr id="3" name="Content Placeholder 2"/>
          <p:cNvSpPr>
            <a:spLocks noGrp="1"/>
          </p:cNvSpPr>
          <p:nvPr>
            <p:ph idx="1"/>
          </p:nvPr>
        </p:nvSpPr>
        <p:spPr/>
        <p:txBody>
          <a:bodyPr/>
          <a:lstStyle/>
          <a:p>
            <a:pPr marL="0" indent="0">
              <a:buNone/>
            </a:pPr>
            <a:r>
              <a:rPr lang="en-GB" dirty="0"/>
              <a:t>The king himself, they say, lived in Susa or </a:t>
            </a:r>
            <a:r>
              <a:rPr lang="en-GB" dirty="0" err="1"/>
              <a:t>Ecbatana</a:t>
            </a:r>
            <a:r>
              <a:rPr lang="en-GB" dirty="0"/>
              <a:t>, invisible to all, in a marvellous palace with a surrounding wall flashing with gold, electrum and ivory, it had a succession of many gate-towers, and the gateways, separated by many </a:t>
            </a:r>
            <a:r>
              <a:rPr lang="en-GB" dirty="0" err="1"/>
              <a:t>stades</a:t>
            </a:r>
            <a:r>
              <a:rPr lang="en-GB" dirty="0"/>
              <a:t> from one another, were fortified with brazened doors and high walls; outside these the leaders and most eminent men were drawn up in order, some as personal bodyguards and attendants to the king himself, some as guardians of each outer wall, called Guards and Listening-Watch, so that the king himself, who had the name of Master and God might see everything and hear everything. </a:t>
            </a:r>
          </a:p>
          <a:p>
            <a:pPr marL="0" indent="0" algn="r">
              <a:buNone/>
            </a:pPr>
            <a:r>
              <a:rPr lang="en-GB" dirty="0"/>
              <a:t>Ps.Aristotle, </a:t>
            </a:r>
            <a:r>
              <a:rPr lang="en-GB" i="1" dirty="0"/>
              <a:t>de </a:t>
            </a:r>
            <a:r>
              <a:rPr lang="en-GB" i="1" dirty="0" err="1"/>
              <a:t>Mundo</a:t>
            </a:r>
            <a:r>
              <a:rPr lang="en-GB" dirty="0"/>
              <a:t> 398a</a:t>
            </a:r>
            <a:endParaRPr lang="en-US" dirty="0"/>
          </a:p>
        </p:txBody>
      </p:sp>
    </p:spTree>
    <p:extLst>
      <p:ext uri="{BB962C8B-B14F-4D97-AF65-F5344CB8AC3E}">
        <p14:creationId xmlns:p14="http://schemas.microsoft.com/office/powerpoint/2010/main" val="623868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Military v civil</a:t>
            </a:r>
            <a:endParaRPr lang="en-US" dirty="0"/>
          </a:p>
        </p:txBody>
      </p:sp>
      <p:sp>
        <p:nvSpPr>
          <p:cNvPr id="3" name="Content Placeholder 2"/>
          <p:cNvSpPr>
            <a:spLocks noGrp="1"/>
          </p:cNvSpPr>
          <p:nvPr>
            <p:ph idx="1"/>
          </p:nvPr>
        </p:nvSpPr>
        <p:spPr/>
        <p:txBody>
          <a:bodyPr/>
          <a:lstStyle/>
          <a:p>
            <a:r>
              <a:rPr lang="en-GB" dirty="0"/>
              <a:t>Not a firm distinction</a:t>
            </a:r>
          </a:p>
          <a:p>
            <a:r>
              <a:rPr lang="en-GB" dirty="0" err="1"/>
              <a:t>Hazarapatis</a:t>
            </a:r>
            <a:r>
              <a:rPr lang="en-GB" dirty="0"/>
              <a:t> = </a:t>
            </a:r>
            <a:r>
              <a:rPr lang="en-GB" dirty="0" err="1"/>
              <a:t>Chiliarch</a:t>
            </a:r>
            <a:r>
              <a:rPr lang="en-GB" dirty="0"/>
              <a:t> (in Greek) = military official </a:t>
            </a:r>
          </a:p>
          <a:p>
            <a:r>
              <a:rPr lang="en-GB" dirty="0"/>
              <a:t>Under Darius I administrative head was </a:t>
            </a:r>
            <a:r>
              <a:rPr lang="en-GB" dirty="0" err="1"/>
              <a:t>Parnaka</a:t>
            </a:r>
            <a:r>
              <a:rPr lang="en-GB" dirty="0"/>
              <a:t> son of </a:t>
            </a:r>
            <a:r>
              <a:rPr lang="en-GB" dirty="0" err="1"/>
              <a:t>Arsames</a:t>
            </a:r>
            <a:r>
              <a:rPr lang="en-GB" dirty="0"/>
              <a:t> (uncle of the King)</a:t>
            </a:r>
          </a:p>
        </p:txBody>
      </p:sp>
    </p:spTree>
    <p:extLst>
      <p:ext uri="{BB962C8B-B14F-4D97-AF65-F5344CB8AC3E}">
        <p14:creationId xmlns:p14="http://schemas.microsoft.com/office/powerpoint/2010/main" val="1093167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Instructions</a:t>
            </a:r>
            <a:endParaRPr lang="en-US" dirty="0"/>
          </a:p>
        </p:txBody>
      </p:sp>
      <p:sp>
        <p:nvSpPr>
          <p:cNvPr id="3" name="Content Placeholder 2"/>
          <p:cNvSpPr>
            <a:spLocks noGrp="1"/>
          </p:cNvSpPr>
          <p:nvPr>
            <p:ph idx="1"/>
          </p:nvPr>
        </p:nvSpPr>
        <p:spPr/>
        <p:txBody>
          <a:bodyPr/>
          <a:lstStyle/>
          <a:p>
            <a:pPr marL="0" indent="0">
              <a:buNone/>
            </a:pPr>
            <a:r>
              <a:rPr lang="en-GB" dirty="0"/>
              <a:t> </a:t>
            </a:r>
          </a:p>
          <a:p>
            <a:pPr marL="0" indent="0">
              <a:buNone/>
            </a:pPr>
            <a:r>
              <a:rPr lang="en-GB" dirty="0"/>
              <a:t>Tell </a:t>
            </a:r>
            <a:r>
              <a:rPr lang="en-GB" dirty="0" err="1"/>
              <a:t>Yamaksedda</a:t>
            </a:r>
            <a:r>
              <a:rPr lang="en-GB" dirty="0"/>
              <a:t> the wine-carrier, </a:t>
            </a:r>
            <a:r>
              <a:rPr lang="en-GB" dirty="0" err="1"/>
              <a:t>Parnaka</a:t>
            </a:r>
            <a:r>
              <a:rPr lang="en-GB" dirty="0"/>
              <a:t> spoke as follows: '2,000 quarts of wine are to be issued to </a:t>
            </a:r>
            <a:r>
              <a:rPr lang="en-GB" dirty="0" err="1"/>
              <a:t>Artystone</a:t>
            </a:r>
            <a:r>
              <a:rPr lang="en-GB" dirty="0"/>
              <a:t> the princess. It was ordered by the king.' Month 1, year 19. </a:t>
            </a:r>
            <a:r>
              <a:rPr lang="en-GB" dirty="0" err="1"/>
              <a:t>Ansukka</a:t>
            </a:r>
            <a:r>
              <a:rPr lang="en-GB" dirty="0"/>
              <a:t> wrote the text. </a:t>
            </a:r>
            <a:r>
              <a:rPr lang="en-GB" dirty="0" err="1"/>
              <a:t>Maraza</a:t>
            </a:r>
            <a:r>
              <a:rPr lang="en-GB" dirty="0"/>
              <a:t> communicated the message. (Fort. 1795)</a:t>
            </a:r>
            <a:endParaRPr lang="en-US" dirty="0"/>
          </a:p>
          <a:p>
            <a:r>
              <a:rPr lang="en-US" dirty="0">
                <a:hlinkClick r:id="rId2"/>
              </a:rPr>
              <a:t>http://ochre.lib.uchicago.edu/PFA_Online/</a:t>
            </a:r>
            <a:r>
              <a:rPr lang="en-US" dirty="0"/>
              <a:t> </a:t>
            </a:r>
          </a:p>
        </p:txBody>
      </p:sp>
    </p:spTree>
    <p:extLst>
      <p:ext uri="{BB962C8B-B14F-4D97-AF65-F5344CB8AC3E}">
        <p14:creationId xmlns:p14="http://schemas.microsoft.com/office/powerpoint/2010/main" val="1722735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Officials</a:t>
            </a:r>
            <a:endParaRPr lang="en-US" dirty="0"/>
          </a:p>
        </p:txBody>
      </p:sp>
      <p:sp>
        <p:nvSpPr>
          <p:cNvPr id="3" name="Content Placeholder 2"/>
          <p:cNvSpPr>
            <a:spLocks noGrp="1"/>
          </p:cNvSpPr>
          <p:nvPr>
            <p:ph idx="1"/>
          </p:nvPr>
        </p:nvSpPr>
        <p:spPr/>
        <p:txBody>
          <a:bodyPr>
            <a:normAutofit lnSpcReduction="10000"/>
          </a:bodyPr>
          <a:lstStyle/>
          <a:p>
            <a:r>
              <a:rPr lang="en-GB" sz="1800" dirty="0"/>
              <a:t>King's Councillors</a:t>
            </a:r>
          </a:p>
          <a:p>
            <a:pPr lvl="1"/>
            <a:r>
              <a:rPr lang="en-GB" sz="1800" dirty="0"/>
              <a:t>Royal family and nobility</a:t>
            </a:r>
          </a:p>
          <a:p>
            <a:pPr lvl="2"/>
            <a:r>
              <a:rPr lang="en-GB" dirty="0"/>
              <a:t>Act as political advisors</a:t>
            </a:r>
          </a:p>
          <a:p>
            <a:pPr lvl="2"/>
            <a:r>
              <a:rPr lang="en-GB" dirty="0"/>
              <a:t>Unclear how many there were or if there was ever a fixed number</a:t>
            </a:r>
          </a:p>
          <a:p>
            <a:pPr lvl="2"/>
            <a:r>
              <a:rPr lang="en-GB" dirty="0"/>
              <a:t>Probably ranked</a:t>
            </a:r>
          </a:p>
          <a:p>
            <a:pPr lvl="1"/>
            <a:r>
              <a:rPr lang="en-GB" sz="1800" dirty="0"/>
              <a:t>Royal Judges</a:t>
            </a:r>
          </a:p>
          <a:p>
            <a:pPr lvl="2"/>
            <a:r>
              <a:rPr lang="en-GB" dirty="0"/>
              <a:t>Permanent office</a:t>
            </a:r>
          </a:p>
          <a:p>
            <a:pPr lvl="2"/>
            <a:r>
              <a:rPr lang="en-GB" dirty="0"/>
              <a:t>Uneven in number (</a:t>
            </a:r>
            <a:r>
              <a:rPr lang="en-GB" dirty="0" err="1"/>
              <a:t>Diod</a:t>
            </a:r>
            <a:r>
              <a:rPr lang="en-GB" dirty="0"/>
              <a:t>. 15.10.1)</a:t>
            </a:r>
          </a:p>
          <a:p>
            <a:pPr lvl="2"/>
            <a:r>
              <a:rPr lang="en-GB" dirty="0"/>
              <a:t>Higher than the local judges in the satrapies </a:t>
            </a:r>
          </a:p>
          <a:p>
            <a:pPr lvl="1"/>
            <a:r>
              <a:rPr lang="en-GB" sz="1800" dirty="0"/>
              <a:t>King's Eye</a:t>
            </a:r>
          </a:p>
          <a:p>
            <a:pPr lvl="2"/>
            <a:r>
              <a:rPr lang="en-GB" dirty="0"/>
              <a:t>Intelligence gathering </a:t>
            </a:r>
          </a:p>
          <a:p>
            <a:pPr lvl="1"/>
            <a:r>
              <a:rPr lang="en-GB" sz="1800" dirty="0"/>
              <a:t>Royal Women</a:t>
            </a:r>
          </a:p>
          <a:p>
            <a:pPr lvl="2"/>
            <a:r>
              <a:rPr lang="en-GB" dirty="0"/>
              <a:t>Clearly present</a:t>
            </a:r>
          </a:p>
          <a:p>
            <a:pPr lvl="2"/>
            <a:r>
              <a:rPr lang="en-GB" dirty="0"/>
              <a:t>Can hold their own courts</a:t>
            </a:r>
          </a:p>
          <a:p>
            <a:pPr lvl="2"/>
            <a:endParaRPr lang="en-GB" dirty="0"/>
          </a:p>
        </p:txBody>
      </p:sp>
    </p:spTree>
    <p:extLst>
      <p:ext uri="{BB962C8B-B14F-4D97-AF65-F5344CB8AC3E}">
        <p14:creationId xmlns:p14="http://schemas.microsoft.com/office/powerpoint/2010/main" val="681325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Royal Physicians</a:t>
            </a:r>
            <a:endParaRPr lang="en-US" dirty="0"/>
          </a:p>
        </p:txBody>
      </p:sp>
      <p:sp>
        <p:nvSpPr>
          <p:cNvPr id="3" name="Content Placeholder 2"/>
          <p:cNvSpPr>
            <a:spLocks noGrp="1"/>
          </p:cNvSpPr>
          <p:nvPr>
            <p:ph idx="1"/>
          </p:nvPr>
        </p:nvSpPr>
        <p:spPr/>
        <p:txBody>
          <a:bodyPr/>
          <a:lstStyle/>
          <a:p>
            <a:r>
              <a:rPr lang="en-GB" dirty="0"/>
              <a:t>Mostly from Egypt and Greece</a:t>
            </a:r>
          </a:p>
          <a:p>
            <a:pPr lvl="1"/>
            <a:r>
              <a:rPr lang="en-GB" dirty="0"/>
              <a:t>E.g. </a:t>
            </a:r>
            <a:r>
              <a:rPr lang="en-GB" dirty="0" err="1"/>
              <a:t>Democedes</a:t>
            </a:r>
            <a:r>
              <a:rPr lang="en-GB" dirty="0"/>
              <a:t> of Croton, </a:t>
            </a:r>
            <a:r>
              <a:rPr lang="en-GB" dirty="0" err="1"/>
              <a:t>Apollonides</a:t>
            </a:r>
            <a:r>
              <a:rPr lang="en-GB" dirty="0"/>
              <a:t> of Cos, and </a:t>
            </a:r>
            <a:r>
              <a:rPr lang="en-GB" dirty="0" err="1"/>
              <a:t>Ctesias</a:t>
            </a:r>
            <a:r>
              <a:rPr lang="en-GB" dirty="0"/>
              <a:t> of </a:t>
            </a:r>
            <a:r>
              <a:rPr lang="en-GB" dirty="0" err="1"/>
              <a:t>Cnidus</a:t>
            </a:r>
            <a:endParaRPr lang="en-GB" dirty="0"/>
          </a:p>
          <a:p>
            <a:pPr lvl="1"/>
            <a:endParaRPr lang="en-GB" dirty="0"/>
          </a:p>
          <a:p>
            <a:pPr lvl="1"/>
            <a:r>
              <a:rPr lang="en-GB" dirty="0" err="1"/>
              <a:t>Udjahorresnet</a:t>
            </a:r>
            <a:r>
              <a:rPr lang="en-GB" dirty="0"/>
              <a:t> (physician to Cambyses II)</a:t>
            </a:r>
          </a:p>
          <a:p>
            <a:pPr marL="457200" lvl="1" indent="0">
              <a:buNone/>
            </a:pPr>
            <a:r>
              <a:rPr lang="en-GB" dirty="0"/>
              <a:t>"His Majesty assigned to me the office of chief physician. He caused me to be beside him as a companion administrator of the palace. I made his royal </a:t>
            </a:r>
            <a:r>
              <a:rPr lang="en-GB" dirty="0" err="1"/>
              <a:t>titulary</a:t>
            </a:r>
            <a:r>
              <a:rPr lang="en-GB" dirty="0"/>
              <a:t>, his name being the King of Upper Egypt and Lower Egypt </a:t>
            </a:r>
            <a:r>
              <a:rPr lang="en-GB" dirty="0" err="1"/>
              <a:t>Mesuti-Re</a:t>
            </a:r>
            <a:r>
              <a:rPr lang="en-GB" dirty="0"/>
              <a:t>.'</a:t>
            </a:r>
          </a:p>
          <a:p>
            <a:pPr marL="457200" lvl="1" indent="0">
              <a:buNone/>
            </a:pPr>
            <a:r>
              <a:rPr lang="en-GB" dirty="0"/>
              <a:t> 									</a:t>
            </a:r>
            <a:r>
              <a:rPr lang="en-GB" dirty="0" err="1"/>
              <a:t>Brosius</a:t>
            </a:r>
            <a:r>
              <a:rPr lang="en-GB" dirty="0"/>
              <a:t> 2000: no. 20</a:t>
            </a:r>
          </a:p>
        </p:txBody>
      </p:sp>
    </p:spTree>
    <p:extLst>
      <p:ext uri="{BB962C8B-B14F-4D97-AF65-F5344CB8AC3E}">
        <p14:creationId xmlns:p14="http://schemas.microsoft.com/office/powerpoint/2010/main" val="880944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Court</a:t>
            </a:r>
            <a:endParaRPr lang="en-US" dirty="0"/>
          </a:p>
        </p:txBody>
      </p:sp>
      <p:sp>
        <p:nvSpPr>
          <p:cNvPr id="3" name="Content Placeholder 2"/>
          <p:cNvSpPr>
            <a:spLocks noGrp="1"/>
          </p:cNvSpPr>
          <p:nvPr>
            <p:ph idx="1"/>
          </p:nvPr>
        </p:nvSpPr>
        <p:spPr>
          <a:xfrm>
            <a:off x="685800" y="2281543"/>
            <a:ext cx="10820400" cy="4024125"/>
          </a:xfrm>
        </p:spPr>
        <p:txBody>
          <a:bodyPr/>
          <a:lstStyle/>
          <a:p>
            <a:r>
              <a:rPr lang="en-GB" dirty="0"/>
              <a:t>Not as close to the king</a:t>
            </a:r>
          </a:p>
          <a:p>
            <a:r>
              <a:rPr lang="en-GB" dirty="0"/>
              <a:t>Both permanent and temporary members</a:t>
            </a:r>
          </a:p>
          <a:p>
            <a:r>
              <a:rPr lang="en-GB" dirty="0"/>
              <a:t>Extended royal family (often in service elsewhere)</a:t>
            </a:r>
          </a:p>
          <a:p>
            <a:r>
              <a:rPr lang="en-GB" dirty="0"/>
              <a:t>Satraps (often family members)</a:t>
            </a:r>
          </a:p>
          <a:p>
            <a:r>
              <a:rPr lang="en-GB" dirty="0"/>
              <a:t>Persian Nobility (i.e. the families of the six nobles that rebelled with Darius)\</a:t>
            </a:r>
          </a:p>
          <a:p>
            <a:pPr lvl="1"/>
            <a:r>
              <a:rPr lang="en-GB" dirty="0" err="1"/>
              <a:t>Intaphernes</a:t>
            </a:r>
            <a:r>
              <a:rPr lang="en-GB" dirty="0"/>
              <a:t>, </a:t>
            </a:r>
            <a:r>
              <a:rPr lang="en-GB" dirty="0" err="1"/>
              <a:t>Otanes</a:t>
            </a:r>
            <a:r>
              <a:rPr lang="en-GB" dirty="0"/>
              <a:t>, </a:t>
            </a:r>
            <a:r>
              <a:rPr lang="en-GB" dirty="0" err="1"/>
              <a:t>Gobryasm</a:t>
            </a:r>
            <a:r>
              <a:rPr lang="en-GB" dirty="0"/>
              <a:t> </a:t>
            </a:r>
            <a:r>
              <a:rPr lang="en-GB" dirty="0" err="1"/>
              <a:t>Hydarnes</a:t>
            </a:r>
            <a:r>
              <a:rPr lang="en-GB" dirty="0"/>
              <a:t>, </a:t>
            </a:r>
            <a:r>
              <a:rPr lang="en-GB" dirty="0" err="1"/>
              <a:t>Megabyxus</a:t>
            </a:r>
            <a:r>
              <a:rPr lang="en-GB" dirty="0"/>
              <a:t>, </a:t>
            </a:r>
            <a:r>
              <a:rPr lang="en-GB" dirty="0" err="1"/>
              <a:t>Ardumanish</a:t>
            </a:r>
            <a:endParaRPr lang="en-GB" dirty="0"/>
          </a:p>
          <a:p>
            <a:endParaRPr lang="en-GB" dirty="0"/>
          </a:p>
        </p:txBody>
      </p:sp>
    </p:spTree>
    <p:extLst>
      <p:ext uri="{BB962C8B-B14F-4D97-AF65-F5344CB8AC3E}">
        <p14:creationId xmlns:p14="http://schemas.microsoft.com/office/powerpoint/2010/main" val="1787099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Approaching the king</a:t>
            </a:r>
            <a:endParaRPr lang="en-US" dirty="0"/>
          </a:p>
        </p:txBody>
      </p:sp>
      <p:sp>
        <p:nvSpPr>
          <p:cNvPr id="3" name="Content Placeholder 2"/>
          <p:cNvSpPr>
            <a:spLocks noGrp="1"/>
          </p:cNvSpPr>
          <p:nvPr>
            <p:ph idx="1"/>
          </p:nvPr>
        </p:nvSpPr>
        <p:spPr/>
        <p:txBody>
          <a:bodyPr/>
          <a:lstStyle/>
          <a:p>
            <a:r>
              <a:rPr lang="en-GB" dirty="0"/>
              <a:t>Officials regulate access</a:t>
            </a:r>
          </a:p>
          <a:p>
            <a:pPr lvl="1"/>
            <a:r>
              <a:rPr lang="en-GB" dirty="0"/>
              <a:t>Even those with access need to be summoned </a:t>
            </a:r>
          </a:p>
          <a:p>
            <a:pPr lvl="2"/>
            <a:r>
              <a:rPr lang="en-GB" dirty="0"/>
              <a:t>Cautionary tale of </a:t>
            </a:r>
            <a:r>
              <a:rPr lang="en-GB" dirty="0" err="1"/>
              <a:t>Intaphernes</a:t>
            </a:r>
            <a:endParaRPr lang="en-GB" dirty="0"/>
          </a:p>
          <a:p>
            <a:pPr lvl="1"/>
            <a:r>
              <a:rPr lang="en-GB" dirty="0"/>
              <a:t>Outsiders often need to wait at the palace gate to be admitted (cf. </a:t>
            </a:r>
            <a:r>
              <a:rPr lang="en-GB" dirty="0" err="1"/>
              <a:t>Hdt</a:t>
            </a:r>
            <a:r>
              <a:rPr lang="en-GB" dirty="0"/>
              <a:t>. 3.140)</a:t>
            </a:r>
          </a:p>
          <a:p>
            <a:pPr lvl="1"/>
            <a:endParaRPr lang="en-US" dirty="0"/>
          </a:p>
        </p:txBody>
      </p:sp>
    </p:spTree>
    <p:extLst>
      <p:ext uri="{BB962C8B-B14F-4D97-AF65-F5344CB8AC3E}">
        <p14:creationId xmlns:p14="http://schemas.microsoft.com/office/powerpoint/2010/main" val="304700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29462"/>
            <a:ext cx="8610600" cy="1293028"/>
          </a:xfrm>
        </p:spPr>
        <p:txBody>
          <a:bodyPr/>
          <a:lstStyle/>
          <a:p>
            <a:r>
              <a:rPr lang="en-GB" dirty="0"/>
              <a:t>Dinner</a:t>
            </a:r>
            <a:endParaRPr lang="en-US" dirty="0"/>
          </a:p>
        </p:txBody>
      </p:sp>
      <p:sp>
        <p:nvSpPr>
          <p:cNvPr id="3" name="Content Placeholder 2"/>
          <p:cNvSpPr>
            <a:spLocks noGrp="1"/>
          </p:cNvSpPr>
          <p:nvPr>
            <p:ph idx="1"/>
          </p:nvPr>
        </p:nvSpPr>
        <p:spPr>
          <a:xfrm>
            <a:off x="685800" y="1498703"/>
            <a:ext cx="10820400" cy="4981468"/>
          </a:xfrm>
        </p:spPr>
        <p:txBody>
          <a:bodyPr>
            <a:normAutofit lnSpcReduction="10000"/>
          </a:bodyPr>
          <a:lstStyle/>
          <a:p>
            <a:pPr marL="0" indent="0">
              <a:buNone/>
            </a:pPr>
            <a:r>
              <a:rPr lang="en-GB" dirty="0"/>
              <a:t>All who attend upon the Persian kings when they dine first bathe themselves then serve in white cloths, and spend nearly half the day on preparations for dinner. Of those who are invited to eat with the king, some dine outdoors, in full sight of anyone who wishes to look on; others dine indoors in the king's company. Yet even those do not dine in his presence, for there are two rooms opposite each other, in one of which the king has his meal, in the other the invited guests. The king can see them through the curtain at the door, but they cannot see him. Sometimes, however, on the occasion of a public holiday, all dine in a single room with the king, in the great hall. And whenever the king commands a symposium (which he does often), he has about a dozen companions at the drinking. When they have finished dinner, that is, the king by himself, and the guests in the other room, these fellow-drinkers are summoned by one of the eunuchs; and entering they drink with him, though even they do  not have the same wine; moreover, they sit on the floor while he reclines on a couch supported by feet of gold; and they depart after having drunk to excess. </a:t>
            </a:r>
          </a:p>
          <a:p>
            <a:pPr marL="0" indent="0" algn="r">
              <a:buNone/>
            </a:pPr>
            <a:r>
              <a:rPr lang="en-GB" dirty="0" err="1"/>
              <a:t>Heracleides</a:t>
            </a:r>
            <a:r>
              <a:rPr lang="en-GB" dirty="0"/>
              <a:t> </a:t>
            </a:r>
            <a:r>
              <a:rPr lang="en-GB" i="1" dirty="0"/>
              <a:t>FGrH </a:t>
            </a:r>
            <a:r>
              <a:rPr lang="en-GB" dirty="0"/>
              <a:t>689 F 2 = Athen. 4.145 </a:t>
            </a:r>
            <a:endParaRPr lang="en-US" dirty="0"/>
          </a:p>
        </p:txBody>
      </p:sp>
    </p:spTree>
    <p:extLst>
      <p:ext uri="{BB962C8B-B14F-4D97-AF65-F5344CB8AC3E}">
        <p14:creationId xmlns:p14="http://schemas.microsoft.com/office/powerpoint/2010/main" val="857697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27983"/>
            <a:ext cx="8610600" cy="1293028"/>
          </a:xfrm>
        </p:spPr>
        <p:txBody>
          <a:bodyPr/>
          <a:lstStyle/>
          <a:p>
            <a:r>
              <a:rPr lang="en-GB" dirty="0"/>
              <a:t>Royal entourage </a:t>
            </a:r>
          </a:p>
          <a:p>
            <a:r>
              <a:rPr lang="en-GB" dirty="0"/>
              <a:t>(after </a:t>
            </a:r>
            <a:r>
              <a:rPr lang="en-GB" dirty="0" err="1"/>
              <a:t>CurtIus</a:t>
            </a:r>
            <a:r>
              <a:rPr lang="en-GB" dirty="0"/>
              <a:t> Rufus 3.3.8-16)</a:t>
            </a:r>
            <a:endParaRPr lang="en-US" dirty="0"/>
          </a:p>
        </p:txBody>
      </p:sp>
      <p:sp>
        <p:nvSpPr>
          <p:cNvPr id="3" name="Content Placeholder 2"/>
          <p:cNvSpPr>
            <a:spLocks noGrp="1"/>
          </p:cNvSpPr>
          <p:nvPr>
            <p:ph idx="1"/>
          </p:nvPr>
        </p:nvSpPr>
        <p:spPr>
          <a:xfrm>
            <a:off x="685800" y="1701662"/>
            <a:ext cx="10820400" cy="4662534"/>
          </a:xfrm>
        </p:spPr>
        <p:txBody>
          <a:bodyPr numCol="2">
            <a:noAutofit/>
          </a:bodyPr>
          <a:lstStyle/>
          <a:p>
            <a:pPr marL="457200" indent="-457200">
              <a:buFont typeface="+mj-lt"/>
              <a:buAutoNum type="arabicPeriod"/>
            </a:pPr>
            <a:r>
              <a:rPr lang="en-GB" sz="1800" dirty="0"/>
              <a:t>Fire carried on 2 silver altars</a:t>
            </a:r>
          </a:p>
          <a:p>
            <a:pPr marL="457200" indent="-457200">
              <a:buFont typeface="+mj-lt"/>
              <a:buAutoNum type="arabicPeriod"/>
            </a:pPr>
            <a:r>
              <a:rPr lang="en-GB" sz="1800" dirty="0"/>
              <a:t>Magi</a:t>
            </a:r>
          </a:p>
          <a:p>
            <a:pPr marL="457200" indent="-457200">
              <a:buFont typeface="+mj-lt"/>
              <a:buAutoNum type="arabicPeriod"/>
            </a:pPr>
            <a:r>
              <a:rPr lang="en-GB" sz="1800" dirty="0"/>
              <a:t>365 men in purple robes</a:t>
            </a:r>
          </a:p>
          <a:p>
            <a:pPr marL="457200" indent="-457200">
              <a:buFont typeface="+mj-lt"/>
              <a:buAutoNum type="arabicPeriod"/>
            </a:pPr>
            <a:r>
              <a:rPr lang="en-GB" sz="1800" dirty="0"/>
              <a:t>White horses pulling the chariot of </a:t>
            </a:r>
            <a:r>
              <a:rPr lang="en-GB" sz="1800" dirty="0" err="1"/>
              <a:t>Ahuramazda</a:t>
            </a:r>
            <a:endParaRPr lang="en-GB" sz="1800" dirty="0"/>
          </a:p>
          <a:p>
            <a:pPr marL="457200" indent="-457200">
              <a:buFont typeface="+mj-lt"/>
              <a:buAutoNum type="arabicPeriod"/>
            </a:pPr>
            <a:r>
              <a:rPr lang="en-GB" sz="1800" dirty="0"/>
              <a:t>Horse of the sun</a:t>
            </a:r>
          </a:p>
          <a:p>
            <a:pPr marL="457200" indent="-457200">
              <a:buFont typeface="+mj-lt"/>
              <a:buAutoNum type="arabicPeriod"/>
            </a:pPr>
            <a:r>
              <a:rPr lang="en-GB" sz="1800" dirty="0"/>
              <a:t>10 chariots</a:t>
            </a:r>
          </a:p>
          <a:p>
            <a:pPr marL="457200" indent="-457200">
              <a:buFont typeface="+mj-lt"/>
              <a:buAutoNum type="arabicPeriod"/>
            </a:pPr>
            <a:r>
              <a:rPr lang="en-GB" sz="1800" dirty="0"/>
              <a:t>Horsemen of 12 nations</a:t>
            </a:r>
          </a:p>
          <a:p>
            <a:pPr marL="457200" indent="-457200">
              <a:buFont typeface="+mj-lt"/>
              <a:buAutoNum type="arabicPeriod"/>
            </a:pPr>
            <a:r>
              <a:rPr lang="en-GB" sz="1800" dirty="0"/>
              <a:t>10,000 immortals</a:t>
            </a:r>
          </a:p>
          <a:p>
            <a:pPr marL="457200" indent="-457200">
              <a:buFont typeface="+mj-lt"/>
              <a:buAutoNum type="arabicPeriod"/>
            </a:pPr>
            <a:r>
              <a:rPr lang="en-GB" sz="1800" dirty="0"/>
              <a:t>15,000 royal kindred</a:t>
            </a:r>
          </a:p>
          <a:p>
            <a:pPr marL="457200" indent="-457200">
              <a:buFont typeface="+mj-lt"/>
              <a:buAutoNum type="arabicPeriod"/>
            </a:pPr>
            <a:r>
              <a:rPr lang="en-GB" sz="1800" dirty="0"/>
              <a:t>Spear bearers</a:t>
            </a:r>
          </a:p>
          <a:p>
            <a:pPr marL="457200" indent="-457200">
              <a:buFont typeface="+mj-lt"/>
              <a:buAutoNum type="arabicPeriod"/>
            </a:pPr>
            <a:r>
              <a:rPr lang="en-GB" sz="1800" dirty="0"/>
              <a:t>King's chariot</a:t>
            </a:r>
          </a:p>
          <a:p>
            <a:pPr marL="457200" indent="-457200">
              <a:buFont typeface="+mj-lt"/>
              <a:buAutoNum type="arabicPeriod"/>
            </a:pPr>
            <a:r>
              <a:rPr lang="en-GB" sz="1800" dirty="0"/>
              <a:t>10,000 lancers</a:t>
            </a:r>
          </a:p>
          <a:p>
            <a:pPr marL="457200" indent="-457200">
              <a:buFont typeface="+mj-lt"/>
              <a:buAutoNum type="arabicPeriod"/>
            </a:pPr>
            <a:r>
              <a:rPr lang="en-GB" sz="1800" dirty="0"/>
              <a:t>200 king's relatives on the right and left</a:t>
            </a:r>
          </a:p>
          <a:p>
            <a:pPr marL="457200" indent="-457200">
              <a:buFont typeface="+mj-lt"/>
              <a:buAutoNum type="arabicPeriod"/>
            </a:pPr>
            <a:r>
              <a:rPr lang="en-GB" sz="1800" dirty="0"/>
              <a:t>30,000 infantry</a:t>
            </a:r>
          </a:p>
          <a:p>
            <a:pPr marL="457200" indent="-457200">
              <a:buFont typeface="+mj-lt"/>
              <a:buAutoNum type="arabicPeriod"/>
            </a:pPr>
            <a:r>
              <a:rPr lang="en-GB" sz="1800" dirty="0"/>
              <a:t>400 king's horses</a:t>
            </a:r>
          </a:p>
          <a:p>
            <a:pPr marL="457200" indent="-457200">
              <a:buFont typeface="+mj-lt"/>
              <a:buAutoNum type="arabicPeriod"/>
            </a:pPr>
            <a:r>
              <a:rPr lang="en-GB" sz="1800" dirty="0"/>
              <a:t>Chariots of the king's mother and king's wife</a:t>
            </a:r>
          </a:p>
          <a:p>
            <a:pPr marL="457200" indent="-457200">
              <a:buFont typeface="+mj-lt"/>
              <a:buAutoNum type="arabicPeriod"/>
            </a:pPr>
            <a:r>
              <a:rPr lang="en-GB" sz="1800" dirty="0"/>
              <a:t>Women of the queen's household on horseback</a:t>
            </a:r>
          </a:p>
          <a:p>
            <a:pPr marL="457200" indent="-457200">
              <a:buFont typeface="+mj-lt"/>
              <a:buAutoNum type="arabicPeriod"/>
            </a:pPr>
            <a:r>
              <a:rPr lang="en-GB" sz="1800" dirty="0"/>
              <a:t>King's </a:t>
            </a:r>
            <a:r>
              <a:rPr lang="en-GB" sz="1800" dirty="0" err="1"/>
              <a:t>harmamaxa</a:t>
            </a:r>
            <a:r>
              <a:rPr lang="en-GB" sz="1800" dirty="0"/>
              <a:t> for children and eunuchs</a:t>
            </a:r>
          </a:p>
          <a:p>
            <a:pPr marL="457200" indent="-457200">
              <a:buFont typeface="+mj-lt"/>
              <a:buAutoNum type="arabicPeriod"/>
            </a:pPr>
            <a:r>
              <a:rPr lang="en-GB" sz="1800" dirty="0"/>
              <a:t>365 concubines</a:t>
            </a:r>
          </a:p>
          <a:p>
            <a:pPr marL="457200" indent="-457200">
              <a:buFont typeface="+mj-lt"/>
              <a:buAutoNum type="arabicPeriod"/>
            </a:pPr>
            <a:r>
              <a:rPr lang="en-GB" sz="1800" dirty="0"/>
              <a:t>600 mules, 300 camels</a:t>
            </a:r>
          </a:p>
          <a:p>
            <a:pPr marL="457200" indent="-457200">
              <a:buFont typeface="+mj-lt"/>
              <a:buAutoNum type="arabicPeriod"/>
            </a:pPr>
            <a:r>
              <a:rPr lang="en-GB" sz="1800" dirty="0"/>
              <a:t>The wives of the King's relatives and Friends</a:t>
            </a:r>
          </a:p>
          <a:p>
            <a:pPr marL="457200" indent="-457200">
              <a:buFont typeface="+mj-lt"/>
              <a:buAutoNum type="arabicPeriod"/>
            </a:pPr>
            <a:r>
              <a:rPr lang="en-GB" sz="1800" dirty="0"/>
              <a:t>The troops of sutlers and batmen</a:t>
            </a:r>
          </a:p>
          <a:p>
            <a:pPr marL="457200" indent="-457200">
              <a:buFont typeface="+mj-lt"/>
              <a:buAutoNum type="arabicPeriod"/>
            </a:pPr>
            <a:r>
              <a:rPr lang="en-GB" sz="1800" dirty="0"/>
              <a:t>The band of light-armed troops</a:t>
            </a:r>
            <a:endParaRPr lang="en-US" sz="1800" dirty="0"/>
          </a:p>
        </p:txBody>
      </p:sp>
    </p:spTree>
    <p:extLst>
      <p:ext uri="{BB962C8B-B14F-4D97-AF65-F5344CB8AC3E}">
        <p14:creationId xmlns:p14="http://schemas.microsoft.com/office/powerpoint/2010/main" val="1415471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Space: Palace at </a:t>
            </a:r>
            <a:r>
              <a:rPr lang="en-GB" dirty="0" err="1"/>
              <a:t>persepolis</a:t>
            </a:r>
            <a:endParaRPr lang="en-US" dirty="0"/>
          </a:p>
        </p:txBody>
      </p:sp>
      <p:sp>
        <p:nvSpPr>
          <p:cNvPr id="3" name="Content Placeholder 2"/>
          <p:cNvSpPr>
            <a:spLocks noGrp="1"/>
          </p:cNvSpPr>
          <p:nvPr>
            <p:ph idx="1"/>
          </p:nvPr>
        </p:nvSpPr>
        <p:spPr/>
        <p:txBody>
          <a:bodyPr/>
          <a:lstStyle/>
          <a:p>
            <a:pPr>
              <a:buFont typeface="Arial" charset="0"/>
              <a:buChar char="•"/>
            </a:pPr>
            <a:r>
              <a:rPr lang="en-GB" dirty="0"/>
              <a:t>City not yet excavated</a:t>
            </a:r>
          </a:p>
          <a:p>
            <a:r>
              <a:rPr lang="en-GB" dirty="0"/>
              <a:t>Royal terrace built 18 m above the ground (uses natural rock to support it)</a:t>
            </a:r>
          </a:p>
          <a:p>
            <a:r>
              <a:rPr lang="en-GB" dirty="0"/>
              <a:t>Large fortification wall</a:t>
            </a:r>
          </a:p>
          <a:p>
            <a:r>
              <a:rPr lang="en-GB" dirty="0"/>
              <a:t>Access to Terrace by Gate of Four Lands (big double staircase first)</a:t>
            </a:r>
          </a:p>
          <a:p>
            <a:r>
              <a:rPr lang="en-GB" dirty="0"/>
              <a:t>Sit and wait</a:t>
            </a:r>
          </a:p>
          <a:p>
            <a:r>
              <a:rPr lang="en-GB" dirty="0" err="1"/>
              <a:t>Apadana</a:t>
            </a:r>
            <a:r>
              <a:rPr lang="en-GB" dirty="0"/>
              <a:t> (Throne hall)</a:t>
            </a:r>
          </a:p>
          <a:p>
            <a:r>
              <a:rPr lang="en-GB" dirty="0"/>
              <a:t>https://</a:t>
            </a:r>
            <a:r>
              <a:rPr lang="en-GB" dirty="0" err="1"/>
              <a:t>oi.uchicago.edu</a:t>
            </a:r>
            <a:r>
              <a:rPr lang="en-GB" dirty="0"/>
              <a:t>/collections/photographic-archives/</a:t>
            </a:r>
            <a:r>
              <a:rPr lang="en-GB" dirty="0" err="1"/>
              <a:t>persepolis</a:t>
            </a:r>
            <a:r>
              <a:rPr lang="en-GB" dirty="0"/>
              <a:t>/</a:t>
            </a:r>
            <a:r>
              <a:rPr lang="en-GB" dirty="0" err="1"/>
              <a:t>apadana</a:t>
            </a:r>
            <a:endParaRPr lang="en-US" dirty="0"/>
          </a:p>
        </p:txBody>
      </p:sp>
    </p:spTree>
    <p:extLst>
      <p:ext uri="{BB962C8B-B14F-4D97-AF65-F5344CB8AC3E}">
        <p14:creationId xmlns:p14="http://schemas.microsoft.com/office/powerpoint/2010/main" val="1135260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7080" y="169995"/>
            <a:ext cx="8610600" cy="1293028"/>
          </a:xfrm>
        </p:spPr>
        <p:txBody>
          <a:bodyPr/>
          <a:lstStyle/>
          <a:p>
            <a:r>
              <a:rPr lang="en-GB" dirty="0"/>
              <a:t>A city and the empire</a:t>
            </a:r>
            <a:endParaRPr lang="en-US" dirty="0"/>
          </a:p>
        </p:txBody>
      </p:sp>
      <p:sp>
        <p:nvSpPr>
          <p:cNvPr id="3" name="Content Placeholder 2"/>
          <p:cNvSpPr>
            <a:spLocks noGrp="1"/>
          </p:cNvSpPr>
          <p:nvPr>
            <p:ph idx="1"/>
          </p:nvPr>
        </p:nvSpPr>
        <p:spPr>
          <a:xfrm>
            <a:off x="685800" y="1788643"/>
            <a:ext cx="10820400" cy="4024125"/>
          </a:xfrm>
        </p:spPr>
        <p:txBody>
          <a:bodyPr>
            <a:normAutofit fontScale="92500"/>
          </a:bodyPr>
          <a:lstStyle/>
          <a:p>
            <a:pPr marL="0" indent="0">
              <a:buNone/>
            </a:pPr>
            <a:r>
              <a:rPr lang="en-GB" dirty="0"/>
              <a:t>The cedar timber was brought from a mountain called Lebanon. The Assyrian people brought it to Babylon. From Babylon the </a:t>
            </a:r>
            <a:r>
              <a:rPr lang="en-GB" dirty="0" err="1"/>
              <a:t>Carians</a:t>
            </a:r>
            <a:r>
              <a:rPr lang="en-GB" dirty="0"/>
              <a:t> and Ionians brought it to Susa. The </a:t>
            </a:r>
            <a:r>
              <a:rPr lang="en-GB" i="1" dirty="0" err="1"/>
              <a:t>sissoo</a:t>
            </a:r>
            <a:r>
              <a:rPr lang="en-GB" dirty="0" err="1"/>
              <a:t>-timber</a:t>
            </a:r>
            <a:r>
              <a:rPr lang="en-GB" dirty="0"/>
              <a:t> was brought from </a:t>
            </a:r>
            <a:r>
              <a:rPr lang="en-GB" dirty="0" err="1"/>
              <a:t>Gandara</a:t>
            </a:r>
            <a:r>
              <a:rPr lang="en-GB" dirty="0"/>
              <a:t> and </a:t>
            </a:r>
            <a:r>
              <a:rPr lang="en-GB" dirty="0" err="1"/>
              <a:t>Carmania</a:t>
            </a:r>
            <a:r>
              <a:rPr lang="en-GB" dirty="0"/>
              <a:t>. The gold which was worked here was brought from Sardis and from Bactria. The precious stone lapis lazuli and carnelian which was worked here was brought from </a:t>
            </a:r>
            <a:r>
              <a:rPr lang="en-GB" dirty="0" err="1"/>
              <a:t>Sogdiana</a:t>
            </a:r>
            <a:r>
              <a:rPr lang="en-GB" dirty="0"/>
              <a:t>. The precious stone turquoise, which was worked here, this was brought from </a:t>
            </a:r>
            <a:r>
              <a:rPr lang="en-GB" dirty="0" err="1"/>
              <a:t>Chorasmia</a:t>
            </a:r>
            <a:r>
              <a:rPr lang="en-GB" dirty="0"/>
              <a:t>. The silver and ebony were brought from Egypt. The ornamentation which the wall was adorned was brought from Ionia. The ivory which was worked here was brought from Ethiopia, and from India and from </a:t>
            </a:r>
            <a:r>
              <a:rPr lang="en-GB" dirty="0" err="1"/>
              <a:t>Arachosia</a:t>
            </a:r>
            <a:r>
              <a:rPr lang="en-GB" dirty="0"/>
              <a:t>. The stone columns which were worked here were brought from a village called </a:t>
            </a:r>
            <a:r>
              <a:rPr lang="en-GB" dirty="0" err="1"/>
              <a:t>Abiradu</a:t>
            </a:r>
            <a:r>
              <a:rPr lang="en-GB" dirty="0"/>
              <a:t>, in Elam. The stone-cutters who worked the stone were Ionians and </a:t>
            </a:r>
            <a:r>
              <a:rPr lang="en-GB" dirty="0" err="1"/>
              <a:t>Sardians</a:t>
            </a:r>
            <a:r>
              <a:rPr lang="en-GB" dirty="0"/>
              <a:t>. The goldsmiths who worked the gold were Medes and Egyptians. The men who worked the wood were </a:t>
            </a:r>
            <a:r>
              <a:rPr lang="en-GB" dirty="0" err="1"/>
              <a:t>Sardians</a:t>
            </a:r>
            <a:r>
              <a:rPr lang="en-GB" dirty="0"/>
              <a:t> and Egyptians. The men who worked the baked brick were Babylonians. The men who adorned the wall were Medes and Egyptians (Darius building inscription at Susa 4)</a:t>
            </a:r>
            <a:endParaRPr lang="en-US" dirty="0"/>
          </a:p>
        </p:txBody>
      </p:sp>
    </p:spTree>
    <p:extLst>
      <p:ext uri="{BB962C8B-B14F-4D97-AF65-F5344CB8AC3E}">
        <p14:creationId xmlns:p14="http://schemas.microsoft.com/office/powerpoint/2010/main" val="2101184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Knowing the king</a:t>
            </a:r>
            <a:endParaRPr lang="en-US" dirty="0"/>
          </a:p>
        </p:txBody>
      </p:sp>
      <p:sp>
        <p:nvSpPr>
          <p:cNvPr id="3" name="Content Placeholder 2"/>
          <p:cNvSpPr>
            <a:spLocks noGrp="1"/>
          </p:cNvSpPr>
          <p:nvPr>
            <p:ph idx="1"/>
          </p:nvPr>
        </p:nvSpPr>
        <p:spPr/>
        <p:txBody>
          <a:bodyPr/>
          <a:lstStyle/>
          <a:p>
            <a:r>
              <a:rPr lang="en-GB" dirty="0"/>
              <a:t>And whenever Cyrus wished to honour anyone it seemed proper to address him by name. Furthermore, it seemed to him that those who were conscious of being personally known to the their general exerted themselves more to be seen doing something good and were more ready to abstain from doing anything bad. (Xen.</a:t>
            </a:r>
            <a:r>
              <a:rPr lang="en-GB" i="1" dirty="0"/>
              <a:t> Cyr</a:t>
            </a:r>
            <a:r>
              <a:rPr lang="en-GB" dirty="0"/>
              <a:t>. 5.3.47-8)</a:t>
            </a:r>
          </a:p>
          <a:p>
            <a:r>
              <a:rPr lang="en-GB" dirty="0"/>
              <a:t>(Xerxes) riding in a chariot past the men of each nation he questioned them, and his scribes wrote all down, till he had gone from end to end of the infantry and cavalry. This done</a:t>
            </a:r>
            <a:r>
              <a:rPr lang="is-IS" dirty="0"/>
              <a:t>…</a:t>
            </a:r>
            <a:r>
              <a:rPr lang="en-GB" dirty="0"/>
              <a:t> Xerxes alighted from his chariot into a ship of Sidon, sitting wherein under a golden canopy he was carried past the prows of ships, questioning of them in the manner as of the army and making the answers to be written down. (</a:t>
            </a:r>
            <a:r>
              <a:rPr lang="en-GB" dirty="0" err="1"/>
              <a:t>Hdt</a:t>
            </a:r>
            <a:r>
              <a:rPr lang="en-GB" dirty="0"/>
              <a:t>. 7.100)</a:t>
            </a:r>
            <a:endParaRPr lang="en-US" dirty="0"/>
          </a:p>
        </p:txBody>
      </p:sp>
    </p:spTree>
    <p:extLst>
      <p:ext uri="{BB962C8B-B14F-4D97-AF65-F5344CB8AC3E}">
        <p14:creationId xmlns:p14="http://schemas.microsoft.com/office/powerpoint/2010/main" val="1141055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Giving and Receiving</a:t>
            </a:r>
            <a:endParaRPr lang="en-US" dirty="0"/>
          </a:p>
        </p:txBody>
      </p:sp>
      <p:sp>
        <p:nvSpPr>
          <p:cNvPr id="3" name="Content Placeholder 2"/>
          <p:cNvSpPr>
            <a:spLocks noGrp="1"/>
          </p:cNvSpPr>
          <p:nvPr>
            <p:ph idx="1"/>
          </p:nvPr>
        </p:nvSpPr>
        <p:spPr/>
        <p:txBody>
          <a:bodyPr/>
          <a:lstStyle/>
          <a:p>
            <a:r>
              <a:rPr lang="en-GB" dirty="0"/>
              <a:t>And besides this he used to reward with gifts and positions of authority and seats of honour and all sorts of preferment others whom he saw devoting themselves most eagerly to the attainment of excellence; and thus he inspired in all an earnest ambition, each striving to appear as deserving as he could in the eyes of Cyrus (Xen</a:t>
            </a:r>
            <a:r>
              <a:rPr lang="en-GB" i="1" dirty="0"/>
              <a:t>. Cyr</a:t>
            </a:r>
            <a:r>
              <a:rPr lang="en-GB" dirty="0"/>
              <a:t>. 8.1.39)</a:t>
            </a:r>
          </a:p>
          <a:p>
            <a:r>
              <a:rPr lang="en-GB" dirty="0"/>
              <a:t>'it was no less the mark of a king and lover of his fellow men to accept small gifts graciously and with a ready goodwill; and so, on a time when he was riding by, and a simple labourer, possessed of nothing else, took water from a river in his two hands and offered it to the king, he accepted it pleasantly and with cheerful smile, measuring the favour by the ready goodwill of the giver, and not by the service rendered by the gift.' (</a:t>
            </a:r>
            <a:r>
              <a:rPr lang="en-GB" dirty="0" err="1"/>
              <a:t>Plut</a:t>
            </a:r>
            <a:r>
              <a:rPr lang="en-GB" dirty="0"/>
              <a:t>. </a:t>
            </a:r>
            <a:r>
              <a:rPr lang="en-GB" i="1" dirty="0"/>
              <a:t>Mor</a:t>
            </a:r>
            <a:r>
              <a:rPr lang="en-GB" dirty="0"/>
              <a:t>. </a:t>
            </a:r>
            <a:r>
              <a:rPr lang="en-GB"/>
              <a:t>172B)</a:t>
            </a:r>
            <a:endParaRPr lang="en-US"/>
          </a:p>
        </p:txBody>
      </p:sp>
    </p:spTree>
    <p:extLst>
      <p:ext uri="{BB962C8B-B14F-4D97-AF65-F5344CB8AC3E}">
        <p14:creationId xmlns:p14="http://schemas.microsoft.com/office/powerpoint/2010/main" val="678422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Persian Beliefs</a:t>
            </a:r>
          </a:p>
        </p:txBody>
      </p:sp>
      <p:sp>
        <p:nvSpPr>
          <p:cNvPr id="3" name="Content Placeholder 2"/>
          <p:cNvSpPr>
            <a:spLocks noGrp="1"/>
          </p:cNvSpPr>
          <p:nvPr>
            <p:ph idx="1"/>
          </p:nvPr>
        </p:nvSpPr>
        <p:spPr/>
        <p:txBody>
          <a:bodyPr/>
          <a:lstStyle/>
          <a:p>
            <a:r>
              <a:rPr lang="en-GB" dirty="0"/>
              <a:t>‘This picture of Persian beliefs in the </a:t>
            </a:r>
            <a:r>
              <a:rPr lang="en-GB" dirty="0" err="1"/>
              <a:t>Achaemenid</a:t>
            </a:r>
            <a:r>
              <a:rPr lang="en-GB" dirty="0"/>
              <a:t> period is obviously limited and very general. But to try and get beyond that is difficult.’</a:t>
            </a:r>
          </a:p>
          <a:p>
            <a:pPr marL="0" indent="0" algn="r">
              <a:buNone/>
            </a:pPr>
            <a:r>
              <a:rPr lang="en-GB" dirty="0" err="1"/>
              <a:t>Kuhrt</a:t>
            </a:r>
            <a:r>
              <a:rPr lang="en-GB" dirty="0"/>
              <a:t>, A. ‘The Persian Empire: A source book’ p. 473.</a:t>
            </a:r>
          </a:p>
        </p:txBody>
      </p:sp>
    </p:spTree>
    <p:extLst>
      <p:ext uri="{BB962C8B-B14F-4D97-AF65-F5344CB8AC3E}">
        <p14:creationId xmlns:p14="http://schemas.microsoft.com/office/powerpoint/2010/main" val="651155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Persian Kings</a:t>
            </a:r>
          </a:p>
        </p:txBody>
      </p:sp>
      <p:sp>
        <p:nvSpPr>
          <p:cNvPr id="3" name="Content Placeholder 2"/>
          <p:cNvSpPr>
            <a:spLocks noGrp="1"/>
          </p:cNvSpPr>
          <p:nvPr>
            <p:ph idx="1"/>
          </p:nvPr>
        </p:nvSpPr>
        <p:spPr/>
        <p:txBody>
          <a:bodyPr/>
          <a:lstStyle/>
          <a:p>
            <a:r>
              <a:rPr lang="en-GB" dirty="0"/>
              <a:t>Were the Persian kings Zoroastrians? </a:t>
            </a:r>
          </a:p>
          <a:p>
            <a:r>
              <a:rPr lang="en-GB" dirty="0"/>
              <a:t>Does it matter?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Tolerance?</a:t>
            </a:r>
          </a:p>
        </p:txBody>
      </p:sp>
      <p:sp>
        <p:nvSpPr>
          <p:cNvPr id="4" name="Content Placeholder 3"/>
          <p:cNvSpPr>
            <a:spLocks noGrp="1"/>
          </p:cNvSpPr>
          <p:nvPr>
            <p:ph sz="half" idx="1"/>
          </p:nvPr>
        </p:nvSpPr>
        <p:spPr>
          <a:xfrm>
            <a:off x="1981200" y="1600201"/>
            <a:ext cx="8507288" cy="4525963"/>
          </a:xfrm>
        </p:spPr>
        <p:txBody>
          <a:bodyPr numCol="3">
            <a:normAutofit fontScale="77500" lnSpcReduction="20000"/>
          </a:bodyPr>
          <a:lstStyle/>
          <a:p>
            <a:pPr fontAlgn="base"/>
            <a:r>
              <a:rPr lang="en-GB" dirty="0"/>
              <a:t>I am Cyrus, king of the universe, the great king, the powerful king, king of Babylon, king of Sumer and Akkad, king of the four quarters of the world,</a:t>
            </a:r>
          </a:p>
          <a:p>
            <a:pPr fontAlgn="base"/>
            <a:r>
              <a:rPr lang="en-GB" dirty="0"/>
              <a:t>son of Cambyses, the great king, king of the city of Anshan, grandson of Cyrus, the great king, </a:t>
            </a:r>
            <a:r>
              <a:rPr lang="en-GB" dirty="0" err="1"/>
              <a:t>ki</a:t>
            </a:r>
            <a:r>
              <a:rPr lang="en-GB" dirty="0"/>
              <a:t>[</a:t>
            </a:r>
            <a:r>
              <a:rPr lang="en-GB" dirty="0" err="1"/>
              <a:t>ng</a:t>
            </a:r>
            <a:r>
              <a:rPr lang="en-GB" dirty="0"/>
              <a:t> of the ci]</a:t>
            </a:r>
            <a:r>
              <a:rPr lang="en-GB" dirty="0" err="1"/>
              <a:t>ty</a:t>
            </a:r>
            <a:r>
              <a:rPr lang="en-GB" dirty="0"/>
              <a:t> of Anshan, descendant of </a:t>
            </a:r>
            <a:r>
              <a:rPr lang="en-GB" dirty="0" err="1"/>
              <a:t>Teispes</a:t>
            </a:r>
            <a:r>
              <a:rPr lang="en-GB" dirty="0"/>
              <a:t>, the great king, king of the city of Anshan,</a:t>
            </a:r>
          </a:p>
          <a:p>
            <a:pPr fontAlgn="base"/>
            <a:r>
              <a:rPr lang="en-GB" dirty="0"/>
              <a:t>the perpetual seed of kingship, whose reign </a:t>
            </a:r>
            <a:r>
              <a:rPr lang="en-GB" dirty="0" err="1"/>
              <a:t>Bel</a:t>
            </a:r>
            <a:r>
              <a:rPr lang="en-GB" dirty="0"/>
              <a:t> (</a:t>
            </a:r>
            <a:r>
              <a:rPr lang="en-GB" dirty="0" err="1"/>
              <a:t>Marduk</a:t>
            </a:r>
            <a:r>
              <a:rPr lang="en-GB" dirty="0"/>
              <a:t>)and </a:t>
            </a:r>
            <a:r>
              <a:rPr lang="en-GB" dirty="0" err="1"/>
              <a:t>Nabu</a:t>
            </a:r>
            <a:r>
              <a:rPr lang="en-GB" dirty="0"/>
              <a:t> love, and with whose kingship, to their joy, they concern themselves. When I went as harbinger of peace </a:t>
            </a:r>
            <a:r>
              <a:rPr lang="en-GB" dirty="0" err="1"/>
              <a:t>i</a:t>
            </a:r>
            <a:r>
              <a:rPr lang="en-GB" dirty="0"/>
              <a:t>[</a:t>
            </a:r>
            <a:r>
              <a:rPr lang="en-GB" dirty="0" err="1"/>
              <a:t>nt</a:t>
            </a:r>
            <a:r>
              <a:rPr lang="en-GB" dirty="0"/>
              <a:t>]o Babylon</a:t>
            </a:r>
          </a:p>
          <a:p>
            <a:pPr fontAlgn="base"/>
            <a:r>
              <a:rPr lang="en-GB" dirty="0"/>
              <a:t>I founded my sovereign residence within the palace amid celebration and rejoicing. </a:t>
            </a:r>
            <a:r>
              <a:rPr lang="en-GB" dirty="0" err="1"/>
              <a:t>Marduk</a:t>
            </a:r>
            <a:r>
              <a:rPr lang="en-GB" dirty="0"/>
              <a:t>, the great lord, bestowed on me as my destiny the great magnanimity of one who loves Babylon, and I every day sought him out in awe.</a:t>
            </a:r>
          </a:p>
          <a:p>
            <a:pPr fontAlgn="base"/>
            <a:r>
              <a:rPr lang="en-GB" dirty="0" err="1"/>
              <a:t>Marduk</a:t>
            </a:r>
            <a:r>
              <a:rPr lang="en-GB" dirty="0"/>
              <a:t>, the great lord, rejoiced at [my good] deeds, and he pronounced a sweet blessing over me, Cyrus, the king who fears him, and over Cambyses, the son [my] issue, [and over] my all my troops, that we might live happily in his presence, in well-being. At his exalted command, all kings who sit on thrones, from every quarter, from the Upper Sea to the Lower Sea….</a:t>
            </a:r>
          </a:p>
          <a:p>
            <a:pPr fontAlgn="base"/>
            <a:r>
              <a:rPr lang="en-GB" dirty="0"/>
              <a:t> I collected together all of their people and returned them to their settlements,</a:t>
            </a:r>
          </a:p>
          <a:p>
            <a:pPr marL="0" indent="0">
              <a:buNone/>
            </a:pPr>
            <a:endParaRPr lang="en-GB" dirty="0"/>
          </a:p>
        </p:txBody>
      </p:sp>
      <p:pic>
        <p:nvPicPr>
          <p:cNvPr id="1026" name="Picture 2" descr="http://www.iranchamber.com/history/cyrus/images/cyrus_cylinder.jp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7680177" y="5157193"/>
            <a:ext cx="2727957" cy="1281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805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Multiculturalism? Cambyses II in Egypt</a:t>
            </a:r>
          </a:p>
        </p:txBody>
      </p:sp>
      <p:sp>
        <p:nvSpPr>
          <p:cNvPr id="3" name="Content Placeholder 2"/>
          <p:cNvSpPr>
            <a:spLocks noGrp="1"/>
          </p:cNvSpPr>
          <p:nvPr>
            <p:ph idx="1"/>
          </p:nvPr>
        </p:nvSpPr>
        <p:spPr/>
        <p:txBody>
          <a:bodyPr/>
          <a:lstStyle/>
          <a:p>
            <a:r>
              <a:rPr lang="en-GB" dirty="0"/>
              <a:t>His Majesty commanded to purify the temple of </a:t>
            </a:r>
            <a:r>
              <a:rPr lang="en-GB" dirty="0" err="1"/>
              <a:t>Neith</a:t>
            </a:r>
            <a:r>
              <a:rPr lang="en-GB" dirty="0"/>
              <a:t> and to return all its personnel, the […] and the hour-priests of the temple. His Majesty commanded that offerings should be given to </a:t>
            </a:r>
            <a:r>
              <a:rPr lang="en-GB" dirty="0" err="1"/>
              <a:t>Neith</a:t>
            </a:r>
            <a:r>
              <a:rPr lang="en-GB" dirty="0"/>
              <a:t> the Great, the mother of the god, and to the great gods who are in Sais, as it was before. His Majesty commanded (to perform) all their festivals and all their processions, as had been done since antiquity. </a:t>
            </a:r>
          </a:p>
          <a:p>
            <a:pPr marL="0" indent="0" algn="r">
              <a:buNone/>
            </a:pPr>
            <a:r>
              <a:rPr lang="en-GB" dirty="0" err="1"/>
              <a:t>Brosius</a:t>
            </a:r>
            <a:r>
              <a:rPr lang="en-GB" dirty="0"/>
              <a:t> 2000: no. 20</a:t>
            </a:r>
          </a:p>
        </p:txBody>
      </p:sp>
    </p:spTree>
    <p:extLst>
      <p:ext uri="{BB962C8B-B14F-4D97-AF65-F5344CB8AC3E}">
        <p14:creationId xmlns:p14="http://schemas.microsoft.com/office/powerpoint/2010/main" val="2995304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Foreign Cults: Darius I (temple of </a:t>
            </a:r>
            <a:r>
              <a:rPr lang="en-GB" dirty="0" err="1"/>
              <a:t>Amun</a:t>
            </a:r>
            <a:r>
              <a:rPr lang="en-GB" dirty="0"/>
              <a:t>-Re in Sais)</a:t>
            </a:r>
          </a:p>
        </p:txBody>
      </p:sp>
      <p:sp>
        <p:nvSpPr>
          <p:cNvPr id="3" name="Content Placeholder 2"/>
          <p:cNvSpPr>
            <a:spLocks noGrp="1"/>
          </p:cNvSpPr>
          <p:nvPr>
            <p:ph idx="1"/>
          </p:nvPr>
        </p:nvSpPr>
        <p:spPr/>
        <p:txBody>
          <a:bodyPr/>
          <a:lstStyle/>
          <a:p>
            <a:r>
              <a:rPr lang="en-GB" dirty="0"/>
              <a:t>His Majesty did this because he knew the worth of his craft, in making all that are sick live, in making the names of all the gods, their temples, their offerings, and the conduct of their festivals endure forever.</a:t>
            </a:r>
          </a:p>
          <a:p>
            <a:pPr marL="0" indent="0" algn="r">
              <a:buNone/>
            </a:pPr>
            <a:r>
              <a:rPr lang="en-GB" dirty="0" err="1"/>
              <a:t>Brosius</a:t>
            </a:r>
            <a:r>
              <a:rPr lang="en-GB" dirty="0"/>
              <a:t> 2000: 54</a:t>
            </a:r>
          </a:p>
        </p:txBody>
      </p:sp>
    </p:spTree>
    <p:extLst>
      <p:ext uri="{BB962C8B-B14F-4D97-AF65-F5344CB8AC3E}">
        <p14:creationId xmlns:p14="http://schemas.microsoft.com/office/powerpoint/2010/main" val="1380228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Jews</a:t>
            </a:r>
          </a:p>
        </p:txBody>
      </p:sp>
      <p:sp>
        <p:nvSpPr>
          <p:cNvPr id="3" name="Content Placeholder 2"/>
          <p:cNvSpPr>
            <a:spLocks noGrp="1"/>
          </p:cNvSpPr>
          <p:nvPr>
            <p:ph idx="1"/>
          </p:nvPr>
        </p:nvSpPr>
        <p:spPr/>
        <p:txBody>
          <a:bodyPr/>
          <a:lstStyle/>
          <a:p>
            <a:r>
              <a:rPr lang="en-GB" dirty="0"/>
              <a:t>Return after the ‘Babylonian captivity’</a:t>
            </a:r>
          </a:p>
          <a:p>
            <a:r>
              <a:rPr lang="en-GB" dirty="0"/>
              <a:t>Rebuilding of the temple in Jerusalem</a:t>
            </a:r>
          </a:p>
          <a:p>
            <a:r>
              <a:rPr lang="en-GB" dirty="0"/>
              <a:t>Conflict in Elephantine </a:t>
            </a:r>
          </a:p>
          <a:p>
            <a:pPr lvl="1"/>
            <a:r>
              <a:rPr lang="en-GB" dirty="0"/>
              <a:t>conflict between Egyptian priests and local Jewish priests</a:t>
            </a:r>
          </a:p>
          <a:p>
            <a:pPr lvl="1"/>
            <a:r>
              <a:rPr lang="en-GB" dirty="0"/>
              <a:t>appeal to Darius II</a:t>
            </a:r>
          </a:p>
          <a:p>
            <a:endParaRPr lang="en-GB" dirty="0"/>
          </a:p>
        </p:txBody>
      </p:sp>
    </p:spTree>
    <p:extLst>
      <p:ext uri="{BB962C8B-B14F-4D97-AF65-F5344CB8AC3E}">
        <p14:creationId xmlns:p14="http://schemas.microsoft.com/office/powerpoint/2010/main" val="33707268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Ahura</a:t>
            </a:r>
            <a:r>
              <a:rPr lang="en-GB" dirty="0"/>
              <a:t> Mazda</a:t>
            </a:r>
          </a:p>
        </p:txBody>
      </p:sp>
      <p:sp>
        <p:nvSpPr>
          <p:cNvPr id="3" name="Content Placeholder 2"/>
          <p:cNvSpPr>
            <a:spLocks noGrp="1"/>
          </p:cNvSpPr>
          <p:nvPr>
            <p:ph idx="1"/>
          </p:nvPr>
        </p:nvSpPr>
        <p:spPr/>
        <p:txBody>
          <a:bodyPr/>
          <a:lstStyle/>
          <a:p>
            <a:r>
              <a:rPr lang="en-GB" dirty="0" err="1"/>
              <a:t>Ahuramazda</a:t>
            </a:r>
            <a:r>
              <a:rPr lang="en-GB" dirty="0"/>
              <a:t> is the great god, who has created this earth, who has created heaven, who has created mankind, who has created happiness for mankind, who has made NN king, one king of many, one lord of many. </a:t>
            </a:r>
          </a:p>
          <a:p>
            <a:pPr marL="0" indent="0" algn="r">
              <a:buNone/>
            </a:pPr>
            <a:r>
              <a:rPr lang="en-GB" dirty="0"/>
              <a:t>“the Prayer”</a:t>
            </a:r>
          </a:p>
        </p:txBody>
      </p:sp>
    </p:spTree>
    <p:extLst>
      <p:ext uri="{BB962C8B-B14F-4D97-AF65-F5344CB8AC3E}">
        <p14:creationId xmlns:p14="http://schemas.microsoft.com/office/powerpoint/2010/main" val="3804702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prayer” and Near Eastern precedent?</a:t>
            </a:r>
          </a:p>
        </p:txBody>
      </p:sp>
      <p:sp>
        <p:nvSpPr>
          <p:cNvPr id="3" name="Content Placeholder 2"/>
          <p:cNvSpPr>
            <a:spLocks noGrp="1"/>
          </p:cNvSpPr>
          <p:nvPr>
            <p:ph idx="1"/>
          </p:nvPr>
        </p:nvSpPr>
        <p:spPr/>
        <p:txBody>
          <a:bodyPr/>
          <a:lstStyle/>
          <a:p>
            <a:r>
              <a:rPr lang="en-GB" dirty="0"/>
              <a:t>Nearly ubiquitous in royal Persian inscriptions</a:t>
            </a:r>
          </a:p>
          <a:p>
            <a:r>
              <a:rPr lang="en-GB" dirty="0"/>
              <a:t>Not really paralleled in other NE examples</a:t>
            </a:r>
          </a:p>
          <a:p>
            <a:pPr lvl="1"/>
            <a:r>
              <a:rPr lang="en-GB" dirty="0"/>
              <a:t>Passages tend to be building inscriptions, dedications of statues</a:t>
            </a:r>
          </a:p>
          <a:p>
            <a:r>
              <a:rPr lang="en-GB" dirty="0"/>
              <a:t>Other parts of Persian inscriptions follow NE precedent</a:t>
            </a:r>
          </a:p>
          <a:p>
            <a:pPr lvl="1"/>
            <a:r>
              <a:rPr lang="en-GB" dirty="0"/>
              <a:t>I am x, king of y, etc.</a:t>
            </a:r>
          </a:p>
          <a:p>
            <a:endParaRPr lang="en-GB" dirty="0"/>
          </a:p>
        </p:txBody>
      </p:sp>
    </p:spTree>
    <p:extLst>
      <p:ext uri="{BB962C8B-B14F-4D97-AF65-F5344CB8AC3E}">
        <p14:creationId xmlns:p14="http://schemas.microsoft.com/office/powerpoint/2010/main" val="27785946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Ahura</a:t>
            </a:r>
            <a:r>
              <a:rPr lang="en-GB" dirty="0"/>
              <a:t> Mazda</a:t>
            </a:r>
          </a:p>
        </p:txBody>
      </p:sp>
      <p:sp>
        <p:nvSpPr>
          <p:cNvPr id="3" name="Content Placeholder 2"/>
          <p:cNvSpPr>
            <a:spLocks noGrp="1"/>
          </p:cNvSpPr>
          <p:nvPr>
            <p:ph idx="1"/>
          </p:nvPr>
        </p:nvSpPr>
        <p:spPr/>
        <p:txBody>
          <a:bodyPr/>
          <a:lstStyle/>
          <a:p>
            <a:r>
              <a:rPr lang="en-GB" dirty="0"/>
              <a:t>Important in creation, revelation to Zarathustra, establishment of the religion</a:t>
            </a:r>
          </a:p>
          <a:p>
            <a:r>
              <a:rPr lang="en-GB" dirty="0"/>
              <a:t>Important in at the end of time</a:t>
            </a:r>
          </a:p>
          <a:p>
            <a:r>
              <a:rPr lang="en-GB" dirty="0"/>
              <a:t>Doesn’t really appear in the middle </a:t>
            </a:r>
          </a:p>
          <a:p>
            <a:pPr lvl="1"/>
            <a:r>
              <a:rPr lang="en-GB" dirty="0"/>
              <a:t>Kings must then appeal to him as creator</a:t>
            </a:r>
          </a:p>
        </p:txBody>
      </p:sp>
    </p:spTree>
    <p:extLst>
      <p:ext uri="{BB962C8B-B14F-4D97-AF65-F5344CB8AC3E}">
        <p14:creationId xmlns:p14="http://schemas.microsoft.com/office/powerpoint/2010/main" val="41843552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122469"/>
            <a:ext cx="8610600" cy="1293028"/>
          </a:xfrm>
        </p:spPr>
        <p:txBody>
          <a:bodyPr/>
          <a:lstStyle/>
          <a:p>
            <a:r>
              <a:rPr lang="en-GB" dirty="0"/>
              <a:t>God and King</a:t>
            </a:r>
          </a:p>
        </p:txBody>
      </p:sp>
      <p:pic>
        <p:nvPicPr>
          <p:cNvPr id="2050" name="Picture 2" descr="http://www.livius.org/a/iran/behistun/behistun_photo.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513" y="1268760"/>
            <a:ext cx="8773719"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47305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28600"/>
            <a:ext cx="8610600" cy="1293028"/>
          </a:xfrm>
        </p:spPr>
        <p:txBody>
          <a:bodyPr/>
          <a:lstStyle/>
          <a:p>
            <a:r>
              <a:rPr lang="en-GB" dirty="0"/>
              <a:t>God and King</a:t>
            </a:r>
          </a:p>
        </p:txBody>
      </p:sp>
      <p:pic>
        <p:nvPicPr>
          <p:cNvPr id="3076" name="Picture 4" descr="File:Naqsh i Rustam. Investiture d'Ardashir 1.jpg"/>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295400" y="1358138"/>
            <a:ext cx="8280920" cy="5465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3029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Tombs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3849778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Tomb of Cyrus (possibly) Pasargadae</a:t>
            </a:r>
          </a:p>
        </p:txBody>
      </p:sp>
      <p:pic>
        <p:nvPicPr>
          <p:cNvPr id="2050" name="Picture 2" descr="http://www.livius.org/a/iran/pasargadae/pasargadae_tomb_cyrus_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62250" y="1824038"/>
            <a:ext cx="6667500" cy="4429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62537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Naqsh-i</a:t>
            </a:r>
            <a:r>
              <a:rPr lang="en-GB" dirty="0"/>
              <a:t> </a:t>
            </a:r>
            <a:r>
              <a:rPr lang="en-GB" dirty="0" err="1"/>
              <a:t>Rustam</a:t>
            </a:r>
            <a:endParaRPr lang="en-GB" dirty="0"/>
          </a:p>
        </p:txBody>
      </p:sp>
      <p:pic>
        <p:nvPicPr>
          <p:cNvPr id="7" name="Picture 4" descr="http://lh4.ggpht.com/-QHCoXJRH0Gs/TxFbVlJk7eI/AAAAAAAATwQ/tR6AtIb7q0s/Naqsh-i-Rustam-1%25255B3%25255D.jpg?imgmax=80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91545" y="2420888"/>
            <a:ext cx="8324827"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7282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990600"/>
            <a:ext cx="8610600" cy="1293028"/>
          </a:xfrm>
        </p:spPr>
        <p:txBody>
          <a:bodyPr/>
          <a:lstStyle/>
          <a:p>
            <a:r>
              <a:rPr lang="en-GB" dirty="0" err="1"/>
              <a:t>Naqsh-i</a:t>
            </a:r>
            <a:r>
              <a:rPr lang="en-GB" dirty="0"/>
              <a:t> </a:t>
            </a:r>
            <a:r>
              <a:rPr lang="en-GB" dirty="0" err="1"/>
              <a:t>Rustam</a:t>
            </a:r>
            <a:endParaRPr lang="en-GB" dirty="0"/>
          </a:p>
        </p:txBody>
      </p:sp>
      <p:pic>
        <p:nvPicPr>
          <p:cNvPr id="4098" name="Picture 2" descr="http://www.livius.org/a/iran/naqshirustam/darius_tomb.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06538" y="486346"/>
            <a:ext cx="3920444" cy="589540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destinationiran.com/wp-content/uploads/2012/11/Achaemenians-rock-tombs-detail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2667000"/>
            <a:ext cx="4953000" cy="3714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125563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VaporTrail_16x9</Template>
  <TotalTime>237</TotalTime>
  <Words>2744</Words>
  <Application>Microsoft Office PowerPoint</Application>
  <PresentationFormat>Widescreen</PresentationFormat>
  <Paragraphs>199</Paragraphs>
  <Slides>38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Century Gothic</vt:lpstr>
      <vt:lpstr>Vapor Trail</vt:lpstr>
      <vt:lpstr>The Persian Court</vt:lpstr>
      <vt:lpstr>Creation of the Persian Empire</vt:lpstr>
      <vt:lpstr>Influences on Persian Court</vt:lpstr>
      <vt:lpstr>Court etiquette (from Media)</vt:lpstr>
      <vt:lpstr>The importance of closeness and distance</vt:lpstr>
      <vt:lpstr>Women at the court</vt:lpstr>
      <vt:lpstr>Questions of Rank</vt:lpstr>
      <vt:lpstr>The person of the king</vt:lpstr>
      <vt:lpstr>People with Frequent access to the king</vt:lpstr>
      <vt:lpstr>PowerPoint Presentation</vt:lpstr>
      <vt:lpstr>The Persian Palace</vt:lpstr>
      <vt:lpstr>Military v civil</vt:lpstr>
      <vt:lpstr>Instructions</vt:lpstr>
      <vt:lpstr>Officials</vt:lpstr>
      <vt:lpstr>Royal Physicians</vt:lpstr>
      <vt:lpstr>Outer Court</vt:lpstr>
      <vt:lpstr>Approaching the king</vt:lpstr>
      <vt:lpstr>Dinner</vt:lpstr>
      <vt:lpstr>Royal entourage  (after CurtIus Rufus 3.3.8-16)</vt:lpstr>
      <vt:lpstr>Physical Space: Palace at persepolis</vt:lpstr>
      <vt:lpstr>A city and the empire</vt:lpstr>
      <vt:lpstr>Knowing the king</vt:lpstr>
      <vt:lpstr>Giving and Receiving</vt:lpstr>
      <vt:lpstr>Persian Beliefs</vt:lpstr>
      <vt:lpstr>Persian Kings</vt:lpstr>
      <vt:lpstr>Tolerance?</vt:lpstr>
      <vt:lpstr>Multiculturalism? Cambyses II in Egypt</vt:lpstr>
      <vt:lpstr>Foreign Cults: Darius I (temple of Amun-Re in Sais)</vt:lpstr>
      <vt:lpstr>The Jews</vt:lpstr>
      <vt:lpstr>Ahura Mazda</vt:lpstr>
      <vt:lpstr>“The prayer” and Near Eastern precedent?</vt:lpstr>
      <vt:lpstr>Ahura Mazda</vt:lpstr>
      <vt:lpstr>God and King</vt:lpstr>
      <vt:lpstr>God and King</vt:lpstr>
      <vt:lpstr>Tombs</vt:lpstr>
      <vt:lpstr>Tomb of Cyrus (possibly) Pasargadae</vt:lpstr>
      <vt:lpstr>Naqsh-i Rustam</vt:lpstr>
      <vt:lpstr>Naqsh-i Rustam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Kyle Erickson</dc:creator>
  <cp:lastModifiedBy>Kyle Erickson</cp:lastModifiedBy>
  <cp:revision>94</cp:revision>
  <dcterms:created xsi:type="dcterms:W3CDTF">2015-10-03T07:58:32Z</dcterms:created>
  <dcterms:modified xsi:type="dcterms:W3CDTF">2019-01-13T10:17:19Z</dcterms:modified>
</cp:coreProperties>
</file>