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0" r:id="rId7"/>
    <p:sldId id="263" r:id="rId8"/>
    <p:sldId id="261" r:id="rId9"/>
    <p:sldId id="266" r:id="rId10"/>
    <p:sldId id="264"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5" autoAdjust="0"/>
    <p:restoredTop sz="94660"/>
  </p:normalViewPr>
  <p:slideViewPr>
    <p:cSldViewPr snapToGrid="0">
      <p:cViewPr varScale="1">
        <p:scale>
          <a:sx n="73" d="100"/>
          <a:sy n="73" d="100"/>
        </p:scale>
        <p:origin x="5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5/6/2018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5/6/2018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capitalism</a:t>
            </a:r>
            <a:endParaRPr lang="en-GB" dirty="0"/>
          </a:p>
        </p:txBody>
      </p:sp>
      <p:sp>
        <p:nvSpPr>
          <p:cNvPr id="4" name="TextBox 3"/>
          <p:cNvSpPr txBox="1"/>
          <p:nvPr/>
        </p:nvSpPr>
        <p:spPr>
          <a:xfrm>
            <a:off x="8229600" y="5836024"/>
            <a:ext cx="2649071" cy="369332"/>
          </a:xfrm>
          <a:prstGeom prst="rect">
            <a:avLst/>
          </a:prstGeom>
          <a:noFill/>
        </p:spPr>
        <p:txBody>
          <a:bodyPr wrap="square" rtlCol="0">
            <a:spAutoFit/>
          </a:bodyPr>
          <a:lstStyle/>
          <a:p>
            <a:r>
              <a:rPr lang="en-GB" dirty="0" smtClean="0"/>
              <a:t>Student Number: 1703042</a:t>
            </a:r>
            <a:endParaRPr lang="en-GB" dirty="0"/>
          </a:p>
        </p:txBody>
      </p:sp>
    </p:spTree>
    <p:extLst>
      <p:ext uri="{BB962C8B-B14F-4D97-AF65-F5344CB8AC3E}">
        <p14:creationId xmlns:p14="http://schemas.microsoft.com/office/powerpoint/2010/main" val="3687566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capitalism?</a:t>
            </a:r>
            <a:endParaRPr lang="en-GB" dirty="0"/>
          </a:p>
        </p:txBody>
      </p:sp>
      <p:sp>
        <p:nvSpPr>
          <p:cNvPr id="4" name="Rectangle 3"/>
          <p:cNvSpPr/>
          <p:nvPr/>
        </p:nvSpPr>
        <p:spPr>
          <a:xfrm>
            <a:off x="2207623" y="2168434"/>
            <a:ext cx="8007531" cy="1815882"/>
          </a:xfrm>
          <a:prstGeom prst="rect">
            <a:avLst/>
          </a:prstGeom>
        </p:spPr>
        <p:txBody>
          <a:bodyPr wrap="square">
            <a:spAutoFit/>
          </a:bodyPr>
          <a:lstStyle/>
          <a:p>
            <a:r>
              <a:rPr lang="en-GB" sz="2800" dirty="0" smtClean="0">
                <a:latin typeface="Times New Roman" panose="02020603050405020304" pitchFamily="18" charset="0"/>
                <a:cs typeface="Times New Roman" panose="02020603050405020304" pitchFamily="18" charset="0"/>
              </a:rPr>
              <a:t>“An </a:t>
            </a:r>
            <a:r>
              <a:rPr lang="en-GB" sz="2800" dirty="0">
                <a:latin typeface="Times New Roman" panose="02020603050405020304" pitchFamily="18" charset="0"/>
                <a:cs typeface="Times New Roman" panose="02020603050405020304" pitchFamily="18" charset="0"/>
              </a:rPr>
              <a:t>economic and political system in which a country's trade and industry are controlled by private owners for profit, rather than by the state</a:t>
            </a:r>
            <a:r>
              <a:rPr lang="en-GB" sz="2800" dirty="0" smtClean="0">
                <a:latin typeface="Times New Roman" panose="02020603050405020304" pitchFamily="18" charset="0"/>
                <a:cs typeface="Times New Roman" panose="02020603050405020304" pitchFamily="18" charset="0"/>
              </a:rPr>
              <a:t>.” (Oxford University Press, 2018)</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7212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What is it?</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1227909" y="2168434"/>
            <a:ext cx="8856617" cy="2554545"/>
          </a:xfrm>
          <a:prstGeom prst="rect">
            <a:avLst/>
          </a:prstGeom>
          <a:noFill/>
        </p:spPr>
        <p:txBody>
          <a:bodyPr wrap="square" rtlCol="0">
            <a:spAutoFit/>
          </a:bodyPr>
          <a:lstStyle/>
          <a:p>
            <a:r>
              <a:rPr lang="en-GB" sz="2000" dirty="0" smtClean="0">
                <a:latin typeface="Times New Roman" panose="02020603050405020304" pitchFamily="18" charset="0"/>
                <a:cs typeface="Times New Roman" panose="02020603050405020304" pitchFamily="18" charset="0"/>
              </a:rPr>
              <a:t>Capitalism is usually known as the social system, it is believed to have been around for years even before it became recognised as the word ”Capitalism.” it is said to have been recognised around the time of Marx and Engels’, the theory of capitalism was published in Marx and Engels’ Communist  Manifesto. However there are three main heading that come under Capitalism:</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Class division </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Profit Motive</a:t>
            </a:r>
          </a:p>
          <a:p>
            <a:pPr marL="342900" indent="-342900">
              <a:buFont typeface="+mj-lt"/>
              <a:buAutoNum type="arabicPeriod"/>
            </a:pPr>
            <a:r>
              <a:rPr lang="en-GB" sz="2000" dirty="0" smtClean="0">
                <a:latin typeface="Times New Roman" panose="02020603050405020304" pitchFamily="18" charset="0"/>
                <a:cs typeface="Times New Roman" panose="02020603050405020304" pitchFamily="18" charset="0"/>
              </a:rPr>
              <a:t>Free Market</a:t>
            </a:r>
          </a:p>
        </p:txBody>
      </p:sp>
    </p:spTree>
    <p:extLst>
      <p:ext uri="{BB962C8B-B14F-4D97-AF65-F5344CB8AC3E}">
        <p14:creationId xmlns:p14="http://schemas.microsoft.com/office/powerpoint/2010/main" val="2851556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Class Division</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865826" y="2338252"/>
            <a:ext cx="10189028" cy="2308324"/>
          </a:xfrm>
          <a:prstGeom prst="rect">
            <a:avLst/>
          </a:prstGeom>
          <a:noFill/>
        </p:spPr>
        <p:txBody>
          <a:bodyPr wrap="square" rtlCol="0">
            <a:spAutoFit/>
          </a:bodyPr>
          <a:lstStyle/>
          <a:p>
            <a:r>
              <a:rPr lang="en-GB" sz="2400" dirty="0" smtClean="0">
                <a:latin typeface="Times New Roman" panose="02020603050405020304" pitchFamily="18" charset="0"/>
                <a:cs typeface="Times New Roman" panose="02020603050405020304" pitchFamily="18" charset="0"/>
              </a:rPr>
              <a:t>What is Class division?</a:t>
            </a:r>
          </a:p>
          <a:p>
            <a:r>
              <a:rPr lang="en-GB" sz="2400" dirty="0" smtClean="0">
                <a:latin typeface="Times New Roman" panose="02020603050405020304" pitchFamily="18" charset="0"/>
                <a:cs typeface="Times New Roman" panose="02020603050405020304" pitchFamily="18" charset="0"/>
              </a:rPr>
              <a:t>Class division is the division of people due to their social status, whether that be upper, middle or lower class of as it was known as in the 1800’s, however moving forward to the 21</a:t>
            </a:r>
            <a:r>
              <a:rPr lang="en-GB" sz="2400" baseline="30000" dirty="0" smtClean="0">
                <a:latin typeface="Times New Roman" panose="02020603050405020304" pitchFamily="18" charset="0"/>
                <a:cs typeface="Times New Roman" panose="02020603050405020304" pitchFamily="18" charset="0"/>
              </a:rPr>
              <a:t>st</a:t>
            </a:r>
            <a:r>
              <a:rPr lang="en-GB" sz="2400" dirty="0" smtClean="0">
                <a:latin typeface="Times New Roman" panose="02020603050405020304" pitchFamily="18" charset="0"/>
                <a:cs typeface="Times New Roman" panose="02020603050405020304" pitchFamily="18" charset="0"/>
              </a:rPr>
              <a:t> century, the class system is now structured by job occupation, such as doctors, machine drivers, and finally bin men.  Class is broken down into two categories, they are capitalist class and working class. </a:t>
            </a:r>
          </a:p>
        </p:txBody>
      </p:sp>
      <p:sp>
        <p:nvSpPr>
          <p:cNvPr id="5" name="Rectangle 4"/>
          <p:cNvSpPr/>
          <p:nvPr/>
        </p:nvSpPr>
        <p:spPr>
          <a:xfrm>
            <a:off x="5621983" y="5131074"/>
            <a:ext cx="268759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t>
            </a:r>
            <a:r>
              <a:rPr lang="en-GB" dirty="0" smtClean="0">
                <a:latin typeface="Times New Roman" panose="02020603050405020304" pitchFamily="18" charset="0"/>
                <a:cs typeface="Times New Roman" panose="02020603050405020304" pitchFamily="18" charset="0"/>
              </a:rPr>
              <a:t>worldsocialism.org, 2018)</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48908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Capitalist &amp; working Class.</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1188720" y="2129246"/>
            <a:ext cx="9866134" cy="3170099"/>
          </a:xfrm>
          <a:prstGeom prst="rect">
            <a:avLst/>
          </a:prstGeom>
          <a:noFill/>
        </p:spPr>
        <p:txBody>
          <a:bodyPr wrap="square" rtlCol="0">
            <a:spAutoFit/>
          </a:bodyPr>
          <a:lstStyle/>
          <a:p>
            <a:r>
              <a:rPr lang="en-GB" sz="2000" u="sng" dirty="0" smtClean="0">
                <a:latin typeface="Times New Roman" panose="02020603050405020304" pitchFamily="18" charset="0"/>
                <a:cs typeface="Times New Roman" panose="02020603050405020304" pitchFamily="18" charset="0"/>
              </a:rPr>
              <a:t>Capitalist Class.</a:t>
            </a:r>
          </a:p>
          <a:p>
            <a:r>
              <a:rPr lang="en-GB" sz="2000" dirty="0" smtClean="0">
                <a:latin typeface="Times New Roman" panose="02020603050405020304" pitchFamily="18" charset="0"/>
                <a:cs typeface="Times New Roman" panose="02020603050405020304" pitchFamily="18" charset="0"/>
              </a:rPr>
              <a:t>Capitalist class ran factories, owned land and businesses, employ workers pay them low wages and make large profits that they keep for themselves.  Generally associate themselves with people of their class. Very rarely marry beneath their class.  Marry for money or are forced to marry for the merge of business.</a:t>
            </a:r>
          </a:p>
          <a:p>
            <a:endParaRPr lang="en-GB" sz="2000" dirty="0" smtClean="0">
              <a:latin typeface="Times New Roman" panose="02020603050405020304" pitchFamily="18" charset="0"/>
              <a:cs typeface="Times New Roman" panose="02020603050405020304" pitchFamily="18" charset="0"/>
            </a:endParaRPr>
          </a:p>
          <a:p>
            <a:r>
              <a:rPr lang="en-GB" sz="2000" u="sng" dirty="0" smtClean="0">
                <a:latin typeface="Times New Roman" panose="02020603050405020304" pitchFamily="18" charset="0"/>
                <a:cs typeface="Times New Roman" panose="02020603050405020304" pitchFamily="18" charset="0"/>
              </a:rPr>
              <a:t>Working Class.</a:t>
            </a:r>
          </a:p>
          <a:p>
            <a:r>
              <a:rPr lang="en-GB" sz="2000" dirty="0" smtClean="0">
                <a:latin typeface="Times New Roman" panose="02020603050405020304" pitchFamily="18" charset="0"/>
                <a:cs typeface="Times New Roman" panose="02020603050405020304" pitchFamily="18" charset="0"/>
              </a:rPr>
              <a:t>Work for the land and factory owners,  work on the land, payed minimum wage for long strenuous hours. Associate with all people when welcome,  marry whom they love and not for money.</a:t>
            </a:r>
          </a:p>
        </p:txBody>
      </p:sp>
      <p:sp>
        <p:nvSpPr>
          <p:cNvPr id="5" name="Rectangle 4"/>
          <p:cNvSpPr/>
          <p:nvPr/>
        </p:nvSpPr>
        <p:spPr>
          <a:xfrm>
            <a:off x="7310987" y="5299345"/>
            <a:ext cx="268759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(worldsocialism.org, 2018)</a:t>
            </a:r>
          </a:p>
        </p:txBody>
      </p:sp>
    </p:spTree>
    <p:extLst>
      <p:ext uri="{BB962C8B-B14F-4D97-AF65-F5344CB8AC3E}">
        <p14:creationId xmlns:p14="http://schemas.microsoft.com/office/powerpoint/2010/main" val="3427515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Motive</a:t>
            </a:r>
            <a:endParaRPr lang="en-GB" dirty="0"/>
          </a:p>
        </p:txBody>
      </p:sp>
      <p:sp>
        <p:nvSpPr>
          <p:cNvPr id="4" name="TextBox 3"/>
          <p:cNvSpPr txBox="1"/>
          <p:nvPr/>
        </p:nvSpPr>
        <p:spPr>
          <a:xfrm>
            <a:off x="1188720" y="2220686"/>
            <a:ext cx="9866134" cy="2954655"/>
          </a:xfrm>
          <a:prstGeom prst="rect">
            <a:avLst/>
          </a:prstGeom>
          <a:noFill/>
        </p:spPr>
        <p:txBody>
          <a:bodyPr wrap="square" rtlCol="0">
            <a:spAutoFit/>
          </a:bodyPr>
          <a:lstStyle/>
          <a:p>
            <a:r>
              <a:rPr lang="en-GB" sz="2400" dirty="0" smtClean="0">
                <a:latin typeface="Times New Roman" panose="02020603050405020304" pitchFamily="18" charset="0"/>
                <a:cs typeface="Times New Roman" panose="02020603050405020304" pitchFamily="18" charset="0"/>
              </a:rPr>
              <a:t>The profit motive is to make a profit, however hundreds of years ago this profit motive was in low numbers due to small numbers of business owners, however there is more to the profit motive such as: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Finding buyers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Creating partnerships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Gaining higher profits through partnerships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Make profits</a:t>
            </a:r>
          </a:p>
          <a:p>
            <a:pPr marL="285750" indent="-285750">
              <a:buFont typeface="Arial" panose="020B0604020202020204" pitchFamily="34" charset="0"/>
              <a:buChar char="•"/>
            </a:pPr>
            <a:endParaRPr lang="en-GB" dirty="0"/>
          </a:p>
        </p:txBody>
      </p:sp>
      <p:sp>
        <p:nvSpPr>
          <p:cNvPr id="5" name="Rectangle 4"/>
          <p:cNvSpPr/>
          <p:nvPr/>
        </p:nvSpPr>
        <p:spPr>
          <a:xfrm>
            <a:off x="7228115" y="5645604"/>
            <a:ext cx="3052354" cy="369332"/>
          </a:xfrm>
          <a:prstGeom prst="rect">
            <a:avLst/>
          </a:prstGeom>
        </p:spPr>
        <p:txBody>
          <a:bodyPr wrap="square">
            <a:spAutoFit/>
          </a:bodyPr>
          <a:lstStyle/>
          <a:p>
            <a:r>
              <a:rPr lang="en-GB" dirty="0" smtClean="0"/>
              <a:t>(Commercialblawg.com, 2013)</a:t>
            </a:r>
            <a:endParaRPr lang="en-GB" dirty="0"/>
          </a:p>
        </p:txBody>
      </p:sp>
    </p:spTree>
    <p:extLst>
      <p:ext uri="{BB962C8B-B14F-4D97-AF65-F5344CB8AC3E}">
        <p14:creationId xmlns:p14="http://schemas.microsoft.com/office/powerpoint/2010/main" val="30568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Effects of Profit Motive.</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1451579" y="2155371"/>
            <a:ext cx="9782478"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Greed</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Ignorance</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Lack of Empathy to workers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Hunger for more partnerships, gaining more money</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Anger </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Failure causing reinvestments</a:t>
            </a:r>
          </a:p>
        </p:txBody>
      </p:sp>
      <p:sp>
        <p:nvSpPr>
          <p:cNvPr id="5" name="Rectangle 4"/>
          <p:cNvSpPr/>
          <p:nvPr/>
        </p:nvSpPr>
        <p:spPr>
          <a:xfrm>
            <a:off x="7869461" y="5608711"/>
            <a:ext cx="3010632" cy="369332"/>
          </a:xfrm>
          <a:prstGeom prst="rect">
            <a:avLst/>
          </a:prstGeom>
        </p:spPr>
        <p:txBody>
          <a:bodyPr wrap="none">
            <a:spAutoFit/>
          </a:bodyPr>
          <a:lstStyle/>
          <a:p>
            <a:r>
              <a:rPr lang="en-GB" dirty="0"/>
              <a:t>(Commercialblawg.com, 2013)</a:t>
            </a:r>
          </a:p>
        </p:txBody>
      </p:sp>
    </p:spTree>
    <p:extLst>
      <p:ext uri="{BB962C8B-B14F-4D97-AF65-F5344CB8AC3E}">
        <p14:creationId xmlns:p14="http://schemas.microsoft.com/office/powerpoint/2010/main" val="2791901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 market </a:t>
            </a:r>
            <a:endParaRPr lang="en-GB" dirty="0"/>
          </a:p>
        </p:txBody>
      </p:sp>
      <p:sp>
        <p:nvSpPr>
          <p:cNvPr id="3" name="Content Placeholder 2"/>
          <p:cNvSpPr>
            <a:spLocks noGrp="1"/>
          </p:cNvSpPr>
          <p:nvPr>
            <p:ph idx="1"/>
          </p:nvPr>
        </p:nvSpPr>
        <p:spPr>
          <a:xfrm>
            <a:off x="1451579" y="2015733"/>
            <a:ext cx="9603275" cy="2582394"/>
          </a:xfrm>
        </p:spPr>
        <p:txBody>
          <a:bodyPr>
            <a:normAutofit/>
          </a:bodyPr>
          <a:lstStyle/>
          <a:p>
            <a:pPr marL="0" indent="0">
              <a:buNone/>
            </a:pPr>
            <a:r>
              <a:rPr lang="en-GB" sz="2400" dirty="0" smtClean="0"/>
              <a:t>The free market is a market (group of businesses that are not overruled by the government like other businesses like, banks, fashion stores. This “free market” allows both the buyer and seller to agree on a set price that allows both to still have a health profit. The free market is the market of the working class. </a:t>
            </a:r>
            <a:endParaRPr lang="en-GB" sz="2400" dirty="0"/>
          </a:p>
        </p:txBody>
      </p:sp>
      <p:sp>
        <p:nvSpPr>
          <p:cNvPr id="4" name="TextBox 3"/>
          <p:cNvSpPr txBox="1"/>
          <p:nvPr/>
        </p:nvSpPr>
        <p:spPr>
          <a:xfrm>
            <a:off x="7602583" y="5460274"/>
            <a:ext cx="2717074" cy="369332"/>
          </a:xfrm>
          <a:prstGeom prst="rect">
            <a:avLst/>
          </a:prstGeom>
          <a:noFill/>
        </p:spPr>
        <p:txBody>
          <a:bodyPr wrap="square" rtlCol="0">
            <a:spAutoFit/>
          </a:bodyPr>
          <a:lstStyle/>
          <a:p>
            <a:r>
              <a:rPr lang="en-GB" dirty="0" smtClean="0"/>
              <a:t>(Investopedia.com, 2018)</a:t>
            </a:r>
            <a:endParaRPr lang="en-GB" dirty="0"/>
          </a:p>
        </p:txBody>
      </p:sp>
    </p:spTree>
    <p:extLst>
      <p:ext uri="{BB962C8B-B14F-4D97-AF65-F5344CB8AC3E}">
        <p14:creationId xmlns:p14="http://schemas.microsoft.com/office/powerpoint/2010/main" val="2089419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“free Market”</a:t>
            </a:r>
            <a:endParaRPr lang="en-GB" dirty="0"/>
          </a:p>
        </p:txBody>
      </p:sp>
      <p:sp>
        <p:nvSpPr>
          <p:cNvPr id="3" name="Content Placeholder 2"/>
          <p:cNvSpPr>
            <a:spLocks noGrp="1"/>
          </p:cNvSpPr>
          <p:nvPr>
            <p:ph idx="1"/>
          </p:nvPr>
        </p:nvSpPr>
        <p:spPr>
          <a:xfrm>
            <a:off x="1451579" y="2538247"/>
            <a:ext cx="9603275" cy="2438702"/>
          </a:xfrm>
        </p:spPr>
        <p:txBody>
          <a:bodyPr>
            <a:normAutofit/>
          </a:bodyPr>
          <a:lstStyle/>
          <a:p>
            <a:pPr marL="0" indent="0">
              <a:buNone/>
            </a:pPr>
            <a:r>
              <a:rPr lang="en-GB" sz="2400" dirty="0" smtClean="0"/>
              <a:t>There are a few different free economies across the world such New Zealand and Switzerland, both countries being ranked in the </a:t>
            </a:r>
            <a:r>
              <a:rPr lang="en-GB" sz="2400" dirty="0"/>
              <a:t>top 5. O</a:t>
            </a:r>
            <a:r>
              <a:rPr lang="en-GB" sz="2400" dirty="0" smtClean="0"/>
              <a:t>ver many years both of these countries have gained around 83.7</a:t>
            </a:r>
            <a:r>
              <a:rPr lang="en-GB" sz="2400" dirty="0"/>
              <a:t>% and 81.5</a:t>
            </a:r>
            <a:r>
              <a:rPr lang="en-GB" sz="2400" dirty="0" smtClean="0"/>
              <a:t>% in the </a:t>
            </a:r>
            <a:r>
              <a:rPr lang="en-GB" sz="2400" dirty="0"/>
              <a:t>free </a:t>
            </a:r>
            <a:r>
              <a:rPr lang="en-GB" sz="2400" dirty="0" smtClean="0"/>
              <a:t>economies. In 2017 the United States of America, had a 75.1% economically Free market.</a:t>
            </a:r>
            <a:endParaRPr lang="en-GB" sz="2400" dirty="0"/>
          </a:p>
        </p:txBody>
      </p:sp>
      <p:sp>
        <p:nvSpPr>
          <p:cNvPr id="4" name="Rectangle 3"/>
          <p:cNvSpPr/>
          <p:nvPr/>
        </p:nvSpPr>
        <p:spPr>
          <a:xfrm>
            <a:off x="8330427" y="5661442"/>
            <a:ext cx="2506712" cy="369332"/>
          </a:xfrm>
          <a:prstGeom prst="rect">
            <a:avLst/>
          </a:prstGeom>
        </p:spPr>
        <p:txBody>
          <a:bodyPr wrap="none">
            <a:spAutoFit/>
          </a:bodyPr>
          <a:lstStyle/>
          <a:p>
            <a:r>
              <a:rPr lang="en-GB" dirty="0"/>
              <a:t>(Investopedia.com, 2018)</a:t>
            </a:r>
          </a:p>
        </p:txBody>
      </p:sp>
    </p:spTree>
    <p:extLst>
      <p:ext uri="{BB962C8B-B14F-4D97-AF65-F5344CB8AC3E}">
        <p14:creationId xmlns:p14="http://schemas.microsoft.com/office/powerpoint/2010/main" val="291408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Karl Marx</a:t>
            </a:r>
            <a:endParaRPr lang="en-GB" dirty="0"/>
          </a:p>
        </p:txBody>
      </p:sp>
      <p:sp>
        <p:nvSpPr>
          <p:cNvPr id="4" name="TextBox 3"/>
          <p:cNvSpPr txBox="1"/>
          <p:nvPr/>
        </p:nvSpPr>
        <p:spPr>
          <a:xfrm>
            <a:off x="1451579" y="1998617"/>
            <a:ext cx="997842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Karl Heinrich Marx 1818-1883</a:t>
            </a:r>
          </a:p>
          <a:p>
            <a:pPr marL="285750" indent="-285750">
              <a:buFont typeface="Arial" panose="020B0604020202020204" pitchFamily="34" charset="0"/>
              <a:buChar char="•"/>
            </a:pPr>
            <a:r>
              <a:rPr lang="en-GB" dirty="0" smtClean="0"/>
              <a:t> </a:t>
            </a:r>
            <a:r>
              <a:rPr lang="en-GB" dirty="0"/>
              <a:t>Born into a Jewish family</a:t>
            </a:r>
          </a:p>
          <a:p>
            <a:pPr marL="285750" indent="-285750">
              <a:buFont typeface="Arial" panose="020B0604020202020204" pitchFamily="34" charset="0"/>
              <a:buChar char="•"/>
            </a:pPr>
            <a:r>
              <a:rPr lang="en-GB" dirty="0"/>
              <a:t>Born to a Jewish lawyer </a:t>
            </a:r>
          </a:p>
          <a:p>
            <a:pPr marL="285750" indent="-285750">
              <a:buFont typeface="Arial" panose="020B0604020202020204" pitchFamily="34" charset="0"/>
              <a:buChar char="•"/>
            </a:pPr>
            <a:r>
              <a:rPr lang="en-GB" dirty="0"/>
              <a:t>Studied law at both Bonn and Berlin Universities</a:t>
            </a:r>
          </a:p>
          <a:p>
            <a:pPr marL="285750" indent="-285750">
              <a:buFont typeface="Arial" panose="020B0604020202020204" pitchFamily="34" charset="0"/>
              <a:buChar char="•"/>
            </a:pPr>
            <a:r>
              <a:rPr lang="en-GB" dirty="0"/>
              <a:t>Gained a Doctorate in in Philosophy at University of Jena</a:t>
            </a:r>
          </a:p>
          <a:p>
            <a:pPr marL="285750" indent="-285750">
              <a:buFont typeface="Arial" panose="020B0604020202020204" pitchFamily="34" charset="0"/>
              <a:buChar char="•"/>
            </a:pPr>
            <a:r>
              <a:rPr lang="en-GB" dirty="0"/>
              <a:t>Became a revolutionary  communist  whilst living in Paris </a:t>
            </a:r>
          </a:p>
          <a:p>
            <a:pPr marL="285750" indent="-285750">
              <a:buFont typeface="Arial" panose="020B0604020202020204" pitchFamily="34" charset="0"/>
              <a:buChar char="•"/>
            </a:pPr>
            <a:r>
              <a:rPr lang="en-GB" dirty="0"/>
              <a:t>Collaborated  with Friedrich Engels over his lifetime</a:t>
            </a:r>
          </a:p>
          <a:p>
            <a:pPr marL="285750" indent="-285750">
              <a:buFont typeface="Arial" panose="020B0604020202020204" pitchFamily="34" charset="0"/>
              <a:buChar char="•"/>
            </a:pPr>
            <a:r>
              <a:rPr lang="en-GB" dirty="0"/>
              <a:t>Published the book “The Communist Manifesto” in 1884</a:t>
            </a:r>
          </a:p>
          <a:p>
            <a:pPr marL="285750" indent="-285750">
              <a:buFont typeface="Arial" panose="020B0604020202020204" pitchFamily="34" charset="0"/>
              <a:buChar char="•"/>
            </a:pPr>
            <a:r>
              <a:rPr lang="en-GB" dirty="0"/>
              <a:t>Moved to London in 1849, where he wrote “Das </a:t>
            </a:r>
            <a:r>
              <a:rPr lang="en-GB" dirty="0" err="1"/>
              <a:t>Kapital</a:t>
            </a:r>
            <a:r>
              <a:rPr lang="en-GB" dirty="0"/>
              <a:t>”</a:t>
            </a:r>
          </a:p>
          <a:p>
            <a:pPr marL="285750" indent="-285750">
              <a:buFont typeface="Arial" panose="020B0604020202020204" pitchFamily="34" charset="0"/>
              <a:buChar char="•"/>
            </a:pPr>
            <a:r>
              <a:rPr lang="en-GB" dirty="0"/>
              <a:t>Das </a:t>
            </a:r>
            <a:r>
              <a:rPr lang="en-GB" dirty="0" err="1"/>
              <a:t>Kapital</a:t>
            </a:r>
            <a:r>
              <a:rPr lang="en-GB" dirty="0"/>
              <a:t> also known as ‘bible of the working class”</a:t>
            </a:r>
          </a:p>
        </p:txBody>
      </p:sp>
      <p:sp>
        <p:nvSpPr>
          <p:cNvPr id="5" name="TextBox 4"/>
          <p:cNvSpPr txBox="1"/>
          <p:nvPr/>
        </p:nvSpPr>
        <p:spPr>
          <a:xfrm>
            <a:off x="8046720" y="5734594"/>
            <a:ext cx="2455817" cy="369332"/>
          </a:xfrm>
          <a:prstGeom prst="rect">
            <a:avLst/>
          </a:prstGeom>
          <a:noFill/>
        </p:spPr>
        <p:txBody>
          <a:bodyPr wrap="square" rtlCol="0">
            <a:spAutoFit/>
          </a:bodyPr>
          <a:lstStyle/>
          <a:p>
            <a:r>
              <a:rPr lang="en-GB" dirty="0" smtClean="0"/>
              <a:t>(BBC. Com, 2014)</a:t>
            </a:r>
            <a:endParaRPr lang="en-GB" dirty="0"/>
          </a:p>
        </p:txBody>
      </p:sp>
    </p:spTree>
    <p:extLst>
      <p:ext uri="{BB962C8B-B14F-4D97-AF65-F5344CB8AC3E}">
        <p14:creationId xmlns:p14="http://schemas.microsoft.com/office/powerpoint/2010/main" val="366495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Karl Marx</a:t>
            </a:r>
            <a:endParaRPr lang="en-GB" dirty="0"/>
          </a:p>
        </p:txBody>
      </p:sp>
      <p:sp>
        <p:nvSpPr>
          <p:cNvPr id="3" name="Content Placeholder 2"/>
          <p:cNvSpPr>
            <a:spLocks noGrp="1"/>
          </p:cNvSpPr>
          <p:nvPr>
            <p:ph idx="1"/>
          </p:nvPr>
        </p:nvSpPr>
        <p:spPr>
          <a:xfrm>
            <a:off x="1451579" y="2015733"/>
            <a:ext cx="9603275" cy="3104908"/>
          </a:xfrm>
        </p:spPr>
        <p:txBody>
          <a:bodyPr/>
          <a:lstStyle/>
          <a:p>
            <a:pPr marL="0" indent="0">
              <a:buNone/>
            </a:pPr>
            <a:r>
              <a:rPr lang="en-GB" dirty="0" smtClean="0"/>
              <a:t>In an analysis of the book Das </a:t>
            </a:r>
            <a:r>
              <a:rPr lang="en-GB" dirty="0" err="1" smtClean="0"/>
              <a:t>Kapital</a:t>
            </a:r>
            <a:r>
              <a:rPr lang="en-GB" dirty="0" smtClean="0"/>
              <a:t> written by Marx and Engels’ by P.H. </a:t>
            </a:r>
            <a:r>
              <a:rPr lang="en-GB" dirty="0" err="1" smtClean="0"/>
              <a:t>Wickstesd</a:t>
            </a:r>
            <a:r>
              <a:rPr lang="en-GB" dirty="0" smtClean="0"/>
              <a:t>, Wicksteed talks about the words of Marx and how he says “ the disturbances caused by the introduction of the ‘labour-saving’ machinery and so forth, tend constantly to throw upon the market a number of unemployed labourers, who will offer their ‘labour-force’ to the purchaser at prices barely adequate to support existence”. </a:t>
            </a:r>
          </a:p>
          <a:p>
            <a:pPr marL="0" indent="0">
              <a:buNone/>
            </a:pPr>
            <a:r>
              <a:rPr lang="en-GB" dirty="0" smtClean="0"/>
              <a:t>(Page 22 online , report)</a:t>
            </a:r>
            <a:endParaRPr lang="en-GB" dirty="0"/>
          </a:p>
        </p:txBody>
      </p:sp>
      <p:sp>
        <p:nvSpPr>
          <p:cNvPr id="4" name="TextBox 3"/>
          <p:cNvSpPr txBox="1"/>
          <p:nvPr/>
        </p:nvSpPr>
        <p:spPr>
          <a:xfrm>
            <a:off x="5848265" y="5282620"/>
            <a:ext cx="6152607" cy="646331"/>
          </a:xfrm>
          <a:prstGeom prst="rect">
            <a:avLst/>
          </a:prstGeom>
          <a:noFill/>
        </p:spPr>
        <p:txBody>
          <a:bodyPr wrap="square" rtlCol="0">
            <a:spAutoFit/>
          </a:bodyPr>
          <a:lstStyle/>
          <a:p>
            <a:r>
              <a:rPr lang="en-GB" dirty="0"/>
              <a:t>Wicksteed, </a:t>
            </a:r>
            <a:r>
              <a:rPr lang="en-GB" dirty="0" smtClean="0"/>
              <a:t>P. </a:t>
            </a:r>
            <a:r>
              <a:rPr lang="en-GB" dirty="0"/>
              <a:t>H. To-day : monthly magazine of scientific socialism; London Vol. 2, </a:t>
            </a:r>
            <a:r>
              <a:rPr lang="en-GB" dirty="0" err="1"/>
              <a:t>Iss</a:t>
            </a:r>
            <a:r>
              <a:rPr lang="en-GB" dirty="0"/>
              <a:t>. 10,  (Oct 1884): 388-40.</a:t>
            </a:r>
          </a:p>
        </p:txBody>
      </p:sp>
    </p:spTree>
    <p:extLst>
      <p:ext uri="{BB962C8B-B14F-4D97-AF65-F5344CB8AC3E}">
        <p14:creationId xmlns:p14="http://schemas.microsoft.com/office/powerpoint/2010/main" val="2027605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1059694" y="2146360"/>
            <a:ext cx="9603275" cy="3450613"/>
          </a:xfrm>
        </p:spPr>
        <p:txBody>
          <a:bodyPr>
            <a:normAutofit/>
          </a:bodyPr>
          <a:lstStyle/>
          <a:p>
            <a:pPr marL="0" indent="0" algn="just">
              <a:buNone/>
            </a:pPr>
            <a:r>
              <a:rPr lang="en-GB" sz="2400" dirty="0" smtClean="0"/>
              <a:t>In conclusion, a free market is more beneficial to society in the 21</a:t>
            </a:r>
            <a:r>
              <a:rPr lang="en-GB" sz="2400" baseline="30000" dirty="0" smtClean="0"/>
              <a:t>st</a:t>
            </a:r>
            <a:r>
              <a:rPr lang="en-GB" sz="2400" dirty="0" smtClean="0"/>
              <a:t> century, this abolishing the “Capitalist” title and having a free and friendly society. This would make all classes in system equal and there would be less of a pay gap between the rich and poor, giving all people equal opportunities for jobs, housing, society and healthcare.</a:t>
            </a:r>
            <a:endParaRPr lang="en-GB" sz="2400" dirty="0"/>
          </a:p>
        </p:txBody>
      </p:sp>
    </p:spTree>
    <p:extLst>
      <p:ext uri="{BB962C8B-B14F-4D97-AF65-F5344CB8AC3E}">
        <p14:creationId xmlns:p14="http://schemas.microsoft.com/office/powerpoint/2010/main" val="2986459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TextBox 3"/>
          <p:cNvSpPr txBox="1"/>
          <p:nvPr/>
        </p:nvSpPr>
        <p:spPr>
          <a:xfrm>
            <a:off x="1084217" y="2129246"/>
            <a:ext cx="10724606" cy="6186309"/>
          </a:xfrm>
          <a:prstGeom prst="rect">
            <a:avLst/>
          </a:prstGeom>
          <a:noFill/>
        </p:spPr>
        <p:txBody>
          <a:bodyPr wrap="square" rtlCol="0">
            <a:spAutoFit/>
          </a:bodyPr>
          <a:lstStyle/>
          <a:p>
            <a:endParaRPr lang="en-GB" dirty="0" smtClean="0"/>
          </a:p>
          <a:p>
            <a:pPr marL="342900" indent="-342900">
              <a:buFont typeface="+mj-lt"/>
              <a:buAutoNum type="arabicPeriod"/>
            </a:pPr>
            <a:r>
              <a:rPr lang="en-GB" dirty="0"/>
              <a:t>BBC.com. 2014. Karl Marx (1818 - 1883). [ONLINE] Available at: http://www.bbc.co.uk/history/historic_figures/marx_karl.shtml. [Accessed 6 May 2018</a:t>
            </a:r>
            <a:r>
              <a:rPr lang="en-GB" dirty="0" smtClean="0"/>
              <a:t>].</a:t>
            </a:r>
          </a:p>
          <a:p>
            <a:pPr marL="342900" indent="-342900">
              <a:buFont typeface="+mj-lt"/>
              <a:buAutoNum type="arabicPeriod"/>
            </a:pPr>
            <a:endParaRPr lang="en-GB" dirty="0"/>
          </a:p>
          <a:p>
            <a:pPr marL="342900" indent="-342900">
              <a:buFont typeface="+mj-lt"/>
              <a:buAutoNum type="arabicPeriod"/>
            </a:pPr>
            <a:r>
              <a:rPr lang="en-GB" dirty="0" err="1"/>
              <a:t>DePersio</a:t>
            </a:r>
            <a:r>
              <a:rPr lang="en-GB" dirty="0"/>
              <a:t>. G, Investopedia. 2018. What are some examples of free market economies?. [ONLINE] Available at: https://www.investopedia.com/ask/answers/040915/what-are-some-examples-free-market-economies.asp. [Accessed 6 May 2018].</a:t>
            </a:r>
            <a:endParaRPr lang="en-GB" dirty="0" smtClean="0"/>
          </a:p>
          <a:p>
            <a:pPr marL="342900" indent="-342900">
              <a:buFont typeface="+mj-lt"/>
              <a:buAutoNum type="arabicPeriod"/>
            </a:pPr>
            <a:endParaRPr lang="en-GB" dirty="0" smtClean="0"/>
          </a:p>
          <a:p>
            <a:pPr marL="342900" indent="-342900">
              <a:buFont typeface="+mj-lt"/>
              <a:buAutoNum type="arabicPeriod"/>
            </a:pPr>
            <a:r>
              <a:rPr lang="en-GB" dirty="0" err="1" smtClean="0"/>
              <a:t>EconomyWatch</a:t>
            </a:r>
            <a:r>
              <a:rPr lang="en-GB" dirty="0"/>
              <a:t>. 2010. Free Market Economy. [ONLINE] Available at: http://www.economywatch.com/market-economy/free-market-economy.htm. [Accessed 7 May 2018</a:t>
            </a:r>
            <a:r>
              <a:rPr lang="en-GB" dirty="0" smtClean="0"/>
              <a:t>].</a:t>
            </a:r>
          </a:p>
          <a:p>
            <a:pPr marL="342900" indent="-342900">
              <a:buFont typeface="+mj-lt"/>
              <a:buAutoNum type="arabicPeriod"/>
            </a:pPr>
            <a:endParaRPr lang="en-GB" dirty="0"/>
          </a:p>
          <a:p>
            <a:pPr marL="342900" indent="-342900">
              <a:buFont typeface="+mj-lt"/>
              <a:buAutoNum type="arabicPeriod"/>
            </a:pPr>
            <a:r>
              <a:rPr lang="en-GB" dirty="0"/>
              <a:t> JRO, </a:t>
            </a:r>
            <a:r>
              <a:rPr lang="en-GB" dirty="0" err="1"/>
              <a:t>commercialblawg</a:t>
            </a:r>
            <a:r>
              <a:rPr lang="en-GB" dirty="0"/>
              <a:t>. 2013. What is the Profit Motive?. [ONLINE] Available at: http://www.commercialblawg.com/general-business/what-is-the-profit-motive/. [Accessed 7 May 2018].</a:t>
            </a:r>
            <a:endParaRPr lang="en-GB" dirty="0" smtClean="0"/>
          </a:p>
          <a:p>
            <a:pPr marL="342900" indent="-342900">
              <a:buFont typeface="+mj-lt"/>
              <a:buAutoNum type="arabicPeriod"/>
            </a:pP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Wicksteed</a:t>
            </a:r>
            <a:r>
              <a:rPr lang="en-GB" dirty="0"/>
              <a:t>, P. H. To-day : monthly magazine of scientific socialism; London Vol. 2, </a:t>
            </a:r>
            <a:r>
              <a:rPr lang="en-GB" dirty="0" err="1"/>
              <a:t>Iss</a:t>
            </a:r>
            <a:r>
              <a:rPr lang="en-GB" dirty="0"/>
              <a:t>. 10,  (Oct 1884): 388-40</a:t>
            </a:r>
            <a:r>
              <a:rPr lang="en-GB" dirty="0" smtClean="0"/>
              <a:t>.</a:t>
            </a:r>
            <a:endParaRPr lang="en-GB" dirty="0"/>
          </a:p>
        </p:txBody>
      </p:sp>
    </p:spTree>
    <p:extLst>
      <p:ext uri="{BB962C8B-B14F-4D97-AF65-F5344CB8AC3E}">
        <p14:creationId xmlns:p14="http://schemas.microsoft.com/office/powerpoint/2010/main" val="4001715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smtClean="0"/>
              <a:t>5</a:t>
            </a:r>
            <a:r>
              <a:rPr lang="en-GB"/>
              <a:t>. </a:t>
            </a:r>
            <a:r>
              <a:rPr lang="en-GB" smtClean="0"/>
              <a:t> Worldsocialism.org</a:t>
            </a:r>
            <a:r>
              <a:rPr lang="en-GB" dirty="0"/>
              <a:t>. 2018. What is Capitalism?. [ONLINE] Available at: http://www.worldsocialism.org/english/what-capitalism. [Accessed 6 May 2018].</a:t>
            </a:r>
            <a:endParaRPr lang="en-GB" dirty="0" smtClean="0"/>
          </a:p>
          <a:p>
            <a:pPr marL="0" indent="0">
              <a:buNone/>
            </a:pPr>
            <a:r>
              <a:rPr lang="en-GB" dirty="0" smtClean="0"/>
              <a:t>6.  Wicksteed</a:t>
            </a:r>
            <a:r>
              <a:rPr lang="en-GB" dirty="0"/>
              <a:t>, P. H. To-day : monthly magazine of scientific socialism; London Vol. 2, </a:t>
            </a:r>
            <a:r>
              <a:rPr lang="en-GB" dirty="0" err="1"/>
              <a:t>Iss</a:t>
            </a:r>
            <a:r>
              <a:rPr lang="en-GB" dirty="0"/>
              <a:t>. 10,  (Oct 1884): 388-40.</a:t>
            </a:r>
          </a:p>
          <a:p>
            <a:pPr marL="0" indent="0">
              <a:buNone/>
            </a:pPr>
            <a:endParaRPr lang="en-GB" dirty="0"/>
          </a:p>
        </p:txBody>
      </p:sp>
    </p:spTree>
    <p:extLst>
      <p:ext uri="{BB962C8B-B14F-4D97-AF65-F5344CB8AC3E}">
        <p14:creationId xmlns:p14="http://schemas.microsoft.com/office/powerpoint/2010/main" val="19341262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2612</TotalTime>
  <Words>1031</Words>
  <Application>Microsoft Office PowerPoint</Application>
  <PresentationFormat>Widescreen</PresentationFormat>
  <Paragraphs>80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Times New Roman</vt:lpstr>
      <vt:lpstr>Gallery</vt:lpstr>
      <vt:lpstr>capitalism</vt:lpstr>
      <vt:lpstr>What is capitalism?</vt:lpstr>
      <vt:lpstr>What is it?</vt:lpstr>
      <vt:lpstr>Class Division</vt:lpstr>
      <vt:lpstr>Capitalist &amp; working Class.</vt:lpstr>
      <vt:lpstr>Profit Motive</vt:lpstr>
      <vt:lpstr>Effects of Profit Motive.</vt:lpstr>
      <vt:lpstr>Free market </vt:lpstr>
      <vt:lpstr>Examples of the “free Market”</vt:lpstr>
      <vt:lpstr>Karl Marx</vt:lpstr>
      <vt:lpstr>Karl Marx</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Capitalism</dc:title>
  <dc:creator>Arianne Bartle (1502815)</dc:creator>
  <cp:lastModifiedBy>Arianne Bartle (1502815)</cp:lastModifiedBy>
  <cp:revision>40</cp:revision>
  <dcterms:created xsi:type="dcterms:W3CDTF">2018-05-06T15:21:24Z</dcterms:created>
  <dcterms:modified xsi:type="dcterms:W3CDTF">2018-05-08T10:53:31Z</dcterms:modified>
</cp:coreProperties>
</file>