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0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72" y="3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6" Type="http://schemas.openxmlformats.org/officeDocument/2006/relationships/image" Target="../media/image11.sv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562852-E48E-4442-905C-606FB3E3AB0C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DDDF396-B8F1-49D3-BD52-F6B0E595F5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Collaborative learning enhances academic performance.</a:t>
          </a:r>
        </a:p>
      </dgm:t>
    </dgm:pt>
    <dgm:pt modelId="{55D51040-54B2-4C97-B024-F846A3DA37BF}" type="parTrans" cxnId="{D3DEFC79-56ED-4776-AFA9-6302793ABF01}">
      <dgm:prSet/>
      <dgm:spPr/>
      <dgm:t>
        <a:bodyPr/>
        <a:lstStyle/>
        <a:p>
          <a:endParaRPr lang="en-US"/>
        </a:p>
      </dgm:t>
    </dgm:pt>
    <dgm:pt modelId="{896DD5E5-0EA0-4E15-9550-539E361E0977}" type="sibTrans" cxnId="{D3DEFC79-56ED-4776-AFA9-6302793ABF01}">
      <dgm:prSet/>
      <dgm:spPr/>
      <dgm:t>
        <a:bodyPr/>
        <a:lstStyle/>
        <a:p>
          <a:endParaRPr lang="en-US"/>
        </a:p>
      </dgm:t>
    </dgm:pt>
    <dgm:pt modelId="{C3FC9BAB-49FE-4BBC-8900-8285B6DE1B8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It strengthens critical thinking and communication skills.</a:t>
          </a:r>
        </a:p>
      </dgm:t>
    </dgm:pt>
    <dgm:pt modelId="{C4FFB957-1987-4AF4-8AE1-299835C1F0D6}" type="parTrans" cxnId="{7BB78138-FB59-42E5-8439-2FF0181173AD}">
      <dgm:prSet/>
      <dgm:spPr/>
      <dgm:t>
        <a:bodyPr/>
        <a:lstStyle/>
        <a:p>
          <a:endParaRPr lang="en-US"/>
        </a:p>
      </dgm:t>
    </dgm:pt>
    <dgm:pt modelId="{53F3936F-CBB4-413F-A436-C069E8394606}" type="sibTrans" cxnId="{7BB78138-FB59-42E5-8439-2FF0181173AD}">
      <dgm:prSet/>
      <dgm:spPr/>
      <dgm:t>
        <a:bodyPr/>
        <a:lstStyle/>
        <a:p>
          <a:endParaRPr lang="en-US"/>
        </a:p>
      </dgm:t>
    </dgm:pt>
    <dgm:pt modelId="{D696ABA7-DF2F-4385-A509-688FD1FD3A4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Teamwork skills developed through collaborative learning are essential in professional environments.</a:t>
          </a:r>
        </a:p>
      </dgm:t>
    </dgm:pt>
    <dgm:pt modelId="{4E2872F0-2A21-4228-9168-790543C32801}" type="parTrans" cxnId="{DCD78ADA-38E2-435D-97B5-DE5D798C06C4}">
      <dgm:prSet/>
      <dgm:spPr/>
      <dgm:t>
        <a:bodyPr/>
        <a:lstStyle/>
        <a:p>
          <a:endParaRPr lang="en-US"/>
        </a:p>
      </dgm:t>
    </dgm:pt>
    <dgm:pt modelId="{D4AA29B8-FDD5-43BA-8576-78584B8F3C09}" type="sibTrans" cxnId="{DCD78ADA-38E2-435D-97B5-DE5D798C06C4}">
      <dgm:prSet/>
      <dgm:spPr/>
      <dgm:t>
        <a:bodyPr/>
        <a:lstStyle/>
        <a:p>
          <a:endParaRPr lang="en-US"/>
        </a:p>
      </dgm:t>
    </dgm:pt>
    <dgm:pt modelId="{A04DBF25-7695-4678-9EA4-2597D4359C4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Research by Qureshi et al. (2023) shows that engagement significantly improves learning outcomes.</a:t>
          </a:r>
        </a:p>
      </dgm:t>
    </dgm:pt>
    <dgm:pt modelId="{951A1347-6E3E-4609-93A8-06B86F67A62D}" type="parTrans" cxnId="{F77BB739-1690-487F-BAA5-AABE69E3904B}">
      <dgm:prSet/>
      <dgm:spPr/>
      <dgm:t>
        <a:bodyPr/>
        <a:lstStyle/>
        <a:p>
          <a:endParaRPr lang="en-US"/>
        </a:p>
      </dgm:t>
    </dgm:pt>
    <dgm:pt modelId="{AD65E5E2-E51F-4571-B161-1007E9FAA763}" type="sibTrans" cxnId="{F77BB739-1690-487F-BAA5-AABE69E3904B}">
      <dgm:prSet/>
      <dgm:spPr/>
      <dgm:t>
        <a:bodyPr/>
        <a:lstStyle/>
        <a:p>
          <a:endParaRPr lang="en-US"/>
        </a:p>
      </dgm:t>
    </dgm:pt>
    <dgm:pt modelId="{478909F4-205E-4F7D-B81A-E4B536712F2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Mercier et al. (2023) highlight the benefits of collaborative approaches in engineering education for fostering analytical thinking and problem-solving skills.</a:t>
          </a:r>
        </a:p>
      </dgm:t>
    </dgm:pt>
    <dgm:pt modelId="{1E1FCD73-913F-4136-874D-4B930239F69F}" type="parTrans" cxnId="{97A41178-7172-41F9-AC06-3E6FF9ED9E84}">
      <dgm:prSet/>
      <dgm:spPr/>
      <dgm:t>
        <a:bodyPr/>
        <a:lstStyle/>
        <a:p>
          <a:endParaRPr lang="en-US"/>
        </a:p>
      </dgm:t>
    </dgm:pt>
    <dgm:pt modelId="{942CCB2A-D5DD-46E5-8CF4-7052C4C7772B}" type="sibTrans" cxnId="{97A41178-7172-41F9-AC06-3E6FF9ED9E84}">
      <dgm:prSet/>
      <dgm:spPr/>
      <dgm:t>
        <a:bodyPr/>
        <a:lstStyle/>
        <a:p>
          <a:endParaRPr lang="en-US"/>
        </a:p>
      </dgm:t>
    </dgm:pt>
    <dgm:pt modelId="{299FCA75-E65D-4BFC-B954-2CBA17B3D2A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Arial Black" panose="020B0A04020102020204" pitchFamily="34" charset="0"/>
            </a:rPr>
            <a:t>The skills gained through collaborative learning are transferable to professional practice.</a:t>
          </a:r>
        </a:p>
      </dgm:t>
    </dgm:pt>
    <dgm:pt modelId="{294FE9FD-AEDD-444C-B649-E743E38E52B8}" type="parTrans" cxnId="{97B5D81E-38E3-4253-9A60-3BA2DE8EC999}">
      <dgm:prSet/>
      <dgm:spPr/>
      <dgm:t>
        <a:bodyPr/>
        <a:lstStyle/>
        <a:p>
          <a:endParaRPr lang="en-US"/>
        </a:p>
      </dgm:t>
    </dgm:pt>
    <dgm:pt modelId="{F39EDF66-B816-422F-9840-9B671D7ED8B7}" type="sibTrans" cxnId="{97B5D81E-38E3-4253-9A60-3BA2DE8EC999}">
      <dgm:prSet/>
      <dgm:spPr/>
      <dgm:t>
        <a:bodyPr/>
        <a:lstStyle/>
        <a:p>
          <a:endParaRPr lang="en-US"/>
        </a:p>
      </dgm:t>
    </dgm:pt>
    <dgm:pt modelId="{5B606108-BE62-4BE0-A884-EAAC8D817B11}" type="pres">
      <dgm:prSet presAssocID="{21562852-E48E-4442-905C-606FB3E3AB0C}" presName="root" presStyleCnt="0">
        <dgm:presLayoutVars>
          <dgm:dir/>
          <dgm:resizeHandles val="exact"/>
        </dgm:presLayoutVars>
      </dgm:prSet>
      <dgm:spPr/>
    </dgm:pt>
    <dgm:pt modelId="{F41D8DDE-1DBD-4B4E-9441-5440BB801F5E}" type="pres">
      <dgm:prSet presAssocID="{EDDDF396-B8F1-49D3-BD52-F6B0E595F583}" presName="compNode" presStyleCnt="0"/>
      <dgm:spPr/>
    </dgm:pt>
    <dgm:pt modelId="{5EB39008-0B9E-4F3F-8648-6306D7F2D606}" type="pres">
      <dgm:prSet presAssocID="{EDDDF396-B8F1-49D3-BD52-F6B0E595F583}" presName="bgRect" presStyleLbl="bgShp" presStyleIdx="0" presStyleCnt="6"/>
      <dgm:spPr/>
    </dgm:pt>
    <dgm:pt modelId="{41B72FD3-888C-46BC-9686-C2DA5F7AA4EC}" type="pres">
      <dgm:prSet presAssocID="{EDDDF396-B8F1-49D3-BD52-F6B0E595F583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049711D8-0447-4272-AAE1-704AE45BEC57}" type="pres">
      <dgm:prSet presAssocID="{EDDDF396-B8F1-49D3-BD52-F6B0E595F583}" presName="spaceRect" presStyleCnt="0"/>
      <dgm:spPr/>
    </dgm:pt>
    <dgm:pt modelId="{8D4289EA-7B19-420E-B6F2-D4F840ED8739}" type="pres">
      <dgm:prSet presAssocID="{EDDDF396-B8F1-49D3-BD52-F6B0E595F583}" presName="parTx" presStyleLbl="revTx" presStyleIdx="0" presStyleCnt="6">
        <dgm:presLayoutVars>
          <dgm:chMax val="0"/>
          <dgm:chPref val="0"/>
        </dgm:presLayoutVars>
      </dgm:prSet>
      <dgm:spPr/>
    </dgm:pt>
    <dgm:pt modelId="{861A447C-74A5-421E-A556-BF6DEEBB7DCB}" type="pres">
      <dgm:prSet presAssocID="{896DD5E5-0EA0-4E15-9550-539E361E0977}" presName="sibTrans" presStyleCnt="0"/>
      <dgm:spPr/>
    </dgm:pt>
    <dgm:pt modelId="{036E90BE-354A-41E8-90E8-A8EA11D2E33C}" type="pres">
      <dgm:prSet presAssocID="{C3FC9BAB-49FE-4BBC-8900-8285B6DE1B8A}" presName="compNode" presStyleCnt="0"/>
      <dgm:spPr/>
    </dgm:pt>
    <dgm:pt modelId="{608DDA25-CF44-4D95-A07E-DDF6534FD6DF}" type="pres">
      <dgm:prSet presAssocID="{C3FC9BAB-49FE-4BBC-8900-8285B6DE1B8A}" presName="bgRect" presStyleLbl="bgShp" presStyleIdx="1" presStyleCnt="6"/>
      <dgm:spPr/>
    </dgm:pt>
    <dgm:pt modelId="{7A0C64AB-826F-4270-A2D9-C79662CCF1D3}" type="pres">
      <dgm:prSet presAssocID="{C3FC9BAB-49FE-4BBC-8900-8285B6DE1B8A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9564BB4D-3EC5-4661-ACDA-99B575ECBF64}" type="pres">
      <dgm:prSet presAssocID="{C3FC9BAB-49FE-4BBC-8900-8285B6DE1B8A}" presName="spaceRect" presStyleCnt="0"/>
      <dgm:spPr/>
    </dgm:pt>
    <dgm:pt modelId="{8AE8A854-B82C-4E4B-AF23-F8616E566532}" type="pres">
      <dgm:prSet presAssocID="{C3FC9BAB-49FE-4BBC-8900-8285B6DE1B8A}" presName="parTx" presStyleLbl="revTx" presStyleIdx="1" presStyleCnt="6">
        <dgm:presLayoutVars>
          <dgm:chMax val="0"/>
          <dgm:chPref val="0"/>
        </dgm:presLayoutVars>
      </dgm:prSet>
      <dgm:spPr/>
    </dgm:pt>
    <dgm:pt modelId="{AC5A802E-330C-40F4-890D-FB6BBE7E4418}" type="pres">
      <dgm:prSet presAssocID="{53F3936F-CBB4-413F-A436-C069E8394606}" presName="sibTrans" presStyleCnt="0"/>
      <dgm:spPr/>
    </dgm:pt>
    <dgm:pt modelId="{79408B32-2850-46C2-B4CA-876CDBACCE70}" type="pres">
      <dgm:prSet presAssocID="{D696ABA7-DF2F-4385-A509-688FD1FD3A46}" presName="compNode" presStyleCnt="0"/>
      <dgm:spPr/>
    </dgm:pt>
    <dgm:pt modelId="{B8058678-75A8-4F39-BEE8-C7CC89644411}" type="pres">
      <dgm:prSet presAssocID="{D696ABA7-DF2F-4385-A509-688FD1FD3A46}" presName="bgRect" presStyleLbl="bgShp" presStyleIdx="2" presStyleCnt="6"/>
      <dgm:spPr/>
    </dgm:pt>
    <dgm:pt modelId="{59FAE138-1D58-408F-81CB-319440FE989B}" type="pres">
      <dgm:prSet presAssocID="{D696ABA7-DF2F-4385-A509-688FD1FD3A46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AE92E67A-260C-4B1C-9877-FE884C8734A0}" type="pres">
      <dgm:prSet presAssocID="{D696ABA7-DF2F-4385-A509-688FD1FD3A46}" presName="spaceRect" presStyleCnt="0"/>
      <dgm:spPr/>
    </dgm:pt>
    <dgm:pt modelId="{B07660B0-8970-4FFF-B4B1-385DE12D2F39}" type="pres">
      <dgm:prSet presAssocID="{D696ABA7-DF2F-4385-A509-688FD1FD3A46}" presName="parTx" presStyleLbl="revTx" presStyleIdx="2" presStyleCnt="6">
        <dgm:presLayoutVars>
          <dgm:chMax val="0"/>
          <dgm:chPref val="0"/>
        </dgm:presLayoutVars>
      </dgm:prSet>
      <dgm:spPr/>
    </dgm:pt>
    <dgm:pt modelId="{061404A1-5D5A-4513-ADD4-781343037295}" type="pres">
      <dgm:prSet presAssocID="{D4AA29B8-FDD5-43BA-8576-78584B8F3C09}" presName="sibTrans" presStyleCnt="0"/>
      <dgm:spPr/>
    </dgm:pt>
    <dgm:pt modelId="{7BB014D7-6605-48E9-BF08-3C6B1F00AC79}" type="pres">
      <dgm:prSet presAssocID="{A04DBF25-7695-4678-9EA4-2597D4359C46}" presName="compNode" presStyleCnt="0"/>
      <dgm:spPr/>
    </dgm:pt>
    <dgm:pt modelId="{B6479288-1484-4A73-996A-7B8BB225C3B4}" type="pres">
      <dgm:prSet presAssocID="{A04DBF25-7695-4678-9EA4-2597D4359C46}" presName="bgRect" presStyleLbl="bgShp" presStyleIdx="3" presStyleCnt="6"/>
      <dgm:spPr/>
    </dgm:pt>
    <dgm:pt modelId="{3DE106F8-238F-4159-9E90-52138E899A4C}" type="pres">
      <dgm:prSet presAssocID="{A04DBF25-7695-4678-9EA4-2597D4359C46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ncing"/>
        </a:ext>
      </dgm:extLst>
    </dgm:pt>
    <dgm:pt modelId="{9183C70F-38EE-4DC7-8F89-27DEA50ED249}" type="pres">
      <dgm:prSet presAssocID="{A04DBF25-7695-4678-9EA4-2597D4359C46}" presName="spaceRect" presStyleCnt="0"/>
      <dgm:spPr/>
    </dgm:pt>
    <dgm:pt modelId="{034966FC-A7AD-4072-BA06-81FD14F95838}" type="pres">
      <dgm:prSet presAssocID="{A04DBF25-7695-4678-9EA4-2597D4359C46}" presName="parTx" presStyleLbl="revTx" presStyleIdx="3" presStyleCnt="6">
        <dgm:presLayoutVars>
          <dgm:chMax val="0"/>
          <dgm:chPref val="0"/>
        </dgm:presLayoutVars>
      </dgm:prSet>
      <dgm:spPr/>
    </dgm:pt>
    <dgm:pt modelId="{99F858AA-CDA3-4301-9335-8C5306BF852E}" type="pres">
      <dgm:prSet presAssocID="{AD65E5E2-E51F-4571-B161-1007E9FAA763}" presName="sibTrans" presStyleCnt="0"/>
      <dgm:spPr/>
    </dgm:pt>
    <dgm:pt modelId="{E8AE0E71-BE29-4830-BDA6-26F3C27B1B1A}" type="pres">
      <dgm:prSet presAssocID="{478909F4-205E-4F7D-B81A-E4B536712F22}" presName="compNode" presStyleCnt="0"/>
      <dgm:spPr/>
    </dgm:pt>
    <dgm:pt modelId="{E8A945DC-BCF9-4C25-A758-6A4716EF596F}" type="pres">
      <dgm:prSet presAssocID="{478909F4-205E-4F7D-B81A-E4B536712F22}" presName="bgRect" presStyleLbl="bgShp" presStyleIdx="4" presStyleCnt="6"/>
      <dgm:spPr/>
    </dgm:pt>
    <dgm:pt modelId="{F37C2076-8A86-4AC7-AF85-527CB8D81556}" type="pres">
      <dgm:prSet presAssocID="{478909F4-205E-4F7D-B81A-E4B536712F22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A634DE57-F090-41F7-8134-030BE791CAB2}" type="pres">
      <dgm:prSet presAssocID="{478909F4-205E-4F7D-B81A-E4B536712F22}" presName="spaceRect" presStyleCnt="0"/>
      <dgm:spPr/>
    </dgm:pt>
    <dgm:pt modelId="{5CA50BFB-659A-479A-8FDF-93660CC0C3C3}" type="pres">
      <dgm:prSet presAssocID="{478909F4-205E-4F7D-B81A-E4B536712F22}" presName="parTx" presStyleLbl="revTx" presStyleIdx="4" presStyleCnt="6" custLinFactNeighborX="-118" custLinFactNeighborY="-3659">
        <dgm:presLayoutVars>
          <dgm:chMax val="0"/>
          <dgm:chPref val="0"/>
        </dgm:presLayoutVars>
      </dgm:prSet>
      <dgm:spPr/>
    </dgm:pt>
    <dgm:pt modelId="{ABAD6804-F33E-49B5-97B9-95227E665F53}" type="pres">
      <dgm:prSet presAssocID="{942CCB2A-D5DD-46E5-8CF4-7052C4C7772B}" presName="sibTrans" presStyleCnt="0"/>
      <dgm:spPr/>
    </dgm:pt>
    <dgm:pt modelId="{D77824E8-FC39-4D8A-975E-80A07815DF84}" type="pres">
      <dgm:prSet presAssocID="{299FCA75-E65D-4BFC-B954-2CBA17B3D2AE}" presName="compNode" presStyleCnt="0"/>
      <dgm:spPr/>
    </dgm:pt>
    <dgm:pt modelId="{53844212-341B-4022-A426-B30980EB32D0}" type="pres">
      <dgm:prSet presAssocID="{299FCA75-E65D-4BFC-B954-2CBA17B3D2AE}" presName="bgRect" presStyleLbl="bgShp" presStyleIdx="5" presStyleCnt="6"/>
      <dgm:spPr/>
    </dgm:pt>
    <dgm:pt modelId="{A01D2D6B-1B77-4C04-8986-566CDE9CAE6B}" type="pres">
      <dgm:prSet presAssocID="{299FCA75-E65D-4BFC-B954-2CBA17B3D2AE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EE3994C0-A586-4716-B600-018F501D9E1C}" type="pres">
      <dgm:prSet presAssocID="{299FCA75-E65D-4BFC-B954-2CBA17B3D2AE}" presName="spaceRect" presStyleCnt="0"/>
      <dgm:spPr/>
    </dgm:pt>
    <dgm:pt modelId="{4D6A75F0-36D8-4733-A750-F9105E5562E8}" type="pres">
      <dgm:prSet presAssocID="{299FCA75-E65D-4BFC-B954-2CBA17B3D2AE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63FA9404-0E6A-4326-8837-A35C350DEA85}" type="presOf" srcId="{EDDDF396-B8F1-49D3-BD52-F6B0E595F583}" destId="{8D4289EA-7B19-420E-B6F2-D4F840ED8739}" srcOrd="0" destOrd="0" presId="urn:microsoft.com/office/officeart/2018/2/layout/IconVerticalSolidList"/>
    <dgm:cxn modelId="{97B5D81E-38E3-4253-9A60-3BA2DE8EC999}" srcId="{21562852-E48E-4442-905C-606FB3E3AB0C}" destId="{299FCA75-E65D-4BFC-B954-2CBA17B3D2AE}" srcOrd="5" destOrd="0" parTransId="{294FE9FD-AEDD-444C-B649-E743E38E52B8}" sibTransId="{F39EDF66-B816-422F-9840-9B671D7ED8B7}"/>
    <dgm:cxn modelId="{8289432D-28C8-447A-BB90-C04CF51F0F4D}" type="presOf" srcId="{D696ABA7-DF2F-4385-A509-688FD1FD3A46}" destId="{B07660B0-8970-4FFF-B4B1-385DE12D2F39}" srcOrd="0" destOrd="0" presId="urn:microsoft.com/office/officeart/2018/2/layout/IconVerticalSolidList"/>
    <dgm:cxn modelId="{8242CD33-8AD5-468B-800B-FF6B2D385131}" type="presOf" srcId="{299FCA75-E65D-4BFC-B954-2CBA17B3D2AE}" destId="{4D6A75F0-36D8-4733-A750-F9105E5562E8}" srcOrd="0" destOrd="0" presId="urn:microsoft.com/office/officeart/2018/2/layout/IconVerticalSolidList"/>
    <dgm:cxn modelId="{7BB78138-FB59-42E5-8439-2FF0181173AD}" srcId="{21562852-E48E-4442-905C-606FB3E3AB0C}" destId="{C3FC9BAB-49FE-4BBC-8900-8285B6DE1B8A}" srcOrd="1" destOrd="0" parTransId="{C4FFB957-1987-4AF4-8AE1-299835C1F0D6}" sibTransId="{53F3936F-CBB4-413F-A436-C069E8394606}"/>
    <dgm:cxn modelId="{F77BB739-1690-487F-BAA5-AABE69E3904B}" srcId="{21562852-E48E-4442-905C-606FB3E3AB0C}" destId="{A04DBF25-7695-4678-9EA4-2597D4359C46}" srcOrd="3" destOrd="0" parTransId="{951A1347-6E3E-4609-93A8-06B86F67A62D}" sibTransId="{AD65E5E2-E51F-4571-B161-1007E9FAA763}"/>
    <dgm:cxn modelId="{A821186F-09DC-4655-98CA-5B82D030662E}" type="presOf" srcId="{21562852-E48E-4442-905C-606FB3E3AB0C}" destId="{5B606108-BE62-4BE0-A884-EAAC8D817B11}" srcOrd="0" destOrd="0" presId="urn:microsoft.com/office/officeart/2018/2/layout/IconVerticalSolidList"/>
    <dgm:cxn modelId="{97A41178-7172-41F9-AC06-3E6FF9ED9E84}" srcId="{21562852-E48E-4442-905C-606FB3E3AB0C}" destId="{478909F4-205E-4F7D-B81A-E4B536712F22}" srcOrd="4" destOrd="0" parTransId="{1E1FCD73-913F-4136-874D-4B930239F69F}" sibTransId="{942CCB2A-D5DD-46E5-8CF4-7052C4C7772B}"/>
    <dgm:cxn modelId="{D3DEFC79-56ED-4776-AFA9-6302793ABF01}" srcId="{21562852-E48E-4442-905C-606FB3E3AB0C}" destId="{EDDDF396-B8F1-49D3-BD52-F6B0E595F583}" srcOrd="0" destOrd="0" parTransId="{55D51040-54B2-4C97-B024-F846A3DA37BF}" sibTransId="{896DD5E5-0EA0-4E15-9550-539E361E0977}"/>
    <dgm:cxn modelId="{75FFA092-80E6-4D0D-814C-89739AF365F8}" type="presOf" srcId="{478909F4-205E-4F7D-B81A-E4B536712F22}" destId="{5CA50BFB-659A-479A-8FDF-93660CC0C3C3}" srcOrd="0" destOrd="0" presId="urn:microsoft.com/office/officeart/2018/2/layout/IconVerticalSolidList"/>
    <dgm:cxn modelId="{923B309B-2ECE-4A18-8A73-536AABF8FC3A}" type="presOf" srcId="{C3FC9BAB-49FE-4BBC-8900-8285B6DE1B8A}" destId="{8AE8A854-B82C-4E4B-AF23-F8616E566532}" srcOrd="0" destOrd="0" presId="urn:microsoft.com/office/officeart/2018/2/layout/IconVerticalSolidList"/>
    <dgm:cxn modelId="{DCD78ADA-38E2-435D-97B5-DE5D798C06C4}" srcId="{21562852-E48E-4442-905C-606FB3E3AB0C}" destId="{D696ABA7-DF2F-4385-A509-688FD1FD3A46}" srcOrd="2" destOrd="0" parTransId="{4E2872F0-2A21-4228-9168-790543C32801}" sibTransId="{D4AA29B8-FDD5-43BA-8576-78584B8F3C09}"/>
    <dgm:cxn modelId="{8AA3A0E8-AD66-4BAA-B0A4-AB74275C1946}" type="presOf" srcId="{A04DBF25-7695-4678-9EA4-2597D4359C46}" destId="{034966FC-A7AD-4072-BA06-81FD14F95838}" srcOrd="0" destOrd="0" presId="urn:microsoft.com/office/officeart/2018/2/layout/IconVerticalSolidList"/>
    <dgm:cxn modelId="{FD2C88CF-AF22-4042-A39C-B02DE9E2A9F3}" type="presParOf" srcId="{5B606108-BE62-4BE0-A884-EAAC8D817B11}" destId="{F41D8DDE-1DBD-4B4E-9441-5440BB801F5E}" srcOrd="0" destOrd="0" presId="urn:microsoft.com/office/officeart/2018/2/layout/IconVerticalSolidList"/>
    <dgm:cxn modelId="{7D156DFD-4CBF-44C0-9FC1-A187CBD412E8}" type="presParOf" srcId="{F41D8DDE-1DBD-4B4E-9441-5440BB801F5E}" destId="{5EB39008-0B9E-4F3F-8648-6306D7F2D606}" srcOrd="0" destOrd="0" presId="urn:microsoft.com/office/officeart/2018/2/layout/IconVerticalSolidList"/>
    <dgm:cxn modelId="{E7D6762D-36AE-4A03-9CA8-95323F0E4A90}" type="presParOf" srcId="{F41D8DDE-1DBD-4B4E-9441-5440BB801F5E}" destId="{41B72FD3-888C-46BC-9686-C2DA5F7AA4EC}" srcOrd="1" destOrd="0" presId="urn:microsoft.com/office/officeart/2018/2/layout/IconVerticalSolidList"/>
    <dgm:cxn modelId="{9C7F7F0C-E231-46E1-9293-08948D78D864}" type="presParOf" srcId="{F41D8DDE-1DBD-4B4E-9441-5440BB801F5E}" destId="{049711D8-0447-4272-AAE1-704AE45BEC57}" srcOrd="2" destOrd="0" presId="urn:microsoft.com/office/officeart/2018/2/layout/IconVerticalSolidList"/>
    <dgm:cxn modelId="{BC7AD3E4-1827-44D1-A7BD-D6F8C40479CC}" type="presParOf" srcId="{F41D8DDE-1DBD-4B4E-9441-5440BB801F5E}" destId="{8D4289EA-7B19-420E-B6F2-D4F840ED8739}" srcOrd="3" destOrd="0" presId="urn:microsoft.com/office/officeart/2018/2/layout/IconVerticalSolidList"/>
    <dgm:cxn modelId="{96321958-2C22-4893-BF11-53AFF1007112}" type="presParOf" srcId="{5B606108-BE62-4BE0-A884-EAAC8D817B11}" destId="{861A447C-74A5-421E-A556-BF6DEEBB7DCB}" srcOrd="1" destOrd="0" presId="urn:microsoft.com/office/officeart/2018/2/layout/IconVerticalSolidList"/>
    <dgm:cxn modelId="{46737A9A-956C-4C17-B61A-5323558542C1}" type="presParOf" srcId="{5B606108-BE62-4BE0-A884-EAAC8D817B11}" destId="{036E90BE-354A-41E8-90E8-A8EA11D2E33C}" srcOrd="2" destOrd="0" presId="urn:microsoft.com/office/officeart/2018/2/layout/IconVerticalSolidList"/>
    <dgm:cxn modelId="{C85E336D-4E7B-4E2C-AD4B-71A4F29A2D10}" type="presParOf" srcId="{036E90BE-354A-41E8-90E8-A8EA11D2E33C}" destId="{608DDA25-CF44-4D95-A07E-DDF6534FD6DF}" srcOrd="0" destOrd="0" presId="urn:microsoft.com/office/officeart/2018/2/layout/IconVerticalSolidList"/>
    <dgm:cxn modelId="{669E2F38-3D90-44ED-9FBB-3C5ADDEE645F}" type="presParOf" srcId="{036E90BE-354A-41E8-90E8-A8EA11D2E33C}" destId="{7A0C64AB-826F-4270-A2D9-C79662CCF1D3}" srcOrd="1" destOrd="0" presId="urn:microsoft.com/office/officeart/2018/2/layout/IconVerticalSolidList"/>
    <dgm:cxn modelId="{35C93B42-7D19-463C-8F5D-5B408E50DB11}" type="presParOf" srcId="{036E90BE-354A-41E8-90E8-A8EA11D2E33C}" destId="{9564BB4D-3EC5-4661-ACDA-99B575ECBF64}" srcOrd="2" destOrd="0" presId="urn:microsoft.com/office/officeart/2018/2/layout/IconVerticalSolidList"/>
    <dgm:cxn modelId="{58463DFE-CA17-4E22-9B28-AD9BF8F1FC65}" type="presParOf" srcId="{036E90BE-354A-41E8-90E8-A8EA11D2E33C}" destId="{8AE8A854-B82C-4E4B-AF23-F8616E566532}" srcOrd="3" destOrd="0" presId="urn:microsoft.com/office/officeart/2018/2/layout/IconVerticalSolidList"/>
    <dgm:cxn modelId="{5CA6DC8B-FCD2-4730-A29B-1A67891462F9}" type="presParOf" srcId="{5B606108-BE62-4BE0-A884-EAAC8D817B11}" destId="{AC5A802E-330C-40F4-890D-FB6BBE7E4418}" srcOrd="3" destOrd="0" presId="urn:microsoft.com/office/officeart/2018/2/layout/IconVerticalSolidList"/>
    <dgm:cxn modelId="{16B6A3E1-91CD-4ADC-922A-EFFDFA1E046A}" type="presParOf" srcId="{5B606108-BE62-4BE0-A884-EAAC8D817B11}" destId="{79408B32-2850-46C2-B4CA-876CDBACCE70}" srcOrd="4" destOrd="0" presId="urn:microsoft.com/office/officeart/2018/2/layout/IconVerticalSolidList"/>
    <dgm:cxn modelId="{92784306-D9CC-4C6D-88F1-6E13CD43E2C0}" type="presParOf" srcId="{79408B32-2850-46C2-B4CA-876CDBACCE70}" destId="{B8058678-75A8-4F39-BEE8-C7CC89644411}" srcOrd="0" destOrd="0" presId="urn:microsoft.com/office/officeart/2018/2/layout/IconVerticalSolidList"/>
    <dgm:cxn modelId="{8E9969E6-8B14-4DA8-BF4C-0FE62D15F90A}" type="presParOf" srcId="{79408B32-2850-46C2-B4CA-876CDBACCE70}" destId="{59FAE138-1D58-408F-81CB-319440FE989B}" srcOrd="1" destOrd="0" presId="urn:microsoft.com/office/officeart/2018/2/layout/IconVerticalSolidList"/>
    <dgm:cxn modelId="{11A6EEC2-D005-4E36-B066-11C269DE176C}" type="presParOf" srcId="{79408B32-2850-46C2-B4CA-876CDBACCE70}" destId="{AE92E67A-260C-4B1C-9877-FE884C8734A0}" srcOrd="2" destOrd="0" presId="urn:microsoft.com/office/officeart/2018/2/layout/IconVerticalSolidList"/>
    <dgm:cxn modelId="{9C4BF88F-181B-46BD-99B6-446CD9C6B102}" type="presParOf" srcId="{79408B32-2850-46C2-B4CA-876CDBACCE70}" destId="{B07660B0-8970-4FFF-B4B1-385DE12D2F39}" srcOrd="3" destOrd="0" presId="urn:microsoft.com/office/officeart/2018/2/layout/IconVerticalSolidList"/>
    <dgm:cxn modelId="{3BE3A2C3-1ABA-4F2C-993E-9DAC4F40F765}" type="presParOf" srcId="{5B606108-BE62-4BE0-A884-EAAC8D817B11}" destId="{061404A1-5D5A-4513-ADD4-781343037295}" srcOrd="5" destOrd="0" presId="urn:microsoft.com/office/officeart/2018/2/layout/IconVerticalSolidList"/>
    <dgm:cxn modelId="{97502E84-B6C7-4AB7-8427-737002741516}" type="presParOf" srcId="{5B606108-BE62-4BE0-A884-EAAC8D817B11}" destId="{7BB014D7-6605-48E9-BF08-3C6B1F00AC79}" srcOrd="6" destOrd="0" presId="urn:microsoft.com/office/officeart/2018/2/layout/IconVerticalSolidList"/>
    <dgm:cxn modelId="{FC017A73-CE56-4E5A-9044-B68EA093FABC}" type="presParOf" srcId="{7BB014D7-6605-48E9-BF08-3C6B1F00AC79}" destId="{B6479288-1484-4A73-996A-7B8BB225C3B4}" srcOrd="0" destOrd="0" presId="urn:microsoft.com/office/officeart/2018/2/layout/IconVerticalSolidList"/>
    <dgm:cxn modelId="{403B76F3-0DB2-4F5A-9F3F-0A6D623DEF5D}" type="presParOf" srcId="{7BB014D7-6605-48E9-BF08-3C6B1F00AC79}" destId="{3DE106F8-238F-4159-9E90-52138E899A4C}" srcOrd="1" destOrd="0" presId="urn:microsoft.com/office/officeart/2018/2/layout/IconVerticalSolidList"/>
    <dgm:cxn modelId="{E4C57077-A0A3-4785-A5C4-9057C0E9A887}" type="presParOf" srcId="{7BB014D7-6605-48E9-BF08-3C6B1F00AC79}" destId="{9183C70F-38EE-4DC7-8F89-27DEA50ED249}" srcOrd="2" destOrd="0" presId="urn:microsoft.com/office/officeart/2018/2/layout/IconVerticalSolidList"/>
    <dgm:cxn modelId="{1E84649A-7F1F-470D-8226-7951B9389160}" type="presParOf" srcId="{7BB014D7-6605-48E9-BF08-3C6B1F00AC79}" destId="{034966FC-A7AD-4072-BA06-81FD14F95838}" srcOrd="3" destOrd="0" presId="urn:microsoft.com/office/officeart/2018/2/layout/IconVerticalSolidList"/>
    <dgm:cxn modelId="{E44C591F-4D9A-4539-A294-42435F89ABC1}" type="presParOf" srcId="{5B606108-BE62-4BE0-A884-EAAC8D817B11}" destId="{99F858AA-CDA3-4301-9335-8C5306BF852E}" srcOrd="7" destOrd="0" presId="urn:microsoft.com/office/officeart/2018/2/layout/IconVerticalSolidList"/>
    <dgm:cxn modelId="{D24EFA41-7391-4CDD-91C0-0734F7A6EC4E}" type="presParOf" srcId="{5B606108-BE62-4BE0-A884-EAAC8D817B11}" destId="{E8AE0E71-BE29-4830-BDA6-26F3C27B1B1A}" srcOrd="8" destOrd="0" presId="urn:microsoft.com/office/officeart/2018/2/layout/IconVerticalSolidList"/>
    <dgm:cxn modelId="{4281D4EB-E38B-44D3-BBED-912BEDAAC990}" type="presParOf" srcId="{E8AE0E71-BE29-4830-BDA6-26F3C27B1B1A}" destId="{E8A945DC-BCF9-4C25-A758-6A4716EF596F}" srcOrd="0" destOrd="0" presId="urn:microsoft.com/office/officeart/2018/2/layout/IconVerticalSolidList"/>
    <dgm:cxn modelId="{A4ADA649-C8E4-4ADA-A6F9-BC6A6C96B076}" type="presParOf" srcId="{E8AE0E71-BE29-4830-BDA6-26F3C27B1B1A}" destId="{F37C2076-8A86-4AC7-AF85-527CB8D81556}" srcOrd="1" destOrd="0" presId="urn:microsoft.com/office/officeart/2018/2/layout/IconVerticalSolidList"/>
    <dgm:cxn modelId="{6BBCF424-0962-4390-91AC-ACDBB7DB655C}" type="presParOf" srcId="{E8AE0E71-BE29-4830-BDA6-26F3C27B1B1A}" destId="{A634DE57-F090-41F7-8134-030BE791CAB2}" srcOrd="2" destOrd="0" presId="urn:microsoft.com/office/officeart/2018/2/layout/IconVerticalSolidList"/>
    <dgm:cxn modelId="{7ED516A0-1CD3-4651-80EE-34E48F39143C}" type="presParOf" srcId="{E8AE0E71-BE29-4830-BDA6-26F3C27B1B1A}" destId="{5CA50BFB-659A-479A-8FDF-93660CC0C3C3}" srcOrd="3" destOrd="0" presId="urn:microsoft.com/office/officeart/2018/2/layout/IconVerticalSolidList"/>
    <dgm:cxn modelId="{74FA859D-4A46-423E-9DDA-6736C743FC90}" type="presParOf" srcId="{5B606108-BE62-4BE0-A884-EAAC8D817B11}" destId="{ABAD6804-F33E-49B5-97B9-95227E665F53}" srcOrd="9" destOrd="0" presId="urn:microsoft.com/office/officeart/2018/2/layout/IconVerticalSolidList"/>
    <dgm:cxn modelId="{E46F08D9-28A8-43C4-BCD4-DD46F347546B}" type="presParOf" srcId="{5B606108-BE62-4BE0-A884-EAAC8D817B11}" destId="{D77824E8-FC39-4D8A-975E-80A07815DF84}" srcOrd="10" destOrd="0" presId="urn:microsoft.com/office/officeart/2018/2/layout/IconVerticalSolidList"/>
    <dgm:cxn modelId="{8ECF309D-B5D8-4564-8DDB-787746674ADF}" type="presParOf" srcId="{D77824E8-FC39-4D8A-975E-80A07815DF84}" destId="{53844212-341B-4022-A426-B30980EB32D0}" srcOrd="0" destOrd="0" presId="urn:microsoft.com/office/officeart/2018/2/layout/IconVerticalSolidList"/>
    <dgm:cxn modelId="{BA13BDDA-29F9-468E-8D71-22A92C0D332F}" type="presParOf" srcId="{D77824E8-FC39-4D8A-975E-80A07815DF84}" destId="{A01D2D6B-1B77-4C04-8986-566CDE9CAE6B}" srcOrd="1" destOrd="0" presId="urn:microsoft.com/office/officeart/2018/2/layout/IconVerticalSolidList"/>
    <dgm:cxn modelId="{627789B5-7720-416B-99B2-F21BC3422EA4}" type="presParOf" srcId="{D77824E8-FC39-4D8A-975E-80A07815DF84}" destId="{EE3994C0-A586-4716-B600-018F501D9E1C}" srcOrd="2" destOrd="0" presId="urn:microsoft.com/office/officeart/2018/2/layout/IconVerticalSolidList"/>
    <dgm:cxn modelId="{4617752E-2FEB-4572-9A89-E247CDBCB68B}" type="presParOf" srcId="{D77824E8-FC39-4D8A-975E-80A07815DF84}" destId="{4D6A75F0-36D8-4733-A750-F9105E5562E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B39008-0B9E-4F3F-8648-6306D7F2D606}">
      <dsp:nvSpPr>
        <dsp:cNvPr id="0" name=""/>
        <dsp:cNvSpPr/>
      </dsp:nvSpPr>
      <dsp:spPr>
        <a:xfrm>
          <a:off x="0" y="2984"/>
          <a:ext cx="11029615" cy="3953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B72FD3-888C-46BC-9686-C2DA5F7AA4EC}">
      <dsp:nvSpPr>
        <dsp:cNvPr id="0" name=""/>
        <dsp:cNvSpPr/>
      </dsp:nvSpPr>
      <dsp:spPr>
        <a:xfrm>
          <a:off x="119590" y="91936"/>
          <a:ext cx="217649" cy="21743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4289EA-7B19-420E-B6F2-D4F840ED8739}">
      <dsp:nvSpPr>
        <dsp:cNvPr id="0" name=""/>
        <dsp:cNvSpPr/>
      </dsp:nvSpPr>
      <dsp:spPr>
        <a:xfrm>
          <a:off x="456829" y="2984"/>
          <a:ext cx="10511337" cy="50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608" tIns="53608" rIns="53608" bIns="5360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 Black" panose="020B0A04020102020204" pitchFamily="34" charset="0"/>
            </a:rPr>
            <a:t>Collaborative learning enhances academic performance.</a:t>
          </a:r>
        </a:p>
      </dsp:txBody>
      <dsp:txXfrm>
        <a:off x="456829" y="2984"/>
        <a:ext cx="10511337" cy="506528"/>
      </dsp:txXfrm>
    </dsp:sp>
    <dsp:sp modelId="{608DDA25-CF44-4D95-A07E-DDF6534FD6DF}">
      <dsp:nvSpPr>
        <dsp:cNvPr id="0" name=""/>
        <dsp:cNvSpPr/>
      </dsp:nvSpPr>
      <dsp:spPr>
        <a:xfrm>
          <a:off x="0" y="636145"/>
          <a:ext cx="11029615" cy="3953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0C64AB-826F-4270-A2D9-C79662CCF1D3}">
      <dsp:nvSpPr>
        <dsp:cNvPr id="0" name=""/>
        <dsp:cNvSpPr/>
      </dsp:nvSpPr>
      <dsp:spPr>
        <a:xfrm>
          <a:off x="119590" y="725097"/>
          <a:ext cx="217649" cy="21743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8A854-B82C-4E4B-AF23-F8616E566532}">
      <dsp:nvSpPr>
        <dsp:cNvPr id="0" name=""/>
        <dsp:cNvSpPr/>
      </dsp:nvSpPr>
      <dsp:spPr>
        <a:xfrm>
          <a:off x="456829" y="636145"/>
          <a:ext cx="10511337" cy="50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608" tIns="53608" rIns="53608" bIns="5360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 Black" panose="020B0A04020102020204" pitchFamily="34" charset="0"/>
            </a:rPr>
            <a:t>It strengthens critical thinking and communication skills.</a:t>
          </a:r>
        </a:p>
      </dsp:txBody>
      <dsp:txXfrm>
        <a:off x="456829" y="636145"/>
        <a:ext cx="10511337" cy="506528"/>
      </dsp:txXfrm>
    </dsp:sp>
    <dsp:sp modelId="{B8058678-75A8-4F39-BEE8-C7CC89644411}">
      <dsp:nvSpPr>
        <dsp:cNvPr id="0" name=""/>
        <dsp:cNvSpPr/>
      </dsp:nvSpPr>
      <dsp:spPr>
        <a:xfrm>
          <a:off x="0" y="1269306"/>
          <a:ext cx="11029615" cy="3953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FAE138-1D58-408F-81CB-319440FE989B}">
      <dsp:nvSpPr>
        <dsp:cNvPr id="0" name=""/>
        <dsp:cNvSpPr/>
      </dsp:nvSpPr>
      <dsp:spPr>
        <a:xfrm>
          <a:off x="119590" y="1358258"/>
          <a:ext cx="217649" cy="21743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7660B0-8970-4FFF-B4B1-385DE12D2F39}">
      <dsp:nvSpPr>
        <dsp:cNvPr id="0" name=""/>
        <dsp:cNvSpPr/>
      </dsp:nvSpPr>
      <dsp:spPr>
        <a:xfrm>
          <a:off x="456829" y="1269306"/>
          <a:ext cx="10511337" cy="50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608" tIns="53608" rIns="53608" bIns="5360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 Black" panose="020B0A04020102020204" pitchFamily="34" charset="0"/>
            </a:rPr>
            <a:t>Teamwork skills developed through collaborative learning are essential in professional environments.</a:t>
          </a:r>
        </a:p>
      </dsp:txBody>
      <dsp:txXfrm>
        <a:off x="456829" y="1269306"/>
        <a:ext cx="10511337" cy="506528"/>
      </dsp:txXfrm>
    </dsp:sp>
    <dsp:sp modelId="{B6479288-1484-4A73-996A-7B8BB225C3B4}">
      <dsp:nvSpPr>
        <dsp:cNvPr id="0" name=""/>
        <dsp:cNvSpPr/>
      </dsp:nvSpPr>
      <dsp:spPr>
        <a:xfrm>
          <a:off x="0" y="1902467"/>
          <a:ext cx="11029615" cy="3953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E106F8-238F-4159-9E90-52138E899A4C}">
      <dsp:nvSpPr>
        <dsp:cNvPr id="0" name=""/>
        <dsp:cNvSpPr/>
      </dsp:nvSpPr>
      <dsp:spPr>
        <a:xfrm>
          <a:off x="119590" y="1991418"/>
          <a:ext cx="217649" cy="21743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4966FC-A7AD-4072-BA06-81FD14F95838}">
      <dsp:nvSpPr>
        <dsp:cNvPr id="0" name=""/>
        <dsp:cNvSpPr/>
      </dsp:nvSpPr>
      <dsp:spPr>
        <a:xfrm>
          <a:off x="456829" y="1902467"/>
          <a:ext cx="10511337" cy="50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608" tIns="53608" rIns="53608" bIns="5360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 Black" panose="020B0A04020102020204" pitchFamily="34" charset="0"/>
            </a:rPr>
            <a:t>Research by Qureshi et al. (2023) shows that engagement significantly improves learning outcomes.</a:t>
          </a:r>
        </a:p>
      </dsp:txBody>
      <dsp:txXfrm>
        <a:off x="456829" y="1902467"/>
        <a:ext cx="10511337" cy="506528"/>
      </dsp:txXfrm>
    </dsp:sp>
    <dsp:sp modelId="{E8A945DC-BCF9-4C25-A758-6A4716EF596F}">
      <dsp:nvSpPr>
        <dsp:cNvPr id="0" name=""/>
        <dsp:cNvSpPr/>
      </dsp:nvSpPr>
      <dsp:spPr>
        <a:xfrm>
          <a:off x="0" y="2535628"/>
          <a:ext cx="11029615" cy="3953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7C2076-8A86-4AC7-AF85-527CB8D81556}">
      <dsp:nvSpPr>
        <dsp:cNvPr id="0" name=""/>
        <dsp:cNvSpPr/>
      </dsp:nvSpPr>
      <dsp:spPr>
        <a:xfrm>
          <a:off x="119590" y="2624579"/>
          <a:ext cx="217649" cy="21743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50BFB-659A-479A-8FDF-93660CC0C3C3}">
      <dsp:nvSpPr>
        <dsp:cNvPr id="0" name=""/>
        <dsp:cNvSpPr/>
      </dsp:nvSpPr>
      <dsp:spPr>
        <a:xfrm>
          <a:off x="444426" y="2517094"/>
          <a:ext cx="10511337" cy="50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608" tIns="53608" rIns="53608" bIns="5360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 Black" panose="020B0A04020102020204" pitchFamily="34" charset="0"/>
            </a:rPr>
            <a:t>Mercier et al. (2023) highlight the benefits of collaborative approaches in engineering education for fostering analytical thinking and problem-solving skills.</a:t>
          </a:r>
        </a:p>
      </dsp:txBody>
      <dsp:txXfrm>
        <a:off x="444426" y="2517094"/>
        <a:ext cx="10511337" cy="506528"/>
      </dsp:txXfrm>
    </dsp:sp>
    <dsp:sp modelId="{53844212-341B-4022-A426-B30980EB32D0}">
      <dsp:nvSpPr>
        <dsp:cNvPr id="0" name=""/>
        <dsp:cNvSpPr/>
      </dsp:nvSpPr>
      <dsp:spPr>
        <a:xfrm>
          <a:off x="0" y="3168789"/>
          <a:ext cx="11029615" cy="39533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1D2D6B-1B77-4C04-8986-566CDE9CAE6B}">
      <dsp:nvSpPr>
        <dsp:cNvPr id="0" name=""/>
        <dsp:cNvSpPr/>
      </dsp:nvSpPr>
      <dsp:spPr>
        <a:xfrm>
          <a:off x="119590" y="3257740"/>
          <a:ext cx="217649" cy="21743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A75F0-36D8-4733-A750-F9105E5562E8}">
      <dsp:nvSpPr>
        <dsp:cNvPr id="0" name=""/>
        <dsp:cNvSpPr/>
      </dsp:nvSpPr>
      <dsp:spPr>
        <a:xfrm>
          <a:off x="456829" y="3168789"/>
          <a:ext cx="10511337" cy="5065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608" tIns="53608" rIns="53608" bIns="53608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latin typeface="Arial Black" panose="020B0A04020102020204" pitchFamily="34" charset="0"/>
            </a:rPr>
            <a:t>The skills gained through collaborative learning are transferable to professional practice.</a:t>
          </a:r>
        </a:p>
      </dsp:txBody>
      <dsp:txXfrm>
        <a:off x="456829" y="3168789"/>
        <a:ext cx="10511337" cy="5065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276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138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17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64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825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24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28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876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591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413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304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0E6569D-67C2-40C4-9271-83EF95B9972E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BF53E7E-D03D-4FA4-84F5-1FB2FCEDF62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124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B695AA2-4B70-477F-AF90-536B720A13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 MT" panose="020B0502020104020203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A2E3E1-1B97-690E-C8C0-0FE136E3F05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4525" b="24500"/>
          <a:stretch>
            <a:fillRect/>
          </a:stretch>
        </p:blipFill>
        <p:spPr>
          <a:xfrm>
            <a:off x="-18025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F48014-AEC0-1C86-5D50-EE120B3BFB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9088" y="2293177"/>
            <a:ext cx="10225530" cy="1475013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US" sz="4000" dirty="0">
                <a:solidFill>
                  <a:srgbClr val="FF0000"/>
                </a:solidFill>
                <a:latin typeface="Arial Black" panose="020B0A04020102020204" pitchFamily="34" charset="0"/>
              </a:rPr>
              <a:t>The Benefits and Challenges of Collaborative Learning in Professional and Global Contexts</a:t>
            </a:r>
            <a:endParaRPr lang="en-GB" sz="4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850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E74AD-C55F-5677-BBEA-8E19039AC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FFFFFF"/>
                </a:solidFill>
                <a:latin typeface="Arial Black" panose="020B0A04020102020204" pitchFamily="34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A05C2-1B39-8E95-AC36-D7CED786F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361" y="2424136"/>
            <a:ext cx="3353378" cy="343466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presentation explores collaborative learning.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It evaluates both the benefits and limitations of the approach.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Emphasis is placed on its support for professional practice.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context includes its operation within the global business.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Current academic research underpins the discussion.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goal is to highlight the strengths and challenges of collaborative learning.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90C81F-03A4-DBF4-157B-88DBA55D715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5199" b="1"/>
          <a:stretch>
            <a:fillRect/>
          </a:stretch>
        </p:blipFill>
        <p:spPr>
          <a:xfrm>
            <a:off x="4244443" y="1892627"/>
            <a:ext cx="3699935" cy="44979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837D134-150F-93A2-E5D0-B13491D1898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6087" r="28260"/>
          <a:stretch>
            <a:fillRect/>
          </a:stretch>
        </p:blipFill>
        <p:spPr>
          <a:xfrm>
            <a:off x="8042494" y="1892627"/>
            <a:ext cx="3699935" cy="4497938"/>
          </a:xfrm>
          <a:prstGeom prst="rect">
            <a:avLst/>
          </a:prstGeom>
        </p:spPr>
      </p:pic>
      <p:pic>
        <p:nvPicPr>
          <p:cNvPr id="4" name="Voice 260428_211705">
            <a:hlinkClick r:id="" action="ppaction://media"/>
            <a:extLst>
              <a:ext uri="{FF2B5EF4-FFF2-40B4-BE49-F238E27FC236}">
                <a16:creationId xmlns:a16="http://schemas.microsoft.com/office/drawing/2014/main" id="{777390E2-70BB-4B8D-DED0-C0E2E08F57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70888" y="59182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044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5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79A26B8-6C4E-452B-ADD3-ED324A7AB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4167E1-E2B0-4192-8DA2-6967DDFF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14407"/>
            <a:ext cx="5609967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85A3C4-5FA4-B8E3-B8E3-8879A28FCB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121" y="960722"/>
            <a:ext cx="5290223" cy="1231169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FFFFFF"/>
                </a:solidFill>
                <a:latin typeface="Arial Black" panose="020B0A04020102020204" pitchFamily="34" charset="0"/>
              </a:rPr>
              <a:t>Understanding Collaborative Learning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3E4FEE-2E6A-44AB-B6BA-C1AD0CD6D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560581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17EB59-13B3-43DA-9B91-A7CC174A6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4318" y="457200"/>
            <a:ext cx="5600007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043F7-444B-DFCB-7C26-6187773F0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387" y="2254101"/>
            <a:ext cx="5215818" cy="403428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Collaborative learning is a method where individuals collaborate to build knowledge through interaction, discussion, and problem-solving.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approach is founded on social constructivist theory, emphasising the importance of collective learning experiences.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has developed from earlier models of cooperative learning, according to Yang (2023).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Unlike isolated learning, collaborative learning encourages active engagement among learners to enhance understanding.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methodology highlights the social aspects of learning, underscoring interaction and collective meaning-making.</a:t>
            </a:r>
            <a:endParaRPr lang="en-GB" sz="1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59989A-B5FC-CF4D-9D22-41976A7E1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8084" y="1780663"/>
            <a:ext cx="4952475" cy="3305776"/>
          </a:xfrm>
          <a:prstGeom prst="rect">
            <a:avLst/>
          </a:prstGeom>
        </p:spPr>
      </p:pic>
      <p:pic>
        <p:nvPicPr>
          <p:cNvPr id="4" name="Voice 260428_212248">
            <a:hlinkClick r:id="" action="ppaction://media"/>
            <a:extLst>
              <a:ext uri="{FF2B5EF4-FFF2-40B4-BE49-F238E27FC236}">
                <a16:creationId xmlns:a16="http://schemas.microsoft.com/office/drawing/2014/main" id="{DDC5D3FA-C0AC-C938-DA7D-3D560CEC55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19900" y="576421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748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5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49376-94AE-8E41-FB15-C45721046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Arial Black" panose="020B0A04020102020204" pitchFamily="34" charset="0"/>
              </a:rPr>
              <a:t>Academic and Professional Benefits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5207EE-6EBB-C0EA-7DB5-226BE54016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2064746"/>
              </p:ext>
            </p:extLst>
          </p:nvPr>
        </p:nvGraphicFramePr>
        <p:xfrm>
          <a:off x="581192" y="2180496"/>
          <a:ext cx="11029615" cy="3678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Voice 260428_213526">
            <a:hlinkClick r:id="" action="ppaction://media"/>
            <a:extLst>
              <a:ext uri="{FF2B5EF4-FFF2-40B4-BE49-F238E27FC236}">
                <a16:creationId xmlns:a16="http://schemas.microsoft.com/office/drawing/2014/main" id="{C40C5745-FC02-7A95-3E68-05D479FD3D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592326" y="595264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8987B-319C-2C67-7525-511F4E4DE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Social and Emotional Dimensions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F48D04A-B18A-4669-86FA-1F7C104C4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33343D-8644-2F6C-8FFA-E245F280C7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883" r="11625" b="2"/>
          <a:stretch>
            <a:fillRect/>
          </a:stretch>
        </p:blipFill>
        <p:spPr>
          <a:xfrm>
            <a:off x="657225" y="2361056"/>
            <a:ext cx="4962525" cy="36492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11231-DCE3-747F-D4A1-C294AD283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5805" y="2180496"/>
            <a:ext cx="5275001" cy="4045683"/>
          </a:xfrm>
        </p:spPr>
        <p:txBody>
          <a:bodyPr>
            <a:norm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Effective collaborative learning hinges on social and emotional interaction.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Key emotions include trust, motivation, and the ability to manage feelings in group contexts (Huang &amp; Lajoie, 2023).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Emotions such as engagement greatly influence group performance and learning outcomes.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 supportive environment enhances collaboration efficacy, while negative emotions can hinder benefits.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Emotional awareness is essential for successful group dynamics.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Voice 260428_214203">
            <a:hlinkClick r:id="" action="ppaction://media"/>
            <a:extLst>
              <a:ext uri="{FF2B5EF4-FFF2-40B4-BE49-F238E27FC236}">
                <a16:creationId xmlns:a16="http://schemas.microsoft.com/office/drawing/2014/main" id="{7E8D015D-AA95-CDC0-FB94-820A53CD4D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14632" y="601027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61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3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06E80FF-5363-4EBB-97FF-C84D9EA357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8641"/>
            <a:ext cx="12191999" cy="63093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619E46E-5263-4C6C-A732-9633475D90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38174"/>
            <a:ext cx="3705323" cy="57626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9C08F9-FBD0-FE21-5AFA-E05CB0151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189" y="1209184"/>
            <a:ext cx="3089189" cy="4734416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 Black" panose="020B0A04020102020204" pitchFamily="34" charset="0"/>
              </a:rPr>
              <a:t>Technology and Global Contexts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3E0626-6A9F-400F-9C6C-BDED169129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47DC32-8EA1-434F-BB8A-E6CDA90BC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012DDC2-F706-47ED-B95F-79213E2D0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FAE0A1E-0F18-4974-802F-0E6AE1F55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1923" y="654222"/>
            <a:ext cx="3702878" cy="2437844"/>
          </a:xfrm>
          <a:prstGeom prst="rect">
            <a:avLst/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E7B9C9-D49E-B06A-E95D-167AB3ABD3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8182" y="780711"/>
            <a:ext cx="3247155" cy="21674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51E3FC-5CAD-655E-84F8-A209DF0658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8827" y="959275"/>
            <a:ext cx="3400442" cy="1827737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3372E1CD-CBE8-4674-A9FE-54B4AC851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36239" y="654222"/>
            <a:ext cx="3702878" cy="2437844"/>
          </a:xfrm>
          <a:prstGeom prst="rect">
            <a:avLst/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13AAE-D390-83F0-A238-0B24B2D8B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1870" y="3425295"/>
            <a:ext cx="6864154" cy="280047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Technology has broadened collaborative learning from physical classrooms to global platforms.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Social media facilitates international collaboration, providing access to varied perspectives (Al-Rahmi et al., 2022).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Virtual reality promotes immersive learning experiences that enhance engagement (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Fitrianto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&amp; Saif, 2024).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Lipponen (2023) warns that digital collaboration should be carefully structured to mitigate risks like cyberbullying and distraction, emphasising the necessity of effective management.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Voice 260429_094117">
            <a:hlinkClick r:id="" action="ppaction://media"/>
            <a:extLst>
              <a:ext uri="{FF2B5EF4-FFF2-40B4-BE49-F238E27FC236}">
                <a16:creationId xmlns:a16="http://schemas.microsoft.com/office/drawing/2014/main" id="{3F77EAE5-39E2-CC5A-6CF4-EF43981948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76869" y="599439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095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6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79A26B8-6C4E-452B-ADD3-ED324A7AB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B4167E1-E2B0-4192-8DA2-6967DDFF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14407"/>
            <a:ext cx="5609967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0788B-B70B-38E8-238A-9296CAB8B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3387" y="830977"/>
            <a:ext cx="4968489" cy="101380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FFFFFF"/>
                </a:solidFill>
                <a:latin typeface="Arial Black" panose="020B0A04020102020204" pitchFamily="34" charset="0"/>
              </a:rPr>
              <a:t>Challenges and Limitations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03E4FEE-2E6A-44AB-B6BA-C1AD0CD6D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560581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17EB59-13B3-43DA-9B91-A7CC174A6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4318" y="457200"/>
            <a:ext cx="5600007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D0002-EBF2-633B-B132-63F132550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3387" y="2254102"/>
            <a:ext cx="4947221" cy="36503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Collaborative learning faces limitations such as unequal participation, group conflict, cultural differences, and coordination challenges.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Issues like free-riding can negatively impact group effectiveness.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Conflicts and miscommunication may occur due to differing expectations and working styles.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 differences can affect communication and collaboration in global settings.</a:t>
            </a:r>
          </a:p>
          <a:p>
            <a:pPr>
              <a:lnSpc>
                <a:spcPct val="90000"/>
              </a:lnSpc>
            </a:pPr>
            <a:r>
              <a:rPr lang="en-US" sz="1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Coordinating tasks across various time zones and platforms can pose practical difficulties, especially in digital environments.</a:t>
            </a:r>
            <a:endParaRPr lang="en-GB" sz="16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001C27-35B6-D3E5-78A4-870124C78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68084" y="1458752"/>
            <a:ext cx="4952475" cy="3949598"/>
          </a:xfrm>
          <a:prstGeom prst="rect">
            <a:avLst/>
          </a:prstGeom>
        </p:spPr>
      </p:pic>
      <p:pic>
        <p:nvPicPr>
          <p:cNvPr id="4" name="Voice 260429_095219">
            <a:hlinkClick r:id="" action="ppaction://media"/>
            <a:extLst>
              <a:ext uri="{FF2B5EF4-FFF2-40B4-BE49-F238E27FC236}">
                <a16:creationId xmlns:a16="http://schemas.microsoft.com/office/drawing/2014/main" id="{F1CC954A-DEE5-D96E-6DC1-3A0FC95049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94713" y="5715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327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9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79A26B8-6C4E-452B-ADD3-ED324A7AB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1553D9-B17D-F80E-573F-E562CF0C2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4721" y="960723"/>
            <a:ext cx="4968489" cy="1013800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solidFill>
                  <a:schemeClr val="tx2"/>
                </a:solidFill>
                <a:latin typeface="Arial Black" panose="020B0A04020102020204" pitchFamily="34" charset="0"/>
              </a:rPr>
              <a:t>Conclusion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3E4FEE-2E6A-44AB-B6BA-C1AD0CD6D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560581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17EB59-13B3-43DA-9B91-A7CC174A60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44318" y="457200"/>
            <a:ext cx="5600007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B4167E1-E2B0-4192-8DA2-6967DDFF87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2377" y="614407"/>
            <a:ext cx="5609967" cy="561177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50CC11-A494-21B1-F7BA-63B029840C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114" y="1860181"/>
            <a:ext cx="4674492" cy="312022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44E6C-B0ED-375E-4EDD-F2CF84538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5987" y="2254102"/>
            <a:ext cx="4947221" cy="3650344"/>
          </a:xfrm>
        </p:spPr>
        <p:txBody>
          <a:bodyPr>
            <a:norm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Collaborative learning enhances skills for professional practice.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It establishes a strong link to global teamwork and innovation.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Successful collaborative learning requires structure, support, and technology management.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There is a need to balance benefits with challenges.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Proper implementation, clear structure, and addressing group dynamics and technological risks are crucial for effectiveness.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Voice 260429_100042">
            <a:hlinkClick r:id="" action="ppaction://media"/>
            <a:extLst>
              <a:ext uri="{FF2B5EF4-FFF2-40B4-BE49-F238E27FC236}">
                <a16:creationId xmlns:a16="http://schemas.microsoft.com/office/drawing/2014/main" id="{0F5F3800-0A6C-6107-277D-49CB8C2EB9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47724" y="602297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1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0F24C-669A-5490-5924-D4B126C57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>
                <a:latin typeface="Arial Black" panose="020B0A04020102020204" pitchFamily="34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18B44-9404-7336-D03C-BDD131731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Al-Rahmi, W. M., Yahaya, N.,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Alturki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U.,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Alrobai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Aldraiweesh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A. A., Omar Alsayed, A., &amp; Kamin, Y. B. (2022). Social media–based collaborative learning: The effect on learning success with the moderating role of cyberstalking and cyberbullying.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Interactive Learning Environments, 30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(8), 1434–1447.</a:t>
            </a:r>
          </a:p>
          <a:p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Fitrianto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I., &amp; Saif, A. (2024). The role of virtual reality in enhancing experiential learning: A comparative study of traditional and immersive learning environments.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International Journal of Post Axial: Futuristic Teaching and Learning,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97–110.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Huang, X., &amp; Lajoie, S. P. (2023). Social emotional interaction in collaborative learning: Why it matters and how we can measure it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? Social Sciences &amp; Humanities Open, 7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(1), 100447.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Lipponen, L. (2023). Exploring foundations for computer-supported collaborative learning. In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Computer support for collaborative learning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(pp. 72–81). Routledge.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Mercier, E., Goldstein, M. H.,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Baligar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P., &amp;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Rajarathinam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R. J. (2023). Collaborative learning in engineering education. In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International handbook of engineering education research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(pp. 402–432). Routledge.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Qureshi, M. A., Khaskheli, A., Qureshi, J. A., Raza, S. A., &amp;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Yousufi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S. Q. (2023). Factors affecting students’ learning performance through collaborative learning and engagement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. Interactive Learning Environments, 31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(4), 2371–2391.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Yang, X. (2023). A historical review of collaborative learning and cooperative learning. </a:t>
            </a:r>
            <a:r>
              <a:rPr lang="en-US" i="1" dirty="0" err="1">
                <a:latin typeface="Arial" panose="020B0604020202020204" pitchFamily="34" charset="0"/>
                <a:cs typeface="Arial" panose="020B0604020202020204" pitchFamily="34" charset="0"/>
              </a:rPr>
              <a:t>TechTrends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, 67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(4), 718–728.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637729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38</TotalTime>
  <Words>822</Words>
  <PresentationFormat>Widescreen</PresentationFormat>
  <Paragraphs>52</Paragraphs>
  <Slides>9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Gill Sans MT</vt:lpstr>
      <vt:lpstr>Wingdings 2</vt:lpstr>
      <vt:lpstr>Dividend</vt:lpstr>
      <vt:lpstr>The Benefits and Challenges of Collaborative Learning in Professional and Global Contexts</vt:lpstr>
      <vt:lpstr>Introduction </vt:lpstr>
      <vt:lpstr>Understanding Collaborative Learning</vt:lpstr>
      <vt:lpstr>Academic and Professional Benefits</vt:lpstr>
      <vt:lpstr>Social and Emotional Dimensions</vt:lpstr>
      <vt:lpstr>Technology and Global Contexts</vt:lpstr>
      <vt:lpstr>Challenges and Limitations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2026-04-28T19:01:32Z</dcterms:created>
  <dcterms:modified xsi:type="dcterms:W3CDTF">2026-04-29T16:32:52Z</dcterms:modified>
</cp:coreProperties>
</file>