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6.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0" r:id="rId4"/>
    <p:sldMasterId id="2147483656" r:id="rId5"/>
    <p:sldMasterId id="2147483665" r:id="rId6"/>
    <p:sldMasterId id="2147483669" r:id="rId7"/>
    <p:sldMasterId id="2147483674" r:id="rId8"/>
    <p:sldMasterId id="2147483678" r:id="rId9"/>
  </p:sldMasterIdLst>
  <p:notesMasterIdLst>
    <p:notesMasterId r:id="rId35"/>
  </p:notesMasterIdLst>
  <p:sldIdLst>
    <p:sldId id="256" r:id="rId10"/>
    <p:sldId id="257" r:id="rId11"/>
    <p:sldId id="258" r:id="rId12"/>
    <p:sldId id="259" r:id="rId13"/>
    <p:sldId id="260" r:id="rId14"/>
    <p:sldId id="261" r:id="rId15"/>
    <p:sldId id="262" r:id="rId16"/>
    <p:sldId id="263" r:id="rId17"/>
    <p:sldId id="264" r:id="rId18"/>
    <p:sldId id="265" r:id="rId19"/>
    <p:sldId id="266" r:id="rId20"/>
    <p:sldId id="267" r:id="rId21"/>
    <p:sldId id="268" r:id="rId22"/>
    <p:sldId id="269" r:id="rId23"/>
    <p:sldId id="270" r:id="rId24"/>
    <p:sldId id="271" r:id="rId25"/>
    <p:sldId id="272" r:id="rId26"/>
    <p:sldId id="273" r:id="rId27"/>
    <p:sldId id="274" r:id="rId28"/>
    <p:sldId id="275" r:id="rId29"/>
    <p:sldId id="276" r:id="rId30"/>
    <p:sldId id="277" r:id="rId31"/>
    <p:sldId id="278" r:id="rId32"/>
    <p:sldId id="279" r:id="rId33"/>
    <p:sldId id="280" r:id="rId34"/>
  </p:sldIdLst>
  <p:sldSz cx="12192000" cy="6858000"/>
  <p:notesSz cx="7104063" cy="10234613"/>
  <p:custDataLst>
    <p:custData r:id="rId1"/>
    <p:custData r:id="rId2"/>
  </p:custDataLst>
  <p:defaultText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defaultTextStyle>
  <p:extLst>
    <p:ext uri="{EFAFB233-063F-42B5-8137-9DF3F51BA10A}">
      <p15:sldGuideLst xmlns:p15="http://schemas.microsoft.com/office/powerpoint/2012/main">
        <p15:guide id="1" pos="3840">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C1F938-4E74-EEC3-6E62-D4A4C076C0EA}" v="71" dt="2026-09-04T14:11:33.4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snapToObjects="1">
      <p:cViewPr varScale="1">
        <p:scale>
          <a:sx n="82" d="100"/>
          <a:sy n="82" d="100"/>
        </p:scale>
        <p:origin x="780" y="96"/>
      </p:cViewPr>
      <p:guideLst>
        <p:guide pos="3840"/>
        <p:guide orient="horz" pos="2160"/>
      </p:guideLst>
    </p:cSldViewPr>
  </p:slide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tableStyles" Target="tableStyles.xml"/><Relationship Id="rId21" Type="http://schemas.openxmlformats.org/officeDocument/2006/relationships/slide" Target="slides/slide12.xml"/><Relationship Id="rId34" Type="http://schemas.openxmlformats.org/officeDocument/2006/relationships/slide" Target="slides/slide25.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presProps" Target="pres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notesMaster" Target="notesMasters/notesMaster1.xml"/><Relationship Id="rId8" Type="http://schemas.openxmlformats.org/officeDocument/2006/relationships/slideMaster" Target="slideMasters/slideMaster6.xml"/><Relationship Id="rId3" Type="http://schemas.openxmlformats.org/officeDocument/2006/relationships/slideMaster" Target="slideMasters/slideMaster1.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Svejda" userId="S::m.svejda@uwtsd.ac.uk::8cc0682a-1f17-4534-acee-9b898a7be1ec" providerId="AD" clId="Web-{D0C1F938-4E74-EEC3-6E62-D4A4C076C0EA}"/>
    <pc:docChg chg="modSld">
      <pc:chgData name="Martin Svejda" userId="S::m.svejda@uwtsd.ac.uk::8cc0682a-1f17-4534-acee-9b898a7be1ec" providerId="AD" clId="Web-{D0C1F938-4E74-EEC3-6E62-D4A4C076C0EA}" dt="2026-09-04T14:12:57.040" v="107"/>
      <pc:docMkLst>
        <pc:docMk/>
      </pc:docMkLst>
      <pc:sldChg chg="modSp modNotes">
        <pc:chgData name="Martin Svejda" userId="S::m.svejda@uwtsd.ac.uk::8cc0682a-1f17-4534-acee-9b898a7be1ec" providerId="AD" clId="Web-{D0C1F938-4E74-EEC3-6E62-D4A4C076C0EA}" dt="2026-09-04T14:02:12.709" v="12"/>
        <pc:sldMkLst>
          <pc:docMk/>
          <pc:sldMk cId="0" sldId="262"/>
        </pc:sldMkLst>
        <pc:spChg chg="mod">
          <ac:chgData name="Martin Svejda" userId="S::m.svejda@uwtsd.ac.uk::8cc0682a-1f17-4534-acee-9b898a7be1ec" providerId="AD" clId="Web-{D0C1F938-4E74-EEC3-6E62-D4A4C076C0EA}" dt="2026-09-04T14:01:08.439" v="10" actId="1076"/>
          <ac:spMkLst>
            <pc:docMk/>
            <pc:sldMk cId="0" sldId="262"/>
            <ac:spMk id="76883621" creationId="{00000000-0000-0000-0000-000000000000}"/>
          </ac:spMkLst>
        </pc:spChg>
        <pc:spChg chg="mod">
          <ac:chgData name="Martin Svejda" userId="S::m.svejda@uwtsd.ac.uk::8cc0682a-1f17-4534-acee-9b898a7be1ec" providerId="AD" clId="Web-{D0C1F938-4E74-EEC3-6E62-D4A4C076C0EA}" dt="2026-09-04T14:00:50.485" v="8" actId="20577"/>
          <ac:spMkLst>
            <pc:docMk/>
            <pc:sldMk cId="0" sldId="262"/>
            <ac:spMk id="1003480252" creationId="{00000000-0000-0000-0000-000000000000}"/>
          </ac:spMkLst>
        </pc:spChg>
      </pc:sldChg>
      <pc:sldChg chg="modSp modNotes">
        <pc:chgData name="Martin Svejda" userId="S::m.svejda@uwtsd.ac.uk::8cc0682a-1f17-4534-acee-9b898a7be1ec" providerId="AD" clId="Web-{D0C1F938-4E74-EEC3-6E62-D4A4C076C0EA}" dt="2026-09-04T14:05:15.734" v="42"/>
        <pc:sldMkLst>
          <pc:docMk/>
          <pc:sldMk cId="0" sldId="263"/>
        </pc:sldMkLst>
        <pc:spChg chg="mod">
          <ac:chgData name="Martin Svejda" userId="S::m.svejda@uwtsd.ac.uk::8cc0682a-1f17-4534-acee-9b898a7be1ec" providerId="AD" clId="Web-{D0C1F938-4E74-EEC3-6E62-D4A4C076C0EA}" dt="2026-09-04T14:03:45.527" v="28" actId="14100"/>
          <ac:spMkLst>
            <pc:docMk/>
            <pc:sldMk cId="0" sldId="263"/>
            <ac:spMk id="1533441510" creationId="{00000000-0000-0000-0000-000000000000}"/>
          </ac:spMkLst>
        </pc:spChg>
        <pc:spChg chg="mod">
          <ac:chgData name="Martin Svejda" userId="S::m.svejda@uwtsd.ac.uk::8cc0682a-1f17-4534-acee-9b898a7be1ec" providerId="AD" clId="Web-{D0C1F938-4E74-EEC3-6E62-D4A4C076C0EA}" dt="2026-09-04T14:03:03.619" v="21" actId="14100"/>
          <ac:spMkLst>
            <pc:docMk/>
            <pc:sldMk cId="0" sldId="263"/>
            <ac:spMk id="1976483012" creationId="{00000000-0000-0000-0000-000000000000}"/>
          </ac:spMkLst>
        </pc:spChg>
      </pc:sldChg>
      <pc:sldChg chg="addSp modSp addAnim">
        <pc:chgData name="Martin Svejda" userId="S::m.svejda@uwtsd.ac.uk::8cc0682a-1f17-4534-acee-9b898a7be1ec" providerId="AD" clId="Web-{D0C1F938-4E74-EEC3-6E62-D4A4C076C0EA}" dt="2026-09-04T14:08:50.427" v="61" actId="1076"/>
        <pc:sldMkLst>
          <pc:docMk/>
          <pc:sldMk cId="0" sldId="264"/>
        </pc:sldMkLst>
        <pc:spChg chg="mod">
          <ac:chgData name="Martin Svejda" userId="S::m.svejda@uwtsd.ac.uk::8cc0682a-1f17-4534-acee-9b898a7be1ec" providerId="AD" clId="Web-{D0C1F938-4E74-EEC3-6E62-D4A4C076C0EA}" dt="2026-09-04T14:08:10.801" v="59" actId="1076"/>
          <ac:spMkLst>
            <pc:docMk/>
            <pc:sldMk cId="0" sldId="264"/>
            <ac:spMk id="3" creationId="{5F6C3BE2-D15B-60CB-1D98-89F8E6FCDB3E}"/>
          </ac:spMkLst>
        </pc:spChg>
        <pc:spChg chg="mod">
          <ac:chgData name="Martin Svejda" userId="S::m.svejda@uwtsd.ac.uk::8cc0682a-1f17-4534-acee-9b898a7be1ec" providerId="AD" clId="Web-{D0C1F938-4E74-EEC3-6E62-D4A4C076C0EA}" dt="2026-09-04T14:08:30.958" v="60" actId="20577"/>
          <ac:spMkLst>
            <pc:docMk/>
            <pc:sldMk cId="0" sldId="264"/>
            <ac:spMk id="4" creationId="{9E8B7ECC-9280-9CF1-DC1F-BD639B0814A9}"/>
          </ac:spMkLst>
        </pc:spChg>
        <pc:spChg chg="mod">
          <ac:chgData name="Martin Svejda" userId="S::m.svejda@uwtsd.ac.uk::8cc0682a-1f17-4534-acee-9b898a7be1ec" providerId="AD" clId="Web-{D0C1F938-4E74-EEC3-6E62-D4A4C076C0EA}" dt="2026-09-04T14:06:21.158" v="48" actId="14100"/>
          <ac:spMkLst>
            <pc:docMk/>
            <pc:sldMk cId="0" sldId="264"/>
            <ac:spMk id="223077666" creationId="{00000000-0000-0000-0000-000000000000}"/>
          </ac:spMkLst>
        </pc:spChg>
        <pc:spChg chg="mod">
          <ac:chgData name="Martin Svejda" userId="S::m.svejda@uwtsd.ac.uk::8cc0682a-1f17-4534-acee-9b898a7be1ec" providerId="AD" clId="Web-{D0C1F938-4E74-EEC3-6E62-D4A4C076C0EA}" dt="2026-09-04T14:05:42.469" v="44" actId="20577"/>
          <ac:spMkLst>
            <pc:docMk/>
            <pc:sldMk cId="0" sldId="264"/>
            <ac:spMk id="993999477" creationId="{00000000-0000-0000-0000-000000000000}"/>
          </ac:spMkLst>
        </pc:spChg>
        <pc:grpChg chg="add mod">
          <ac:chgData name="Martin Svejda" userId="S::m.svejda@uwtsd.ac.uk::8cc0682a-1f17-4534-acee-9b898a7be1ec" providerId="AD" clId="Web-{D0C1F938-4E74-EEC3-6E62-D4A4C076C0EA}" dt="2026-09-04T14:06:41.565" v="53" actId="1076"/>
          <ac:grpSpMkLst>
            <pc:docMk/>
            <pc:sldMk cId="0" sldId="264"/>
            <ac:grpSpMk id="5" creationId="{19D4310C-1486-4EF2-6A90-185BC3466396}"/>
          </ac:grpSpMkLst>
        </pc:grpChg>
        <pc:grpChg chg="mod">
          <ac:chgData name="Martin Svejda" userId="S::m.svejda@uwtsd.ac.uk::8cc0682a-1f17-4534-acee-9b898a7be1ec" providerId="AD" clId="Web-{D0C1F938-4E74-EEC3-6E62-D4A4C076C0EA}" dt="2026-09-04T14:06:30.580" v="50" actId="1076"/>
          <ac:grpSpMkLst>
            <pc:docMk/>
            <pc:sldMk cId="0" sldId="264"/>
            <ac:grpSpMk id="318885553" creationId="{00000000-0000-0000-0000-000000000000}"/>
          </ac:grpSpMkLst>
        </pc:grpChg>
        <pc:grpChg chg="mod">
          <ac:chgData name="Martin Svejda" userId="S::m.svejda@uwtsd.ac.uk::8cc0682a-1f17-4534-acee-9b898a7be1ec" providerId="AD" clId="Web-{D0C1F938-4E74-EEC3-6E62-D4A4C076C0EA}" dt="2026-09-04T14:06:30.580" v="49" actId="1076"/>
          <ac:grpSpMkLst>
            <pc:docMk/>
            <pc:sldMk cId="0" sldId="264"/>
            <ac:grpSpMk id="585754654" creationId="{00000000-0000-0000-0000-000000000000}"/>
          </ac:grpSpMkLst>
        </pc:grpChg>
        <pc:grpChg chg="mod">
          <ac:chgData name="Martin Svejda" userId="S::m.svejda@uwtsd.ac.uk::8cc0682a-1f17-4534-acee-9b898a7be1ec" providerId="AD" clId="Web-{D0C1F938-4E74-EEC3-6E62-D4A4C076C0EA}" dt="2026-09-04T14:06:30.596" v="51" actId="1076"/>
          <ac:grpSpMkLst>
            <pc:docMk/>
            <pc:sldMk cId="0" sldId="264"/>
            <ac:grpSpMk id="1926801414" creationId="{00000000-0000-0000-0000-000000000000}"/>
          </ac:grpSpMkLst>
        </pc:grpChg>
        <pc:picChg chg="mod ord">
          <ac:chgData name="Martin Svejda" userId="S::m.svejda@uwtsd.ac.uk::8cc0682a-1f17-4534-acee-9b898a7be1ec" providerId="AD" clId="Web-{D0C1F938-4E74-EEC3-6E62-D4A4C076C0EA}" dt="2026-09-04T14:08:50.427" v="61" actId="1076"/>
          <ac:picMkLst>
            <pc:docMk/>
            <pc:sldMk cId="0" sldId="264"/>
            <ac:picMk id="1188260635" creationId="{00000000-0000-0000-0000-000000000000}"/>
          </ac:picMkLst>
        </pc:picChg>
      </pc:sldChg>
      <pc:sldChg chg="modSp modNotes">
        <pc:chgData name="Martin Svejda" userId="S::m.svejda@uwtsd.ac.uk::8cc0682a-1f17-4534-acee-9b898a7be1ec" providerId="AD" clId="Web-{D0C1F938-4E74-EEC3-6E62-D4A4C076C0EA}" dt="2026-09-04T14:12:57.040" v="107"/>
        <pc:sldMkLst>
          <pc:docMk/>
          <pc:sldMk cId="0" sldId="265"/>
        </pc:sldMkLst>
        <pc:spChg chg="mod">
          <ac:chgData name="Martin Svejda" userId="S::m.svejda@uwtsd.ac.uk::8cc0682a-1f17-4534-acee-9b898a7be1ec" providerId="AD" clId="Web-{D0C1F938-4E74-EEC3-6E62-D4A4C076C0EA}" dt="2026-09-04T14:10:38.320" v="74" actId="1076"/>
          <ac:spMkLst>
            <pc:docMk/>
            <pc:sldMk cId="0" sldId="265"/>
            <ac:spMk id="899820770" creationId="{00000000-0000-0000-0000-000000000000}"/>
          </ac:spMkLst>
        </pc:spChg>
        <pc:spChg chg="mod">
          <ac:chgData name="Martin Svejda" userId="S::m.svejda@uwtsd.ac.uk::8cc0682a-1f17-4534-acee-9b898a7be1ec" providerId="AD" clId="Web-{D0C1F938-4E74-EEC3-6E62-D4A4C076C0EA}" dt="2026-09-04T14:11:32.461" v="87" actId="20577"/>
          <ac:spMkLst>
            <pc:docMk/>
            <pc:sldMk cId="0" sldId="265"/>
            <ac:spMk id="1403662055" creationId="{00000000-0000-0000-0000-000000000000}"/>
          </ac:spMkLst>
        </pc:spChg>
        <pc:grpChg chg="mod">
          <ac:chgData name="Martin Svejda" userId="S::m.svejda@uwtsd.ac.uk::8cc0682a-1f17-4534-acee-9b898a7be1ec" providerId="AD" clId="Web-{D0C1F938-4E74-EEC3-6E62-D4A4C076C0EA}" dt="2026-09-04T14:11:23.711" v="83" actId="1076"/>
          <ac:grpSpMkLst>
            <pc:docMk/>
            <pc:sldMk cId="0" sldId="265"/>
            <ac:grpSpMk id="547172118" creationId="{00000000-0000-0000-0000-000000000000}"/>
          </ac:grpSpMkLst>
        </pc:grpChg>
        <pc:grpChg chg="mod">
          <ac:chgData name="Martin Svejda" userId="S::m.svejda@uwtsd.ac.uk::8cc0682a-1f17-4534-acee-9b898a7be1ec" providerId="AD" clId="Web-{D0C1F938-4E74-EEC3-6E62-D4A4C076C0EA}" dt="2026-09-04T14:11:23.680" v="81" actId="1076"/>
          <ac:grpSpMkLst>
            <pc:docMk/>
            <pc:sldMk cId="0" sldId="265"/>
            <ac:grpSpMk id="553831269" creationId="{00000000-0000-0000-0000-000000000000}"/>
          </ac:grpSpMkLst>
        </pc:grpChg>
        <pc:grpChg chg="mod">
          <ac:chgData name="Martin Svejda" userId="S::m.svejda@uwtsd.ac.uk::8cc0682a-1f17-4534-acee-9b898a7be1ec" providerId="AD" clId="Web-{D0C1F938-4E74-EEC3-6E62-D4A4C076C0EA}" dt="2026-09-04T14:11:23.695" v="82" actId="1076"/>
          <ac:grpSpMkLst>
            <pc:docMk/>
            <pc:sldMk cId="0" sldId="265"/>
            <ac:grpSpMk id="2136169544" creationId="{00000000-0000-0000-0000-000000000000}"/>
          </ac:grpSpMkLst>
        </pc:grpChg>
        <pc:picChg chg="mod">
          <ac:chgData name="Martin Svejda" userId="S::m.svejda@uwtsd.ac.uk::8cc0682a-1f17-4534-acee-9b898a7be1ec" providerId="AD" clId="Web-{D0C1F938-4E74-EEC3-6E62-D4A4C076C0EA}" dt="2026-09-04T14:11:11.336" v="80" actId="1076"/>
          <ac:picMkLst>
            <pc:docMk/>
            <pc:sldMk cId="0" sldId="265"/>
            <ac:picMk id="1976279201" creationId="{00000000-0000-0000-0000-00000000000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6A17CD-7DBB-4D11-BD73-E9EB1F1ACC1C}" type="doc">
      <dgm:prSet loTypeId="urn:microsoft.com/office/officeart/2005/8/layout/target3#1" loCatId="list" qsTypeId="urn:microsoft.com/office/officeart/2005/8/quickstyle/simple1#1" qsCatId="simple" csTypeId="urn:microsoft.com/office/officeart/2005/8/colors/accent1_2" csCatId="accent1" phldr="1"/>
      <dgm:spPr bwMode="auto"/>
      <dgm:t>
        <a:bodyPr/>
        <a:lstStyle/>
        <a:p>
          <a:pPr>
            <a:defRPr/>
          </a:pPr>
          <a:endParaRPr lang="en-GB"/>
        </a:p>
      </dgm:t>
    </dgm:pt>
    <dgm:pt modelId="{E793DBE7-A549-41EE-8883-9267235554AE}">
      <dgm:prSet phldrT="[Text]" custT="1"/>
      <dgm:spPr bwMode="auto"/>
      <dgm:t>
        <a:bodyPr/>
        <a:lstStyle/>
        <a:p>
          <a:pPr>
            <a:defRPr/>
          </a:pPr>
          <a:r>
            <a:rPr lang="en-GB" sz="2400" b="1"/>
            <a:t>High investment costs</a:t>
          </a:r>
          <a:endParaRPr/>
        </a:p>
      </dgm:t>
    </dgm:pt>
    <dgm:pt modelId="{DB1ECE3A-BA32-45DA-BFC7-EA2BF431BDF9}" type="parTrans" cxnId="{FB016E03-4415-41A5-96BF-D10754C092E3}">
      <dgm:prSet/>
      <dgm:spPr bwMode="auto"/>
      <dgm:t>
        <a:bodyPr/>
        <a:lstStyle/>
        <a:p>
          <a:pPr>
            <a:defRPr/>
          </a:pPr>
          <a:endParaRPr lang="en-GB"/>
        </a:p>
      </dgm:t>
    </dgm:pt>
    <dgm:pt modelId="{C2F9D64C-EC5A-48CD-B42A-D5322603555F}" type="sibTrans" cxnId="{FB016E03-4415-41A5-96BF-D10754C092E3}">
      <dgm:prSet/>
      <dgm:spPr bwMode="auto"/>
      <dgm:t>
        <a:bodyPr/>
        <a:lstStyle/>
        <a:p>
          <a:pPr>
            <a:defRPr/>
          </a:pPr>
          <a:endParaRPr lang="en-GB"/>
        </a:p>
      </dgm:t>
    </dgm:pt>
    <dgm:pt modelId="{58C670A8-28E5-4EA7-A2C7-2EF931E88333}">
      <dgm:prSet phldrT="[Text]" custT="1"/>
      <dgm:spPr bwMode="auto"/>
      <dgm:t>
        <a:bodyPr/>
        <a:lstStyle/>
        <a:p>
          <a:pPr>
            <a:defRPr/>
          </a:pPr>
          <a:r>
            <a:rPr lang="en-GB" sz="2400" b="1"/>
            <a:t>Lack of access for some patients</a:t>
          </a:r>
          <a:endParaRPr/>
        </a:p>
      </dgm:t>
    </dgm:pt>
    <dgm:pt modelId="{08092EEB-879F-4E6A-99A5-0635D6458774}" type="parTrans" cxnId="{FB41ACD8-FEF8-4450-A477-E5067E68211A}">
      <dgm:prSet/>
      <dgm:spPr bwMode="auto"/>
      <dgm:t>
        <a:bodyPr/>
        <a:lstStyle/>
        <a:p>
          <a:pPr>
            <a:defRPr/>
          </a:pPr>
          <a:endParaRPr lang="en-GB"/>
        </a:p>
      </dgm:t>
    </dgm:pt>
    <dgm:pt modelId="{C33407A3-4F8B-4C36-A10F-2EBCA96477A8}" type="sibTrans" cxnId="{FB41ACD8-FEF8-4450-A477-E5067E68211A}">
      <dgm:prSet/>
      <dgm:spPr bwMode="auto"/>
      <dgm:t>
        <a:bodyPr/>
        <a:lstStyle/>
        <a:p>
          <a:pPr>
            <a:defRPr/>
          </a:pPr>
          <a:endParaRPr lang="en-GB"/>
        </a:p>
      </dgm:t>
    </dgm:pt>
    <dgm:pt modelId="{E403B244-BA32-473E-8722-31ECCF6C9672}">
      <dgm:prSet phldrT="[Text]" custT="1"/>
      <dgm:spPr bwMode="auto"/>
      <dgm:t>
        <a:bodyPr/>
        <a:lstStyle/>
        <a:p>
          <a:pPr>
            <a:defRPr/>
          </a:pPr>
          <a:r>
            <a:rPr lang="en-GB" sz="2400" b="1"/>
            <a:t>Lack of expertise for staff</a:t>
          </a:r>
          <a:endParaRPr/>
        </a:p>
      </dgm:t>
    </dgm:pt>
    <dgm:pt modelId="{74C8B0C8-86BE-4EBB-BA4B-86959189C160}" type="parTrans" cxnId="{D46FD88B-1D93-447B-A972-698665DCD228}">
      <dgm:prSet/>
      <dgm:spPr bwMode="auto"/>
      <dgm:t>
        <a:bodyPr/>
        <a:lstStyle/>
        <a:p>
          <a:pPr>
            <a:defRPr/>
          </a:pPr>
          <a:endParaRPr lang="en-GB"/>
        </a:p>
      </dgm:t>
    </dgm:pt>
    <dgm:pt modelId="{0813DF67-D1F4-4E41-BD8A-D2BAA34A2E09}" type="sibTrans" cxnId="{D46FD88B-1D93-447B-A972-698665DCD228}">
      <dgm:prSet/>
      <dgm:spPr bwMode="auto"/>
      <dgm:t>
        <a:bodyPr/>
        <a:lstStyle/>
        <a:p>
          <a:pPr>
            <a:defRPr/>
          </a:pPr>
          <a:endParaRPr lang="en-GB"/>
        </a:p>
      </dgm:t>
    </dgm:pt>
    <dgm:pt modelId="{985ADC79-D594-4B2E-99D6-CE0393F3DED0}">
      <dgm:prSet phldrT="[Text]" custT="1"/>
      <dgm:spPr bwMode="auto"/>
      <dgm:t>
        <a:bodyPr/>
        <a:lstStyle/>
        <a:p>
          <a:pPr>
            <a:defRPr/>
          </a:pPr>
          <a:r>
            <a:rPr lang="en-GB" sz="2400" b="1"/>
            <a:t>Need to maintain data protection</a:t>
          </a:r>
          <a:endParaRPr/>
        </a:p>
      </dgm:t>
    </dgm:pt>
    <dgm:pt modelId="{25A37635-C66B-4A67-AC7B-743A2296B06F}" type="parTrans" cxnId="{412BD3F1-AE72-419E-8F6D-41EDA2049DD8}">
      <dgm:prSet/>
      <dgm:spPr bwMode="auto"/>
      <dgm:t>
        <a:bodyPr/>
        <a:lstStyle/>
        <a:p>
          <a:pPr>
            <a:defRPr/>
          </a:pPr>
          <a:endParaRPr lang="en-GB"/>
        </a:p>
      </dgm:t>
    </dgm:pt>
    <dgm:pt modelId="{EC2803EF-6A17-4645-A9E6-1A21A2B8892B}" type="sibTrans" cxnId="{412BD3F1-AE72-419E-8F6D-41EDA2049DD8}">
      <dgm:prSet/>
      <dgm:spPr bwMode="auto"/>
      <dgm:t>
        <a:bodyPr/>
        <a:lstStyle/>
        <a:p>
          <a:pPr>
            <a:defRPr/>
          </a:pPr>
          <a:endParaRPr lang="en-GB"/>
        </a:p>
      </dgm:t>
    </dgm:pt>
    <dgm:pt modelId="{070E878B-C985-4757-8F3B-B8A36B77FA72}">
      <dgm:prSet phldrT="[Text]" custT="1"/>
      <dgm:spPr bwMode="auto"/>
      <dgm:t>
        <a:bodyPr/>
        <a:lstStyle/>
        <a:p>
          <a:pPr>
            <a:defRPr/>
          </a:pPr>
          <a:r>
            <a:rPr lang="en-GB" sz="2400" b="1"/>
            <a:t>Difference in development pace between IT firms and NHS</a:t>
          </a:r>
          <a:endParaRPr/>
        </a:p>
      </dgm:t>
    </dgm:pt>
    <dgm:pt modelId="{E13EA2FF-5CE7-4065-BAC2-4ACE19A6776A}" type="parTrans" cxnId="{549CDE36-BBFC-48E8-B3BE-DA86A31B45B7}">
      <dgm:prSet/>
      <dgm:spPr bwMode="auto"/>
      <dgm:t>
        <a:bodyPr/>
        <a:lstStyle/>
        <a:p>
          <a:pPr>
            <a:defRPr/>
          </a:pPr>
          <a:endParaRPr lang="en-GB"/>
        </a:p>
      </dgm:t>
    </dgm:pt>
    <dgm:pt modelId="{75674930-FC2F-4A20-A0CE-0B8F7281AC51}" type="sibTrans" cxnId="{549CDE36-BBFC-48E8-B3BE-DA86A31B45B7}">
      <dgm:prSet/>
      <dgm:spPr bwMode="auto"/>
      <dgm:t>
        <a:bodyPr/>
        <a:lstStyle/>
        <a:p>
          <a:pPr>
            <a:defRPr/>
          </a:pPr>
          <a:endParaRPr lang="en-GB"/>
        </a:p>
      </dgm:t>
    </dgm:pt>
    <dgm:pt modelId="{B9F469AD-060E-4AC8-BC22-6051EECC2913}">
      <dgm:prSet phldrT="[Text]" custT="1"/>
      <dgm:spPr bwMode="auto"/>
      <dgm:t>
        <a:bodyPr/>
        <a:lstStyle/>
        <a:p>
          <a:pPr>
            <a:defRPr/>
          </a:pPr>
          <a:r>
            <a:rPr lang="en-GB" sz="2400" b="1"/>
            <a:t>Software developed by innovators not compatible with healthcare hardware</a:t>
          </a:r>
          <a:endParaRPr/>
        </a:p>
      </dgm:t>
    </dgm:pt>
    <dgm:pt modelId="{0AD17FD8-8718-4462-A0AB-6FE5A213B53F}" type="parTrans" cxnId="{DEB657A6-929F-4727-91BF-920834BF270A}">
      <dgm:prSet/>
      <dgm:spPr bwMode="auto"/>
      <dgm:t>
        <a:bodyPr/>
        <a:lstStyle/>
        <a:p>
          <a:pPr>
            <a:defRPr/>
          </a:pPr>
          <a:endParaRPr lang="en-GB"/>
        </a:p>
      </dgm:t>
    </dgm:pt>
    <dgm:pt modelId="{C281D6DD-4753-49C6-9774-21083EFD510E}" type="sibTrans" cxnId="{DEB657A6-929F-4727-91BF-920834BF270A}">
      <dgm:prSet/>
      <dgm:spPr bwMode="auto"/>
      <dgm:t>
        <a:bodyPr/>
        <a:lstStyle/>
        <a:p>
          <a:pPr>
            <a:defRPr/>
          </a:pPr>
          <a:endParaRPr lang="en-GB"/>
        </a:p>
      </dgm:t>
    </dgm:pt>
    <dgm:pt modelId="{BC3E952F-7E31-4BD1-AC96-9DE4AE0B5513}" type="pres">
      <dgm:prSet presAssocID="{7D6A17CD-7DBB-4D11-BD73-E9EB1F1ACC1C}" presName="Name0" presStyleCnt="0">
        <dgm:presLayoutVars>
          <dgm:chMax val="7"/>
          <dgm:dir/>
          <dgm:animLvl val="lvl"/>
          <dgm:resizeHandles val="exact"/>
        </dgm:presLayoutVars>
      </dgm:prSet>
      <dgm:spPr bwMode="auto"/>
    </dgm:pt>
    <dgm:pt modelId="{1C4BCA0F-EEAD-4D47-BE62-8127D5F1E01E}" type="pres">
      <dgm:prSet presAssocID="{E793DBE7-A549-41EE-8883-9267235554AE}" presName="circle1" presStyleLbl="node1" presStyleIdx="0" presStyleCnt="6"/>
      <dgm:spPr bwMode="auto"/>
    </dgm:pt>
    <dgm:pt modelId="{773BBD30-804F-400A-A3A3-95C07EFE7EA5}" type="pres">
      <dgm:prSet presAssocID="{E793DBE7-A549-41EE-8883-9267235554AE}" presName="space" presStyleCnt="0"/>
      <dgm:spPr bwMode="auto"/>
    </dgm:pt>
    <dgm:pt modelId="{6BC12375-9764-4B3F-BF8B-7A0F3B4423FC}" type="pres">
      <dgm:prSet presAssocID="{E793DBE7-A549-41EE-8883-9267235554AE}" presName="rect1" presStyleLbl="alignAcc1" presStyleIdx="0" presStyleCnt="6"/>
      <dgm:spPr bwMode="auto"/>
    </dgm:pt>
    <dgm:pt modelId="{645D9215-A987-40F2-BFCC-BD824E026400}" type="pres">
      <dgm:prSet presAssocID="{58C670A8-28E5-4EA7-A2C7-2EF931E88333}" presName="vertSpace2" presStyleLbl="node1" presStyleIdx="0" presStyleCnt="6"/>
      <dgm:spPr bwMode="auto"/>
    </dgm:pt>
    <dgm:pt modelId="{2AFB756A-ED72-4474-9DC4-08EB1A8F07C6}" type="pres">
      <dgm:prSet presAssocID="{58C670A8-28E5-4EA7-A2C7-2EF931E88333}" presName="circle2" presStyleLbl="node1" presStyleIdx="1" presStyleCnt="6"/>
      <dgm:spPr bwMode="auto"/>
    </dgm:pt>
    <dgm:pt modelId="{11DD1039-F567-480F-B252-9C26EF8DC437}" type="pres">
      <dgm:prSet presAssocID="{58C670A8-28E5-4EA7-A2C7-2EF931E88333}" presName="rect2" presStyleLbl="alignAcc1" presStyleIdx="1" presStyleCnt="6"/>
      <dgm:spPr bwMode="auto"/>
    </dgm:pt>
    <dgm:pt modelId="{D4EB02E4-064D-45C0-B3CA-E11D3B187476}" type="pres">
      <dgm:prSet presAssocID="{E403B244-BA32-473E-8722-31ECCF6C9672}" presName="vertSpace3" presStyleLbl="node1" presStyleIdx="1" presStyleCnt="6"/>
      <dgm:spPr bwMode="auto"/>
    </dgm:pt>
    <dgm:pt modelId="{45BF7606-FC9B-4B9B-AA99-F8F5997D88D4}" type="pres">
      <dgm:prSet presAssocID="{E403B244-BA32-473E-8722-31ECCF6C9672}" presName="circle3" presStyleLbl="node1" presStyleIdx="2" presStyleCnt="6"/>
      <dgm:spPr bwMode="auto"/>
    </dgm:pt>
    <dgm:pt modelId="{A71EE610-00E4-4AB7-9F3B-890990822A9B}" type="pres">
      <dgm:prSet presAssocID="{E403B244-BA32-473E-8722-31ECCF6C9672}" presName="rect3" presStyleLbl="alignAcc1" presStyleIdx="2" presStyleCnt="6"/>
      <dgm:spPr bwMode="auto"/>
    </dgm:pt>
    <dgm:pt modelId="{BC0B4154-D4FB-4D4F-A6FB-844DD6D407E8}" type="pres">
      <dgm:prSet presAssocID="{985ADC79-D594-4B2E-99D6-CE0393F3DED0}" presName="vertSpace4" presStyleLbl="node1" presStyleIdx="2" presStyleCnt="6"/>
      <dgm:spPr bwMode="auto"/>
    </dgm:pt>
    <dgm:pt modelId="{ABB55040-AD25-4F38-A605-E5098D0E8353}" type="pres">
      <dgm:prSet presAssocID="{985ADC79-D594-4B2E-99D6-CE0393F3DED0}" presName="circle4" presStyleLbl="node1" presStyleIdx="3" presStyleCnt="6"/>
      <dgm:spPr bwMode="auto"/>
    </dgm:pt>
    <dgm:pt modelId="{72AD0765-D101-4F2E-8ED0-D44ADC482025}" type="pres">
      <dgm:prSet presAssocID="{985ADC79-D594-4B2E-99D6-CE0393F3DED0}" presName="rect4" presStyleLbl="alignAcc1" presStyleIdx="3" presStyleCnt="6"/>
      <dgm:spPr bwMode="auto"/>
    </dgm:pt>
    <dgm:pt modelId="{1DCEE982-87B0-4000-B0DC-A43C15B0C718}" type="pres">
      <dgm:prSet presAssocID="{070E878B-C985-4757-8F3B-B8A36B77FA72}" presName="vertSpace5" presStyleLbl="node1" presStyleIdx="3" presStyleCnt="6"/>
      <dgm:spPr bwMode="auto"/>
    </dgm:pt>
    <dgm:pt modelId="{A2B666B5-D885-447A-A8F9-81BE54FEEFF2}" type="pres">
      <dgm:prSet presAssocID="{070E878B-C985-4757-8F3B-B8A36B77FA72}" presName="circle5" presStyleLbl="node1" presStyleIdx="4" presStyleCnt="6"/>
      <dgm:spPr bwMode="auto"/>
    </dgm:pt>
    <dgm:pt modelId="{6358206A-D4D2-4A9D-8F61-1C6E0257501B}" type="pres">
      <dgm:prSet presAssocID="{070E878B-C985-4757-8F3B-B8A36B77FA72}" presName="rect5" presStyleLbl="alignAcc1" presStyleIdx="4" presStyleCnt="6"/>
      <dgm:spPr bwMode="auto"/>
    </dgm:pt>
    <dgm:pt modelId="{7CFF7BDC-1FB1-4CD0-A76C-1FA1A99E18D7}" type="pres">
      <dgm:prSet presAssocID="{B9F469AD-060E-4AC8-BC22-6051EECC2913}" presName="vertSpace6" presStyleLbl="node1" presStyleIdx="4" presStyleCnt="6"/>
      <dgm:spPr bwMode="auto"/>
    </dgm:pt>
    <dgm:pt modelId="{152EBBBF-8A8A-4C04-8C15-E351E683F5D5}" type="pres">
      <dgm:prSet presAssocID="{B9F469AD-060E-4AC8-BC22-6051EECC2913}" presName="circle6" presStyleLbl="node1" presStyleIdx="5" presStyleCnt="6"/>
      <dgm:spPr bwMode="auto"/>
    </dgm:pt>
    <dgm:pt modelId="{3E72E53E-83A8-4822-AE66-86727B8986A7}" type="pres">
      <dgm:prSet presAssocID="{B9F469AD-060E-4AC8-BC22-6051EECC2913}" presName="rect6" presStyleLbl="alignAcc1" presStyleIdx="5" presStyleCnt="6"/>
      <dgm:spPr bwMode="auto"/>
    </dgm:pt>
    <dgm:pt modelId="{2CDB0361-0789-49E3-A7F5-71AD38DF4F48}" type="pres">
      <dgm:prSet presAssocID="{E793DBE7-A549-41EE-8883-9267235554AE}" presName="rect1ParTxNoCh" presStyleLbl="alignAcc1" presStyleIdx="5" presStyleCnt="6">
        <dgm:presLayoutVars>
          <dgm:chMax val="1"/>
          <dgm:bulletEnabled val="1"/>
        </dgm:presLayoutVars>
      </dgm:prSet>
      <dgm:spPr bwMode="auto"/>
    </dgm:pt>
    <dgm:pt modelId="{1C445148-4BC3-4CAF-82C8-0FAE7BEAA640}" type="pres">
      <dgm:prSet presAssocID="{58C670A8-28E5-4EA7-A2C7-2EF931E88333}" presName="rect2ParTxNoCh" presStyleLbl="alignAcc1" presStyleIdx="5" presStyleCnt="6">
        <dgm:presLayoutVars>
          <dgm:chMax val="1"/>
          <dgm:bulletEnabled val="1"/>
        </dgm:presLayoutVars>
      </dgm:prSet>
      <dgm:spPr bwMode="auto"/>
    </dgm:pt>
    <dgm:pt modelId="{47BF8E72-CEB4-45AA-998B-7D6024750677}" type="pres">
      <dgm:prSet presAssocID="{E403B244-BA32-473E-8722-31ECCF6C9672}" presName="rect3ParTxNoCh" presStyleLbl="alignAcc1" presStyleIdx="5" presStyleCnt="6">
        <dgm:presLayoutVars>
          <dgm:chMax val="1"/>
          <dgm:bulletEnabled val="1"/>
        </dgm:presLayoutVars>
      </dgm:prSet>
      <dgm:spPr bwMode="auto"/>
    </dgm:pt>
    <dgm:pt modelId="{033F5CC9-10AA-4182-84CB-BD87BE027A83}" type="pres">
      <dgm:prSet presAssocID="{985ADC79-D594-4B2E-99D6-CE0393F3DED0}" presName="rect4ParTxNoCh" presStyleLbl="alignAcc1" presStyleIdx="5" presStyleCnt="6">
        <dgm:presLayoutVars>
          <dgm:chMax val="1"/>
          <dgm:bulletEnabled val="1"/>
        </dgm:presLayoutVars>
      </dgm:prSet>
      <dgm:spPr bwMode="auto"/>
    </dgm:pt>
    <dgm:pt modelId="{FE8B0AE3-2045-4BF1-A2B5-618CFD9D8DF4}" type="pres">
      <dgm:prSet presAssocID="{070E878B-C985-4757-8F3B-B8A36B77FA72}" presName="rect5ParTxNoCh" presStyleLbl="alignAcc1" presStyleIdx="5" presStyleCnt="6">
        <dgm:presLayoutVars>
          <dgm:chMax val="1"/>
          <dgm:bulletEnabled val="1"/>
        </dgm:presLayoutVars>
      </dgm:prSet>
      <dgm:spPr bwMode="auto"/>
    </dgm:pt>
    <dgm:pt modelId="{809F89B2-F11E-424E-8CB7-BFEE8DF40268}" type="pres">
      <dgm:prSet presAssocID="{B9F469AD-060E-4AC8-BC22-6051EECC2913}" presName="rect6ParTxNoCh" presStyleLbl="alignAcc1" presStyleIdx="5" presStyleCnt="6">
        <dgm:presLayoutVars>
          <dgm:chMax val="1"/>
          <dgm:bulletEnabled val="1"/>
        </dgm:presLayoutVars>
      </dgm:prSet>
      <dgm:spPr bwMode="auto"/>
    </dgm:pt>
  </dgm:ptLst>
  <dgm:cxnLst>
    <dgm:cxn modelId="{FB016E03-4415-41A5-96BF-D10754C092E3}" srcId="{7D6A17CD-7DBB-4D11-BD73-E9EB1F1ACC1C}" destId="{E793DBE7-A549-41EE-8883-9267235554AE}" srcOrd="0" destOrd="0" parTransId="{DB1ECE3A-BA32-45DA-BFC7-EA2BF431BDF9}" sibTransId="{C2F9D64C-EC5A-48CD-B42A-D5322603555F}"/>
    <dgm:cxn modelId="{821CC923-DD9D-49AC-A5EE-717E853CAC35}" type="presOf" srcId="{985ADC79-D594-4B2E-99D6-CE0393F3DED0}" destId="{033F5CC9-10AA-4182-84CB-BD87BE027A83}" srcOrd="1" destOrd="0" presId="urn:microsoft.com/office/officeart/2005/8/layout/target3#1"/>
    <dgm:cxn modelId="{5EBB382F-B97E-4CE3-8819-3074417A0C6A}" type="presOf" srcId="{B9F469AD-060E-4AC8-BC22-6051EECC2913}" destId="{809F89B2-F11E-424E-8CB7-BFEE8DF40268}" srcOrd="1" destOrd="0" presId="urn:microsoft.com/office/officeart/2005/8/layout/target3#1"/>
    <dgm:cxn modelId="{549CDE36-BBFC-48E8-B3BE-DA86A31B45B7}" srcId="{7D6A17CD-7DBB-4D11-BD73-E9EB1F1ACC1C}" destId="{070E878B-C985-4757-8F3B-B8A36B77FA72}" srcOrd="4" destOrd="0" parTransId="{E13EA2FF-5CE7-4065-BAC2-4ACE19A6776A}" sibTransId="{75674930-FC2F-4A20-A0CE-0B8F7281AC51}"/>
    <dgm:cxn modelId="{8C616A48-81E0-4609-8210-92B177159887}" type="presOf" srcId="{E403B244-BA32-473E-8722-31ECCF6C9672}" destId="{A71EE610-00E4-4AB7-9F3B-890990822A9B}" srcOrd="0" destOrd="0" presId="urn:microsoft.com/office/officeart/2005/8/layout/target3#1"/>
    <dgm:cxn modelId="{06664A6C-FF44-418B-A176-62390ACED6BA}" type="presOf" srcId="{985ADC79-D594-4B2E-99D6-CE0393F3DED0}" destId="{72AD0765-D101-4F2E-8ED0-D44ADC482025}" srcOrd="0" destOrd="0" presId="urn:microsoft.com/office/officeart/2005/8/layout/target3#1"/>
    <dgm:cxn modelId="{F611107F-B017-4D6B-A9AD-4B2DC3231210}" type="presOf" srcId="{E403B244-BA32-473E-8722-31ECCF6C9672}" destId="{47BF8E72-CEB4-45AA-998B-7D6024750677}" srcOrd="1" destOrd="0" presId="urn:microsoft.com/office/officeart/2005/8/layout/target3#1"/>
    <dgm:cxn modelId="{D46FD88B-1D93-447B-A972-698665DCD228}" srcId="{7D6A17CD-7DBB-4D11-BD73-E9EB1F1ACC1C}" destId="{E403B244-BA32-473E-8722-31ECCF6C9672}" srcOrd="2" destOrd="0" parTransId="{74C8B0C8-86BE-4EBB-BA4B-86959189C160}" sibTransId="{0813DF67-D1F4-4E41-BD8A-D2BAA34A2E09}"/>
    <dgm:cxn modelId="{8640388E-649E-4A49-97EC-8DA097554E44}" type="presOf" srcId="{58C670A8-28E5-4EA7-A2C7-2EF931E88333}" destId="{11DD1039-F567-480F-B252-9C26EF8DC437}" srcOrd="0" destOrd="0" presId="urn:microsoft.com/office/officeart/2005/8/layout/target3#1"/>
    <dgm:cxn modelId="{CF3EDB93-D875-4CE7-A1D8-DCB7C5BAFB3F}" type="presOf" srcId="{B9F469AD-060E-4AC8-BC22-6051EECC2913}" destId="{3E72E53E-83A8-4822-AE66-86727B8986A7}" srcOrd="0" destOrd="0" presId="urn:microsoft.com/office/officeart/2005/8/layout/target3#1"/>
    <dgm:cxn modelId="{DEB657A6-929F-4727-91BF-920834BF270A}" srcId="{7D6A17CD-7DBB-4D11-BD73-E9EB1F1ACC1C}" destId="{B9F469AD-060E-4AC8-BC22-6051EECC2913}" srcOrd="5" destOrd="0" parTransId="{0AD17FD8-8718-4462-A0AB-6FE5A213B53F}" sibTransId="{C281D6DD-4753-49C6-9774-21083EFD510E}"/>
    <dgm:cxn modelId="{588D8CA9-1927-4C5C-84F0-7C90657A8F1D}" type="presOf" srcId="{7D6A17CD-7DBB-4D11-BD73-E9EB1F1ACC1C}" destId="{BC3E952F-7E31-4BD1-AC96-9DE4AE0B5513}" srcOrd="0" destOrd="0" presId="urn:microsoft.com/office/officeart/2005/8/layout/target3#1"/>
    <dgm:cxn modelId="{3A4186C3-353A-4444-875E-DC0AD8723877}" type="presOf" srcId="{070E878B-C985-4757-8F3B-B8A36B77FA72}" destId="{6358206A-D4D2-4A9D-8F61-1C6E0257501B}" srcOrd="0" destOrd="0" presId="urn:microsoft.com/office/officeart/2005/8/layout/target3#1"/>
    <dgm:cxn modelId="{B360FCCA-9597-444B-8004-251B038BF2D0}" type="presOf" srcId="{E793DBE7-A549-41EE-8883-9267235554AE}" destId="{2CDB0361-0789-49E3-A7F5-71AD38DF4F48}" srcOrd="1" destOrd="0" presId="urn:microsoft.com/office/officeart/2005/8/layout/target3#1"/>
    <dgm:cxn modelId="{71093ED0-E324-4B1A-B875-D66A6C5BBD1B}" type="presOf" srcId="{58C670A8-28E5-4EA7-A2C7-2EF931E88333}" destId="{1C445148-4BC3-4CAF-82C8-0FAE7BEAA640}" srcOrd="1" destOrd="0" presId="urn:microsoft.com/office/officeart/2005/8/layout/target3#1"/>
    <dgm:cxn modelId="{FB41ACD8-FEF8-4450-A477-E5067E68211A}" srcId="{7D6A17CD-7DBB-4D11-BD73-E9EB1F1ACC1C}" destId="{58C670A8-28E5-4EA7-A2C7-2EF931E88333}" srcOrd="1" destOrd="0" parTransId="{08092EEB-879F-4E6A-99A5-0635D6458774}" sibTransId="{C33407A3-4F8B-4C36-A10F-2EBCA96477A8}"/>
    <dgm:cxn modelId="{0334C8E2-4447-461E-B3A0-93D8C886C920}" type="presOf" srcId="{070E878B-C985-4757-8F3B-B8A36B77FA72}" destId="{FE8B0AE3-2045-4BF1-A2B5-618CFD9D8DF4}" srcOrd="1" destOrd="0" presId="urn:microsoft.com/office/officeart/2005/8/layout/target3#1"/>
    <dgm:cxn modelId="{ABA642ED-A7F3-4F7B-9781-072A33C1E298}" type="presOf" srcId="{E793DBE7-A549-41EE-8883-9267235554AE}" destId="{6BC12375-9764-4B3F-BF8B-7A0F3B4423FC}" srcOrd="0" destOrd="0" presId="urn:microsoft.com/office/officeart/2005/8/layout/target3#1"/>
    <dgm:cxn modelId="{412BD3F1-AE72-419E-8F6D-41EDA2049DD8}" srcId="{7D6A17CD-7DBB-4D11-BD73-E9EB1F1ACC1C}" destId="{985ADC79-D594-4B2E-99D6-CE0393F3DED0}" srcOrd="3" destOrd="0" parTransId="{25A37635-C66B-4A67-AC7B-743A2296B06F}" sibTransId="{EC2803EF-6A17-4645-A9E6-1A21A2B8892B}"/>
    <dgm:cxn modelId="{F1638D21-0B48-4384-A1EC-C3F0909903B9}" type="presParOf" srcId="{BC3E952F-7E31-4BD1-AC96-9DE4AE0B5513}" destId="{1C4BCA0F-EEAD-4D47-BE62-8127D5F1E01E}" srcOrd="0" destOrd="0" presId="urn:microsoft.com/office/officeart/2005/8/layout/target3#1"/>
    <dgm:cxn modelId="{755A9945-43A9-478A-A495-5BD9E2FE812D}" type="presParOf" srcId="{BC3E952F-7E31-4BD1-AC96-9DE4AE0B5513}" destId="{773BBD30-804F-400A-A3A3-95C07EFE7EA5}" srcOrd="1" destOrd="0" presId="urn:microsoft.com/office/officeart/2005/8/layout/target3#1"/>
    <dgm:cxn modelId="{F0F5C1B7-5ED2-4AD7-B5B4-726FA9C6EF3A}" type="presParOf" srcId="{BC3E952F-7E31-4BD1-AC96-9DE4AE0B5513}" destId="{6BC12375-9764-4B3F-BF8B-7A0F3B4423FC}" srcOrd="2" destOrd="0" presId="urn:microsoft.com/office/officeart/2005/8/layout/target3#1"/>
    <dgm:cxn modelId="{34A589E7-8B07-4C4A-821D-31C2901ABE28}" type="presParOf" srcId="{BC3E952F-7E31-4BD1-AC96-9DE4AE0B5513}" destId="{645D9215-A987-40F2-BFCC-BD824E026400}" srcOrd="3" destOrd="0" presId="urn:microsoft.com/office/officeart/2005/8/layout/target3#1"/>
    <dgm:cxn modelId="{32B92CA8-5157-4DB7-A20C-041AB67BCB39}" type="presParOf" srcId="{BC3E952F-7E31-4BD1-AC96-9DE4AE0B5513}" destId="{2AFB756A-ED72-4474-9DC4-08EB1A8F07C6}" srcOrd="4" destOrd="0" presId="urn:microsoft.com/office/officeart/2005/8/layout/target3#1"/>
    <dgm:cxn modelId="{6ED4D9BB-AEBC-4FEC-A72E-43CC41B43A7C}" type="presParOf" srcId="{BC3E952F-7E31-4BD1-AC96-9DE4AE0B5513}" destId="{11DD1039-F567-480F-B252-9C26EF8DC437}" srcOrd="5" destOrd="0" presId="urn:microsoft.com/office/officeart/2005/8/layout/target3#1"/>
    <dgm:cxn modelId="{57AB410C-9C8E-4088-BCA0-91ABA212CC0D}" type="presParOf" srcId="{BC3E952F-7E31-4BD1-AC96-9DE4AE0B5513}" destId="{D4EB02E4-064D-45C0-B3CA-E11D3B187476}" srcOrd="6" destOrd="0" presId="urn:microsoft.com/office/officeart/2005/8/layout/target3#1"/>
    <dgm:cxn modelId="{73CF41CF-2E0C-45F1-9A47-7EE638FBC2E9}" type="presParOf" srcId="{BC3E952F-7E31-4BD1-AC96-9DE4AE0B5513}" destId="{45BF7606-FC9B-4B9B-AA99-F8F5997D88D4}" srcOrd="7" destOrd="0" presId="urn:microsoft.com/office/officeart/2005/8/layout/target3#1"/>
    <dgm:cxn modelId="{028FC994-88A3-44CC-92B6-6187067E5D5E}" type="presParOf" srcId="{BC3E952F-7E31-4BD1-AC96-9DE4AE0B5513}" destId="{A71EE610-00E4-4AB7-9F3B-890990822A9B}" srcOrd="8" destOrd="0" presId="urn:microsoft.com/office/officeart/2005/8/layout/target3#1"/>
    <dgm:cxn modelId="{EE2414D1-1989-4450-BA42-5A8CA75D6D2A}" type="presParOf" srcId="{BC3E952F-7E31-4BD1-AC96-9DE4AE0B5513}" destId="{BC0B4154-D4FB-4D4F-A6FB-844DD6D407E8}" srcOrd="9" destOrd="0" presId="urn:microsoft.com/office/officeart/2005/8/layout/target3#1"/>
    <dgm:cxn modelId="{79FB1BFD-DFBF-47A1-A501-31E0461D4E97}" type="presParOf" srcId="{BC3E952F-7E31-4BD1-AC96-9DE4AE0B5513}" destId="{ABB55040-AD25-4F38-A605-E5098D0E8353}" srcOrd="10" destOrd="0" presId="urn:microsoft.com/office/officeart/2005/8/layout/target3#1"/>
    <dgm:cxn modelId="{38C81846-7059-415C-8A5B-E96BC15184DA}" type="presParOf" srcId="{BC3E952F-7E31-4BD1-AC96-9DE4AE0B5513}" destId="{72AD0765-D101-4F2E-8ED0-D44ADC482025}" srcOrd="11" destOrd="0" presId="urn:microsoft.com/office/officeart/2005/8/layout/target3#1"/>
    <dgm:cxn modelId="{61146865-09F3-4A50-9B36-B0F06E349A5D}" type="presParOf" srcId="{BC3E952F-7E31-4BD1-AC96-9DE4AE0B5513}" destId="{1DCEE982-87B0-4000-B0DC-A43C15B0C718}" srcOrd="12" destOrd="0" presId="urn:microsoft.com/office/officeart/2005/8/layout/target3#1"/>
    <dgm:cxn modelId="{183BB0D0-4835-49E2-BA70-282C7674540E}" type="presParOf" srcId="{BC3E952F-7E31-4BD1-AC96-9DE4AE0B5513}" destId="{A2B666B5-D885-447A-A8F9-81BE54FEEFF2}" srcOrd="13" destOrd="0" presId="urn:microsoft.com/office/officeart/2005/8/layout/target3#1"/>
    <dgm:cxn modelId="{EAEF3A69-78E8-4F9E-A6C7-CC965D873E2D}" type="presParOf" srcId="{BC3E952F-7E31-4BD1-AC96-9DE4AE0B5513}" destId="{6358206A-D4D2-4A9D-8F61-1C6E0257501B}" srcOrd="14" destOrd="0" presId="urn:microsoft.com/office/officeart/2005/8/layout/target3#1"/>
    <dgm:cxn modelId="{E549D289-63F8-4B9E-94EE-3C40CD8B5D7E}" type="presParOf" srcId="{BC3E952F-7E31-4BD1-AC96-9DE4AE0B5513}" destId="{7CFF7BDC-1FB1-4CD0-A76C-1FA1A99E18D7}" srcOrd="15" destOrd="0" presId="urn:microsoft.com/office/officeart/2005/8/layout/target3#1"/>
    <dgm:cxn modelId="{35A2FCA1-1525-4DD3-A8AB-13B64D2F5F8D}" type="presParOf" srcId="{BC3E952F-7E31-4BD1-AC96-9DE4AE0B5513}" destId="{152EBBBF-8A8A-4C04-8C15-E351E683F5D5}" srcOrd="16" destOrd="0" presId="urn:microsoft.com/office/officeart/2005/8/layout/target3#1"/>
    <dgm:cxn modelId="{8DEF0581-C788-43F5-8FE6-8FA153D32207}" type="presParOf" srcId="{BC3E952F-7E31-4BD1-AC96-9DE4AE0B5513}" destId="{3E72E53E-83A8-4822-AE66-86727B8986A7}" srcOrd="17" destOrd="0" presId="urn:microsoft.com/office/officeart/2005/8/layout/target3#1"/>
    <dgm:cxn modelId="{263B137D-399D-45C7-8F84-B26CFB842675}" type="presParOf" srcId="{BC3E952F-7E31-4BD1-AC96-9DE4AE0B5513}" destId="{2CDB0361-0789-49E3-A7F5-71AD38DF4F48}" srcOrd="18" destOrd="0" presId="urn:microsoft.com/office/officeart/2005/8/layout/target3#1"/>
    <dgm:cxn modelId="{E32A7D94-B86B-4AE2-AA16-4B0D347054B2}" type="presParOf" srcId="{BC3E952F-7E31-4BD1-AC96-9DE4AE0B5513}" destId="{1C445148-4BC3-4CAF-82C8-0FAE7BEAA640}" srcOrd="19" destOrd="0" presId="urn:microsoft.com/office/officeart/2005/8/layout/target3#1"/>
    <dgm:cxn modelId="{365FAF95-3212-42CF-97D0-891741BC3B5D}" type="presParOf" srcId="{BC3E952F-7E31-4BD1-AC96-9DE4AE0B5513}" destId="{47BF8E72-CEB4-45AA-998B-7D6024750677}" srcOrd="20" destOrd="0" presId="urn:microsoft.com/office/officeart/2005/8/layout/target3#1"/>
    <dgm:cxn modelId="{0E2EAA0F-0EF2-4C22-8D4A-7A5FBADDD9A4}" type="presParOf" srcId="{BC3E952F-7E31-4BD1-AC96-9DE4AE0B5513}" destId="{033F5CC9-10AA-4182-84CB-BD87BE027A83}" srcOrd="21" destOrd="0" presId="urn:microsoft.com/office/officeart/2005/8/layout/target3#1"/>
    <dgm:cxn modelId="{7D3432DF-DAA8-4204-8998-41D6137FFD50}" type="presParOf" srcId="{BC3E952F-7E31-4BD1-AC96-9DE4AE0B5513}" destId="{FE8B0AE3-2045-4BF1-A2B5-618CFD9D8DF4}" srcOrd="22" destOrd="0" presId="urn:microsoft.com/office/officeart/2005/8/layout/target3#1"/>
    <dgm:cxn modelId="{5D3D505A-A583-4041-9611-33C996DFB0AF}" type="presParOf" srcId="{BC3E952F-7E31-4BD1-AC96-9DE4AE0B5513}" destId="{809F89B2-F11E-424E-8CB7-BFEE8DF40268}" srcOrd="23" destOrd="0" presId="urn:microsoft.com/office/officeart/2005/8/layout/target3#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4BCA0F-EEAD-4D47-BE62-8127D5F1E01E}">
      <dsp:nvSpPr>
        <dsp:cNvPr id="0" name=""/>
        <dsp:cNvSpPr/>
      </dsp:nvSpPr>
      <dsp:spPr bwMode="auto">
        <a:xfrm>
          <a:off x="0" y="0"/>
          <a:ext cx="3576638" cy="3576638"/>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6BC12375-9764-4B3F-BF8B-7A0F3B4423FC}">
      <dsp:nvSpPr>
        <dsp:cNvPr id="0" name=""/>
        <dsp:cNvSpPr/>
      </dsp:nvSpPr>
      <dsp:spPr bwMode="auto">
        <a:xfrm>
          <a:off x="1788319" y="0"/>
          <a:ext cx="9880782" cy="3576638"/>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defRPr/>
          </a:pPr>
          <a:r>
            <a:rPr lang="en-GB" sz="2400" b="1" kern="1200"/>
            <a:t>High investment costs</a:t>
          </a:r>
          <a:endParaRPr kern="1200"/>
        </a:p>
      </dsp:txBody>
      <dsp:txXfrm>
        <a:off x="1788319" y="0"/>
        <a:ext cx="9880782" cy="447092"/>
      </dsp:txXfrm>
    </dsp:sp>
    <dsp:sp modelId="{2AFB756A-ED72-4474-9DC4-08EB1A8F07C6}">
      <dsp:nvSpPr>
        <dsp:cNvPr id="0" name=""/>
        <dsp:cNvSpPr/>
      </dsp:nvSpPr>
      <dsp:spPr bwMode="auto">
        <a:xfrm>
          <a:off x="312962" y="447092"/>
          <a:ext cx="2950713" cy="2950713"/>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11DD1039-F567-480F-B252-9C26EF8DC437}">
      <dsp:nvSpPr>
        <dsp:cNvPr id="0" name=""/>
        <dsp:cNvSpPr/>
      </dsp:nvSpPr>
      <dsp:spPr bwMode="auto">
        <a:xfrm>
          <a:off x="1788319" y="447092"/>
          <a:ext cx="9880782" cy="2950713"/>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defRPr/>
          </a:pPr>
          <a:r>
            <a:rPr lang="en-GB" sz="2400" b="1" kern="1200"/>
            <a:t>Lack of access for some patients</a:t>
          </a:r>
          <a:endParaRPr kern="1200"/>
        </a:p>
      </dsp:txBody>
      <dsp:txXfrm>
        <a:off x="1788319" y="447092"/>
        <a:ext cx="9880782" cy="447054"/>
      </dsp:txXfrm>
    </dsp:sp>
    <dsp:sp modelId="{45BF7606-FC9B-4B9B-AA99-F8F5997D88D4}">
      <dsp:nvSpPr>
        <dsp:cNvPr id="0" name=""/>
        <dsp:cNvSpPr/>
      </dsp:nvSpPr>
      <dsp:spPr bwMode="auto">
        <a:xfrm>
          <a:off x="625905" y="894146"/>
          <a:ext cx="2324827" cy="2324827"/>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A71EE610-00E4-4AB7-9F3B-890990822A9B}">
      <dsp:nvSpPr>
        <dsp:cNvPr id="0" name=""/>
        <dsp:cNvSpPr/>
      </dsp:nvSpPr>
      <dsp:spPr bwMode="auto">
        <a:xfrm>
          <a:off x="1788319" y="894146"/>
          <a:ext cx="9880782" cy="232482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defRPr/>
          </a:pPr>
          <a:r>
            <a:rPr lang="en-GB" sz="2400" b="1" kern="1200"/>
            <a:t>Lack of expertise for staff</a:t>
          </a:r>
          <a:endParaRPr kern="1200"/>
        </a:p>
      </dsp:txBody>
      <dsp:txXfrm>
        <a:off x="1788319" y="894146"/>
        <a:ext cx="9880782" cy="447092"/>
      </dsp:txXfrm>
    </dsp:sp>
    <dsp:sp modelId="{ABB55040-AD25-4F38-A605-E5098D0E8353}">
      <dsp:nvSpPr>
        <dsp:cNvPr id="0" name=""/>
        <dsp:cNvSpPr/>
      </dsp:nvSpPr>
      <dsp:spPr bwMode="auto">
        <a:xfrm>
          <a:off x="938867" y="1341239"/>
          <a:ext cx="1698903" cy="1698903"/>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72AD0765-D101-4F2E-8ED0-D44ADC482025}">
      <dsp:nvSpPr>
        <dsp:cNvPr id="0" name=""/>
        <dsp:cNvSpPr/>
      </dsp:nvSpPr>
      <dsp:spPr bwMode="auto">
        <a:xfrm>
          <a:off x="1788319" y="1341239"/>
          <a:ext cx="9880782" cy="1698903"/>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defRPr/>
          </a:pPr>
          <a:r>
            <a:rPr lang="en-GB" sz="2400" b="1" kern="1200"/>
            <a:t>Need to maintain data protection</a:t>
          </a:r>
          <a:endParaRPr kern="1200"/>
        </a:p>
      </dsp:txBody>
      <dsp:txXfrm>
        <a:off x="1788319" y="1341239"/>
        <a:ext cx="9880782" cy="447092"/>
      </dsp:txXfrm>
    </dsp:sp>
    <dsp:sp modelId="{A2B666B5-D885-447A-A8F9-81BE54FEEFF2}">
      <dsp:nvSpPr>
        <dsp:cNvPr id="0" name=""/>
        <dsp:cNvSpPr/>
      </dsp:nvSpPr>
      <dsp:spPr bwMode="auto">
        <a:xfrm>
          <a:off x="1251829" y="1788331"/>
          <a:ext cx="1072978" cy="1072978"/>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6358206A-D4D2-4A9D-8F61-1C6E0257501B}">
      <dsp:nvSpPr>
        <dsp:cNvPr id="0" name=""/>
        <dsp:cNvSpPr/>
      </dsp:nvSpPr>
      <dsp:spPr bwMode="auto">
        <a:xfrm>
          <a:off x="1788319" y="1788331"/>
          <a:ext cx="9880782" cy="1072978"/>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defRPr/>
          </a:pPr>
          <a:r>
            <a:rPr lang="en-GB" sz="2400" b="1" kern="1200"/>
            <a:t>Difference in development pace between IT firms and NHS</a:t>
          </a:r>
          <a:endParaRPr kern="1200"/>
        </a:p>
      </dsp:txBody>
      <dsp:txXfrm>
        <a:off x="1788319" y="1788331"/>
        <a:ext cx="9880782" cy="447054"/>
      </dsp:txXfrm>
    </dsp:sp>
    <dsp:sp modelId="{152EBBBF-8A8A-4C04-8C15-E351E683F5D5}">
      <dsp:nvSpPr>
        <dsp:cNvPr id="0" name=""/>
        <dsp:cNvSpPr/>
      </dsp:nvSpPr>
      <dsp:spPr bwMode="auto">
        <a:xfrm>
          <a:off x="1564772" y="2235386"/>
          <a:ext cx="447092" cy="447092"/>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3E72E53E-83A8-4822-AE66-86727B8986A7}">
      <dsp:nvSpPr>
        <dsp:cNvPr id="0" name=""/>
        <dsp:cNvSpPr/>
      </dsp:nvSpPr>
      <dsp:spPr bwMode="auto">
        <a:xfrm>
          <a:off x="1788319" y="2235386"/>
          <a:ext cx="9880782" cy="447092"/>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defRPr/>
          </a:pPr>
          <a:r>
            <a:rPr lang="en-GB" sz="2400" b="1" kern="1200"/>
            <a:t>Software developed by innovators not compatible with healthcare hardware</a:t>
          </a:r>
          <a:endParaRPr kern="1200"/>
        </a:p>
      </dsp:txBody>
      <dsp:txXfrm>
        <a:off x="1788319" y="2235386"/>
        <a:ext cx="9880782" cy="447092"/>
      </dsp:txXfrm>
    </dsp:sp>
  </dsp:spTree>
</dsp:drawing>
</file>

<file path=ppt/diagrams/layout1.xml><?xml version="1.0" encoding="utf-8"?>
<dgm:layoutDef xmlns:dgm="http://schemas.openxmlformats.org/drawingml/2006/diagram" xmlns:a="http://schemas.openxmlformats.org/drawingml/2006/main" uniqueId="urn:microsoft.com/office/officeart/2005/8/layout/target3#1">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alg type="composite"/>
    <dgm:shape xmlns:r="http://schemas.openxmlformats.org/officeDocument/2006/relationships" r:blip="">
      <dgm:adjLst/>
    </dgm:shape>
    <dgm:presOf/>
    <dgm:ruleLst/>
    <dgm:varLst>
      <dgm:chMax val="7"/>
      <dgm:dir/>
      <dgm:animLvl val="lvl"/>
      <dgm:resizeHandles val="exact"/>
    </dgm:varLst>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forEach name="Name22" axis="ch" ptType="node" cnt="1">
      <dgm:layoutNode name="circle1" styleLbl="node1">
        <dgm:alg type="sp"/>
        <dgm:presOf/>
        <dgm:constrLst/>
        <dgm:ruleLst/>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presOf/>
        <dgm:constrLst/>
        <dgm:ruleLst/>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presOf/>
        <dgm:constrLst/>
        <dgm:ruleLst/>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presOf/>
        <dgm:constrLst/>
        <dgm:ruleLst/>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presOf/>
        <dgm:constrLst/>
        <dgm:ruleLst/>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presOf/>
        <dgm:constrLst/>
        <dgm:ruleLst/>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presOf/>
        <dgm:constrLst/>
        <dgm:ruleLst/>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chMax val="1"/>
              <dgm:bulletEnabled val="1"/>
            </dgm:varLst>
          </dgm:layoutNode>
          <dgm:layoutNode name="rect1ChTx" styleLbl="alignAcc1">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varLst>
              <dgm:bulletEnabled val="1"/>
            </dgm:varLst>
          </dgm:layoutNode>
        </dgm:if>
        <dgm:else name="Name53">
          <dgm:layoutNode name="rect1ParTxNoCh" styleLbl="alignAcc1">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chMax val="1"/>
              <dgm:bulletEnabled val="1"/>
            </dgm:varLst>
          </dgm:layoutNode>
        </dgm:else>
      </dgm:choose>
    </dgm:forEach>
    <dgm:forEach name="Name54" axis="ch" ptType="node" st="2" cnt="1">
      <dgm:choose name="Name55">
        <dgm:if name="Name56" axis="root des" ptType="all node" func="maxDepth" op="gte" val="2">
          <dgm:layoutNode name="rect2ParTx" styleLbl="alignAcc1">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chMax val="1"/>
              <dgm:bulletEnabled val="1"/>
            </dgm:varLst>
          </dgm:layoutNode>
          <dgm:layoutNode name="rect2ChTx" styleLbl="alignAcc1">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varLst>
              <dgm:bulletEnabled val="1"/>
            </dgm:varLst>
          </dgm:layoutNode>
        </dgm:if>
        <dgm:else name="Name57">
          <dgm:layoutNode name="rect2ParTxNoCh" styleLbl="alignAcc1">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chMax val="1"/>
              <dgm:bulletEnabled val="1"/>
            </dgm:varLst>
          </dgm:layoutNode>
        </dgm:else>
      </dgm:choose>
    </dgm:forEach>
    <dgm:forEach name="Name58" axis="ch" ptType="node" st="3" cnt="1">
      <dgm:choose name="Name59">
        <dgm:if name="Name60" axis="root des" ptType="all node" func="maxDepth" op="gte" val="2">
          <dgm:layoutNode name="rect3ParTx" styleLbl="alignAcc1">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chMax val="1"/>
              <dgm:bulletEnabled val="1"/>
            </dgm:varLst>
          </dgm:layoutNode>
          <dgm:layoutNode name="rect3ChTx" styleLbl="alignAcc1">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varLst>
              <dgm:bulletEnabled val="1"/>
            </dgm:varLst>
          </dgm:layoutNode>
        </dgm:if>
        <dgm:else name="Name61">
          <dgm:layoutNode name="rect3ParTxNoCh" styleLbl="alignAcc1">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chMax val="1"/>
              <dgm:bulletEnabled val="1"/>
            </dgm:varLst>
          </dgm:layoutNode>
        </dgm:else>
      </dgm:choose>
    </dgm:forEach>
    <dgm:forEach name="Name62" axis="ch" ptType="node" st="4" cnt="1">
      <dgm:choose name="Name63">
        <dgm:if name="Name64" axis="root des" ptType="all node" func="maxDepth" op="gte" val="2">
          <dgm:layoutNode name="rect4ParTx" styleLbl="alignAcc1">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chMax val="1"/>
              <dgm:bulletEnabled val="1"/>
            </dgm:varLst>
          </dgm:layoutNode>
          <dgm:layoutNode name="rect4ChTx" styleLbl="alignAcc1">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varLst>
              <dgm:bulletEnabled val="1"/>
            </dgm:varLst>
          </dgm:layoutNode>
        </dgm:if>
        <dgm:else name="Name65">
          <dgm:layoutNode name="rect4ParTxNoCh" styleLbl="alignAcc1">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chMax val="1"/>
              <dgm:bulletEnabled val="1"/>
            </dgm:varLst>
          </dgm:layoutNode>
        </dgm:else>
      </dgm:choose>
    </dgm:forEach>
    <dgm:forEach name="Name66" axis="ch" ptType="node" st="5" cnt="1">
      <dgm:choose name="Name67">
        <dgm:if name="Name68" axis="root des" ptType="all node" func="maxDepth" op="gte" val="2">
          <dgm:layoutNode name="rect5ParTx" styleLbl="alignAcc1">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chMax val="1"/>
              <dgm:bulletEnabled val="1"/>
            </dgm:varLst>
          </dgm:layoutNode>
          <dgm:layoutNode name="rect5ChTx" styleLbl="alignAcc1">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varLst>
              <dgm:bulletEnabled val="1"/>
            </dgm:varLst>
          </dgm:layoutNode>
        </dgm:if>
        <dgm:else name="Name69">
          <dgm:layoutNode name="rect5ParTxNoCh" styleLbl="alignAcc1">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chMax val="1"/>
              <dgm:bulletEnabled val="1"/>
            </dgm:varLst>
          </dgm:layoutNode>
        </dgm:else>
      </dgm:choose>
    </dgm:forEach>
    <dgm:forEach name="Name70" axis="ch" ptType="node" st="6" cnt="1">
      <dgm:choose name="Name71">
        <dgm:if name="Name72" axis="root des" ptType="all node" func="maxDepth" op="gte" val="2">
          <dgm:layoutNode name="rect6ParTx" styleLbl="alignAcc1">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chMax val="1"/>
              <dgm:bulletEnabled val="1"/>
            </dgm:varLst>
          </dgm:layoutNode>
          <dgm:layoutNode name="rect6ChTx" styleLbl="alignAcc1">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varLst>
              <dgm:bulletEnabled val="1"/>
            </dgm:varLst>
          </dgm:layoutNode>
        </dgm:if>
        <dgm:else name="Name73">
          <dgm:layoutNode name="rect6ParTxNoCh" styleLbl="alignAcc1">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chMax val="1"/>
              <dgm:bulletEnabled val="1"/>
            </dgm:varLst>
          </dgm:layoutNode>
        </dgm:else>
      </dgm:choose>
    </dgm:forEach>
    <dgm:forEach name="Name74" axis="ch" ptType="node" st="7" cnt="1">
      <dgm:choose name="Name75">
        <dgm:if name="Name76" axis="root des" ptType="all node" func="maxDepth" op="gte" val="2">
          <dgm:layoutNode name="rect7ParTx" styleLbl="alignAcc1">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chMax val="1"/>
              <dgm:bulletEnabled val="1"/>
            </dgm:varLst>
          </dgm:layoutNode>
          <dgm:layoutNode name="rect7ChTx" styleLbl="alignAcc1">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varLst>
              <dgm:bulletEnabled val="1"/>
            </dgm:varLst>
          </dgm:layoutNode>
        </dgm:if>
        <dgm:else name="Name77">
          <dgm:layoutNode name="rect7ParTxNoCh" styleLbl="alignAcc1">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chMax val="1"/>
              <dgm:bulletEnabled val="1"/>
            </dgm:var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b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callout">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con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dk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fgAcc0">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2">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3">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4">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hp">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l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1D1">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2">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3">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4">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2D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revTx">
    <dgm:scene3d>
      <a:camera prst="orthographicFront"/>
      <a:lightRig rig="threePt" dir="t"/>
    </dgm:scene3d>
    <dgm:sp3d/>
    <dgm:txPr/>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solid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tr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txPr/>
    <dgm:style>
      <a:lnRef idx="2">
        <a:srgbClr val="000000"/>
      </a:lnRef>
      <a:fillRef idx="1">
        <a:srgbClr val="000000"/>
      </a:fillRef>
      <a:effectRef idx="0">
        <a:srgbClr val="00000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1226284935" name="Header Placeholder 1"/>
          <p:cNvSpPr>
            <a:spLocks noGrp="1"/>
          </p:cNvSpPr>
          <p:nvPr>
            <p:ph type="hdr" sz="quarter"/>
          </p:nvPr>
        </p:nvSpPr>
        <p:spPr bwMode="auto">
          <a:xfrm>
            <a:off x="1" y="1"/>
            <a:ext cx="3078427" cy="513508"/>
          </a:xfrm>
          <a:prstGeom prst="rect">
            <a:avLst/>
          </a:prstGeom>
        </p:spPr>
        <p:txBody>
          <a:bodyPr vert="horz" lIns="99075" tIns="49538" rIns="99075" bIns="49538" rtlCol="0"/>
          <a:lstStyle>
            <a:lvl1pPr algn="l">
              <a:defRPr sz="1300"/>
            </a:lvl1pPr>
          </a:lstStyle>
          <a:p>
            <a:pPr>
              <a:defRPr/>
            </a:pPr>
            <a:endParaRPr lang="en-US"/>
          </a:p>
        </p:txBody>
      </p:sp>
      <p:sp>
        <p:nvSpPr>
          <p:cNvPr id="1376827450" name="Date Placeholder 2"/>
          <p:cNvSpPr>
            <a:spLocks noGrp="1"/>
          </p:cNvSpPr>
          <p:nvPr>
            <p:ph type="dt" idx="1"/>
          </p:nvPr>
        </p:nvSpPr>
        <p:spPr bwMode="auto">
          <a:xfrm>
            <a:off x="4023993" y="1"/>
            <a:ext cx="3078427" cy="513508"/>
          </a:xfrm>
          <a:prstGeom prst="rect">
            <a:avLst/>
          </a:prstGeom>
        </p:spPr>
        <p:txBody>
          <a:bodyPr vert="horz" lIns="99075" tIns="49538" rIns="99075" bIns="49538" rtlCol="0"/>
          <a:lstStyle>
            <a:lvl1pPr algn="r">
              <a:defRPr sz="1300"/>
            </a:lvl1pPr>
          </a:lstStyle>
          <a:p>
            <a:pPr>
              <a:defRPr/>
            </a:pPr>
            <a:fld id="{CF981728-CE48-49DC-905D-BED0E3AA70FA}" type="datetimeFigureOut">
              <a:rPr lang="en-US"/>
              <a:t>9/4/2026</a:t>
            </a:fld>
            <a:endParaRPr lang="en-US"/>
          </a:p>
        </p:txBody>
      </p:sp>
      <p:sp>
        <p:nvSpPr>
          <p:cNvPr id="583442562" name="Slide Image Placeholder 3"/>
          <p:cNvSpPr>
            <a:spLocks noGrp="1" noRot="1" noChangeAspect="1"/>
          </p:cNvSpPr>
          <p:nvPr>
            <p:ph type="sldImg" idx="2"/>
          </p:nvPr>
        </p:nvSpPr>
        <p:spPr bwMode="auto">
          <a:xfrm>
            <a:off x="481013" y="1277938"/>
            <a:ext cx="6143625" cy="3455987"/>
          </a:xfrm>
          <a:prstGeom prst="rect">
            <a:avLst/>
          </a:prstGeom>
          <a:noFill/>
          <a:ln w="12700">
            <a:solidFill>
              <a:prstClr val="black"/>
            </a:solidFill>
          </a:ln>
        </p:spPr>
        <p:txBody>
          <a:bodyPr vert="horz" lIns="99075" tIns="49538" rIns="99075" bIns="49538" rtlCol="0" anchor="ctr"/>
          <a:lstStyle/>
          <a:p>
            <a:pPr>
              <a:defRPr/>
            </a:pPr>
            <a:endParaRPr lang="en-US"/>
          </a:p>
        </p:txBody>
      </p:sp>
      <p:sp>
        <p:nvSpPr>
          <p:cNvPr id="118733012" name="Notes Placeholder 4"/>
          <p:cNvSpPr>
            <a:spLocks noGrp="1"/>
          </p:cNvSpPr>
          <p:nvPr>
            <p:ph type="body" sz="quarter" idx="3"/>
          </p:nvPr>
        </p:nvSpPr>
        <p:spPr bwMode="auto">
          <a:xfrm>
            <a:off x="710407" y="4925408"/>
            <a:ext cx="5683250" cy="4029879"/>
          </a:xfrm>
          <a:prstGeom prst="rect">
            <a:avLst/>
          </a:prstGeom>
        </p:spPr>
        <p:txBody>
          <a:bodyPr vert="horz" lIns="99075" tIns="49538" rIns="99075" bIns="49538" rtlCol="0"/>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409261272" name="Footer Placeholder 5"/>
          <p:cNvSpPr>
            <a:spLocks noGrp="1"/>
          </p:cNvSpPr>
          <p:nvPr>
            <p:ph type="ftr" sz="quarter" idx="4"/>
          </p:nvPr>
        </p:nvSpPr>
        <p:spPr bwMode="auto">
          <a:xfrm>
            <a:off x="1" y="9721108"/>
            <a:ext cx="3078427" cy="513507"/>
          </a:xfrm>
          <a:prstGeom prst="rect">
            <a:avLst/>
          </a:prstGeom>
        </p:spPr>
        <p:txBody>
          <a:bodyPr vert="horz" lIns="99075" tIns="49538" rIns="99075" bIns="49538" rtlCol="0" anchor="b"/>
          <a:lstStyle>
            <a:lvl1pPr algn="l">
              <a:defRPr sz="1300"/>
            </a:lvl1pPr>
          </a:lstStyle>
          <a:p>
            <a:pPr>
              <a:defRPr/>
            </a:pPr>
            <a:endParaRPr lang="en-US"/>
          </a:p>
        </p:txBody>
      </p:sp>
      <p:sp>
        <p:nvSpPr>
          <p:cNvPr id="1019208896" name="Slide Number Placeholder 6"/>
          <p:cNvSpPr>
            <a:spLocks noGrp="1"/>
          </p:cNvSpPr>
          <p:nvPr>
            <p:ph type="sldNum" sz="quarter" idx="5"/>
          </p:nvPr>
        </p:nvSpPr>
        <p:spPr bwMode="auto">
          <a:xfrm>
            <a:off x="4023993" y="9721108"/>
            <a:ext cx="3078427" cy="513507"/>
          </a:xfrm>
          <a:prstGeom prst="rect">
            <a:avLst/>
          </a:prstGeom>
        </p:spPr>
        <p:txBody>
          <a:bodyPr vert="horz" lIns="99075" tIns="49538" rIns="99075" bIns="49538" rtlCol="0" anchor="b"/>
          <a:lstStyle>
            <a:lvl1pPr algn="r">
              <a:defRPr sz="1300"/>
            </a:lvl1pPr>
          </a:lstStyle>
          <a:p>
            <a:pPr>
              <a:defRPr/>
            </a:pPr>
            <a:fld id="{3D4C67B5-F292-4576-8BF8-36D135D4AF60}" type="slidenum">
              <a:rPr/>
              <a:t>‹#›</a:t>
            </a:fld>
            <a:endParaRPr lang="en-US"/>
          </a:p>
        </p:txBody>
      </p:sp>
    </p:spTree>
  </p:cSld>
  <p:clrMap bg1="lt1" tx1="dk1" bg2="lt2" tx2="dk2" accent1="accent1" accent2="accent2" accent3="accent3" accent4="accent4" accent5="accent5" accent6="accent6" hlink="hlink" folHlink="folHlink"/>
  <p:notesStyle>
    <a:lvl1pPr marL="0" algn="l" defTabSz="914400" rtl="0">
      <a:defRPr sz="1200">
        <a:solidFill>
          <a:schemeClr val="tx1"/>
        </a:solidFill>
        <a:latin typeface="+mn-lt"/>
        <a:ea typeface="+mn-ea"/>
        <a:cs typeface="+mn-cs"/>
      </a:defRPr>
    </a:lvl1pPr>
    <a:lvl2pPr marL="457200" algn="l" defTabSz="914400" rtl="0">
      <a:defRPr sz="1200">
        <a:solidFill>
          <a:schemeClr val="tx1"/>
        </a:solidFill>
        <a:latin typeface="+mn-lt"/>
        <a:ea typeface="+mn-ea"/>
        <a:cs typeface="+mn-cs"/>
      </a:defRPr>
    </a:lvl2pPr>
    <a:lvl3pPr marL="914400" algn="l" defTabSz="914400" rtl="0">
      <a:defRPr sz="1200">
        <a:solidFill>
          <a:schemeClr val="tx1"/>
        </a:solidFill>
        <a:latin typeface="+mn-lt"/>
        <a:ea typeface="+mn-ea"/>
        <a:cs typeface="+mn-cs"/>
      </a:defRPr>
    </a:lvl3pPr>
    <a:lvl4pPr marL="1371600" algn="l" defTabSz="914400" rtl="0">
      <a:defRPr sz="1200">
        <a:solidFill>
          <a:schemeClr val="tx1"/>
        </a:solidFill>
        <a:latin typeface="+mn-lt"/>
        <a:ea typeface="+mn-ea"/>
        <a:cs typeface="+mn-cs"/>
      </a:defRPr>
    </a:lvl4pPr>
    <a:lvl5pPr marL="1828800" algn="l" defTabSz="914400" rtl="0">
      <a:defRPr sz="1200">
        <a:solidFill>
          <a:schemeClr val="tx1"/>
        </a:solidFill>
        <a:latin typeface="+mn-lt"/>
        <a:ea typeface="+mn-ea"/>
        <a:cs typeface="+mn-cs"/>
      </a:defRPr>
    </a:lvl5pPr>
    <a:lvl6pPr marL="2286000" algn="l" defTabSz="914400" rtl="0">
      <a:defRPr sz="1200">
        <a:solidFill>
          <a:schemeClr val="tx1"/>
        </a:solidFill>
        <a:latin typeface="+mn-lt"/>
        <a:ea typeface="+mn-ea"/>
        <a:cs typeface="+mn-cs"/>
      </a:defRPr>
    </a:lvl6pPr>
    <a:lvl7pPr marL="2743200" algn="l" defTabSz="914400" rtl="0">
      <a:defRPr sz="1200">
        <a:solidFill>
          <a:schemeClr val="tx1"/>
        </a:solidFill>
        <a:latin typeface="+mn-lt"/>
        <a:ea typeface="+mn-ea"/>
        <a:cs typeface="+mn-cs"/>
      </a:defRPr>
    </a:lvl7pPr>
    <a:lvl8pPr marL="3200400" algn="l" defTabSz="914400" rtl="0">
      <a:defRPr sz="1200">
        <a:solidFill>
          <a:schemeClr val="tx1"/>
        </a:solidFill>
        <a:latin typeface="+mn-lt"/>
        <a:ea typeface="+mn-ea"/>
        <a:cs typeface="+mn-cs"/>
      </a:defRPr>
    </a:lvl8pPr>
    <a:lvl9pPr marL="3657600" algn="l" defTabSz="914400" rtl="0">
      <a:defRPr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359271593" name="Slide Image Placeholder 1"/>
          <p:cNvSpPr>
            <a:spLocks noGrp="1" noRot="1" noChangeAspect="1"/>
          </p:cNvSpPr>
          <p:nvPr>
            <p:ph type="sldImg"/>
          </p:nvPr>
        </p:nvSpPr>
        <p:spPr bwMode="auto"/>
      </p:sp>
      <p:sp>
        <p:nvSpPr>
          <p:cNvPr id="1894968917" name="Notes Placeholder 2"/>
          <p:cNvSpPr>
            <a:spLocks noGrp="1"/>
          </p:cNvSpPr>
          <p:nvPr>
            <p:ph type="body" idx="1"/>
          </p:nvPr>
        </p:nvSpPr>
        <p:spPr bwMode="auto"/>
        <p:txBody>
          <a:bodyPr/>
          <a:lstStyle/>
          <a:p>
            <a:pPr>
              <a:defRPr/>
            </a:pPr>
            <a:endParaRPr lang="en-GB"/>
          </a:p>
        </p:txBody>
      </p:sp>
      <p:sp>
        <p:nvSpPr>
          <p:cNvPr id="369245501" name="Slide Number Placeholder 3"/>
          <p:cNvSpPr>
            <a:spLocks noGrp="1"/>
          </p:cNvSpPr>
          <p:nvPr>
            <p:ph type="sldNum" sz="quarter" idx="5"/>
          </p:nvPr>
        </p:nvSpPr>
        <p:spPr bwMode="auto"/>
        <p:txBody>
          <a:bodyPr/>
          <a:lstStyle/>
          <a:p>
            <a:pPr>
              <a:defRPr/>
            </a:pPr>
            <a:fld id="{3D4C67B5-F292-4576-8BF8-36D135D4AF60}" type="slidenum">
              <a:rPr lang="en-GB"/>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70275463" name="Slide Image Placeholder 1"/>
          <p:cNvSpPr>
            <a:spLocks noGrp="1" noRot="1" noChangeAspect="1"/>
          </p:cNvSpPr>
          <p:nvPr>
            <p:ph type="sldImg"/>
          </p:nvPr>
        </p:nvSpPr>
        <p:spPr bwMode="auto"/>
      </p:sp>
      <p:sp>
        <p:nvSpPr>
          <p:cNvPr id="2052126667" name="Notes Placeholder 2"/>
          <p:cNvSpPr>
            <a:spLocks noGrp="1"/>
          </p:cNvSpPr>
          <p:nvPr>
            <p:ph type="body" idx="1"/>
          </p:nvPr>
        </p:nvSpPr>
        <p:spPr bwMode="auto"/>
        <p:txBody>
          <a:bodyPr/>
          <a:lstStyle/>
          <a:p>
            <a:pPr>
              <a:defRPr/>
            </a:pPr>
            <a:endParaRPr lang="en-GB"/>
          </a:p>
        </p:txBody>
      </p:sp>
      <p:sp>
        <p:nvSpPr>
          <p:cNvPr id="1247950009" name="Slide Number Placeholder 3"/>
          <p:cNvSpPr>
            <a:spLocks noGrp="1"/>
          </p:cNvSpPr>
          <p:nvPr>
            <p:ph type="sldNum" sz="quarter" idx="5"/>
          </p:nvPr>
        </p:nvSpPr>
        <p:spPr bwMode="auto"/>
        <p:txBody>
          <a:bodyPr/>
          <a:lstStyle/>
          <a:p>
            <a:pPr>
              <a:defRPr/>
            </a:pPr>
            <a:fld id="{3D4C67B5-F292-4576-8BF8-36D135D4AF60}" type="slidenum">
              <a:rPr lang="en-GB"/>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421542949" name="Slide Image Placeholder 1"/>
          <p:cNvSpPr>
            <a:spLocks noGrp="1" noRot="1" noChangeAspect="1"/>
          </p:cNvSpPr>
          <p:nvPr>
            <p:ph type="sldImg"/>
          </p:nvPr>
        </p:nvSpPr>
        <p:spPr bwMode="auto"/>
      </p:sp>
      <p:sp>
        <p:nvSpPr>
          <p:cNvPr id="841572779" name="Notes Placeholder 2"/>
          <p:cNvSpPr>
            <a:spLocks noGrp="1"/>
          </p:cNvSpPr>
          <p:nvPr>
            <p:ph type="body" idx="1"/>
          </p:nvPr>
        </p:nvSpPr>
        <p:spPr bwMode="auto"/>
        <p:txBody>
          <a:bodyPr/>
          <a:lstStyle/>
          <a:p>
            <a:pPr>
              <a:buNone/>
              <a:defRPr/>
            </a:pPr>
            <a:r>
              <a:rPr lang="en-GB"/>
              <a:t>Begin with a brief discussion: ask students, </a:t>
            </a:r>
            <a:r>
              <a:rPr lang="en-GB" i="1"/>
              <a:t>“What comes to mind when you hear the term ‘Industrial Revolution’?”</a:t>
            </a:r>
            <a:endParaRPr lang="en-GB"/>
          </a:p>
          <a:p>
            <a:pPr>
              <a:buNone/>
              <a:defRPr/>
            </a:pPr>
            <a:r>
              <a:rPr lang="en-GB"/>
              <a:t>Explain that the term refers to major periods of technological, economic, and social change that have transformed how humans live and work.</a:t>
            </a:r>
            <a:endParaRPr/>
          </a:p>
          <a:p>
            <a:pPr>
              <a:buNone/>
              <a:defRPr/>
            </a:pPr>
            <a:r>
              <a:rPr lang="en-GB"/>
              <a:t>Briefly outline the four revolutions:</a:t>
            </a:r>
            <a:endParaRPr/>
          </a:p>
          <a:p>
            <a:pPr lvl="1">
              <a:buFont typeface="Arial"/>
              <a:buChar char="•"/>
              <a:defRPr/>
            </a:pPr>
            <a:r>
              <a:rPr lang="en-GB" b="1"/>
              <a:t>Industry 1.0 (Mechanisation):</a:t>
            </a:r>
            <a:r>
              <a:rPr lang="en-GB"/>
              <a:t> Steam power and mechanised production.</a:t>
            </a:r>
            <a:endParaRPr/>
          </a:p>
          <a:p>
            <a:pPr lvl="1">
              <a:buFont typeface="Arial"/>
              <a:buChar char="•"/>
              <a:defRPr/>
            </a:pPr>
            <a:r>
              <a:rPr lang="en-GB" b="1"/>
              <a:t>Industry 2.0 (Electrification):</a:t>
            </a:r>
            <a:r>
              <a:rPr lang="en-GB"/>
              <a:t> Mass production and assembly lines.</a:t>
            </a:r>
            <a:endParaRPr/>
          </a:p>
          <a:p>
            <a:pPr lvl="1">
              <a:buFont typeface="Arial"/>
              <a:buChar char="•"/>
              <a:defRPr/>
            </a:pPr>
            <a:r>
              <a:rPr lang="en-GB" b="1"/>
              <a:t>Industry 3.0 (Digitalisation):</a:t>
            </a:r>
            <a:r>
              <a:rPr lang="en-GB"/>
              <a:t> Introduction of computers and automation.</a:t>
            </a:r>
            <a:endParaRPr/>
          </a:p>
          <a:p>
            <a:pPr lvl="1">
              <a:buFont typeface="Arial"/>
              <a:buChar char="•"/>
              <a:defRPr/>
            </a:pPr>
            <a:r>
              <a:rPr lang="en-GB" b="1"/>
              <a:t>Industry 4.0 (Cyber-Physical Systems):</a:t>
            </a:r>
            <a:r>
              <a:rPr lang="en-GB"/>
              <a:t> Integration of digital, physical, and biological systems using AI, robotics, and the Internet of Things (IoT).</a:t>
            </a:r>
            <a:endParaRPr/>
          </a:p>
          <a:p>
            <a:pPr>
              <a:buNone/>
              <a:defRPr/>
            </a:pPr>
            <a:r>
              <a:rPr lang="en-GB"/>
              <a:t>Emphasise that each revolution brought both </a:t>
            </a:r>
            <a:r>
              <a:rPr lang="en-GB" b="1"/>
              <a:t>progress</a:t>
            </a:r>
            <a:r>
              <a:rPr lang="en-GB"/>
              <a:t> and </a:t>
            </a:r>
            <a:r>
              <a:rPr lang="en-GB" b="1"/>
              <a:t>disruption</a:t>
            </a:r>
            <a:r>
              <a:rPr lang="en-GB"/>
              <a:t> – with winners and losers in different societies and sectors.</a:t>
            </a:r>
            <a:endParaRPr/>
          </a:p>
          <a:p>
            <a:pPr>
              <a:buNone/>
              <a:defRPr/>
            </a:pPr>
            <a:r>
              <a:rPr lang="en-GB"/>
              <a:t>Conclude by noting that Industry 4.0 builds upon all previous revolutions and continues to redefine human interaction, industry, and society.</a:t>
            </a:r>
            <a:endParaRPr/>
          </a:p>
          <a:p>
            <a:pPr>
              <a:defRPr/>
            </a:pPr>
            <a:endParaRPr lang="en-GB"/>
          </a:p>
        </p:txBody>
      </p:sp>
      <p:sp>
        <p:nvSpPr>
          <p:cNvPr id="967393812" name="Slide Number Placeholder 3"/>
          <p:cNvSpPr>
            <a:spLocks noGrp="1"/>
          </p:cNvSpPr>
          <p:nvPr>
            <p:ph type="sldNum" sz="quarter" idx="5"/>
          </p:nvPr>
        </p:nvSpPr>
        <p:spPr bwMode="auto"/>
        <p:txBody>
          <a:bodyPr/>
          <a:lstStyle/>
          <a:p>
            <a:pPr>
              <a:defRPr/>
            </a:pPr>
            <a:fld id="{3D4C67B5-F292-4576-8BF8-36D135D4AF60}" type="slidenum">
              <a:rPr lang="en-GB"/>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100951801" name="Slide Image Placeholder 1"/>
          <p:cNvSpPr>
            <a:spLocks noGrp="1" noRot="1" noChangeAspect="1"/>
          </p:cNvSpPr>
          <p:nvPr>
            <p:ph type="sldImg"/>
          </p:nvPr>
        </p:nvSpPr>
        <p:spPr bwMode="auto"/>
      </p:sp>
      <p:sp>
        <p:nvSpPr>
          <p:cNvPr id="971638480" name="Notes Placeholder 2"/>
          <p:cNvSpPr>
            <a:spLocks noGrp="1"/>
          </p:cNvSpPr>
          <p:nvPr>
            <p:ph type="body" idx="1"/>
          </p:nvPr>
        </p:nvSpPr>
        <p:spPr bwMode="auto"/>
        <p:txBody>
          <a:bodyPr/>
          <a:lstStyle/>
          <a:p>
            <a:pPr marL="171450" indent="-171450">
              <a:buFont typeface="Arial"/>
              <a:buChar char="•"/>
              <a:defRPr/>
            </a:pPr>
            <a:r>
              <a:rPr lang="en-GB"/>
              <a:t>Recap that </a:t>
            </a:r>
            <a:r>
              <a:rPr lang="en-GB" i="1"/>
              <a:t>Industry 4.0</a:t>
            </a:r>
            <a:r>
              <a:rPr lang="en-GB"/>
              <a:t> represents the </a:t>
            </a:r>
            <a:r>
              <a:rPr lang="en-GB" b="1"/>
              <a:t>Fourth Industrial Revolution</a:t>
            </a:r>
            <a:r>
              <a:rPr lang="en-GB"/>
              <a:t>, blending physical systems with digital technologies such as AI, robotics, and smart sensors.</a:t>
            </a:r>
            <a:endParaRPr/>
          </a:p>
          <a:p>
            <a:pPr marL="171450" indent="-171450">
              <a:buFont typeface="Arial"/>
              <a:buChar char="•"/>
              <a:defRPr/>
            </a:pPr>
            <a:r>
              <a:rPr lang="en-GB"/>
              <a:t>Highlight how </a:t>
            </a:r>
            <a:r>
              <a:rPr lang="en-GB" b="1"/>
              <a:t>scientific advances</a:t>
            </a:r>
            <a:r>
              <a:rPr lang="en-GB"/>
              <a:t> (in physics, chemistry, and biology) are now merging with digital technologies, leading to innovation in manufacturing, medicine, and energy.</a:t>
            </a:r>
            <a:endParaRPr/>
          </a:p>
          <a:p>
            <a:pPr marL="171450" indent="-171450">
              <a:buFont typeface="Arial"/>
              <a:buChar char="•"/>
              <a:defRPr/>
            </a:pPr>
            <a:r>
              <a:rPr lang="en-GB"/>
              <a:t>Discuss </a:t>
            </a:r>
            <a:r>
              <a:rPr lang="en-GB" b="1"/>
              <a:t>wider impacts</a:t>
            </a:r>
            <a:r>
              <a:rPr lang="en-GB"/>
              <a:t> , not just on industry, but also on everyday life, employment patterns, and social interaction.</a:t>
            </a:r>
            <a:endParaRPr/>
          </a:p>
          <a:p>
            <a:pPr marL="171450" indent="-171450">
              <a:buFont typeface="Arial"/>
              <a:buChar char="•"/>
              <a:defRPr/>
            </a:pPr>
            <a:r>
              <a:rPr lang="en-GB"/>
              <a:t>Acknowledge </a:t>
            </a:r>
            <a:r>
              <a:rPr lang="en-GB" b="1"/>
              <a:t>challenges</a:t>
            </a:r>
            <a:r>
              <a:rPr lang="en-GB"/>
              <a:t> such as automation displacing jobs, ethical issues around AI, and the need for upskilling and digital literacy.</a:t>
            </a:r>
            <a:endParaRPr/>
          </a:p>
          <a:p>
            <a:pPr marL="171450" indent="-171450">
              <a:buFont typeface="Arial"/>
              <a:buChar char="•"/>
              <a:defRPr/>
            </a:pPr>
            <a:r>
              <a:rPr lang="en-GB"/>
              <a:t>Prompt reflection: </a:t>
            </a:r>
            <a:r>
              <a:rPr lang="en-GB" i="1"/>
              <a:t>“How might Industry 4.0 influence future roles in health and social care?”</a:t>
            </a:r>
            <a:endParaRPr lang="en-GB"/>
          </a:p>
          <a:p>
            <a:pPr>
              <a:defRPr/>
            </a:pPr>
            <a:endParaRPr lang="en-GB"/>
          </a:p>
        </p:txBody>
      </p:sp>
      <p:sp>
        <p:nvSpPr>
          <p:cNvPr id="132861910" name="Slide Number Placeholder 3"/>
          <p:cNvSpPr>
            <a:spLocks noGrp="1"/>
          </p:cNvSpPr>
          <p:nvPr>
            <p:ph type="sldNum" sz="quarter" idx="5"/>
          </p:nvPr>
        </p:nvSpPr>
        <p:spPr bwMode="auto"/>
        <p:txBody>
          <a:bodyPr/>
          <a:lstStyle/>
          <a:p>
            <a:pPr>
              <a:defRPr/>
            </a:pPr>
            <a:fld id="{3D4C67B5-F292-4576-8BF8-36D135D4AF60}" type="slidenum">
              <a:rPr lang="en-GB"/>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98758764" name="Slide Image Placeholder 1"/>
          <p:cNvSpPr>
            <a:spLocks noGrp="1" noRot="1" noChangeAspect="1"/>
          </p:cNvSpPr>
          <p:nvPr>
            <p:ph type="sldImg"/>
          </p:nvPr>
        </p:nvSpPr>
        <p:spPr bwMode="auto"/>
      </p:sp>
      <p:sp>
        <p:nvSpPr>
          <p:cNvPr id="1591305119" name="Notes Placeholder 2"/>
          <p:cNvSpPr>
            <a:spLocks noGrp="1"/>
          </p:cNvSpPr>
          <p:nvPr>
            <p:ph type="body" idx="1"/>
          </p:nvPr>
        </p:nvSpPr>
        <p:spPr bwMode="auto"/>
        <p:txBody>
          <a:bodyPr/>
          <a:lstStyle/>
          <a:p>
            <a:pPr marL="171450" indent="-171450">
              <a:buFont typeface="Arial"/>
              <a:buChar char="•"/>
              <a:defRPr/>
            </a:pPr>
            <a:r>
              <a:rPr lang="en-GB"/>
              <a:t>Begin by reminding students that the use of technology in healthcare is not new, but digital systems have now become central to how services are delivered and managed.</a:t>
            </a:r>
            <a:endParaRPr/>
          </a:p>
          <a:p>
            <a:pPr marL="171450" indent="-171450">
              <a:buFont typeface="Arial"/>
              <a:buChar char="•"/>
              <a:defRPr/>
            </a:pPr>
            <a:r>
              <a:rPr lang="en-GB"/>
              <a:t>Define </a:t>
            </a:r>
            <a:r>
              <a:rPr lang="en-GB" b="1"/>
              <a:t>health technology</a:t>
            </a:r>
            <a:r>
              <a:rPr lang="en-GB"/>
              <a:t> as tools and systems that support clinical practice, patient management, and decision-making (for example, electronic health records, diagnostic software, and telemedicine).</a:t>
            </a:r>
            <a:endParaRPr/>
          </a:p>
          <a:p>
            <a:pPr marL="171450" indent="-171450">
              <a:buFont typeface="Arial"/>
              <a:buChar char="•"/>
              <a:defRPr/>
            </a:pPr>
            <a:r>
              <a:rPr lang="en-GB"/>
              <a:t>Explain that </a:t>
            </a:r>
            <a:r>
              <a:rPr lang="en-GB" b="1"/>
              <a:t>informatics</a:t>
            </a:r>
            <a:r>
              <a:rPr lang="en-GB"/>
              <a:t> focuses on the collection, storage, and analysis of data to improve healthcare outcomes and efficiency.</a:t>
            </a:r>
            <a:endParaRPr/>
          </a:p>
          <a:p>
            <a:pPr marL="171450" indent="-171450">
              <a:buFont typeface="Arial"/>
              <a:buChar char="•"/>
              <a:defRPr/>
            </a:pPr>
            <a:r>
              <a:rPr lang="en-GB"/>
              <a:t>Highlight that these systems reduce errors, improve communication between services, and support evidence-based care.</a:t>
            </a:r>
            <a:endParaRPr/>
          </a:p>
          <a:p>
            <a:pPr marL="171450" indent="-171450">
              <a:buFont typeface="Arial"/>
              <a:buChar char="•"/>
              <a:defRPr/>
            </a:pPr>
            <a:r>
              <a:rPr lang="en-GB"/>
              <a:t>Encourage students to think about examples they may have seen or used, such as the NHS App or digital appointment systems.</a:t>
            </a:r>
            <a:endParaRPr/>
          </a:p>
          <a:p>
            <a:pPr marL="171450" indent="-171450">
              <a:buFont typeface="Arial"/>
              <a:buChar char="•"/>
              <a:defRPr/>
            </a:pPr>
            <a:r>
              <a:rPr lang="en-GB"/>
              <a:t>Conclude by linking this to how digital innovation continues to shape NHS strategy and improve integrated care.</a:t>
            </a:r>
            <a:endParaRPr/>
          </a:p>
          <a:p>
            <a:pPr>
              <a:defRPr/>
            </a:pPr>
            <a:endParaRPr lang="en-GB"/>
          </a:p>
        </p:txBody>
      </p:sp>
      <p:sp>
        <p:nvSpPr>
          <p:cNvPr id="1119670677" name="Slide Number Placeholder 3"/>
          <p:cNvSpPr>
            <a:spLocks noGrp="1"/>
          </p:cNvSpPr>
          <p:nvPr>
            <p:ph type="sldNum" sz="quarter" idx="5"/>
          </p:nvPr>
        </p:nvSpPr>
        <p:spPr bwMode="auto"/>
        <p:txBody>
          <a:bodyPr/>
          <a:lstStyle/>
          <a:p>
            <a:pPr>
              <a:defRPr/>
            </a:pPr>
            <a:fld id="{3D4C67B5-F292-4576-8BF8-36D135D4AF60}" type="slidenum">
              <a:rPr lang="en-GB"/>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126377466" name="Slide Image Placeholder 1"/>
          <p:cNvSpPr>
            <a:spLocks noGrp="1" noRot="1" noChangeAspect="1"/>
          </p:cNvSpPr>
          <p:nvPr>
            <p:ph type="sldImg"/>
          </p:nvPr>
        </p:nvSpPr>
        <p:spPr bwMode="auto"/>
      </p:sp>
      <p:sp>
        <p:nvSpPr>
          <p:cNvPr id="1194641873" name="Notes Placeholder 2"/>
          <p:cNvSpPr>
            <a:spLocks noGrp="1"/>
          </p:cNvSpPr>
          <p:nvPr>
            <p:ph type="body" idx="1"/>
          </p:nvPr>
        </p:nvSpPr>
        <p:spPr bwMode="auto"/>
        <p:txBody>
          <a:bodyPr/>
          <a:lstStyle/>
          <a:p>
            <a:pPr marL="171450" indent="-171450">
              <a:buFont typeface="Arial"/>
              <a:buChar char="•"/>
              <a:defRPr/>
            </a:pPr>
            <a:r>
              <a:rPr lang="en-GB"/>
              <a:t>Introduce the slide as a look at emerging technologies that are continuing to reshape healthcare.</a:t>
            </a:r>
            <a:endParaRPr/>
          </a:p>
          <a:p>
            <a:pPr marL="171450" indent="-171450">
              <a:buFont typeface="Arial"/>
              <a:buChar char="•"/>
              <a:defRPr/>
            </a:pPr>
            <a:r>
              <a:rPr lang="en-GB" b="1"/>
              <a:t>AI and Machine Learning:</a:t>
            </a:r>
            <a:r>
              <a:rPr lang="en-GB"/>
              <a:t> Explain how artificial intelligence supports diagnostic accuracy, early disease detection, and the development of personalised care plans. Mention examples such as AI-supported radiology or predictive analytics in patient monitoring.</a:t>
            </a:r>
            <a:endParaRPr/>
          </a:p>
          <a:p>
            <a:pPr marL="171450" indent="-171450">
              <a:buFont typeface="Arial"/>
              <a:buChar char="•"/>
              <a:defRPr/>
            </a:pPr>
            <a:r>
              <a:rPr lang="en-GB" b="1"/>
              <a:t>Blockchain for Health Records:</a:t>
            </a:r>
            <a:r>
              <a:rPr lang="en-GB"/>
              <a:t> Briefly explain that blockchain is a secure digital ledger that can make patient records more trustworthy, transparent, and difficult to tamper with. It also improves information sharing between providers while maintaining confidentiality.</a:t>
            </a:r>
            <a:endParaRPr/>
          </a:p>
          <a:p>
            <a:pPr marL="171450" indent="-171450">
              <a:buFont typeface="Arial"/>
              <a:buChar char="•"/>
              <a:defRPr/>
            </a:pPr>
            <a:r>
              <a:rPr lang="en-GB" b="1"/>
              <a:t>Wearable Health Technology:</a:t>
            </a:r>
            <a:r>
              <a:rPr lang="en-GB"/>
              <a:t> Highlight how wearable devices (such as smartwatches and glucose monitors) help people monitor their own health, support chronic condition management, and encourage preventative care.</a:t>
            </a:r>
            <a:endParaRPr/>
          </a:p>
          <a:p>
            <a:pPr marL="171450" indent="-171450">
              <a:buFont typeface="Arial"/>
              <a:buChar char="•"/>
              <a:defRPr/>
            </a:pPr>
            <a:r>
              <a:rPr lang="en-GB"/>
              <a:t>Ask students to consider both </a:t>
            </a:r>
            <a:r>
              <a:rPr lang="en-GB" b="1"/>
              <a:t>benefits and challenges</a:t>
            </a:r>
            <a:r>
              <a:rPr lang="en-GB"/>
              <a:t>, such as cost, privacy, and accessibility.</a:t>
            </a:r>
            <a:endParaRPr/>
          </a:p>
          <a:p>
            <a:pPr marL="171450" indent="-171450">
              <a:buFont typeface="Arial"/>
              <a:buChar char="•"/>
              <a:defRPr/>
            </a:pPr>
            <a:r>
              <a:rPr lang="en-GB"/>
              <a:t>End with a short reflective question: </a:t>
            </a:r>
            <a:r>
              <a:rPr lang="en-GB" i="1"/>
              <a:t>“Which of these technologies do you think will have the greatest impact on health and social care in the next 10 years?”</a:t>
            </a:r>
            <a:endParaRPr lang="en-GB"/>
          </a:p>
          <a:p>
            <a:pPr>
              <a:defRPr/>
            </a:pPr>
            <a:endParaRPr lang="en-GB"/>
          </a:p>
        </p:txBody>
      </p:sp>
      <p:sp>
        <p:nvSpPr>
          <p:cNvPr id="625538857" name="Slide Number Placeholder 3"/>
          <p:cNvSpPr>
            <a:spLocks noGrp="1"/>
          </p:cNvSpPr>
          <p:nvPr>
            <p:ph type="sldNum" sz="quarter" idx="5"/>
          </p:nvPr>
        </p:nvSpPr>
        <p:spPr bwMode="auto"/>
        <p:txBody>
          <a:bodyPr/>
          <a:lstStyle/>
          <a:p>
            <a:pPr>
              <a:defRPr/>
            </a:pPr>
            <a:fld id="{3D4C67B5-F292-4576-8BF8-36D135D4AF60}" type="slidenum">
              <a:rPr lang="en-GB"/>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49995200" name="Slide Image Placeholder 1"/>
          <p:cNvSpPr>
            <a:spLocks noGrp="1" noRot="1" noChangeAspect="1"/>
          </p:cNvSpPr>
          <p:nvPr>
            <p:ph type="sldImg"/>
          </p:nvPr>
        </p:nvSpPr>
        <p:spPr bwMode="auto"/>
      </p:sp>
      <p:sp>
        <p:nvSpPr>
          <p:cNvPr id="1068161547" name="Notes Placeholder 2"/>
          <p:cNvSpPr>
            <a:spLocks noGrp="1"/>
          </p:cNvSpPr>
          <p:nvPr>
            <p:ph type="body" idx="1"/>
          </p:nvPr>
        </p:nvSpPr>
        <p:spPr bwMode="auto"/>
        <p:txBody>
          <a:bodyPr/>
          <a:lstStyle/>
          <a:p>
            <a:pPr>
              <a:buNone/>
              <a:defRPr/>
            </a:pPr>
            <a:r>
              <a:rPr lang="en-GB" dirty="0">
                <a:cs typeface="Calibri"/>
              </a:rPr>
              <a:t>This slide links directly to the 2022 UK Government policy paper </a:t>
            </a:r>
            <a:r>
              <a:rPr lang="en-GB" i="1" dirty="0">
                <a:cs typeface="Calibri"/>
              </a:rPr>
              <a:t>A Plan for Digital Health and Social Care-  </a:t>
            </a:r>
            <a:r>
              <a:rPr lang="en-GB" i="0" dirty="0">
                <a:cs typeface="Calibri"/>
              </a:rPr>
              <a:t>on the next slide</a:t>
            </a:r>
            <a:endParaRPr dirty="0">
              <a:cs typeface="Calibri"/>
            </a:endParaRPr>
          </a:p>
          <a:p>
            <a:pPr>
              <a:buNone/>
              <a:defRPr/>
            </a:pPr>
            <a:r>
              <a:rPr lang="en-GB" dirty="0">
                <a:cs typeface="Calibri"/>
              </a:rPr>
              <a:t>The government emphasises that </a:t>
            </a:r>
            <a:r>
              <a:rPr lang="en-GB" b="1" dirty="0">
                <a:cs typeface="Calibri"/>
              </a:rPr>
              <a:t>strong digital foundations</a:t>
            </a:r>
            <a:r>
              <a:rPr lang="en-GB" dirty="0">
                <a:cs typeface="Calibri"/>
              </a:rPr>
              <a:t> are essential for long-term transformation of health and care.</a:t>
            </a:r>
            <a:endParaRPr dirty="0">
              <a:cs typeface="Calibri"/>
            </a:endParaRPr>
          </a:p>
          <a:p>
            <a:pPr>
              <a:defRPr/>
            </a:pPr>
            <a:r>
              <a:rPr lang="en-GB" b="1" dirty="0">
                <a:cs typeface="Calibri"/>
              </a:rPr>
              <a:t>Digitising health and social care records:</a:t>
            </a:r>
            <a:r>
              <a:rPr lang="en-GB" dirty="0">
                <a:cs typeface="Calibri"/>
              </a:rPr>
              <a:t> The 2022 plan set March 2025 as the target date for these digital foundations. As we saw in Week 2, progress by that point was substantial but incomplete.</a:t>
            </a:r>
            <a:endParaRPr dirty="0">
              <a:cs typeface="Calibri"/>
            </a:endParaRPr>
          </a:p>
          <a:p>
            <a:pPr>
              <a:buNone/>
              <a:defRPr/>
            </a:pPr>
            <a:r>
              <a:rPr lang="en-GB" b="1" dirty="0">
                <a:cs typeface="Calibri"/>
              </a:rPr>
              <a:t>Life-long, joined-up records:</a:t>
            </a:r>
            <a:r>
              <a:rPr lang="en-GB" dirty="0">
                <a:cs typeface="Calibri"/>
              </a:rPr>
              <a:t> By 2025, health and social care professionals should have secure access to complete, shared digital records, improving communication and continuity of care.</a:t>
            </a:r>
            <a:endParaRPr dirty="0">
              <a:cs typeface="Calibri"/>
            </a:endParaRPr>
          </a:p>
          <a:p>
            <a:pPr>
              <a:buNone/>
              <a:defRPr/>
            </a:pPr>
            <a:r>
              <a:rPr lang="en-GB" b="1" dirty="0">
                <a:cs typeface="Calibri"/>
              </a:rPr>
              <a:t>Digitally-supported diagnoses:</a:t>
            </a:r>
            <a:r>
              <a:rPr lang="en-GB" dirty="0">
                <a:cs typeface="Calibri"/>
              </a:rPr>
              <a:t> New diagnostic technologies, including AI, will improve image sharing, triage, and access to faster and more accurate testing closer to home.</a:t>
            </a:r>
            <a:endParaRPr dirty="0">
              <a:cs typeface="Calibri"/>
            </a:endParaRPr>
          </a:p>
          <a:p>
            <a:pPr>
              <a:buNone/>
              <a:defRPr/>
            </a:pPr>
            <a:r>
              <a:rPr lang="en-GB" dirty="0">
                <a:cs typeface="Calibri"/>
              </a:rPr>
              <a:t>Conclude by emphasising that digital transformation is an ongoing process, not a one-off change, and will continue to evolve to meet future needs.</a:t>
            </a:r>
            <a:endParaRPr dirty="0">
              <a:cs typeface="Calibri"/>
            </a:endParaRPr>
          </a:p>
          <a:p>
            <a:pPr>
              <a:defRPr/>
            </a:pPr>
            <a:endParaRPr lang="en-GB"/>
          </a:p>
        </p:txBody>
      </p:sp>
      <p:sp>
        <p:nvSpPr>
          <p:cNvPr id="1739720493" name="Slide Number Placeholder 3"/>
          <p:cNvSpPr>
            <a:spLocks noGrp="1"/>
          </p:cNvSpPr>
          <p:nvPr>
            <p:ph type="sldNum" sz="quarter" idx="5"/>
          </p:nvPr>
        </p:nvSpPr>
        <p:spPr bwMode="auto"/>
        <p:txBody>
          <a:bodyPr/>
          <a:lstStyle/>
          <a:p>
            <a:pPr>
              <a:defRPr/>
            </a:pPr>
            <a:fld id="{3D4C67B5-F292-4576-8BF8-36D135D4AF60}" type="slidenum">
              <a:rPr lang="en-GB"/>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448486130" name="Slide Image Placeholder 1"/>
          <p:cNvSpPr>
            <a:spLocks noGrp="1" noRot="1" noChangeAspect="1"/>
          </p:cNvSpPr>
          <p:nvPr>
            <p:ph type="sldImg"/>
          </p:nvPr>
        </p:nvSpPr>
        <p:spPr bwMode="auto"/>
      </p:sp>
      <p:sp>
        <p:nvSpPr>
          <p:cNvPr id="1569421347" name="Notes Placeholder 2"/>
          <p:cNvSpPr>
            <a:spLocks noGrp="1"/>
          </p:cNvSpPr>
          <p:nvPr>
            <p:ph type="body" idx="1"/>
          </p:nvPr>
        </p:nvSpPr>
        <p:spPr bwMode="auto"/>
        <p:txBody>
          <a:bodyPr/>
          <a:lstStyle/>
          <a:p>
            <a:pPr marL="171450" indent="-171450">
              <a:buFont typeface="Arial"/>
              <a:buChar char="•"/>
              <a:defRPr/>
            </a:pPr>
            <a:r>
              <a:rPr lang="en-GB" dirty="0">
                <a:cs typeface="Calibri"/>
              </a:rPr>
              <a:t>The plan emphasises digital transformation to enhance health and social care through data-driven solutions and technology. </a:t>
            </a:r>
            <a:endParaRPr dirty="0">
              <a:cs typeface="Calibri"/>
            </a:endParaRPr>
          </a:p>
          <a:p>
            <a:pPr marL="171450" indent="-171450">
              <a:buFont typeface="Arial"/>
              <a:buChar char="•"/>
              <a:defRPr/>
            </a:pPr>
            <a:r>
              <a:rPr lang="en-GB" dirty="0">
                <a:cs typeface="Calibri"/>
              </a:rPr>
              <a:t>The plan forms the UK government’s effort to modernise health and social care.</a:t>
            </a:r>
            <a:endParaRPr dirty="0">
              <a:cs typeface="Calibri"/>
            </a:endParaRPr>
          </a:p>
          <a:p>
            <a:pPr marL="171450" indent="-171450">
              <a:buFont typeface="Arial"/>
              <a:buChar char="•"/>
              <a:defRPr/>
            </a:pPr>
            <a:r>
              <a:rPr lang="en-GB" dirty="0">
                <a:cs typeface="Calibri"/>
              </a:rPr>
              <a:t>Highlight the importance of digital transformation in improving services, patient outcomes, and system efficiency using this new evidence </a:t>
            </a:r>
            <a:r>
              <a:rPr lang="en-GB" dirty="0" err="1">
                <a:cs typeface="Calibri"/>
              </a:rPr>
              <a:t>intorduced</a:t>
            </a:r>
            <a:r>
              <a:rPr lang="en-GB" dirty="0">
                <a:cs typeface="Calibri"/>
              </a:rPr>
              <a:t> in week 2.</a:t>
            </a:r>
            <a:endParaRPr dirty="0">
              <a:cs typeface="Calibri"/>
            </a:endParaRPr>
          </a:p>
        </p:txBody>
      </p:sp>
      <p:sp>
        <p:nvSpPr>
          <p:cNvPr id="1686327507" name="Slide Number Placeholder 3"/>
          <p:cNvSpPr>
            <a:spLocks noGrp="1"/>
          </p:cNvSpPr>
          <p:nvPr>
            <p:ph type="sldNum" sz="quarter" idx="5"/>
          </p:nvPr>
        </p:nvSpPr>
        <p:spPr bwMode="auto"/>
        <p:txBody>
          <a:bodyPr/>
          <a:lstStyle/>
          <a:p>
            <a:pPr>
              <a:defRPr/>
            </a:pPr>
            <a:fld id="{3D4C67B5-F292-4576-8BF8-36D135D4AF60}" type="slidenum">
              <a:rPr lang="en-GB"/>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506516018" name="Slide Image Placeholder 1"/>
          <p:cNvSpPr>
            <a:spLocks noGrp="1" noRot="1" noChangeAspect="1"/>
          </p:cNvSpPr>
          <p:nvPr>
            <p:ph type="sldImg"/>
          </p:nvPr>
        </p:nvSpPr>
        <p:spPr bwMode="auto"/>
      </p:sp>
      <p:sp>
        <p:nvSpPr>
          <p:cNvPr id="402925531" name="Notes Placeholder 2"/>
          <p:cNvSpPr>
            <a:spLocks noGrp="1"/>
          </p:cNvSpPr>
          <p:nvPr>
            <p:ph type="body" idx="1"/>
          </p:nvPr>
        </p:nvSpPr>
        <p:spPr bwMode="auto"/>
        <p:txBody>
          <a:bodyPr/>
          <a:lstStyle/>
          <a:p>
            <a:pPr>
              <a:buFont typeface="Arial"/>
              <a:buNone/>
              <a:defRPr/>
            </a:pPr>
            <a:r>
              <a:rPr lang="en-GB"/>
              <a:t>Drawn from the UK Government policy paper </a:t>
            </a:r>
            <a:r>
              <a:rPr lang="en-GB" i="1"/>
              <a:t>A Plan for Digital Health and Social Care</a:t>
            </a:r>
            <a:r>
              <a:rPr lang="en-GB"/>
              <a:t>.</a:t>
            </a:r>
            <a:endParaRPr/>
          </a:p>
          <a:p>
            <a:pPr>
              <a:buFont typeface="Arial"/>
              <a:buNone/>
              <a:defRPr/>
            </a:pPr>
            <a:r>
              <a:rPr lang="en-GB"/>
              <a:t>The report highlights </a:t>
            </a:r>
            <a:r>
              <a:rPr lang="en-GB" b="1"/>
              <a:t>three key barriers</a:t>
            </a:r>
            <a:r>
              <a:rPr lang="en-GB"/>
              <a:t> that slow down progress in digital transformation across health and social care.</a:t>
            </a:r>
            <a:endParaRPr/>
          </a:p>
          <a:p>
            <a:pPr>
              <a:buFont typeface="+mj-lt"/>
              <a:buAutoNum type="arabicPeriod"/>
              <a:defRPr/>
            </a:pPr>
            <a:r>
              <a:rPr lang="en-GB" b="1"/>
              <a:t>Unclear guidance:</a:t>
            </a:r>
            <a:endParaRPr lang="en-GB"/>
          </a:p>
          <a:p>
            <a:pPr marL="742950" lvl="1" indent="-285750">
              <a:buFont typeface="+mj-lt"/>
              <a:buAutoNum type="arabicPeriod"/>
              <a:defRPr/>
            </a:pPr>
            <a:r>
              <a:rPr lang="en-GB"/>
              <a:t>Many decision-makers report that national digital guidance is fragmented and confusing.</a:t>
            </a:r>
            <a:endParaRPr/>
          </a:p>
          <a:p>
            <a:pPr marL="742950" lvl="1" indent="-285750">
              <a:buFont typeface="+mj-lt"/>
              <a:buAutoNum type="arabicPeriod"/>
              <a:defRPr/>
            </a:pPr>
            <a:r>
              <a:rPr lang="en-GB"/>
              <a:t>Organisations need clearer direction about what is expected of them and what the government will deliver.</a:t>
            </a:r>
            <a:endParaRPr/>
          </a:p>
          <a:p>
            <a:pPr>
              <a:buFont typeface="+mj-lt"/>
              <a:buAutoNum type="arabicPeriod"/>
              <a:defRPr/>
            </a:pPr>
            <a:r>
              <a:rPr lang="en-GB" b="1"/>
              <a:t>Collaboration challenges:</a:t>
            </a:r>
            <a:endParaRPr lang="en-GB"/>
          </a:p>
          <a:p>
            <a:pPr marL="742950" lvl="1" indent="-285750">
              <a:buFont typeface="+mj-lt"/>
              <a:buAutoNum type="arabicPeriod"/>
              <a:defRPr/>
            </a:pPr>
            <a:r>
              <a:rPr lang="en-GB"/>
              <a:t>Innovators and technology partners find it difficult to work effectively with the NHS and social care due to complex systems and processes.</a:t>
            </a:r>
            <a:endParaRPr/>
          </a:p>
          <a:p>
            <a:pPr marL="742950" lvl="1" indent="-285750">
              <a:buFont typeface="+mj-lt"/>
              <a:buAutoNum type="arabicPeriod"/>
              <a:defRPr/>
            </a:pPr>
            <a:r>
              <a:rPr lang="en-GB"/>
              <a:t>Simplifying collaboration will help new digital solutions be adopted more quickly.</a:t>
            </a:r>
            <a:endParaRPr/>
          </a:p>
          <a:p>
            <a:pPr>
              <a:buFont typeface="+mj-lt"/>
              <a:buAutoNum type="arabicPeriod"/>
              <a:defRPr/>
            </a:pPr>
            <a:r>
              <a:rPr lang="en-GB" b="1"/>
              <a:t>Unclear funding responsibilities:</a:t>
            </a:r>
            <a:endParaRPr lang="en-GB"/>
          </a:p>
          <a:p>
            <a:pPr marL="742950" lvl="1" indent="-285750">
              <a:buFont typeface="+mj-lt"/>
              <a:buAutoNum type="arabicPeriod"/>
              <a:defRPr/>
            </a:pPr>
            <a:r>
              <a:rPr lang="en-GB"/>
              <a:t>Finance leaders have raised concerns about who controls digital funding and how it is allocated.</a:t>
            </a:r>
            <a:endParaRPr/>
          </a:p>
          <a:p>
            <a:pPr marL="742950" lvl="1" indent="-285750">
              <a:buFont typeface="+mj-lt"/>
              <a:buAutoNum type="arabicPeriod"/>
              <a:defRPr/>
            </a:pPr>
            <a:r>
              <a:rPr lang="en-GB"/>
              <a:t>The government has begun delegating more digital funding to Integrated Care Systems (ICSs) to improve local decision-making.</a:t>
            </a:r>
            <a:endParaRPr/>
          </a:p>
          <a:p>
            <a:pPr>
              <a:buFont typeface="Arial"/>
              <a:buNone/>
              <a:defRPr/>
            </a:pPr>
            <a:r>
              <a:rPr lang="en-GB"/>
              <a:t>Emphasise that addressing these barriers is essential for faster progress and to ensure local areas can take ownership of their digital transformation goals.</a:t>
            </a:r>
            <a:endParaRPr/>
          </a:p>
          <a:p>
            <a:pPr>
              <a:defRPr/>
            </a:pPr>
            <a:endParaRPr lang="en-GB"/>
          </a:p>
        </p:txBody>
      </p:sp>
      <p:sp>
        <p:nvSpPr>
          <p:cNvPr id="852942956" name="Slide Number Placeholder 3"/>
          <p:cNvSpPr>
            <a:spLocks noGrp="1"/>
          </p:cNvSpPr>
          <p:nvPr>
            <p:ph type="sldNum" sz="quarter" idx="5"/>
          </p:nvPr>
        </p:nvSpPr>
        <p:spPr bwMode="auto"/>
        <p:txBody>
          <a:bodyPr/>
          <a:lstStyle/>
          <a:p>
            <a:pPr>
              <a:defRPr/>
            </a:pPr>
            <a:fld id="{3D4C67B5-F292-4576-8BF8-36D135D4AF60}" type="slidenum">
              <a:rPr lang="en-GB"/>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417493123" name="Slide Image Placeholder 1"/>
          <p:cNvSpPr>
            <a:spLocks noGrp="1" noRot="1" noChangeAspect="1"/>
          </p:cNvSpPr>
          <p:nvPr>
            <p:ph type="sldImg"/>
          </p:nvPr>
        </p:nvSpPr>
        <p:spPr bwMode="auto"/>
      </p:sp>
      <p:sp>
        <p:nvSpPr>
          <p:cNvPr id="16570387" name="Notes Placeholder 2"/>
          <p:cNvSpPr>
            <a:spLocks noGrp="1"/>
          </p:cNvSpPr>
          <p:nvPr>
            <p:ph type="body" idx="1"/>
          </p:nvPr>
        </p:nvSpPr>
        <p:spPr bwMode="auto"/>
        <p:txBody>
          <a:bodyPr/>
          <a:lstStyle/>
          <a:p>
            <a:pPr>
              <a:buFont typeface="Arial"/>
              <a:buNone/>
              <a:defRPr/>
            </a:pPr>
            <a:r>
              <a:rPr lang="en-GB" dirty="0">
                <a:cs typeface="Calibri"/>
              </a:rPr>
              <a:t>This slide summarises the government’s </a:t>
            </a:r>
            <a:r>
              <a:rPr lang="en-GB" b="1" dirty="0">
                <a:cs typeface="Calibri"/>
              </a:rPr>
              <a:t>three-year action plan</a:t>
            </a:r>
            <a:r>
              <a:rPr lang="en-GB" dirty="0">
                <a:cs typeface="Calibri"/>
              </a:rPr>
              <a:t> from </a:t>
            </a:r>
            <a:r>
              <a:rPr lang="en-GB" i="1" dirty="0">
                <a:cs typeface="Calibri"/>
              </a:rPr>
              <a:t>A Plan for Digital Health and Social Care (2022)</a:t>
            </a:r>
            <a:r>
              <a:rPr lang="en-GB" dirty="0">
                <a:cs typeface="Calibri"/>
              </a:rPr>
              <a:t>, which runs until </a:t>
            </a:r>
            <a:r>
              <a:rPr lang="en-GB" b="1" dirty="0">
                <a:cs typeface="Calibri"/>
              </a:rPr>
              <a:t>March 2025</a:t>
            </a:r>
            <a:r>
              <a:rPr lang="en-GB" dirty="0">
                <a:cs typeface="Calibri"/>
              </a:rPr>
              <a:t>.</a:t>
            </a:r>
            <a:endParaRPr dirty="0">
              <a:cs typeface="Calibri"/>
            </a:endParaRPr>
          </a:p>
          <a:p>
            <a:pPr>
              <a:buFont typeface="Arial"/>
              <a:buChar char="•"/>
              <a:defRPr/>
            </a:pPr>
            <a:r>
              <a:rPr lang="en-GB" dirty="0">
                <a:cs typeface="Calibri"/>
              </a:rPr>
              <a:t>The plan focuses on three key stages - </a:t>
            </a:r>
            <a:r>
              <a:rPr lang="en-GB" b="1" dirty="0">
                <a:cs typeface="Calibri"/>
              </a:rPr>
              <a:t>Digitise, Connect, and Transform</a:t>
            </a:r>
            <a:r>
              <a:rPr lang="en-GB" dirty="0">
                <a:cs typeface="Calibri"/>
              </a:rPr>
              <a:t> - each designed to build a stronger, more efficient digital health and social care system.</a:t>
            </a:r>
            <a:endParaRPr dirty="0">
              <a:cs typeface="Calibri"/>
            </a:endParaRPr>
          </a:p>
          <a:p>
            <a:pPr>
              <a:buNone/>
              <a:defRPr/>
            </a:pPr>
            <a:r>
              <a:rPr lang="en-GB" b="1" dirty="0">
                <a:cs typeface="Calibri"/>
              </a:rPr>
              <a:t>Digitise:</a:t>
            </a:r>
            <a:endParaRPr lang="en-GB" dirty="0">
              <a:cs typeface="Calibri"/>
            </a:endParaRPr>
          </a:p>
          <a:p>
            <a:pPr lvl="1">
              <a:buFont typeface="Arial"/>
              <a:buChar char="•"/>
              <a:defRPr/>
            </a:pPr>
            <a:r>
              <a:rPr lang="en-GB" dirty="0">
                <a:cs typeface="Calibri"/>
              </a:rPr>
              <a:t>The first goal is to ensure all Integrated Care Systems (ICSs) and social care providers have </a:t>
            </a:r>
            <a:r>
              <a:rPr lang="en-GB" b="1" dirty="0">
                <a:cs typeface="Calibri"/>
              </a:rPr>
              <a:t>core digital capabilities</a:t>
            </a:r>
            <a:r>
              <a:rPr lang="en-GB" dirty="0">
                <a:cs typeface="Calibri"/>
              </a:rPr>
              <a:t> by 2025.</a:t>
            </a:r>
            <a:endParaRPr dirty="0">
              <a:cs typeface="Calibri"/>
            </a:endParaRPr>
          </a:p>
          <a:p>
            <a:pPr lvl="1">
              <a:buFont typeface="Arial"/>
              <a:buChar char="•"/>
              <a:defRPr/>
            </a:pPr>
            <a:r>
              <a:rPr lang="en-GB" dirty="0">
                <a:cs typeface="Calibri"/>
              </a:rPr>
              <a:t>This includes electronic health records, cyber resilience, and strong internet connectivity.</a:t>
            </a:r>
            <a:endParaRPr dirty="0">
              <a:cs typeface="Calibri"/>
            </a:endParaRPr>
          </a:p>
          <a:p>
            <a:pPr lvl="1">
              <a:buFont typeface="Arial"/>
              <a:buChar char="•"/>
              <a:defRPr/>
            </a:pPr>
            <a:r>
              <a:rPr lang="en-GB" dirty="0">
                <a:cs typeface="Calibri"/>
              </a:rPr>
              <a:t>These actions aim to support safe, efficient, and data-driven care while reducing manual administration.</a:t>
            </a:r>
            <a:endParaRPr dirty="0">
              <a:cs typeface="Calibri"/>
            </a:endParaRPr>
          </a:p>
          <a:p>
            <a:pPr lvl="1">
              <a:buNone/>
              <a:defRPr/>
            </a:pPr>
            <a:r>
              <a:rPr lang="en-GB" b="1" dirty="0">
                <a:cs typeface="Calibri"/>
              </a:rPr>
              <a:t>Connect:</a:t>
            </a:r>
            <a:endParaRPr lang="en-GB" dirty="0">
              <a:cs typeface="Calibri"/>
            </a:endParaRPr>
          </a:p>
          <a:p>
            <a:pPr lvl="1">
              <a:buFont typeface="Arial"/>
              <a:buChar char="•"/>
              <a:defRPr/>
            </a:pPr>
            <a:r>
              <a:rPr lang="en-GB" dirty="0">
                <a:cs typeface="Calibri"/>
              </a:rPr>
              <a:t>The second stage focuses on </a:t>
            </a:r>
            <a:r>
              <a:rPr lang="en-GB" b="1" dirty="0">
                <a:cs typeface="Calibri"/>
              </a:rPr>
              <a:t>secure data sharing</a:t>
            </a:r>
            <a:r>
              <a:rPr lang="en-GB" dirty="0">
                <a:cs typeface="Calibri"/>
              </a:rPr>
              <a:t> across health and social care to support joined-up services.</a:t>
            </a:r>
            <a:endParaRPr dirty="0">
              <a:cs typeface="Calibri"/>
            </a:endParaRPr>
          </a:p>
          <a:p>
            <a:pPr lvl="1">
              <a:buFont typeface="Arial"/>
              <a:buChar char="•"/>
              <a:defRPr/>
            </a:pPr>
            <a:r>
              <a:rPr lang="en-GB" dirty="0">
                <a:cs typeface="Calibri"/>
              </a:rPr>
              <a:t>Shared technical standards will allow staff across settings to access complete digital records.</a:t>
            </a:r>
            <a:endParaRPr dirty="0">
              <a:cs typeface="Calibri"/>
            </a:endParaRPr>
          </a:p>
          <a:p>
            <a:pPr lvl="1">
              <a:buFont typeface="Arial"/>
              <a:buChar char="•"/>
              <a:defRPr/>
            </a:pPr>
            <a:r>
              <a:rPr lang="en-GB" dirty="0">
                <a:cs typeface="Calibri"/>
              </a:rPr>
              <a:t>This joined-up data also supports insight into </a:t>
            </a:r>
            <a:r>
              <a:rPr lang="en-GB" b="1" dirty="0">
                <a:cs typeface="Calibri"/>
              </a:rPr>
              <a:t>population health</a:t>
            </a:r>
            <a:r>
              <a:rPr lang="en-GB" dirty="0">
                <a:cs typeface="Calibri"/>
              </a:rPr>
              <a:t> and helps reduce health inequalities.</a:t>
            </a:r>
            <a:endParaRPr dirty="0">
              <a:cs typeface="Calibri"/>
            </a:endParaRPr>
          </a:p>
          <a:p>
            <a:pPr>
              <a:buNone/>
              <a:defRPr/>
            </a:pPr>
            <a:r>
              <a:rPr lang="en-GB" b="1" dirty="0">
                <a:cs typeface="Calibri"/>
              </a:rPr>
              <a:t>Transform:</a:t>
            </a:r>
            <a:endParaRPr lang="en-GB" dirty="0">
              <a:cs typeface="Calibri"/>
            </a:endParaRPr>
          </a:p>
          <a:p>
            <a:pPr lvl="1">
              <a:buFont typeface="Arial"/>
              <a:buChar char="•"/>
              <a:defRPr/>
            </a:pPr>
            <a:r>
              <a:rPr lang="en-GB" dirty="0">
                <a:cs typeface="Calibri"/>
              </a:rPr>
              <a:t>Finally, transformation uses these digital foundations to </a:t>
            </a:r>
            <a:r>
              <a:rPr lang="en-GB" b="1" dirty="0">
                <a:cs typeface="Calibri"/>
              </a:rPr>
              <a:t>improve care pathways</a:t>
            </a:r>
            <a:r>
              <a:rPr lang="en-GB" dirty="0">
                <a:cs typeface="Calibri"/>
              </a:rPr>
              <a:t>, enable self-management, and accelerate innovation.</a:t>
            </a:r>
            <a:endParaRPr dirty="0">
              <a:cs typeface="Calibri"/>
            </a:endParaRPr>
          </a:p>
          <a:p>
            <a:pPr lvl="1">
              <a:buFont typeface="Arial"/>
              <a:buChar char="•"/>
              <a:defRPr/>
            </a:pPr>
            <a:r>
              <a:rPr lang="en-GB" dirty="0">
                <a:cs typeface="Calibri"/>
              </a:rPr>
              <a:t>This includes scaling up proven technologies, supporting digital research, and embedding new models of care outlined in the </a:t>
            </a:r>
            <a:r>
              <a:rPr lang="en-GB" b="1" dirty="0">
                <a:cs typeface="Calibri"/>
              </a:rPr>
              <a:t>Fuller Stocktake Report (2022)</a:t>
            </a:r>
            <a:r>
              <a:rPr lang="en-GB" dirty="0">
                <a:cs typeface="Calibri"/>
              </a:rPr>
              <a:t>.</a:t>
            </a:r>
            <a:endParaRPr dirty="0">
              <a:cs typeface="Calibri"/>
            </a:endParaRPr>
          </a:p>
          <a:p>
            <a:pPr lvl="1">
              <a:buFont typeface="Arial"/>
              <a:buChar char="•"/>
              <a:defRPr/>
            </a:pPr>
            <a:r>
              <a:rPr lang="en-GB" dirty="0">
                <a:cs typeface="Calibri"/>
              </a:rPr>
              <a:t>The ultimate aim is a </a:t>
            </a:r>
            <a:r>
              <a:rPr lang="en-GB" b="1" dirty="0">
                <a:cs typeface="Calibri"/>
              </a:rPr>
              <a:t>digitally enabled, patient-centred system</a:t>
            </a:r>
            <a:r>
              <a:rPr lang="en-GB" dirty="0">
                <a:cs typeface="Calibri"/>
              </a:rPr>
              <a:t> that empowers both professionals and individuals.</a:t>
            </a:r>
            <a:endParaRPr dirty="0">
              <a:cs typeface="Calibri"/>
            </a:endParaRPr>
          </a:p>
          <a:p>
            <a:pPr>
              <a:defRPr/>
            </a:pPr>
            <a:r>
              <a:rPr lang="en-GB" b="1" dirty="0">
                <a:cs typeface="Calibri"/>
              </a:rPr>
              <a:t>Current direction:</a:t>
            </a:r>
          </a:p>
          <a:p>
            <a:pPr marL="171450" indent="-171450">
              <a:buFont typeface="Arial"/>
              <a:buChar char="•"/>
              <a:defRPr/>
            </a:pPr>
            <a:r>
              <a:rPr lang="en-GB" dirty="0">
                <a:cs typeface="Calibri"/>
              </a:rPr>
              <a:t>From July 2025, the Ten Year Health Plan became the current strategic framework for reform in England.</a:t>
            </a:r>
          </a:p>
          <a:p>
            <a:pPr marL="171450" indent="-171450">
              <a:buFont typeface="Arial"/>
              <a:buChar char="•"/>
              <a:defRPr/>
            </a:pPr>
            <a:r>
              <a:rPr lang="en-GB" dirty="0">
                <a:cs typeface="Calibri"/>
              </a:rPr>
              <a:t>Its three shifts are: </a:t>
            </a:r>
          </a:p>
          <a:p>
            <a:pPr lvl="1" indent="-171450">
              <a:buFont typeface="Arial"/>
              <a:buChar char="•"/>
              <a:defRPr/>
            </a:pPr>
            <a:r>
              <a:rPr lang="en-GB" dirty="0">
                <a:cs typeface="Calibri"/>
              </a:rPr>
              <a:t>hospital to community,</a:t>
            </a:r>
            <a:endParaRPr lang="en-GB" dirty="0">
              <a:cs typeface="Arial"/>
            </a:endParaRPr>
          </a:p>
          <a:p>
            <a:pPr lvl="1" indent="-171450">
              <a:buFont typeface="Arial"/>
              <a:buChar char="•"/>
              <a:defRPr/>
            </a:pPr>
            <a:r>
              <a:rPr lang="en-GB" dirty="0">
                <a:cs typeface="Calibri"/>
              </a:rPr>
              <a:t>analogue to digital,</a:t>
            </a:r>
          </a:p>
          <a:p>
            <a:pPr lvl="1" indent="-171450">
              <a:buFont typeface="Arial"/>
              <a:buChar char="•"/>
              <a:defRPr/>
            </a:pPr>
            <a:r>
              <a:rPr lang="en-GB" dirty="0">
                <a:cs typeface="Calibri"/>
              </a:rPr>
              <a:t>and sickness to prevention. </a:t>
            </a:r>
            <a:endParaRPr lang="en-GB" dirty="0">
              <a:cs typeface="Arial"/>
            </a:endParaRPr>
          </a:p>
          <a:p>
            <a:pPr marL="171450" indent="-171450">
              <a:buFont typeface="Arial"/>
              <a:buChar char="•"/>
              <a:defRPr/>
            </a:pPr>
            <a:r>
              <a:rPr lang="en-GB" dirty="0">
                <a:cs typeface="Calibri"/>
              </a:rPr>
              <a:t>The emphasis therefore moves beyond installing technology towards using digital capability to redesign care.</a:t>
            </a:r>
          </a:p>
        </p:txBody>
      </p:sp>
      <p:sp>
        <p:nvSpPr>
          <p:cNvPr id="945488296" name="Slide Number Placeholder 3"/>
          <p:cNvSpPr>
            <a:spLocks noGrp="1"/>
          </p:cNvSpPr>
          <p:nvPr>
            <p:ph type="sldNum" sz="quarter" idx="5"/>
          </p:nvPr>
        </p:nvSpPr>
        <p:spPr bwMode="auto"/>
        <p:txBody>
          <a:bodyPr/>
          <a:lstStyle/>
          <a:p>
            <a:pPr>
              <a:defRPr/>
            </a:pPr>
            <a:fld id="{3D4C67B5-F292-4576-8BF8-36D135D4AF60}" type="slidenum">
              <a:rPr lang="en-GB"/>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742990774" name="Slide Image Placeholder 1"/>
          <p:cNvSpPr>
            <a:spLocks noGrp="1" noRot="1" noChangeAspect="1"/>
          </p:cNvSpPr>
          <p:nvPr>
            <p:ph type="sldImg"/>
          </p:nvPr>
        </p:nvSpPr>
        <p:spPr bwMode="auto"/>
      </p:sp>
      <p:sp>
        <p:nvSpPr>
          <p:cNvPr id="1342163452" name="Notes Placeholder 2"/>
          <p:cNvSpPr>
            <a:spLocks noGrp="1"/>
          </p:cNvSpPr>
          <p:nvPr>
            <p:ph type="body" idx="1"/>
          </p:nvPr>
        </p:nvSpPr>
        <p:spPr bwMode="auto"/>
        <p:txBody>
          <a:bodyPr/>
          <a:lstStyle/>
          <a:p>
            <a:pPr>
              <a:buFont typeface="Arial"/>
              <a:buChar char="•"/>
              <a:defRPr/>
            </a:pPr>
            <a:r>
              <a:rPr lang="en-GB"/>
              <a:t>This framework, developed by </a:t>
            </a:r>
            <a:r>
              <a:rPr lang="en-GB" b="1"/>
              <a:t>NHS England</a:t>
            </a:r>
            <a:r>
              <a:rPr lang="en-GB"/>
              <a:t> and the </a:t>
            </a:r>
            <a:r>
              <a:rPr lang="en-GB" b="1"/>
              <a:t>Department of Health and Social Care (DHSC)</a:t>
            </a:r>
            <a:r>
              <a:rPr lang="en-GB"/>
              <a:t>, sets out a shared vision for </a:t>
            </a:r>
            <a:r>
              <a:rPr lang="en-GB" b="1"/>
              <a:t>digital working</a:t>
            </a:r>
            <a:r>
              <a:rPr lang="en-GB"/>
              <a:t> in adult social care.</a:t>
            </a:r>
            <a:endParaRPr/>
          </a:p>
          <a:p>
            <a:pPr>
              <a:buFont typeface="Arial"/>
              <a:buChar char="•"/>
              <a:defRPr/>
            </a:pPr>
            <a:r>
              <a:rPr lang="en-GB"/>
              <a:t>It explains what “good” looks like when technology is fully integrated into care delivery - improving quality of life, decision-making, and efficiency.</a:t>
            </a:r>
            <a:endParaRPr/>
          </a:p>
          <a:p>
            <a:pPr>
              <a:buFont typeface="Arial"/>
              <a:buChar char="•"/>
              <a:defRPr/>
            </a:pPr>
            <a:r>
              <a:rPr lang="en-GB"/>
              <a:t>The framework is designed to help </a:t>
            </a:r>
            <a:r>
              <a:rPr lang="en-GB" b="1"/>
              <a:t>local authorities and care providers</a:t>
            </a:r>
            <a:r>
              <a:rPr lang="en-GB"/>
              <a:t> of all sizes work towards common digital goals aligned with </a:t>
            </a:r>
            <a:r>
              <a:rPr lang="en-GB" i="1"/>
              <a:t>People at the Heart of Care</a:t>
            </a:r>
            <a:r>
              <a:rPr lang="en-GB"/>
              <a:t> (2021).</a:t>
            </a:r>
            <a:endParaRPr/>
          </a:p>
          <a:p>
            <a:pPr>
              <a:buFont typeface="Arial"/>
              <a:buChar char="•"/>
              <a:defRPr/>
            </a:pPr>
            <a:r>
              <a:rPr lang="en-GB"/>
              <a:t>It is mainly aimed at those leading or overseeing digital change, such as </a:t>
            </a:r>
            <a:r>
              <a:rPr lang="en-GB" b="1"/>
              <a:t>digital leads, commissioners, and service managers</a:t>
            </a:r>
            <a:r>
              <a:rPr lang="en-GB"/>
              <a:t>, but can be used by any organisation involved in adult social care.</a:t>
            </a:r>
            <a:endParaRPr/>
          </a:p>
          <a:p>
            <a:pPr>
              <a:buFont typeface="Arial"/>
              <a:buChar char="•"/>
              <a:defRPr/>
            </a:pPr>
            <a:r>
              <a:rPr lang="en-GB"/>
              <a:t>The framework identifies </a:t>
            </a:r>
            <a:r>
              <a:rPr lang="en-GB" b="1"/>
              <a:t>seven success measures</a:t>
            </a:r>
            <a:r>
              <a:rPr lang="en-GB"/>
              <a:t> that define effective digital practice:</a:t>
            </a:r>
            <a:endParaRPr/>
          </a:p>
          <a:p>
            <a:pPr marL="742950" lvl="1" indent="-285750">
              <a:buFont typeface="Arial"/>
              <a:buChar char="•"/>
              <a:defRPr/>
            </a:pPr>
            <a:r>
              <a:rPr lang="en-GB"/>
              <a:t>Well led</a:t>
            </a:r>
            <a:endParaRPr/>
          </a:p>
          <a:p>
            <a:pPr marL="742950" lvl="1" indent="-285750">
              <a:buFont typeface="Arial"/>
              <a:buChar char="•"/>
              <a:defRPr/>
            </a:pPr>
            <a:r>
              <a:rPr lang="en-GB"/>
              <a:t>Ensure smart foundations</a:t>
            </a:r>
            <a:endParaRPr/>
          </a:p>
          <a:p>
            <a:pPr marL="742950" lvl="1" indent="-285750">
              <a:buFont typeface="Arial"/>
              <a:buChar char="•"/>
              <a:defRPr/>
            </a:pPr>
            <a:r>
              <a:rPr lang="en-GB"/>
              <a:t>Safe practice</a:t>
            </a:r>
            <a:endParaRPr/>
          </a:p>
          <a:p>
            <a:pPr marL="742950" lvl="1" indent="-285750">
              <a:buFont typeface="Arial"/>
              <a:buChar char="•"/>
              <a:defRPr/>
            </a:pPr>
            <a:r>
              <a:rPr lang="en-GB"/>
              <a:t>Support workforce</a:t>
            </a:r>
            <a:endParaRPr/>
          </a:p>
          <a:p>
            <a:pPr marL="742950" lvl="1" indent="-285750">
              <a:buFont typeface="Arial"/>
              <a:buChar char="•"/>
              <a:defRPr/>
            </a:pPr>
            <a:r>
              <a:rPr lang="en-GB"/>
              <a:t>Empower people</a:t>
            </a:r>
            <a:endParaRPr/>
          </a:p>
          <a:p>
            <a:pPr marL="742950" lvl="1" indent="-285750">
              <a:buFont typeface="Arial"/>
              <a:buChar char="•"/>
              <a:defRPr/>
            </a:pPr>
            <a:r>
              <a:rPr lang="en-GB"/>
              <a:t>Improve care</a:t>
            </a:r>
            <a:endParaRPr/>
          </a:p>
          <a:p>
            <a:pPr marL="742950" lvl="1" indent="-285750">
              <a:buFont typeface="Arial"/>
              <a:buChar char="•"/>
              <a:defRPr/>
            </a:pPr>
            <a:r>
              <a:rPr lang="en-GB"/>
              <a:t>Healthy populations</a:t>
            </a:r>
            <a:endParaRPr/>
          </a:p>
          <a:p>
            <a:pPr>
              <a:buNone/>
              <a:defRPr/>
            </a:pPr>
            <a:r>
              <a:rPr lang="en-GB" b="1"/>
              <a:t>Delivery Tip:</a:t>
            </a:r>
            <a:br>
              <a:rPr lang="en-GB"/>
            </a:br>
            <a:r>
              <a:rPr lang="en-GB"/>
              <a:t>You can briefly explain that the framework was co-developed with sector partners like the </a:t>
            </a:r>
            <a:r>
              <a:rPr lang="en-GB" b="1"/>
              <a:t>Local Government Association (LGA)</a:t>
            </a:r>
            <a:r>
              <a:rPr lang="en-GB"/>
              <a:t> and </a:t>
            </a:r>
            <a:r>
              <a:rPr lang="en-GB" b="1"/>
              <a:t>ADASS</a:t>
            </a:r>
            <a:r>
              <a:rPr lang="en-GB"/>
              <a:t>, ensuring it reflects real-world challenges and priorities. Emphasise that it is a </a:t>
            </a:r>
            <a:r>
              <a:rPr lang="en-GB" b="1"/>
              <a:t>guidance tool</a:t>
            </a:r>
            <a:r>
              <a:rPr lang="en-GB"/>
              <a:t>, not a checklist, to inspire continual improvement across services.</a:t>
            </a:r>
            <a:endParaRPr/>
          </a:p>
          <a:p>
            <a:pPr>
              <a:defRPr/>
            </a:pPr>
            <a:endParaRPr lang="en-GB"/>
          </a:p>
        </p:txBody>
      </p:sp>
      <p:sp>
        <p:nvSpPr>
          <p:cNvPr id="1973031686" name="Slide Number Placeholder 3"/>
          <p:cNvSpPr>
            <a:spLocks noGrp="1"/>
          </p:cNvSpPr>
          <p:nvPr>
            <p:ph type="sldNum" sz="quarter" idx="5"/>
          </p:nvPr>
        </p:nvSpPr>
        <p:spPr bwMode="auto"/>
        <p:txBody>
          <a:bodyPr/>
          <a:lstStyle/>
          <a:p>
            <a:pPr>
              <a:defRPr/>
            </a:pPr>
            <a:fld id="{3D4C67B5-F292-4576-8BF8-36D135D4AF60}" type="slidenum">
              <a:rPr lang="en-GB"/>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980974229" name="Slide Image Placeholder 1"/>
          <p:cNvSpPr>
            <a:spLocks noGrp="1" noRot="1" noChangeAspect="1"/>
          </p:cNvSpPr>
          <p:nvPr>
            <p:ph type="sldImg"/>
          </p:nvPr>
        </p:nvSpPr>
        <p:spPr bwMode="auto"/>
      </p:sp>
      <p:sp>
        <p:nvSpPr>
          <p:cNvPr id="1270007809" name="Notes Placeholder 2"/>
          <p:cNvSpPr>
            <a:spLocks noGrp="1"/>
          </p:cNvSpPr>
          <p:nvPr>
            <p:ph type="body" idx="1"/>
          </p:nvPr>
        </p:nvSpPr>
        <p:spPr bwMode="auto"/>
        <p:txBody>
          <a:bodyPr/>
          <a:lstStyle/>
          <a:p>
            <a:pPr marL="171450" indent="-171450">
              <a:buFont typeface="Arial"/>
              <a:buChar char="•"/>
              <a:defRPr/>
            </a:pPr>
            <a:r>
              <a:rPr lang="en-GB"/>
              <a:t>Information governance is about </a:t>
            </a:r>
            <a:r>
              <a:rPr lang="en-GB" b="1"/>
              <a:t>how health and social care organisations handle confidential information</a:t>
            </a:r>
            <a:r>
              <a:rPr lang="en-GB"/>
              <a:t> responsibly and securely.</a:t>
            </a:r>
            <a:endParaRPr/>
          </a:p>
          <a:p>
            <a:pPr marL="171450" indent="-171450">
              <a:buFont typeface="Arial"/>
              <a:buChar char="•"/>
              <a:defRPr/>
            </a:pPr>
            <a:r>
              <a:rPr lang="en-GB"/>
              <a:t>Any organisation that collects, stores or shares identifiable data must comply with the </a:t>
            </a:r>
            <a:r>
              <a:rPr lang="en-GB" b="1"/>
              <a:t>Data Protection Act 2018</a:t>
            </a:r>
            <a:r>
              <a:rPr lang="en-GB"/>
              <a:t> and </a:t>
            </a:r>
            <a:r>
              <a:rPr lang="en-GB" b="1"/>
              <a:t>UK GDPR</a:t>
            </a:r>
            <a:r>
              <a:rPr lang="en-GB"/>
              <a:t>.</a:t>
            </a:r>
            <a:endParaRPr/>
          </a:p>
          <a:p>
            <a:pPr marL="171450" indent="-171450">
              <a:buFont typeface="Arial"/>
              <a:buChar char="•"/>
              <a:defRPr/>
            </a:pPr>
            <a:r>
              <a:rPr lang="en-GB"/>
              <a:t>The </a:t>
            </a:r>
            <a:r>
              <a:rPr lang="en-GB" b="1"/>
              <a:t>Information Commissioner’s Office (ICO)</a:t>
            </a:r>
            <a:r>
              <a:rPr lang="en-GB"/>
              <a:t> provides clear guidance on what organisations </a:t>
            </a:r>
            <a:r>
              <a:rPr lang="en-GB" b="1"/>
              <a:t>must</a:t>
            </a:r>
            <a:r>
              <a:rPr lang="en-GB"/>
              <a:t>, </a:t>
            </a:r>
            <a:r>
              <a:rPr lang="en-GB" b="1"/>
              <a:t>should</a:t>
            </a:r>
            <a:r>
              <a:rPr lang="en-GB"/>
              <a:t> and </a:t>
            </a:r>
            <a:r>
              <a:rPr lang="en-GB" b="1"/>
              <a:t>may</a:t>
            </a:r>
            <a:r>
              <a:rPr lang="en-GB"/>
              <a:t> do to protect information.</a:t>
            </a:r>
            <a:endParaRPr/>
          </a:p>
          <a:p>
            <a:pPr marL="171450" indent="-171450">
              <a:buFont typeface="Arial"/>
              <a:buChar char="•"/>
              <a:defRPr/>
            </a:pPr>
            <a:r>
              <a:rPr lang="en-GB"/>
              <a:t>The diagram highlights that information governed by these rules is data that </a:t>
            </a:r>
            <a:r>
              <a:rPr lang="en-GB" b="1"/>
              <a:t>identifies a person</a:t>
            </a:r>
            <a:r>
              <a:rPr lang="en-GB"/>
              <a:t>, </a:t>
            </a:r>
            <a:r>
              <a:rPr lang="en-GB" b="1"/>
              <a:t>is held in confidence</a:t>
            </a:r>
            <a:r>
              <a:rPr lang="en-GB"/>
              <a:t>, or </a:t>
            </a:r>
            <a:r>
              <a:rPr lang="en-GB" b="1"/>
              <a:t>relates to health or social care</a:t>
            </a:r>
            <a:r>
              <a:rPr lang="en-GB"/>
              <a:t>.</a:t>
            </a:r>
            <a:endParaRPr/>
          </a:p>
          <a:p>
            <a:pPr marL="171450" indent="-171450">
              <a:buFont typeface="Arial"/>
              <a:buChar char="•"/>
              <a:defRPr/>
            </a:pPr>
            <a:r>
              <a:rPr lang="en-GB"/>
              <a:t>The goal is to maintain </a:t>
            </a:r>
            <a:r>
              <a:rPr lang="en-GB" b="1"/>
              <a:t>trust</a:t>
            </a:r>
            <a:r>
              <a:rPr lang="en-GB"/>
              <a:t>, protect </a:t>
            </a:r>
            <a:r>
              <a:rPr lang="en-GB" b="1"/>
              <a:t>privacy</a:t>
            </a:r>
            <a:r>
              <a:rPr lang="en-GB"/>
              <a:t>, and ensure that information is only used when appropriate and lawful.</a:t>
            </a:r>
            <a:endParaRPr/>
          </a:p>
          <a:p>
            <a:pPr>
              <a:defRPr/>
            </a:pPr>
            <a:endParaRPr lang="en-GB"/>
          </a:p>
        </p:txBody>
      </p:sp>
      <p:sp>
        <p:nvSpPr>
          <p:cNvPr id="1438635238" name="Slide Number Placeholder 3"/>
          <p:cNvSpPr>
            <a:spLocks noGrp="1"/>
          </p:cNvSpPr>
          <p:nvPr>
            <p:ph type="sldNum" sz="quarter" idx="5"/>
          </p:nvPr>
        </p:nvSpPr>
        <p:spPr bwMode="auto"/>
        <p:txBody>
          <a:bodyPr/>
          <a:lstStyle/>
          <a:p>
            <a:pPr>
              <a:defRPr/>
            </a:pPr>
            <a:fld id="{3D4C67B5-F292-4576-8BF8-36D135D4AF60}" type="slidenum">
              <a:rPr lang="en-GB"/>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970414467" name="Slide Image Placeholder 1"/>
          <p:cNvSpPr>
            <a:spLocks noGrp="1" noRot="1" noChangeAspect="1"/>
          </p:cNvSpPr>
          <p:nvPr>
            <p:ph type="sldImg"/>
          </p:nvPr>
        </p:nvSpPr>
        <p:spPr bwMode="auto"/>
      </p:sp>
      <p:sp>
        <p:nvSpPr>
          <p:cNvPr id="1902059141" name="Notes Placeholder 2"/>
          <p:cNvSpPr>
            <a:spLocks noGrp="1"/>
          </p:cNvSpPr>
          <p:nvPr>
            <p:ph type="body" idx="1"/>
          </p:nvPr>
        </p:nvSpPr>
        <p:spPr bwMode="auto"/>
        <p:txBody>
          <a:bodyPr/>
          <a:lstStyle/>
          <a:p>
            <a:pPr>
              <a:defRPr/>
            </a:pPr>
            <a:endParaRPr lang="en-GB"/>
          </a:p>
          <a:p>
            <a:pPr marL="171450" indent="-171450">
              <a:buFont typeface="Arial"/>
              <a:buChar char="•"/>
              <a:defRPr/>
            </a:pPr>
            <a:r>
              <a:rPr lang="en-GB"/>
              <a:t>The </a:t>
            </a:r>
            <a:r>
              <a:rPr lang="en-GB" b="1"/>
              <a:t>Data Protection Act 2018</a:t>
            </a:r>
            <a:r>
              <a:rPr lang="en-GB"/>
              <a:t> is the UK’s main law governing how personal data is used and protected.</a:t>
            </a:r>
            <a:endParaRPr/>
          </a:p>
          <a:p>
            <a:pPr marL="171450" indent="-171450">
              <a:buFont typeface="Arial"/>
              <a:buChar char="•"/>
              <a:defRPr/>
            </a:pPr>
            <a:r>
              <a:rPr lang="en-GB"/>
              <a:t>It incorporates the principles of </a:t>
            </a:r>
            <a:r>
              <a:rPr lang="en-GB" b="1"/>
              <a:t>UK GDPR</a:t>
            </a:r>
            <a:r>
              <a:rPr lang="en-GB"/>
              <a:t>, which ensure that individuals’ information is handled lawfully, fairly and transparently.</a:t>
            </a:r>
            <a:endParaRPr/>
          </a:p>
          <a:p>
            <a:pPr marL="171450" indent="-171450">
              <a:buFont typeface="Arial"/>
              <a:buChar char="•"/>
              <a:defRPr/>
            </a:pPr>
            <a:r>
              <a:rPr lang="en-GB" b="1"/>
              <a:t>Personal data</a:t>
            </a:r>
            <a:r>
              <a:rPr lang="en-GB"/>
              <a:t> refers to any information that can identify a living person - such as names, addresses, or health records.</a:t>
            </a:r>
            <a:endParaRPr/>
          </a:p>
          <a:p>
            <a:pPr marL="171450" indent="-171450">
              <a:buFont typeface="Arial"/>
              <a:buChar char="•"/>
              <a:defRPr/>
            </a:pPr>
            <a:r>
              <a:rPr lang="en-GB"/>
              <a:t>Reinforce that all health and social care professionals must comply with these laws when handling service user data.</a:t>
            </a:r>
            <a:endParaRPr/>
          </a:p>
          <a:p>
            <a:pPr>
              <a:defRPr/>
            </a:pPr>
            <a:endParaRPr lang="en-GB"/>
          </a:p>
        </p:txBody>
      </p:sp>
      <p:sp>
        <p:nvSpPr>
          <p:cNvPr id="1749523075" name="Slide Number Placeholder 3"/>
          <p:cNvSpPr>
            <a:spLocks noGrp="1"/>
          </p:cNvSpPr>
          <p:nvPr>
            <p:ph type="sldNum" sz="quarter" idx="5"/>
          </p:nvPr>
        </p:nvSpPr>
        <p:spPr bwMode="auto"/>
        <p:txBody>
          <a:bodyPr/>
          <a:lstStyle/>
          <a:p>
            <a:pPr>
              <a:defRPr/>
            </a:pPr>
            <a:fld id="{3D4C67B5-F292-4576-8BF8-36D135D4AF60}" type="slidenum">
              <a:rPr lang="en-GB"/>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772961228" name="Slide Image Placeholder 1"/>
          <p:cNvSpPr>
            <a:spLocks noGrp="1" noRot="1" noChangeAspect="1"/>
          </p:cNvSpPr>
          <p:nvPr>
            <p:ph type="sldImg"/>
          </p:nvPr>
        </p:nvSpPr>
        <p:spPr bwMode="auto"/>
      </p:sp>
      <p:sp>
        <p:nvSpPr>
          <p:cNvPr id="1319144742" name="Notes Placeholder 2"/>
          <p:cNvSpPr>
            <a:spLocks noGrp="1"/>
          </p:cNvSpPr>
          <p:nvPr>
            <p:ph type="body" idx="1"/>
          </p:nvPr>
        </p:nvSpPr>
        <p:spPr bwMode="auto"/>
        <p:txBody>
          <a:bodyPr/>
          <a:lstStyle/>
          <a:p>
            <a:pPr>
              <a:buFont typeface="Arial"/>
              <a:buChar char="•"/>
              <a:defRPr/>
            </a:pPr>
            <a:r>
              <a:rPr lang="en-GB"/>
              <a:t>These seven principles come from </a:t>
            </a:r>
            <a:r>
              <a:rPr lang="en-GB" b="1"/>
              <a:t>Article 5 of the UK GDPR</a:t>
            </a:r>
            <a:r>
              <a:rPr lang="en-GB"/>
              <a:t> and form the foundation of all data protection practices.</a:t>
            </a:r>
            <a:endParaRPr/>
          </a:p>
          <a:p>
            <a:pPr>
              <a:buFont typeface="Arial"/>
              <a:buChar char="•"/>
              <a:defRPr/>
            </a:pPr>
            <a:r>
              <a:rPr lang="en-GB"/>
              <a:t>They guide how organisations collect, use, and protect personal data to ensure fairness, accuracy, and accountability.</a:t>
            </a:r>
            <a:endParaRPr/>
          </a:p>
          <a:p>
            <a:pPr>
              <a:buFont typeface="Arial"/>
              <a:buNone/>
              <a:defRPr/>
            </a:pPr>
            <a:r>
              <a:rPr lang="en-GB" b="1"/>
              <a:t>The Seven Principles – Simplified Overview</a:t>
            </a:r>
            <a:endParaRPr lang="en-GB"/>
          </a:p>
          <a:p>
            <a:pPr lvl="1">
              <a:buFont typeface="+mj-lt"/>
              <a:buAutoNum type="arabicPeriod"/>
              <a:defRPr/>
            </a:pPr>
            <a:r>
              <a:rPr lang="en-GB" b="1"/>
              <a:t>Lawfulness, fairness and transparency:</a:t>
            </a:r>
            <a:r>
              <a:rPr lang="en-GB"/>
              <a:t> Data must be processed legally and openly so individuals understand how their data is used.</a:t>
            </a:r>
            <a:endParaRPr/>
          </a:p>
          <a:p>
            <a:pPr lvl="1">
              <a:buFont typeface="+mj-lt"/>
              <a:buAutoNum type="arabicPeriod"/>
              <a:defRPr/>
            </a:pPr>
            <a:r>
              <a:rPr lang="en-GB" b="1"/>
              <a:t>Purpose limitation:</a:t>
            </a:r>
            <a:r>
              <a:rPr lang="en-GB"/>
              <a:t> Use data only for clear, specific, and legitimate reasons.</a:t>
            </a:r>
            <a:endParaRPr/>
          </a:p>
          <a:p>
            <a:pPr lvl="1">
              <a:buFont typeface="+mj-lt"/>
              <a:buAutoNum type="arabicPeriod"/>
              <a:defRPr/>
            </a:pPr>
            <a:r>
              <a:rPr lang="en-GB" b="1"/>
              <a:t>Data minimisation:</a:t>
            </a:r>
            <a:r>
              <a:rPr lang="en-GB"/>
              <a:t> Collect only the information that is necessary.</a:t>
            </a:r>
            <a:endParaRPr/>
          </a:p>
          <a:p>
            <a:pPr lvl="1">
              <a:buFont typeface="+mj-lt"/>
              <a:buAutoNum type="arabicPeriod"/>
              <a:defRPr/>
            </a:pPr>
            <a:r>
              <a:rPr lang="en-GB" b="1"/>
              <a:t>Accuracy:</a:t>
            </a:r>
            <a:r>
              <a:rPr lang="en-GB"/>
              <a:t> Keep data correct and up to date; correct or delete inaccuracies promptly.</a:t>
            </a:r>
            <a:endParaRPr/>
          </a:p>
          <a:p>
            <a:pPr lvl="1">
              <a:buFont typeface="+mj-lt"/>
              <a:buAutoNum type="arabicPeriod"/>
              <a:defRPr/>
            </a:pPr>
            <a:r>
              <a:rPr lang="en-GB" b="1"/>
              <a:t>Storage limitation:</a:t>
            </a:r>
            <a:r>
              <a:rPr lang="en-GB"/>
              <a:t> Do not keep data longer than needed; delete when no longer required.</a:t>
            </a:r>
            <a:endParaRPr/>
          </a:p>
          <a:p>
            <a:pPr lvl="1">
              <a:buFont typeface="+mj-lt"/>
              <a:buAutoNum type="arabicPeriod"/>
              <a:defRPr/>
            </a:pPr>
            <a:r>
              <a:rPr lang="en-GB" b="1"/>
              <a:t>Integrity and confidentiality:</a:t>
            </a:r>
            <a:r>
              <a:rPr lang="en-GB"/>
              <a:t> Keep data secure and protect it from loss, damage, or unauthorised access.</a:t>
            </a:r>
            <a:endParaRPr/>
          </a:p>
          <a:p>
            <a:pPr lvl="1">
              <a:buFont typeface="+mj-lt"/>
              <a:buAutoNum type="arabicPeriod"/>
              <a:defRPr/>
            </a:pPr>
            <a:r>
              <a:rPr lang="en-GB" b="1"/>
              <a:t>Accountability:</a:t>
            </a:r>
            <a:r>
              <a:rPr lang="en-GB"/>
              <a:t> Organisations must take responsibility and be able to show they comply with all principles.</a:t>
            </a:r>
            <a:endParaRPr/>
          </a:p>
          <a:p>
            <a:pPr>
              <a:buNone/>
              <a:defRPr/>
            </a:pPr>
            <a:r>
              <a:rPr lang="en-GB" b="1"/>
              <a:t>Delivery Tip:</a:t>
            </a:r>
            <a:br>
              <a:rPr lang="en-GB"/>
            </a:br>
            <a:r>
              <a:rPr lang="en-GB"/>
              <a:t>Since students have seen these before, invite quick examples from practice (e.g., how “data minimisation” applies in a healthcare setting).</a:t>
            </a:r>
            <a:endParaRPr/>
          </a:p>
          <a:p>
            <a:pPr>
              <a:defRPr/>
            </a:pPr>
            <a:endParaRPr lang="en-GB"/>
          </a:p>
        </p:txBody>
      </p:sp>
      <p:sp>
        <p:nvSpPr>
          <p:cNvPr id="328862134" name="Slide Number Placeholder 3"/>
          <p:cNvSpPr>
            <a:spLocks noGrp="1"/>
          </p:cNvSpPr>
          <p:nvPr>
            <p:ph type="sldNum" sz="quarter" idx="5"/>
          </p:nvPr>
        </p:nvSpPr>
        <p:spPr bwMode="auto"/>
        <p:txBody>
          <a:bodyPr/>
          <a:lstStyle/>
          <a:p>
            <a:pPr>
              <a:defRPr/>
            </a:pPr>
            <a:fld id="{3D4C67B5-F292-4576-8BF8-36D135D4AF60}" type="slidenum">
              <a:rPr lang="en-GB"/>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31153623" name="Slide Image Placeholder 1"/>
          <p:cNvSpPr>
            <a:spLocks noGrp="1" noRot="1" noChangeAspect="1"/>
          </p:cNvSpPr>
          <p:nvPr>
            <p:ph type="sldImg"/>
          </p:nvPr>
        </p:nvSpPr>
        <p:spPr bwMode="auto"/>
      </p:sp>
      <p:sp>
        <p:nvSpPr>
          <p:cNvPr id="1744868898" name="Notes Placeholder 2"/>
          <p:cNvSpPr>
            <a:spLocks noGrp="1"/>
          </p:cNvSpPr>
          <p:nvPr>
            <p:ph type="body" idx="1"/>
          </p:nvPr>
        </p:nvSpPr>
        <p:spPr bwMode="auto"/>
        <p:txBody>
          <a:bodyPr/>
          <a:lstStyle/>
          <a:p>
            <a:pPr>
              <a:buFont typeface="Arial"/>
              <a:buNone/>
              <a:defRPr/>
            </a:pPr>
            <a:r>
              <a:rPr lang="en-GB"/>
              <a:t>The </a:t>
            </a:r>
            <a:r>
              <a:rPr lang="en-GB" b="1"/>
              <a:t>accountability principle</a:t>
            </a:r>
            <a:r>
              <a:rPr lang="en-GB"/>
              <a:t> means organisations must take full responsibility for how they collect, use, and store personal data.</a:t>
            </a:r>
            <a:endParaRPr/>
          </a:p>
          <a:p>
            <a:pPr>
              <a:buFont typeface="Arial"/>
              <a:buChar char="•"/>
              <a:defRPr/>
            </a:pPr>
            <a:r>
              <a:rPr lang="en-GB"/>
              <a:t>They must have evidence to </a:t>
            </a:r>
            <a:r>
              <a:rPr lang="en-GB" b="1"/>
              <a:t>demonstrate compliance</a:t>
            </a:r>
            <a:r>
              <a:rPr lang="en-GB"/>
              <a:t> with all GDPR principles (for example, through policies, training, and documentation).</a:t>
            </a:r>
            <a:endParaRPr/>
          </a:p>
          <a:p>
            <a:pPr>
              <a:buNone/>
              <a:defRPr/>
            </a:pPr>
            <a:r>
              <a:rPr lang="en-GB" b="1"/>
              <a:t>Controller:</a:t>
            </a:r>
            <a:endParaRPr lang="en-GB"/>
          </a:p>
          <a:p>
            <a:pPr lvl="1">
              <a:buFont typeface="Arial"/>
              <a:buChar char="•"/>
              <a:defRPr/>
            </a:pPr>
            <a:r>
              <a:rPr lang="en-GB"/>
              <a:t>The organisation or individual that </a:t>
            </a:r>
            <a:r>
              <a:rPr lang="en-GB" b="1"/>
              <a:t>decides why and how</a:t>
            </a:r>
            <a:r>
              <a:rPr lang="en-GB"/>
              <a:t> personal data is processed.</a:t>
            </a:r>
            <a:endParaRPr/>
          </a:p>
          <a:p>
            <a:pPr lvl="1">
              <a:buFont typeface="Arial"/>
              <a:buChar char="•"/>
              <a:defRPr/>
            </a:pPr>
            <a:r>
              <a:rPr lang="en-GB"/>
              <a:t>They hold overall control and responsibility for ensuring data protection.</a:t>
            </a:r>
            <a:endParaRPr/>
          </a:p>
          <a:p>
            <a:pPr lvl="1">
              <a:buFont typeface="Arial"/>
              <a:buChar char="•"/>
              <a:defRPr/>
            </a:pPr>
            <a:r>
              <a:rPr lang="en-GB"/>
              <a:t>Can include companies, public authorities, or professionals such as GPs or barristers.</a:t>
            </a:r>
            <a:endParaRPr/>
          </a:p>
          <a:p>
            <a:pPr>
              <a:buNone/>
              <a:defRPr/>
            </a:pPr>
            <a:r>
              <a:rPr lang="en-GB" b="1"/>
              <a:t>Processor:</a:t>
            </a:r>
            <a:endParaRPr lang="en-GB"/>
          </a:p>
          <a:p>
            <a:pPr lvl="1">
              <a:buFont typeface="Arial"/>
              <a:buChar char="•"/>
              <a:defRPr/>
            </a:pPr>
            <a:r>
              <a:rPr lang="en-GB"/>
              <a:t>A person or organisation that </a:t>
            </a:r>
            <a:r>
              <a:rPr lang="en-GB" b="1"/>
              <a:t>acts on behalf of the controller</a:t>
            </a:r>
            <a:r>
              <a:rPr lang="en-GB"/>
              <a:t> to process data under instruction.</a:t>
            </a:r>
            <a:endParaRPr/>
          </a:p>
          <a:p>
            <a:pPr lvl="1">
              <a:buFont typeface="Arial"/>
              <a:buChar char="•"/>
              <a:defRPr/>
            </a:pPr>
            <a:r>
              <a:rPr lang="en-GB"/>
              <a:t>They must follow the controller’s directions and cannot use the data for their own purposes.</a:t>
            </a:r>
            <a:endParaRPr/>
          </a:p>
          <a:p>
            <a:pPr lvl="1">
              <a:buFont typeface="Arial"/>
              <a:buChar char="•"/>
              <a:defRPr/>
            </a:pPr>
            <a:r>
              <a:rPr lang="en-GB"/>
              <a:t>Example: a local </a:t>
            </a:r>
            <a:r>
              <a:rPr lang="en-GB" b="1"/>
              <a:t>printing company</a:t>
            </a:r>
            <a:r>
              <a:rPr lang="en-GB"/>
              <a:t> handling member addresses for a gym’s event invitations. The gym is the controller; the printer is the processor.</a:t>
            </a:r>
            <a:endParaRPr/>
          </a:p>
          <a:p>
            <a:pPr>
              <a:buNone/>
              <a:defRPr/>
            </a:pPr>
            <a:r>
              <a:rPr lang="en-GB" b="1"/>
              <a:t>Note for delivery:</a:t>
            </a:r>
            <a:br>
              <a:rPr lang="en-GB"/>
            </a:br>
            <a:r>
              <a:rPr lang="en-GB"/>
              <a:t>Remind students that staff working within an organisation act </a:t>
            </a:r>
            <a:r>
              <a:rPr lang="en-GB" b="1"/>
              <a:t>as part of the controller</a:t>
            </a:r>
            <a:r>
              <a:rPr lang="en-GB"/>
              <a:t>, not as separate processors.</a:t>
            </a:r>
            <a:endParaRPr/>
          </a:p>
          <a:p>
            <a:pPr>
              <a:defRPr/>
            </a:pPr>
            <a:endParaRPr lang="en-GB"/>
          </a:p>
        </p:txBody>
      </p:sp>
      <p:sp>
        <p:nvSpPr>
          <p:cNvPr id="509269517" name="Slide Number Placeholder 3"/>
          <p:cNvSpPr>
            <a:spLocks noGrp="1"/>
          </p:cNvSpPr>
          <p:nvPr>
            <p:ph type="sldNum" sz="quarter" idx="5"/>
          </p:nvPr>
        </p:nvSpPr>
        <p:spPr bwMode="auto"/>
        <p:txBody>
          <a:bodyPr/>
          <a:lstStyle/>
          <a:p>
            <a:pPr>
              <a:defRPr/>
            </a:pPr>
            <a:fld id="{3D4C67B5-F292-4576-8BF8-36D135D4AF60}" type="slidenum">
              <a:rPr lang="en-GB"/>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54747389" name="Slide Image Placeholder 1"/>
          <p:cNvSpPr>
            <a:spLocks noGrp="1" noRot="1" noChangeAspect="1"/>
          </p:cNvSpPr>
          <p:nvPr>
            <p:ph type="sldImg"/>
          </p:nvPr>
        </p:nvSpPr>
        <p:spPr bwMode="auto"/>
      </p:sp>
      <p:sp>
        <p:nvSpPr>
          <p:cNvPr id="1095267154" name="Notes Placeholder 2"/>
          <p:cNvSpPr>
            <a:spLocks noGrp="1"/>
          </p:cNvSpPr>
          <p:nvPr>
            <p:ph type="body" idx="1"/>
          </p:nvPr>
        </p:nvSpPr>
        <p:spPr bwMode="auto"/>
        <p:txBody>
          <a:bodyPr/>
          <a:lstStyle/>
          <a:p>
            <a:pPr marL="171450" indent="-171450">
              <a:buFont typeface="Arial"/>
              <a:buChar char="•"/>
              <a:defRPr/>
            </a:pPr>
            <a:r>
              <a:rPr lang="en-GB"/>
              <a:t>Introduce the </a:t>
            </a:r>
            <a:r>
              <a:rPr lang="en-GB" b="1"/>
              <a:t>National Data Guardian (NDG)</a:t>
            </a:r>
            <a:r>
              <a:rPr lang="en-GB"/>
              <a:t> as an independent body that advises the health and adult social care system in England.</a:t>
            </a:r>
            <a:endParaRPr/>
          </a:p>
          <a:p>
            <a:pPr marL="171450" indent="-171450">
              <a:buFont typeface="Arial"/>
              <a:buChar char="•"/>
              <a:defRPr/>
            </a:pPr>
            <a:r>
              <a:rPr lang="en-GB"/>
              <a:t>Emphasise that its purpose is to ensure people’s confidential information is </a:t>
            </a:r>
            <a:r>
              <a:rPr lang="en-GB" b="1"/>
              <a:t>used safely, ethically, and only where appropriate</a:t>
            </a:r>
            <a:r>
              <a:rPr lang="en-GB"/>
              <a:t>.</a:t>
            </a:r>
            <a:endParaRPr/>
          </a:p>
          <a:p>
            <a:pPr marL="171450" indent="-171450">
              <a:buFont typeface="Arial"/>
              <a:buChar char="•"/>
              <a:defRPr/>
            </a:pPr>
            <a:r>
              <a:rPr lang="en-GB"/>
              <a:t>The NDG promotes a culture of </a:t>
            </a:r>
            <a:r>
              <a:rPr lang="en-GB" b="1"/>
              <a:t>trust and transparency</a:t>
            </a:r>
            <a:r>
              <a:rPr lang="en-GB"/>
              <a:t> in how data is handled.</a:t>
            </a:r>
            <a:endParaRPr/>
          </a:p>
          <a:p>
            <a:pPr marL="171450" indent="-171450">
              <a:buFont typeface="Arial"/>
              <a:buChar char="•"/>
              <a:defRPr/>
            </a:pPr>
            <a:r>
              <a:rPr lang="en-GB"/>
              <a:t>Its </a:t>
            </a:r>
            <a:r>
              <a:rPr lang="en-GB" b="1"/>
              <a:t>vision</a:t>
            </a:r>
            <a:r>
              <a:rPr lang="en-GB"/>
              <a:t> is improved health and care outcomes through the </a:t>
            </a:r>
            <a:r>
              <a:rPr lang="en-GB" b="1"/>
              <a:t>safe, appropriate, and ethical use</a:t>
            </a:r>
            <a:r>
              <a:rPr lang="en-GB"/>
              <a:t> of people’s data.</a:t>
            </a:r>
            <a:endParaRPr/>
          </a:p>
          <a:p>
            <a:pPr marL="171450" indent="-171450">
              <a:buFont typeface="Arial"/>
              <a:buChar char="•"/>
              <a:defRPr/>
            </a:pPr>
            <a:r>
              <a:rPr lang="en-GB"/>
              <a:t>Reinforce that ethical data use protects patient rights while supporting effective care delivery.</a:t>
            </a:r>
            <a:endParaRPr/>
          </a:p>
          <a:p>
            <a:pPr>
              <a:defRPr/>
            </a:pPr>
            <a:endParaRPr lang="en-GB"/>
          </a:p>
        </p:txBody>
      </p:sp>
      <p:sp>
        <p:nvSpPr>
          <p:cNvPr id="1885152132" name="Slide Number Placeholder 3"/>
          <p:cNvSpPr>
            <a:spLocks noGrp="1"/>
          </p:cNvSpPr>
          <p:nvPr>
            <p:ph type="sldNum" sz="quarter" idx="5"/>
          </p:nvPr>
        </p:nvSpPr>
        <p:spPr bwMode="auto"/>
        <p:txBody>
          <a:bodyPr/>
          <a:lstStyle/>
          <a:p>
            <a:pPr>
              <a:defRPr/>
            </a:pPr>
            <a:fld id="{3D4C67B5-F292-4576-8BF8-36D135D4AF60}" type="slidenum">
              <a:rPr lang="en-GB"/>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82052243" name="Slide Image Placeholder 1"/>
          <p:cNvSpPr>
            <a:spLocks noGrp="1" noRot="1" noChangeAspect="1"/>
          </p:cNvSpPr>
          <p:nvPr>
            <p:ph type="sldImg"/>
          </p:nvPr>
        </p:nvSpPr>
        <p:spPr bwMode="auto"/>
      </p:sp>
      <p:sp>
        <p:nvSpPr>
          <p:cNvPr id="212498792" name="Notes Placeholder 2"/>
          <p:cNvSpPr>
            <a:spLocks noGrp="1"/>
          </p:cNvSpPr>
          <p:nvPr>
            <p:ph type="body" idx="1"/>
          </p:nvPr>
        </p:nvSpPr>
        <p:spPr bwMode="auto"/>
        <p:txBody>
          <a:bodyPr/>
          <a:lstStyle/>
          <a:p>
            <a:pPr>
              <a:buFont typeface="Arial"/>
              <a:buChar char="•"/>
              <a:defRPr/>
            </a:pPr>
            <a:r>
              <a:rPr lang="en-GB"/>
              <a:t>The </a:t>
            </a:r>
            <a:r>
              <a:rPr lang="en-GB" b="1"/>
              <a:t>Caldicott Principles</a:t>
            </a:r>
            <a:r>
              <a:rPr lang="en-GB"/>
              <a:t> guide how confidential information should be used and shared within health and social care.</a:t>
            </a:r>
            <a:endParaRPr/>
          </a:p>
          <a:p>
            <a:pPr>
              <a:buFont typeface="Arial"/>
              <a:buChar char="•"/>
              <a:defRPr/>
            </a:pPr>
            <a:r>
              <a:rPr lang="en-GB"/>
              <a:t>They balance </a:t>
            </a:r>
            <a:r>
              <a:rPr lang="en-GB" b="1"/>
              <a:t>protecting privacy</a:t>
            </a:r>
            <a:r>
              <a:rPr lang="en-GB"/>
              <a:t> with the </a:t>
            </a:r>
            <a:r>
              <a:rPr lang="en-GB" b="1"/>
              <a:t>responsible sharing of information</a:t>
            </a:r>
            <a:r>
              <a:rPr lang="en-GB"/>
              <a:t> for safe and effective care.</a:t>
            </a:r>
            <a:endParaRPr/>
          </a:p>
          <a:p>
            <a:pPr>
              <a:buFont typeface="Arial"/>
              <a:buChar char="•"/>
              <a:defRPr/>
            </a:pPr>
            <a:r>
              <a:rPr lang="en-GB"/>
              <a:t>These principles apply to all situations where patient, service-user, or even staff data could identify an individual.</a:t>
            </a:r>
            <a:endParaRPr/>
          </a:p>
          <a:p>
            <a:pPr>
              <a:buFont typeface="Arial"/>
              <a:buChar char="•"/>
              <a:defRPr/>
            </a:pPr>
            <a:r>
              <a:rPr lang="en-GB"/>
              <a:t>Each organisation should have a </a:t>
            </a:r>
            <a:r>
              <a:rPr lang="en-GB" b="1"/>
              <a:t>Caldicott Guardian</a:t>
            </a:r>
            <a:r>
              <a:rPr lang="en-GB"/>
              <a:t> to advise on difficult or novel decisions.</a:t>
            </a:r>
            <a:endParaRPr/>
          </a:p>
          <a:p>
            <a:pPr>
              <a:buFont typeface="Arial"/>
              <a:buNone/>
              <a:defRPr/>
            </a:pPr>
            <a:r>
              <a:rPr lang="en-GB" b="1"/>
              <a:t>  Principles - Simplified Summary </a:t>
            </a:r>
            <a:endParaRPr lang="en-GB"/>
          </a:p>
          <a:p>
            <a:pPr lvl="1">
              <a:buFont typeface="+mj-lt"/>
              <a:buAutoNum type="arabicPeriod"/>
              <a:defRPr/>
            </a:pPr>
            <a:r>
              <a:rPr lang="en-GB" b="1"/>
              <a:t>Justify purpose:</a:t>
            </a:r>
            <a:r>
              <a:rPr lang="en-GB"/>
              <a:t> Clearly define and record why confidential data is being used or shared.</a:t>
            </a:r>
            <a:endParaRPr/>
          </a:p>
          <a:p>
            <a:pPr lvl="1">
              <a:buFont typeface="+mj-lt"/>
              <a:buAutoNum type="arabicPeriod"/>
              <a:defRPr/>
            </a:pPr>
            <a:r>
              <a:rPr lang="en-GB" b="1"/>
              <a:t>Use only when necessary:</a:t>
            </a:r>
            <a:r>
              <a:rPr lang="en-GB"/>
              <a:t> Avoid including personal data unless it is essential.</a:t>
            </a:r>
            <a:endParaRPr/>
          </a:p>
          <a:p>
            <a:pPr lvl="1">
              <a:buFont typeface="+mj-lt"/>
              <a:buAutoNum type="arabicPeriod"/>
              <a:defRPr/>
            </a:pPr>
            <a:r>
              <a:rPr lang="en-GB" b="1"/>
              <a:t>Minimum data:</a:t>
            </a:r>
            <a:r>
              <a:rPr lang="en-GB"/>
              <a:t> Use the least amount of confidential information required.</a:t>
            </a:r>
            <a:endParaRPr/>
          </a:p>
          <a:p>
            <a:pPr lvl="1">
              <a:buFont typeface="+mj-lt"/>
              <a:buAutoNum type="arabicPeriod"/>
              <a:defRPr/>
            </a:pPr>
            <a:r>
              <a:rPr lang="en-GB" b="1"/>
              <a:t>Need-to-know:</a:t>
            </a:r>
            <a:r>
              <a:rPr lang="en-GB"/>
              <a:t> Restrict access only to staff who require the data.</a:t>
            </a:r>
            <a:endParaRPr/>
          </a:p>
          <a:p>
            <a:pPr lvl="1">
              <a:buFont typeface="+mj-lt"/>
              <a:buAutoNum type="arabicPeriod"/>
              <a:defRPr/>
            </a:pPr>
            <a:r>
              <a:rPr lang="en-GB" b="1"/>
              <a:t>Responsibility:</a:t>
            </a:r>
            <a:r>
              <a:rPr lang="en-GB"/>
              <a:t> Ensure all staff understand their confidentiality duties.</a:t>
            </a:r>
            <a:endParaRPr/>
          </a:p>
          <a:p>
            <a:pPr lvl="1">
              <a:buFont typeface="+mj-lt"/>
              <a:buAutoNum type="arabicPeriod"/>
              <a:defRPr/>
            </a:pPr>
            <a:r>
              <a:rPr lang="en-GB" b="1"/>
              <a:t>Comply with law:</a:t>
            </a:r>
            <a:r>
              <a:rPr lang="en-GB"/>
              <a:t> Follow all relevant legal requirements.</a:t>
            </a:r>
            <a:endParaRPr/>
          </a:p>
          <a:p>
            <a:pPr lvl="1">
              <a:buFont typeface="+mj-lt"/>
              <a:buAutoNum type="arabicPeriod"/>
              <a:defRPr/>
            </a:pPr>
            <a:r>
              <a:rPr lang="en-GB" b="1"/>
              <a:t>Duty to share:</a:t>
            </a:r>
            <a:r>
              <a:rPr lang="en-GB"/>
              <a:t> Share data where it benefits patient care, not just protect it.</a:t>
            </a:r>
            <a:endParaRPr/>
          </a:p>
          <a:p>
            <a:pPr lvl="1">
              <a:buFont typeface="+mj-lt"/>
              <a:buAutoNum type="arabicPeriod"/>
              <a:defRPr/>
            </a:pPr>
            <a:r>
              <a:rPr lang="en-GB" b="1"/>
              <a:t>Inform patients:</a:t>
            </a:r>
            <a:r>
              <a:rPr lang="en-GB"/>
              <a:t> Make sure individuals understand how their information is used.</a:t>
            </a:r>
            <a:endParaRPr/>
          </a:p>
          <a:p>
            <a:pPr>
              <a:buNone/>
              <a:defRPr/>
            </a:pPr>
            <a:r>
              <a:rPr lang="en-GB" b="1"/>
              <a:t>Tip:</a:t>
            </a:r>
            <a:br>
              <a:rPr lang="en-GB"/>
            </a:br>
            <a:r>
              <a:rPr lang="en-GB"/>
              <a:t>Ask students why sharing data </a:t>
            </a:r>
            <a:r>
              <a:rPr lang="en-GB" b="1"/>
              <a:t>can be as important as protecting it</a:t>
            </a:r>
            <a:r>
              <a:rPr lang="en-GB"/>
              <a:t>, to prompt reflection on patient safety versus confidentiality</a:t>
            </a:r>
            <a:endParaRPr/>
          </a:p>
          <a:p>
            <a:pPr>
              <a:defRPr/>
            </a:pPr>
            <a:endParaRPr lang="en-GB"/>
          </a:p>
        </p:txBody>
      </p:sp>
      <p:sp>
        <p:nvSpPr>
          <p:cNvPr id="450719440" name="Slide Number Placeholder 3"/>
          <p:cNvSpPr>
            <a:spLocks noGrp="1"/>
          </p:cNvSpPr>
          <p:nvPr>
            <p:ph type="sldNum" sz="quarter" idx="5"/>
          </p:nvPr>
        </p:nvSpPr>
        <p:spPr bwMode="auto"/>
        <p:txBody>
          <a:bodyPr/>
          <a:lstStyle/>
          <a:p>
            <a:pPr>
              <a:defRPr/>
            </a:pPr>
            <a:fld id="{3D4C67B5-F292-4576-8BF8-36D135D4AF60}" type="slidenum">
              <a:rPr lang="en-GB"/>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36847400" name="Slide Image Placeholder 1"/>
          <p:cNvSpPr>
            <a:spLocks noGrp="1" noRot="1" noChangeAspect="1"/>
          </p:cNvSpPr>
          <p:nvPr>
            <p:ph type="sldImg"/>
          </p:nvPr>
        </p:nvSpPr>
        <p:spPr bwMode="auto"/>
      </p:sp>
      <p:sp>
        <p:nvSpPr>
          <p:cNvPr id="960444965" name="Notes Placeholder 2"/>
          <p:cNvSpPr>
            <a:spLocks noGrp="1"/>
          </p:cNvSpPr>
          <p:nvPr>
            <p:ph type="body" idx="1"/>
          </p:nvPr>
        </p:nvSpPr>
        <p:spPr bwMode="auto"/>
        <p:txBody>
          <a:bodyPr/>
          <a:lstStyle/>
          <a:p>
            <a:pPr>
              <a:buFont typeface="Arial"/>
              <a:buChar char="•"/>
              <a:defRPr/>
            </a:pPr>
            <a:r>
              <a:rPr lang="en-GB" b="1"/>
              <a:t>Introduce the concept:</a:t>
            </a:r>
            <a:r>
              <a:rPr lang="en-GB"/>
              <a:t> Digital innovation supports both the workforce and patients by improving the quality, safety, and efficiency of care.</a:t>
            </a:r>
            <a:endParaRPr/>
          </a:p>
          <a:p>
            <a:pPr>
              <a:buFont typeface="Arial"/>
              <a:buChar char="•"/>
              <a:defRPr/>
            </a:pPr>
            <a:r>
              <a:rPr lang="en-GB" b="1"/>
              <a:t>Early detection:</a:t>
            </a:r>
            <a:r>
              <a:rPr lang="en-GB"/>
              <a:t> Tools such as wearable devices and health apps can identify early warning signs (e.g., irregular heart rate or changes in activity levels).</a:t>
            </a:r>
            <a:endParaRPr/>
          </a:p>
          <a:p>
            <a:pPr>
              <a:buFont typeface="Arial"/>
              <a:buChar char="•"/>
              <a:defRPr/>
            </a:pPr>
            <a:r>
              <a:rPr lang="en-GB" b="1"/>
              <a:t>Continuous monitoring:</a:t>
            </a:r>
            <a:r>
              <a:rPr lang="en-GB"/>
              <a:t> Enables 24/7 tracking of health data, supporting preventive and personalised care.</a:t>
            </a:r>
            <a:endParaRPr/>
          </a:p>
          <a:p>
            <a:pPr>
              <a:buFont typeface="Arial"/>
              <a:buChar char="•"/>
              <a:defRPr/>
            </a:pPr>
            <a:r>
              <a:rPr lang="en-GB" b="1"/>
              <a:t>Data sharing:</a:t>
            </a:r>
            <a:r>
              <a:rPr lang="en-GB"/>
              <a:t> Allows healthcare professionals to access real-time information, improving coordination and decision-making.</a:t>
            </a:r>
            <a:endParaRPr/>
          </a:p>
          <a:p>
            <a:pPr>
              <a:buFont typeface="Arial"/>
              <a:buChar char="•"/>
              <a:defRPr/>
            </a:pPr>
            <a:r>
              <a:rPr lang="en-GB" b="1"/>
              <a:t>Remote monitoring:</a:t>
            </a:r>
            <a:r>
              <a:rPr lang="en-GB"/>
              <a:t> Clinicians can track patients’ conditions without requiring hospital visits, reducing strain on NHS services.</a:t>
            </a:r>
            <a:endParaRPr/>
          </a:p>
          <a:p>
            <a:pPr>
              <a:buFont typeface="Arial"/>
              <a:buChar char="•"/>
              <a:defRPr/>
            </a:pPr>
            <a:r>
              <a:rPr lang="en-GB" b="1"/>
              <a:t>Patient engagement:</a:t>
            </a:r>
            <a:r>
              <a:rPr lang="en-GB"/>
              <a:t> Encourages individuals to take an active role in managing their health, promoting shared responsibility.</a:t>
            </a:r>
            <a:endParaRPr/>
          </a:p>
          <a:p>
            <a:pPr>
              <a:buNone/>
              <a:defRPr/>
            </a:pPr>
            <a:br>
              <a:rPr lang="en-GB" sz="1600" i="1"/>
            </a:br>
            <a:r>
              <a:rPr lang="en-GB" sz="1600" i="1"/>
              <a:t>Digital tools reduce administrative workload, enhance early intervention, and support more proactive, connected healthcare.</a:t>
            </a:r>
            <a:endParaRPr/>
          </a:p>
          <a:p>
            <a:pPr>
              <a:defRPr/>
            </a:pPr>
            <a:endParaRPr lang="en-GB"/>
          </a:p>
        </p:txBody>
      </p:sp>
      <p:sp>
        <p:nvSpPr>
          <p:cNvPr id="870191002" name="Slide Number Placeholder 3"/>
          <p:cNvSpPr>
            <a:spLocks noGrp="1"/>
          </p:cNvSpPr>
          <p:nvPr>
            <p:ph type="sldNum" sz="quarter" idx="5"/>
          </p:nvPr>
        </p:nvSpPr>
        <p:spPr bwMode="auto"/>
        <p:txBody>
          <a:bodyPr/>
          <a:lstStyle/>
          <a:p>
            <a:pPr>
              <a:defRPr/>
            </a:pPr>
            <a:fld id="{3D4C67B5-F292-4576-8BF8-36D135D4AF60}" type="slidenum">
              <a:rPr lang="en-GB"/>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560292520" name="Slide Image Placeholder 1"/>
          <p:cNvSpPr>
            <a:spLocks noGrp="1" noRot="1" noChangeAspect="1"/>
          </p:cNvSpPr>
          <p:nvPr>
            <p:ph type="sldImg"/>
          </p:nvPr>
        </p:nvSpPr>
        <p:spPr bwMode="auto"/>
      </p:sp>
      <p:sp>
        <p:nvSpPr>
          <p:cNvPr id="1318512983" name="Notes Placeholder 2"/>
          <p:cNvSpPr>
            <a:spLocks noGrp="1"/>
          </p:cNvSpPr>
          <p:nvPr>
            <p:ph type="body" idx="1"/>
          </p:nvPr>
        </p:nvSpPr>
        <p:spPr bwMode="auto"/>
        <p:txBody>
          <a:bodyPr/>
          <a:lstStyle/>
          <a:p>
            <a:pPr lvl="1">
              <a:buNone/>
              <a:defRPr/>
            </a:pPr>
            <a:r>
              <a:rPr lang="en-GB"/>
              <a:t>This slide highlights some of the main barriers that slow or prevent innovation within health and social care settings, particularly within the NHS.</a:t>
            </a:r>
            <a:endParaRPr/>
          </a:p>
          <a:p>
            <a:pPr lvl="1">
              <a:buFont typeface="Arial"/>
              <a:buChar char="•"/>
              <a:defRPr/>
            </a:pPr>
            <a:r>
              <a:rPr lang="en-GB" b="1"/>
              <a:t>High investment costs:</a:t>
            </a:r>
            <a:r>
              <a:rPr lang="en-GB"/>
              <a:t> Many digital and technological innovations require significant upfront funding, which can be difficult in resource-stretched health systems.</a:t>
            </a:r>
            <a:endParaRPr/>
          </a:p>
          <a:p>
            <a:pPr lvl="1">
              <a:buFont typeface="Arial"/>
              <a:buChar char="•"/>
              <a:defRPr/>
            </a:pPr>
            <a:r>
              <a:rPr lang="en-GB" b="1"/>
              <a:t>Lack of access for some patients:</a:t>
            </a:r>
            <a:r>
              <a:rPr lang="en-GB"/>
              <a:t> Digital innovations can increase inequalities if certain groups (e.g., older adults, those with limited internet access, or digital literacy challenges) are excluded.</a:t>
            </a:r>
            <a:endParaRPr/>
          </a:p>
          <a:p>
            <a:pPr lvl="1">
              <a:buFont typeface="Arial"/>
              <a:buChar char="•"/>
              <a:defRPr/>
            </a:pPr>
            <a:r>
              <a:rPr lang="en-GB" b="1"/>
              <a:t>Lack of expertise for staff:</a:t>
            </a:r>
            <a:r>
              <a:rPr lang="en-GB"/>
              <a:t> Staff need training and ongoing support to use new technologies effectively. Without this, innovations may fail to embed into practice.</a:t>
            </a:r>
            <a:endParaRPr/>
          </a:p>
          <a:p>
            <a:pPr lvl="1">
              <a:buFont typeface="Arial"/>
              <a:buChar char="•"/>
              <a:defRPr/>
            </a:pPr>
            <a:r>
              <a:rPr lang="en-GB" b="1"/>
              <a:t>Need to maintain data protection:</a:t>
            </a:r>
            <a:r>
              <a:rPr lang="en-GB"/>
              <a:t> Compliance with GDPR and patient confidentiality can delay or complicate the implementation of new digital systems.</a:t>
            </a:r>
            <a:endParaRPr/>
          </a:p>
          <a:p>
            <a:pPr lvl="1">
              <a:buFont typeface="Arial"/>
              <a:buChar char="•"/>
              <a:defRPr/>
            </a:pPr>
            <a:r>
              <a:rPr lang="en-GB" b="1"/>
              <a:t>Difference in development pace between IT firms and NHS:</a:t>
            </a:r>
            <a:r>
              <a:rPr lang="en-GB"/>
              <a:t> The private tech sector moves quickly, whereas NHS processes (procurement, governance, testing) are much slower, creating friction.</a:t>
            </a:r>
            <a:endParaRPr/>
          </a:p>
          <a:p>
            <a:pPr lvl="1">
              <a:buFont typeface="Arial"/>
              <a:buChar char="•"/>
              <a:defRPr/>
            </a:pPr>
            <a:r>
              <a:rPr lang="en-GB" b="1"/>
              <a:t>Software–hardware compatibility issues:</a:t>
            </a:r>
            <a:r>
              <a:rPr lang="en-GB"/>
              <a:t> Sometimes new software developed by innovators does not integrate with existing NHS hardware or legacy systems, causing practical barriers.</a:t>
            </a:r>
            <a:endParaRPr/>
          </a:p>
          <a:p>
            <a:pPr>
              <a:buNone/>
              <a:defRPr/>
            </a:pPr>
            <a:r>
              <a:rPr lang="en-GB" u="sng"/>
              <a:t>Encourage students to consider:</a:t>
            </a:r>
            <a:endParaRPr/>
          </a:p>
          <a:p>
            <a:pPr>
              <a:buFont typeface="Arial"/>
              <a:buNone/>
              <a:defRPr/>
            </a:pPr>
            <a:r>
              <a:rPr lang="en-GB"/>
              <a:t>Which of these barriers are most relevant in their local context or work placement area?</a:t>
            </a:r>
            <a:endParaRPr/>
          </a:p>
          <a:p>
            <a:pPr>
              <a:buFont typeface="Arial"/>
              <a:buNone/>
              <a:defRPr/>
            </a:pPr>
            <a:r>
              <a:rPr lang="en-GB"/>
              <a:t>How might the NHS or local authorities overcome these challenges to support digital transformation?</a:t>
            </a:r>
            <a:endParaRPr/>
          </a:p>
          <a:p>
            <a:pPr>
              <a:defRPr/>
            </a:pPr>
            <a:endParaRPr lang="en-GB"/>
          </a:p>
        </p:txBody>
      </p:sp>
      <p:sp>
        <p:nvSpPr>
          <p:cNvPr id="1127151947" name="Slide Number Placeholder 3"/>
          <p:cNvSpPr>
            <a:spLocks noGrp="1"/>
          </p:cNvSpPr>
          <p:nvPr>
            <p:ph type="sldNum" sz="quarter" idx="5"/>
          </p:nvPr>
        </p:nvSpPr>
        <p:spPr bwMode="auto"/>
        <p:txBody>
          <a:bodyPr/>
          <a:lstStyle/>
          <a:p>
            <a:pPr>
              <a:defRPr/>
            </a:pPr>
            <a:fld id="{3D4C67B5-F292-4576-8BF8-36D135D4AF60}" type="slidenum">
              <a:rPr lang="en-GB"/>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98587857" name="Slide Image Placeholder 1"/>
          <p:cNvSpPr>
            <a:spLocks noGrp="1" noRot="1" noChangeAspect="1"/>
          </p:cNvSpPr>
          <p:nvPr>
            <p:ph type="sldImg"/>
          </p:nvPr>
        </p:nvSpPr>
        <p:spPr bwMode="auto"/>
      </p:sp>
      <p:sp>
        <p:nvSpPr>
          <p:cNvPr id="24137951" name="Notes Placeholder 2"/>
          <p:cNvSpPr>
            <a:spLocks noGrp="1"/>
          </p:cNvSpPr>
          <p:nvPr>
            <p:ph type="body" idx="1"/>
          </p:nvPr>
        </p:nvSpPr>
        <p:spPr bwMode="auto"/>
        <p:txBody>
          <a:bodyPr/>
          <a:lstStyle/>
          <a:p>
            <a:pPr>
              <a:defRPr/>
            </a:pPr>
            <a:endParaRPr lang="en-GB"/>
          </a:p>
        </p:txBody>
      </p:sp>
      <p:sp>
        <p:nvSpPr>
          <p:cNvPr id="1397738863" name="Slide Number Placeholder 3"/>
          <p:cNvSpPr>
            <a:spLocks noGrp="1"/>
          </p:cNvSpPr>
          <p:nvPr>
            <p:ph type="sldNum" sz="quarter" idx="5"/>
          </p:nvPr>
        </p:nvSpPr>
        <p:spPr bwMode="auto"/>
        <p:txBody>
          <a:bodyPr/>
          <a:lstStyle/>
          <a:p>
            <a:pPr>
              <a:defRPr/>
            </a:pPr>
            <a:fld id="{3D4C67B5-F292-4576-8BF8-36D135D4AF60}" type="slidenum">
              <a:rPr lang="en-GB"/>
              <a:t>20</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410424723" name="Slide Image Placeholder 1"/>
          <p:cNvSpPr>
            <a:spLocks noGrp="1" noRot="1" noChangeAspect="1"/>
          </p:cNvSpPr>
          <p:nvPr>
            <p:ph type="sldImg"/>
          </p:nvPr>
        </p:nvSpPr>
        <p:spPr bwMode="auto"/>
      </p:sp>
      <p:sp>
        <p:nvSpPr>
          <p:cNvPr id="2074444590" name="Notes Placeholder 2"/>
          <p:cNvSpPr>
            <a:spLocks noGrp="1"/>
          </p:cNvSpPr>
          <p:nvPr>
            <p:ph type="body" idx="1"/>
          </p:nvPr>
        </p:nvSpPr>
        <p:spPr bwMode="auto"/>
        <p:txBody>
          <a:bodyPr/>
          <a:lstStyle/>
          <a:p>
            <a:pPr>
              <a:defRPr/>
            </a:pPr>
            <a:endParaRPr lang="en-GB"/>
          </a:p>
        </p:txBody>
      </p:sp>
      <p:sp>
        <p:nvSpPr>
          <p:cNvPr id="833873270" name="Slide Number Placeholder 3"/>
          <p:cNvSpPr>
            <a:spLocks noGrp="1"/>
          </p:cNvSpPr>
          <p:nvPr>
            <p:ph type="sldNum" sz="quarter" idx="5"/>
          </p:nvPr>
        </p:nvSpPr>
        <p:spPr bwMode="auto"/>
        <p:txBody>
          <a:bodyPr/>
          <a:lstStyle/>
          <a:p>
            <a:pPr>
              <a:defRPr/>
            </a:pPr>
            <a:fld id="{3D4C67B5-F292-4576-8BF8-36D135D4AF60}" type="slidenum">
              <a:rPr lang="en-GB"/>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729016709" name="Slide Image Placeholder 1"/>
          <p:cNvSpPr>
            <a:spLocks noGrp="1" noRot="1" noChangeAspect="1"/>
          </p:cNvSpPr>
          <p:nvPr>
            <p:ph type="sldImg"/>
          </p:nvPr>
        </p:nvSpPr>
        <p:spPr bwMode="auto"/>
      </p:sp>
      <p:sp>
        <p:nvSpPr>
          <p:cNvPr id="197075311" name="Notes Placeholder 2"/>
          <p:cNvSpPr>
            <a:spLocks noGrp="1"/>
          </p:cNvSpPr>
          <p:nvPr>
            <p:ph type="body" idx="1"/>
          </p:nvPr>
        </p:nvSpPr>
        <p:spPr bwMode="auto"/>
        <p:txBody>
          <a:bodyPr/>
          <a:lstStyle/>
          <a:p>
            <a:pPr>
              <a:defRPr/>
            </a:pPr>
            <a:endParaRPr lang="en-GB"/>
          </a:p>
        </p:txBody>
      </p:sp>
      <p:sp>
        <p:nvSpPr>
          <p:cNvPr id="1954911436" name="Slide Number Placeholder 3"/>
          <p:cNvSpPr>
            <a:spLocks noGrp="1"/>
          </p:cNvSpPr>
          <p:nvPr>
            <p:ph type="sldNum" sz="quarter" idx="5"/>
          </p:nvPr>
        </p:nvSpPr>
        <p:spPr bwMode="auto"/>
        <p:txBody>
          <a:bodyPr/>
          <a:lstStyle/>
          <a:p>
            <a:pPr>
              <a:defRPr/>
            </a:pPr>
            <a:fld id="{3D4C67B5-F292-4576-8BF8-36D135D4AF60}" type="slidenum">
              <a:rPr lang="en-GB"/>
              <a:t>22</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87716665" name="Slide Image Placeholder 1"/>
          <p:cNvSpPr>
            <a:spLocks noGrp="1" noRot="1" noChangeAspect="1"/>
          </p:cNvSpPr>
          <p:nvPr>
            <p:ph type="sldImg"/>
          </p:nvPr>
        </p:nvSpPr>
        <p:spPr bwMode="auto"/>
      </p:sp>
      <p:sp>
        <p:nvSpPr>
          <p:cNvPr id="1292313596" name="Notes Placeholder 2"/>
          <p:cNvSpPr>
            <a:spLocks noGrp="1"/>
          </p:cNvSpPr>
          <p:nvPr>
            <p:ph type="body" idx="1"/>
          </p:nvPr>
        </p:nvSpPr>
        <p:spPr bwMode="auto"/>
        <p:txBody>
          <a:bodyPr/>
          <a:lstStyle/>
          <a:p>
            <a:pPr>
              <a:defRPr/>
            </a:pPr>
            <a:endParaRPr lang="en-GB"/>
          </a:p>
        </p:txBody>
      </p:sp>
      <p:sp>
        <p:nvSpPr>
          <p:cNvPr id="823323629" name="Slide Number Placeholder 3"/>
          <p:cNvSpPr>
            <a:spLocks noGrp="1"/>
          </p:cNvSpPr>
          <p:nvPr>
            <p:ph type="sldNum" sz="quarter" idx="5"/>
          </p:nvPr>
        </p:nvSpPr>
        <p:spPr bwMode="auto"/>
        <p:txBody>
          <a:bodyPr/>
          <a:lstStyle/>
          <a:p>
            <a:pPr>
              <a:defRPr/>
            </a:pPr>
            <a:fld id="{3D4C67B5-F292-4576-8BF8-36D135D4AF60}" type="slidenum">
              <a:rPr lang="en-GB"/>
              <a:t>23</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49401150" name="Slide Image Placeholder 1"/>
          <p:cNvSpPr>
            <a:spLocks noGrp="1" noRot="1" noChangeAspect="1"/>
          </p:cNvSpPr>
          <p:nvPr>
            <p:ph type="sldImg"/>
          </p:nvPr>
        </p:nvSpPr>
        <p:spPr bwMode="auto"/>
      </p:sp>
      <p:sp>
        <p:nvSpPr>
          <p:cNvPr id="1062329256" name="Notes Placeholder 2"/>
          <p:cNvSpPr>
            <a:spLocks noGrp="1"/>
          </p:cNvSpPr>
          <p:nvPr>
            <p:ph type="body" idx="1"/>
          </p:nvPr>
        </p:nvSpPr>
        <p:spPr bwMode="auto"/>
        <p:txBody>
          <a:bodyPr/>
          <a:lstStyle/>
          <a:p>
            <a:pPr>
              <a:defRPr/>
            </a:pPr>
            <a:r>
              <a:rPr lang="en-US">
                <a:ea typeface="Calibri"/>
                <a:cs typeface="Calibri"/>
              </a:rPr>
              <a:t>The UWTSd library have info skills course to help you to develop </a:t>
            </a:r>
            <a:endParaRPr/>
          </a:p>
        </p:txBody>
      </p:sp>
      <p:sp>
        <p:nvSpPr>
          <p:cNvPr id="1045255658" name="Slide Number Placeholder 3"/>
          <p:cNvSpPr>
            <a:spLocks noGrp="1"/>
          </p:cNvSpPr>
          <p:nvPr>
            <p:ph type="sldNum" sz="quarter" idx="5"/>
          </p:nvPr>
        </p:nvSpPr>
        <p:spPr bwMode="auto"/>
        <p:txBody>
          <a:bodyPr/>
          <a:lstStyle/>
          <a:p>
            <a:pPr>
              <a:defRPr/>
            </a:pPr>
            <a:fld id="{3D4C67B5-F292-4576-8BF8-36D135D4AF60}" type="slidenum">
              <a:rPr lang="en-US"/>
              <a:t>24</a:t>
            </a:fld>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42108933" name="Slide Image Placeholder 1"/>
          <p:cNvSpPr>
            <a:spLocks noGrp="1" noRot="1" noChangeAspect="1"/>
          </p:cNvSpPr>
          <p:nvPr>
            <p:ph type="sldImg"/>
          </p:nvPr>
        </p:nvSpPr>
        <p:spPr bwMode="auto"/>
      </p:sp>
      <p:sp>
        <p:nvSpPr>
          <p:cNvPr id="1935528703" name="Notes Placeholder 2"/>
          <p:cNvSpPr>
            <a:spLocks noGrp="1"/>
          </p:cNvSpPr>
          <p:nvPr>
            <p:ph type="body" idx="1"/>
          </p:nvPr>
        </p:nvSpPr>
        <p:spPr bwMode="auto"/>
        <p:txBody>
          <a:bodyPr/>
          <a:lstStyle/>
          <a:p>
            <a:pPr>
              <a:defRPr/>
            </a:pPr>
            <a:endParaRPr lang="en-GB"/>
          </a:p>
        </p:txBody>
      </p:sp>
      <p:sp>
        <p:nvSpPr>
          <p:cNvPr id="135841377" name="Slide Number Placeholder 3"/>
          <p:cNvSpPr>
            <a:spLocks noGrp="1"/>
          </p:cNvSpPr>
          <p:nvPr>
            <p:ph type="sldNum" sz="quarter" idx="5"/>
          </p:nvPr>
        </p:nvSpPr>
        <p:spPr bwMode="auto"/>
        <p:txBody>
          <a:bodyPr/>
          <a:lstStyle/>
          <a:p>
            <a:pPr>
              <a:defRPr/>
            </a:pPr>
            <a:fld id="{3D4C67B5-F292-4576-8BF8-36D135D4AF60}" type="slidenum">
              <a:rPr lang="en-GB"/>
              <a:t>25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PhAnim="0" preserve="1" userDrawn="1">
  <p:cSld name="Title Slide">
    <p:spTree>
      <p:nvGrpSpPr>
        <p:cNvPr id="1" name=""/>
        <p:cNvGrpSpPr/>
        <p:nvPr/>
      </p:nvGrpSpPr>
      <p:grpSpPr bwMode="auto">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427241394" name="Text Placeholder 2"/>
          <p:cNvSpPr>
            <a:spLocks noGrp="1"/>
          </p:cNvSpPr>
          <p:nvPr>
            <p:ph idx="1"/>
          </p:nvPr>
        </p:nvSpPr>
        <p:spPr bwMode="auto">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2075818256" name="Picture 4" descr="A close-up of a blue and yellow ban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2072906596" name="Picture 2" descr="A blue background with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401031836" name="Text Placeholder 2"/>
          <p:cNvSpPr>
            <a:spLocks noGrp="1"/>
          </p:cNvSpPr>
          <p:nvPr>
            <p:ph idx="1"/>
          </p:nvPr>
        </p:nvSpPr>
        <p:spPr bwMode="auto">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
        <p:nvSpPr>
          <p:cNvPr id="1259991217" name="Text Placeholder 2"/>
          <p:cNvSpPr>
            <a:spLocks noGrp="1"/>
          </p:cNvSpPr>
          <p:nvPr>
            <p:ph idx="10"/>
          </p:nvPr>
        </p:nvSpPr>
        <p:spPr bwMode="auto">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PhAnim="0" preserve="1" userDrawn="1">
  <p:cSld name="3_Custom Layout">
    <p:spTree>
      <p:nvGrpSpPr>
        <p:cNvPr id="1" name=""/>
        <p:cNvGrpSpPr/>
        <p:nvPr/>
      </p:nvGrpSpPr>
      <p:grpSpPr bwMode="auto">
        <a:xfrm>
          <a:off x="0" y="0"/>
          <a:ext cx="0" cy="0"/>
          <a:chOff x="0" y="0"/>
          <a:chExt cx="0" cy="0"/>
        </a:xfrm>
      </p:grpSpPr>
      <p:pic>
        <p:nvPicPr>
          <p:cNvPr id="698046759" name="Picture 3" descr="A blue background with a logo&#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655687499" name="Text Placeholder 2"/>
          <p:cNvSpPr>
            <a:spLocks noGrp="1"/>
          </p:cNvSpPr>
          <p:nvPr>
            <p:ph idx="1"/>
          </p:nvPr>
        </p:nvSpPr>
        <p:spPr bwMode="auto">
          <a:xfrm>
            <a:off x="630810" y="1470581"/>
            <a:ext cx="10803903" cy="1799393"/>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1582688383" name="Picture 3" descr="A blue background with yellow tex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966409182" name="Text Placeholder 2"/>
          <p:cNvSpPr>
            <a:spLocks noGrp="1"/>
          </p:cNvSpPr>
          <p:nvPr>
            <p:ph idx="1"/>
          </p:nvPr>
        </p:nvSpPr>
        <p:spPr bwMode="auto">
          <a:xfrm>
            <a:off x="630810" y="1470581"/>
            <a:ext cx="10803903" cy="3747462"/>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428845678"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
        <p:nvSpPr>
          <p:cNvPr id="594562841" name="Text Placeholder 2"/>
          <p:cNvSpPr>
            <a:spLocks noGrp="1"/>
          </p:cNvSpPr>
          <p:nvPr>
            <p:ph idx="10"/>
          </p:nvPr>
        </p:nvSpPr>
        <p:spPr bwMode="auto">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defRPr/>
            </a:pPr>
            <a:r>
              <a:rPr lang="en-GB"/>
              <a:t>Click to edit Master text styles</a:t>
            </a: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346992529" name="Picture 4" descr="A building with a castle and a lawn&#10;&#10;Description automatically generated with medium confidence"/>
          <p:cNvPicPr>
            <a:picLocks noChangeAspect="1"/>
          </p:cNvPicPr>
          <p:nvPr userDrawn="1"/>
        </p:nvPicPr>
        <p:blipFill rotWithShape="1">
          <a:blip r:embed="rId2"/>
          <a:stretch/>
        </p:blipFill>
        <p:spPr bwMode="auto">
          <a:xfrm>
            <a:off x="0" y="0"/>
            <a:ext cx="12192000" cy="6858000"/>
          </a:xfrm>
          <a:prstGeom prst="rect">
            <a:avLst/>
          </a:prstGeom>
        </p:spPr>
      </p:pic>
      <p:sp>
        <p:nvSpPr>
          <p:cNvPr id="1478921478"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PhAnim="0" preserve="1" userDrawn="1">
  <p:cSld name="6_Custom Layout">
    <p:spTree>
      <p:nvGrpSpPr>
        <p:cNvPr id="1" name=""/>
        <p:cNvGrpSpPr/>
        <p:nvPr/>
      </p:nvGrpSpPr>
      <p:grpSpPr bwMode="auto">
        <a:xfrm>
          <a:off x="0" y="0"/>
          <a:ext cx="0" cy="0"/>
          <a:chOff x="0" y="0"/>
          <a:chExt cx="0" cy="0"/>
        </a:xfrm>
      </p:grpSpPr>
      <p:pic>
        <p:nvPicPr>
          <p:cNvPr id="701502791" name="Picture 6" descr="A collage of a building and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385396212"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526683807" name="Picture 3" descr="A person walking in front of a building&#10;&#10;Description automatically generated"/>
          <p:cNvPicPr>
            <a:picLocks noChangeAspect="1"/>
          </p:cNvPicPr>
          <p:nvPr userDrawn="1"/>
        </p:nvPicPr>
        <p:blipFill rotWithShape="1">
          <a:blip r:embed="rId2"/>
          <a:stretch/>
        </p:blipFill>
        <p:spPr bwMode="auto">
          <a:xfrm>
            <a:off x="0" y="0"/>
            <a:ext cx="12225130" cy="6876636"/>
          </a:xfrm>
          <a:prstGeom prst="rect">
            <a:avLst/>
          </a:prstGeom>
        </p:spPr>
      </p:pic>
      <p:sp>
        <p:nvSpPr>
          <p:cNvPr id="258934727"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PhAnim="0" preserve="1" userDrawn="1">
  <p:cSld name="3_Custom Layout">
    <p:spTree>
      <p:nvGrpSpPr>
        <p:cNvPr id="1" name=""/>
        <p:cNvGrpSpPr/>
        <p:nvPr/>
      </p:nvGrpSpPr>
      <p:grpSpPr bwMode="auto">
        <a:xfrm>
          <a:off x="0" y="0"/>
          <a:ext cx="0" cy="0"/>
          <a:chOff x="0" y="0"/>
          <a:chExt cx="0" cy="0"/>
        </a:xfrm>
      </p:grpSpPr>
      <p:pic>
        <p:nvPicPr>
          <p:cNvPr id="345897413" name="Picture 4" descr="A close-up of a 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922694297"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1349046717" name="Picture 3" descr="A brick building with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873888579"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PhAnim="0" preserve="1" userDrawn="1">
  <p:cSld name="5_Custom Layout">
    <p:spTree>
      <p:nvGrpSpPr>
        <p:cNvPr id="1" name=""/>
        <p:cNvGrpSpPr/>
        <p:nvPr/>
      </p:nvGrpSpPr>
      <p:grpSpPr bwMode="auto">
        <a:xfrm>
          <a:off x="0" y="0"/>
          <a:ext cx="0" cy="0"/>
          <a:chOff x="0" y="0"/>
          <a:chExt cx="0" cy="0"/>
        </a:xfrm>
      </p:grpSpPr>
      <p:pic>
        <p:nvPicPr>
          <p:cNvPr id="2143815945" name="Picture 4" descr="A building with glass doors&#10;&#10;Description automatically generated with medium confidence"/>
          <p:cNvPicPr>
            <a:picLocks noChangeAspect="1"/>
          </p:cNvPicPr>
          <p:nvPr userDrawn="1"/>
        </p:nvPicPr>
        <p:blipFill rotWithShape="1">
          <a:blip r:embed="rId2"/>
          <a:stretch/>
        </p:blipFill>
        <p:spPr bwMode="auto">
          <a:xfrm>
            <a:off x="0" y="0"/>
            <a:ext cx="12192000" cy="6858000"/>
          </a:xfrm>
          <a:prstGeom prst="rect">
            <a:avLst/>
          </a:prstGeom>
        </p:spPr>
      </p:pic>
      <p:sp>
        <p:nvSpPr>
          <p:cNvPr id="355954338"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PhAnim="0" userDrawn="1">
  <p:cSld name="7_Custom Layout">
    <p:spTree>
      <p:nvGrpSpPr>
        <p:cNvPr id="1" name=""/>
        <p:cNvGrpSpPr/>
        <p:nvPr/>
      </p:nvGrpSpPr>
      <p:grpSpPr bwMode="auto">
        <a:xfrm>
          <a:off x="0" y="0"/>
          <a:ext cx="0" cy="0"/>
          <a:chOff x="0" y="0"/>
          <a:chExt cx="0" cy="0"/>
        </a:xfrm>
      </p:grpSpPr>
      <p:sp>
        <p:nvSpPr>
          <p:cNvPr id="674591211"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330202269" name="Text Placeholder 2"/>
          <p:cNvSpPr>
            <a:spLocks noGrp="1"/>
          </p:cNvSpPr>
          <p:nvPr>
            <p:ph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209120552"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2146870352" name="Text Placeholder 2"/>
          <p:cNvSpPr>
            <a:spLocks noGrp="1"/>
          </p:cNvSpPr>
          <p:nvPr>
            <p:ph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637187797" name="Picture 4" descr="A blue and white scree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475133806" name="Title Placeholder 1"/>
          <p:cNvSpPr>
            <a:spLocks noGrp="1"/>
          </p:cNvSpPr>
          <p:nvPr>
            <p:ph type="title"/>
          </p:nvPr>
        </p:nvSpPr>
        <p:spPr bwMode="auto">
          <a:xfrm>
            <a:off x="301657" y="1420926"/>
            <a:ext cx="11594969"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825938669" name="Text Placeholder 2"/>
          <p:cNvSpPr>
            <a:spLocks noGrp="1"/>
          </p:cNvSpPr>
          <p:nvPr>
            <p:ph idx="1"/>
          </p:nvPr>
        </p:nvSpPr>
        <p:spPr bwMode="auto">
          <a:xfrm>
            <a:off x="301657" y="2881426"/>
            <a:ext cx="11594969" cy="3651349"/>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PhAnim="0" userDrawn="1">
  <p:cSld name="2_Custom Layout">
    <p:spTree>
      <p:nvGrpSpPr>
        <p:cNvPr id="1" name=""/>
        <p:cNvGrpSpPr/>
        <p:nvPr/>
      </p:nvGrpSpPr>
      <p:grpSpPr bwMode="auto">
        <a:xfrm>
          <a:off x="0" y="0"/>
          <a:ext cx="0" cy="0"/>
          <a:chOff x="0" y="0"/>
          <a:chExt cx="0" cy="0"/>
        </a:xfrm>
      </p:grpSpPr>
      <p:sp>
        <p:nvSpPr>
          <p:cNvPr id="1360523238"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
        <p:nvSpPr>
          <p:cNvPr id="1076757541" name="Text Placeholder 2"/>
          <p:cNvSpPr>
            <a:spLocks noGrp="1"/>
          </p:cNvSpPr>
          <p:nvPr>
            <p:ph idx="10"/>
          </p:nvPr>
        </p:nvSpPr>
        <p:spPr bwMode="auto">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defRPr/>
            </a:pPr>
            <a:r>
              <a:rPr lang="en-GB"/>
              <a:t>Click to edit Master text styles</a:t>
            </a: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002974699"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849802027"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481893754" name="Picture 4" descr="A white background with a blue cor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144976815"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409688954"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563688762" name="Picture 5" descr="A white background with a blue cor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854883380"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06260625"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PhAnim="0" userDrawn="1">
  <p:cSld name="3_Custom Layout">
    <p:spTree>
      <p:nvGrpSpPr>
        <p:cNvPr id="1" name=""/>
        <p:cNvGrpSpPr/>
        <p:nvPr/>
      </p:nvGrpSpPr>
      <p:grpSpPr bwMode="auto">
        <a:xfrm>
          <a:off x="0" y="0"/>
          <a:ext cx="0" cy="0"/>
          <a:chOff x="0" y="0"/>
          <a:chExt cx="0" cy="0"/>
        </a:xfrm>
      </p:grpSpPr>
      <p:sp>
        <p:nvSpPr>
          <p:cNvPr id="898261283"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
        <p:nvSpPr>
          <p:cNvPr id="943253448" name="Text Placeholder 2"/>
          <p:cNvSpPr>
            <a:spLocks noGrp="1"/>
          </p:cNvSpPr>
          <p:nvPr>
            <p:ph idx="10"/>
          </p:nvPr>
        </p:nvSpPr>
        <p:spPr bwMode="auto">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defRPr/>
            </a:pPr>
            <a:r>
              <a:rPr lang="en-GB"/>
              <a:t>Click to edit Master text styles</a:t>
            </a:r>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2062308141"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477891347"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672258178" name="Picture 5" descr="A white background with black dots&#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240112747"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910814868"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799429116" name="Picture 4" descr="A white background with black and white clouds&#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2029279661"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791953073"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PhAnim="0" preserve="1" userDrawn="1">
  <p:cSld name="logo white text_image bckgrnd">
    <p:spTree>
      <p:nvGrpSpPr>
        <p:cNvPr id="1" name=""/>
        <p:cNvGrpSpPr/>
        <p:nvPr/>
      </p:nvGrpSpPr>
      <p:grpSpPr bwMode="auto">
        <a:xfrm>
          <a:off x="0" y="0"/>
          <a:ext cx="0" cy="0"/>
          <a:chOff x="0" y="0"/>
          <a:chExt cx="0" cy="0"/>
        </a:xfrm>
      </p:grpSpPr>
      <p:sp>
        <p:nvSpPr>
          <p:cNvPr id="933795145"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274202805" name="Picture 2"/>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PhAnim="0" preserve="1" userDrawn="1">
  <p:cSld name="logo white text_image bckgrnd 2">
    <p:spTree>
      <p:nvGrpSpPr>
        <p:cNvPr id="1" name=""/>
        <p:cNvGrpSpPr/>
        <p:nvPr/>
      </p:nvGrpSpPr>
      <p:grpSpPr bwMode="auto">
        <a:xfrm>
          <a:off x="0" y="0"/>
          <a:ext cx="0" cy="0"/>
          <a:chOff x="0" y="0"/>
          <a:chExt cx="0" cy="0"/>
        </a:xfrm>
      </p:grpSpPr>
      <p:sp>
        <p:nvSpPr>
          <p:cNvPr id="223202409"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824749600" name="Picture 4" descr="A picture containing screensho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PhAnim="0" preserve="1" userDrawn="1">
  <p:cSld name="logo colour_image bckgrnd">
    <p:spTree>
      <p:nvGrpSpPr>
        <p:cNvPr id="1" name=""/>
        <p:cNvGrpSpPr/>
        <p:nvPr/>
      </p:nvGrpSpPr>
      <p:grpSpPr bwMode="auto">
        <a:xfrm>
          <a:off x="0" y="0"/>
          <a:ext cx="0" cy="0"/>
          <a:chOff x="0" y="0"/>
          <a:chExt cx="0" cy="0"/>
        </a:xfrm>
      </p:grpSpPr>
      <p:sp>
        <p:nvSpPr>
          <p:cNvPr id="1658329543"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2066513552" name="Picture 4" descr="A picture containing white, design&#10;&#10;Description automatically generated"/>
          <p:cNvPicPr>
            <a:picLocks noChangeAspect="1"/>
          </p:cNvPicPr>
          <p:nvPr userDrawn="1"/>
        </p:nvPicPr>
        <p:blipFill rotWithShape="1">
          <a:blip r:embed="rId2"/>
          <a:stretch/>
        </p:blipFill>
        <p:spPr bwMode="auto">
          <a:xfrm>
            <a:off x="0" y="0"/>
            <a:ext cx="11988800" cy="6743700"/>
          </a:xfrm>
          <a:prstGeom prst="rect">
            <a:avLst/>
          </a:prstGeom>
        </p:spPr>
      </p:pic>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PhAnim="0" preserve="1" userDrawn="1">
  <p:cSld name="logo colour_image bckgrnd 2">
    <p:spTree>
      <p:nvGrpSpPr>
        <p:cNvPr id="1" name=""/>
        <p:cNvGrpSpPr/>
        <p:nvPr/>
      </p:nvGrpSpPr>
      <p:grpSpPr bwMode="auto">
        <a:xfrm>
          <a:off x="0" y="0"/>
          <a:ext cx="0" cy="0"/>
          <a:chOff x="0" y="0"/>
          <a:chExt cx="0" cy="0"/>
        </a:xfrm>
      </p:grpSpPr>
      <p:sp>
        <p:nvSpPr>
          <p:cNvPr id="98968036"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2005553298" name="Picture 2" descr="A picture containing white, design&#10;&#10;Description automatically generated"/>
          <p:cNvPicPr>
            <a:picLocks noChangeAspect="1"/>
          </p:cNvPicPr>
          <p:nvPr userDrawn="1"/>
        </p:nvPicPr>
        <p:blipFill rotWithShape="1">
          <a:blip r:embed="rId2"/>
          <a:stretch/>
        </p:blipFill>
        <p:spPr bwMode="auto">
          <a:xfrm>
            <a:off x="-1" y="0"/>
            <a:ext cx="11921067" cy="6705600"/>
          </a:xfrm>
          <a:prstGeom prst="rect">
            <a:avLst/>
          </a:prstGeom>
        </p:spPr>
      </p:pic>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PhAnim="0" preserve="1" userDrawn="1">
  <p:cSld name="logo white_image bckgrnd">
    <p:spTree>
      <p:nvGrpSpPr>
        <p:cNvPr id="1" name=""/>
        <p:cNvGrpSpPr/>
        <p:nvPr/>
      </p:nvGrpSpPr>
      <p:grpSpPr bwMode="auto">
        <a:xfrm>
          <a:off x="0" y="0"/>
          <a:ext cx="0" cy="0"/>
          <a:chOff x="0" y="0"/>
          <a:chExt cx="0" cy="0"/>
        </a:xfrm>
      </p:grpSpPr>
      <p:sp>
        <p:nvSpPr>
          <p:cNvPr id="1359969628"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65888617" name="Picture 2" descr="A picture containing white, design&#10;&#10;Description automatically generated"/>
          <p:cNvPicPr>
            <a:picLocks noChangeAspect="1"/>
          </p:cNvPicPr>
          <p:nvPr userDrawn="1"/>
        </p:nvPicPr>
        <p:blipFill rotWithShape="1">
          <a:blip r:embed="rId2"/>
          <a:stretch/>
        </p:blipFill>
        <p:spPr bwMode="auto">
          <a:xfrm>
            <a:off x="-1" y="0"/>
            <a:ext cx="11801475" cy="6638330"/>
          </a:xfrm>
          <a:prstGeom prst="rect">
            <a:avLst/>
          </a:prstGeom>
        </p:spPr>
      </p:pic>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PhAnim="0" preserve="1" userDrawn="1">
  <p:cSld name="logo white_image bckgrnd 2">
    <p:spTree>
      <p:nvGrpSpPr>
        <p:cNvPr id="1" name=""/>
        <p:cNvGrpSpPr/>
        <p:nvPr/>
      </p:nvGrpSpPr>
      <p:grpSpPr bwMode="auto">
        <a:xfrm>
          <a:off x="0" y="0"/>
          <a:ext cx="0" cy="0"/>
          <a:chOff x="0" y="0"/>
          <a:chExt cx="0" cy="0"/>
        </a:xfrm>
      </p:grpSpPr>
      <p:sp>
        <p:nvSpPr>
          <p:cNvPr id="906312239"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713702497" name="Picture 2" descr="A picture containing white, de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PhAnim="0" preserve="1" userDrawn="1">
  <p:cSld name="logo mono_image bckgrnd">
    <p:spTree>
      <p:nvGrpSpPr>
        <p:cNvPr id="1" name=""/>
        <p:cNvGrpSpPr/>
        <p:nvPr/>
      </p:nvGrpSpPr>
      <p:grpSpPr bwMode="auto">
        <a:xfrm>
          <a:off x="0" y="0"/>
          <a:ext cx="0" cy="0"/>
          <a:chOff x="0" y="0"/>
          <a:chExt cx="0" cy="0"/>
        </a:xfrm>
      </p:grpSpPr>
      <p:sp>
        <p:nvSpPr>
          <p:cNvPr id="1728062572"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821578867" name="Picture 2" descr="A picture containing screenshot, text, design&#10;&#10;Description automatically generated"/>
          <p:cNvPicPr>
            <a:picLocks noChangeAspect="1"/>
          </p:cNvPicPr>
          <p:nvPr userDrawn="1"/>
        </p:nvPicPr>
        <p:blipFill rotWithShape="1">
          <a:blip r:embed="rId2"/>
          <a:stretch/>
        </p:blipFill>
        <p:spPr bwMode="auto">
          <a:xfrm>
            <a:off x="0" y="0"/>
            <a:ext cx="12096750" cy="6804422"/>
          </a:xfrm>
          <a:prstGeom prst="rect">
            <a:avLst/>
          </a:prstGeom>
        </p:spPr>
      </p:pic>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PhAnim="0" preserve="1" userDrawn="1">
  <p:cSld name="logo mono_image bckgrnd 2">
    <p:spTree>
      <p:nvGrpSpPr>
        <p:cNvPr id="1" name=""/>
        <p:cNvGrpSpPr/>
        <p:nvPr/>
      </p:nvGrpSpPr>
      <p:grpSpPr bwMode="auto">
        <a:xfrm>
          <a:off x="0" y="0"/>
          <a:ext cx="0" cy="0"/>
          <a:chOff x="0" y="0"/>
          <a:chExt cx="0" cy="0"/>
        </a:xfrm>
      </p:grpSpPr>
      <p:sp>
        <p:nvSpPr>
          <p:cNvPr id="1535538370"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2121796195" name="Picture 2" descr="A picture containing screenshot, white, de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4.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10" Type="http://schemas.openxmlformats.org/officeDocument/2006/relationships/image" Target="../media/image7.png"/><Relationship Id="rId4" Type="http://schemas.openxmlformats.org/officeDocument/2006/relationships/slideLayout" Target="../slideLayouts/slideLayout10.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5" Type="http://schemas.openxmlformats.org/officeDocument/2006/relationships/image" Target="../media/image14.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image" Target="../media/image16.png"/><Relationship Id="rId5" Type="http://schemas.openxmlformats.org/officeDocument/2006/relationships/theme" Target="../theme/theme5.xml"/><Relationship Id="rId4" Type="http://schemas.openxmlformats.org/officeDocument/2006/relationships/slideLayout" Target="../slideLayouts/slideLayout21.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1612022699" name="Title Placeholder 1"/>
          <p:cNvSpPr>
            <a:spLocks noGrp="1"/>
          </p:cNvSpPr>
          <p:nvPr>
            <p:ph type="title"/>
          </p:nvPr>
        </p:nvSpPr>
        <p:spPr bwMode="auto">
          <a:xfrm>
            <a:off x="838200" y="365125"/>
            <a:ext cx="10515600"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517383647" name="Text Placeholder 2"/>
          <p:cNvSpPr>
            <a:spLocks noGrp="1"/>
          </p:cNvSpPr>
          <p:nvPr>
            <p:ph type="body" idx="1"/>
          </p:nvPr>
        </p:nvSpPr>
        <p:spPr bwMode="auto">
          <a:xfrm>
            <a:off x="838200" y="1825625"/>
            <a:ext cx="10515600" cy="4351338"/>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
        <p:nvSpPr>
          <p:cNvPr id="1217402177" name="Date Placeholder 3"/>
          <p:cNvSpPr>
            <a:spLocks noGrp="1"/>
          </p:cNvSpPr>
          <p:nvPr>
            <p:ph type="dt" sz="half" idx="2"/>
          </p:nvPr>
        </p:nvSpPr>
        <p:spPr bwMode="auto">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8E540C29-F910-6D43-9045-53D256484F6D}" type="datetimeFigureOut">
              <a:rPr lang="en-US"/>
              <a:t>9/4/2026</a:t>
            </a:fld>
            <a:endParaRPr lang="en-US"/>
          </a:p>
        </p:txBody>
      </p:sp>
      <p:sp>
        <p:nvSpPr>
          <p:cNvPr id="2131654458" name="Footer Placeholder 4"/>
          <p:cNvSpPr>
            <a:spLocks noGrp="1"/>
          </p:cNvSpPr>
          <p:nvPr>
            <p:ph type="ftr" sz="quarter" idx="3"/>
          </p:nvPr>
        </p:nvSpPr>
        <p:spPr bwMode="auto">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1858245219" name="Slide Number Placeholder 5"/>
          <p:cNvSpPr>
            <a:spLocks noGrp="1"/>
          </p:cNvSpPr>
          <p:nvPr>
            <p:ph type="sldNum" sz="quarter" idx="4"/>
          </p:nvPr>
        </p:nvSpPr>
        <p:spPr bwMode="auto">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FF188F3-1707-3C44-A904-58D86E3FE638}" type="slidenum">
              <a:rPr lang="en-US"/>
              <a:t>‹#›</a:t>
            </a:fld>
            <a:endParaRPr lang="en-US"/>
          </a:p>
        </p:txBody>
      </p:sp>
      <p:pic>
        <p:nvPicPr>
          <p:cNvPr id="405138522" name="Picture 7" descr="A blue background with white text&#10;&#10;Description automatically generated with low confidence"/>
          <p:cNvPicPr>
            <a:picLocks noChangeAspect="1"/>
          </p:cNvPicPr>
          <p:nvPr userDrawn="1"/>
        </p:nvPicPr>
        <p:blipFill rotWithShape="1">
          <a:blip r:embed="rId3"/>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1948157125" name="Picture 3" descr="A close-up of a blue background&#10;&#10;Description automatically generated with low confidence"/>
          <p:cNvPicPr>
            <a:picLocks noChangeAspect="1"/>
          </p:cNvPicPr>
          <p:nvPr userDrawn="1"/>
        </p:nvPicPr>
        <p:blipFill rotWithShape="1">
          <a:blip r:embed="rId7"/>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913689789" name="Text Placeholder 2"/>
          <p:cNvSpPr>
            <a:spLocks noGrp="1"/>
          </p:cNvSpPr>
          <p:nvPr>
            <p:ph type="body"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pic>
        <p:nvPicPr>
          <p:cNvPr id="137535705" name="Picture 3" descr="A picture containing text, screenshot, font, logo&#10;&#10;Description automatically generated"/>
          <p:cNvPicPr>
            <a:picLocks noChangeAspect="1"/>
          </p:cNvPicPr>
          <p:nvPr userDrawn="1"/>
        </p:nvPicPr>
        <p:blipFill rotWithShape="1">
          <a:blip r:embed="rId10"/>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1" r:id="rId5"/>
    <p:sldLayoutId id="2147483662" r:id="rId6"/>
    <p:sldLayoutId id="2147483663" r:id="rId7"/>
    <p:sldLayoutId id="2147483664" r:id="rId8"/>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0" indent="0" algn="l" defTabSz="914400" rtl="0">
        <a:lnSpc>
          <a:spcPct val="90000"/>
        </a:lnSpc>
        <a:spcBef>
          <a:spcPts val="1000"/>
        </a:spcBef>
        <a:buFont typeface="Arial"/>
        <a:buNone/>
        <a:defRPr sz="2800">
          <a:solidFill>
            <a:schemeClr val="bg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478579535"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2072838375" name="Text Placeholder 2"/>
          <p:cNvSpPr>
            <a:spLocks noGrp="1"/>
          </p:cNvSpPr>
          <p:nvPr>
            <p:ph type="body"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pic>
        <p:nvPicPr>
          <p:cNvPr id="1608932611" name="Picture 5" descr="A picture containing text, businesscard, screenshot, logo&#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1132279300" name="Picture 4" descr="A white background with blue border&#10;&#10;Description automatically generated"/>
          <p:cNvPicPr>
            <a:picLocks noChangeAspect="1"/>
          </p:cNvPicPr>
          <p:nvPr userDrawn="1"/>
        </p:nvPicPr>
        <p:blipFill rotWithShape="1">
          <a:blip r:embed="rId6"/>
          <a:stretch/>
        </p:blipFill>
        <p:spPr bwMode="auto">
          <a:xfrm>
            <a:off x="0" y="0"/>
            <a:ext cx="12192000" cy="6858000"/>
          </a:xfrm>
          <a:prstGeom prst="rect">
            <a:avLst/>
          </a:prstGeom>
        </p:spPr>
      </p:pic>
      <p:sp>
        <p:nvSpPr>
          <p:cNvPr id="684534627"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2109463299" name="Text Placeholder 2"/>
          <p:cNvSpPr>
            <a:spLocks noGrp="1"/>
          </p:cNvSpPr>
          <p:nvPr>
            <p:ph type="body"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1638305038" name="Picture 5" descr="A white background with black dots&#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
        <p:nvSpPr>
          <p:cNvPr id="437141893"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902647454" name="Text Placeholder 2"/>
          <p:cNvSpPr>
            <a:spLocks noGrp="1"/>
          </p:cNvSpPr>
          <p:nvPr>
            <p:ph type="body"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30.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hyperlink" Target="https://www.legislation.gov.uk/ukpga/2018/12/pdfs/ukpga_20180012_en.pdf" TargetMode="External"/><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9.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4.xml"/><Relationship Id="rId1" Type="http://schemas.openxmlformats.org/officeDocument/2006/relationships/slideLayout" Target="../slideLayouts/slideLayout19.xml"/><Relationship Id="rId5" Type="http://schemas.openxmlformats.org/officeDocument/2006/relationships/image" Target="../media/image37.jpg"/><Relationship Id="rId4" Type="http://schemas.openxmlformats.org/officeDocument/2006/relationships/hyperlink" Target="https://moodle.uwtsd.ac.uk/course/view.php?id=11455"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95191010" name="Content Placeholder 1"/>
          <p:cNvSpPr>
            <a:spLocks noGrp="1"/>
          </p:cNvSpPr>
          <p:nvPr>
            <p:ph idx="1"/>
          </p:nvPr>
        </p:nvSpPr>
        <p:spPr bwMode="auto">
          <a:xfrm>
            <a:off x="630810" y="1470580"/>
            <a:ext cx="10803902" cy="3457950"/>
          </a:xfrm>
        </p:spPr>
        <p:txBody>
          <a:bodyPr wrap="square"/>
          <a:lstStyle/>
          <a:p>
            <a:pPr marL="0" indent="0" algn="ctr">
              <a:buNone/>
              <a:defRPr/>
            </a:pPr>
            <a:r>
              <a:rPr lang="en-GB" sz="3600" b="1">
                <a:solidFill>
                  <a:schemeClr val="bg1"/>
                </a:solidFill>
                <a:ea typeface="Calibri"/>
                <a:cs typeface="Calibri"/>
              </a:rPr>
              <a:t>BMHP6026_BIRM </a:t>
            </a:r>
            <a:endParaRPr lang="en-US" sz="3200" b="1">
              <a:ea typeface="Calibri"/>
              <a:cs typeface="Calibri"/>
            </a:endParaRPr>
          </a:p>
          <a:p>
            <a:pPr marL="0" indent="0" algn="ctr">
              <a:buNone/>
              <a:defRPr/>
            </a:pPr>
            <a:endParaRPr lang="en-GB" sz="3600" b="1">
              <a:solidFill>
                <a:schemeClr val="bg1"/>
              </a:solidFill>
              <a:ea typeface="Calibri"/>
              <a:cs typeface="Calibri"/>
            </a:endParaRPr>
          </a:p>
          <a:p>
            <a:pPr marL="0" indent="0" algn="ctr">
              <a:buNone/>
              <a:defRPr/>
            </a:pPr>
            <a:r>
              <a:rPr lang="en-GB" sz="5400" b="1">
                <a:solidFill>
                  <a:schemeClr val="bg1"/>
                </a:solidFill>
                <a:ea typeface="Calibri"/>
                <a:cs typeface="Calibri"/>
              </a:rPr>
              <a:t>Week </a:t>
            </a:r>
            <a:r>
              <a:rPr lang="en" sz="5400" b="1">
                <a:solidFill>
                  <a:schemeClr val="bg1"/>
                </a:solidFill>
                <a:ea typeface="Calibri"/>
                <a:cs typeface="Calibri"/>
              </a:rPr>
              <a:t>7</a:t>
            </a:r>
            <a:endParaRPr/>
          </a:p>
          <a:p>
            <a:pPr marL="0" indent="0" algn="ctr">
              <a:buNone/>
              <a:defRPr/>
            </a:pPr>
            <a:r>
              <a:rPr lang="en-GB" sz="3600" b="1">
                <a:solidFill>
                  <a:schemeClr val="bg1"/>
                </a:solidFill>
                <a:ea typeface="Calibri"/>
                <a:cs typeface="Calibri"/>
              </a:rPr>
              <a:t>Revision and Review - Digital Innovation - Barriers and Benefits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483374503" name="Title 3"/>
          <p:cNvSpPr>
            <a:spLocks noGrp="1"/>
          </p:cNvSpPr>
          <p:nvPr>
            <p:ph type="title"/>
          </p:nvPr>
        </p:nvSpPr>
        <p:spPr bwMode="auto"/>
        <p:txBody>
          <a:bodyPr>
            <a:normAutofit/>
          </a:bodyPr>
          <a:lstStyle/>
          <a:p>
            <a:pPr>
              <a:defRPr/>
            </a:pPr>
            <a:r>
              <a:rPr lang="en-GB" sz="4800" b="1">
                <a:latin typeface="+mn-lt"/>
              </a:rPr>
              <a:t>During the Session… </a:t>
            </a:r>
            <a:endParaRPr/>
          </a:p>
        </p:txBody>
      </p:sp>
      <p:sp>
        <p:nvSpPr>
          <p:cNvPr id="913290759" name="Arrow: Right 7"/>
          <p:cNvSpPr/>
          <p:nvPr/>
        </p:nvSpPr>
        <p:spPr bwMode="auto">
          <a:xfrm>
            <a:off x="1219834" y="1825625"/>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249238845" name="Freeform: Shape 8"/>
          <p:cNvSpPr/>
          <p:nvPr/>
        </p:nvSpPr>
        <p:spPr bwMode="auto">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Revise key concepts</a:t>
            </a:r>
            <a:endParaRPr/>
          </a:p>
        </p:txBody>
      </p:sp>
      <p:sp>
        <p:nvSpPr>
          <p:cNvPr id="1509932758" name="Freeform: Shape 9"/>
          <p:cNvSpPr/>
          <p:nvPr/>
        </p:nvSpPr>
        <p:spPr bwMode="auto">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Review key elements of policy and legislation in UK</a:t>
            </a:r>
            <a:endParaRPr/>
          </a:p>
        </p:txBody>
      </p:sp>
      <p:sp>
        <p:nvSpPr>
          <p:cNvPr id="1582527328" name="Freeform: Shape 10"/>
          <p:cNvSpPr/>
          <p:nvPr/>
        </p:nvSpPr>
        <p:spPr bwMode="auto">
          <a:xfrm>
            <a:off x="7999939"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Overview the main barriers and benefits of innovation</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49238845"/>
                                        </p:tgtEl>
                                        <p:attrNameLst>
                                          <p:attrName>style.visibility</p:attrName>
                                        </p:attrNameLst>
                                      </p:cBhvr>
                                      <p:to>
                                        <p:strVal val="visible"/>
                                      </p:to>
                                    </p:set>
                                    <p:animEffect transition="in" filter="fade">
                                      <p:cBhvr>
                                        <p:cTn id="7" dur="500"/>
                                        <p:tgtEl>
                                          <p:spTgt spid="124923884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09932758"/>
                                        </p:tgtEl>
                                        <p:attrNameLst>
                                          <p:attrName>style.visibility</p:attrName>
                                        </p:attrNameLst>
                                      </p:cBhvr>
                                      <p:to>
                                        <p:strVal val="visible"/>
                                      </p:to>
                                    </p:set>
                                    <p:animEffect transition="in" filter="fade">
                                      <p:cBhvr>
                                        <p:cTn id="12" dur="500"/>
                                        <p:tgtEl>
                                          <p:spTgt spid="150993275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82527328"/>
                                        </p:tgtEl>
                                        <p:attrNameLst>
                                          <p:attrName>style.visibility</p:attrName>
                                        </p:attrNameLst>
                                      </p:cBhvr>
                                      <p:to>
                                        <p:strVal val="visible"/>
                                      </p:to>
                                    </p:set>
                                    <p:animEffect transition="in" filter="fade">
                                      <p:cBhvr>
                                        <p:cTn id="17" dur="500"/>
                                        <p:tgtEl>
                                          <p:spTgt spid="15825273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238845" grpId="0" animBg="1"/>
      <p:bldP spid="1509932758" grpId="0" animBg="1"/>
      <p:bldP spid="1582527328" grpId="0" animBg="1"/>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030248523" name="Title 1"/>
          <p:cNvSpPr>
            <a:spLocks noGrp="1"/>
          </p:cNvSpPr>
          <p:nvPr>
            <p:ph type="title"/>
          </p:nvPr>
        </p:nvSpPr>
        <p:spPr bwMode="auto">
          <a:xfrm>
            <a:off x="298514" y="1173949"/>
            <a:ext cx="11594969" cy="1325563"/>
          </a:xfrm>
        </p:spPr>
        <p:txBody>
          <a:bodyPr/>
          <a:lstStyle/>
          <a:p>
            <a:pPr>
              <a:defRPr/>
            </a:pPr>
            <a:r>
              <a:rPr lang="en-GB" b="1">
                <a:latin typeface="+mn-lt"/>
              </a:rPr>
              <a:t>What is meant by Industrial Revolutions?</a:t>
            </a:r>
            <a:endParaRPr/>
          </a:p>
        </p:txBody>
      </p:sp>
      <p:grpSp>
        <p:nvGrpSpPr>
          <p:cNvPr id="1323882137" name="Group 16"/>
          <p:cNvGrpSpPr/>
          <p:nvPr/>
        </p:nvGrpSpPr>
        <p:grpSpPr bwMode="auto">
          <a:xfrm>
            <a:off x="695459" y="2653048"/>
            <a:ext cx="5400539" cy="882927"/>
            <a:chOff x="695459" y="2653048"/>
            <a:chExt cx="5400539" cy="882927"/>
          </a:xfrm>
        </p:grpSpPr>
        <p:sp>
          <p:nvSpPr>
            <p:cNvPr id="7" name="Freeform: Shape 6"/>
            <p:cNvSpPr/>
            <p:nvPr/>
          </p:nvSpPr>
          <p:spPr bwMode="auto">
            <a:xfrm>
              <a:off x="695459" y="2653048"/>
              <a:ext cx="2472108" cy="882927"/>
            </a:xfrm>
            <a:custGeom>
              <a:avLst/>
              <a:gdLst>
                <a:gd name="connsiteX0" fmla="*/ 0 w 1179850"/>
                <a:gd name="connsiteY0" fmla="*/ 137670 h 825857"/>
                <a:gd name="connsiteX1" fmla="*/ 137670 w 1179850"/>
                <a:gd name="connsiteY1" fmla="*/ 0 h 825857"/>
                <a:gd name="connsiteX2" fmla="*/ 1042180 w 1179850"/>
                <a:gd name="connsiteY2" fmla="*/ 0 h 825857"/>
                <a:gd name="connsiteX3" fmla="*/ 1179850 w 1179850"/>
                <a:gd name="connsiteY3" fmla="*/ 137670 h 825857"/>
                <a:gd name="connsiteX4" fmla="*/ 1179850 w 1179850"/>
                <a:gd name="connsiteY4" fmla="*/ 688187 h 825857"/>
                <a:gd name="connsiteX5" fmla="*/ 1042180 w 1179850"/>
                <a:gd name="connsiteY5" fmla="*/ 825857 h 825857"/>
                <a:gd name="connsiteX6" fmla="*/ 137670 w 1179850"/>
                <a:gd name="connsiteY6" fmla="*/ 825857 h 825857"/>
                <a:gd name="connsiteX7" fmla="*/ 0 w 1179850"/>
                <a:gd name="connsiteY7" fmla="*/ 688187 h 825857"/>
                <a:gd name="connsiteX8" fmla="*/ 0 w 1179850"/>
                <a:gd name="connsiteY8" fmla="*/ 137670 h 82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9850" h="825857" extrusionOk="0">
                  <a:moveTo>
                    <a:pt x="0" y="137670"/>
                  </a:moveTo>
                  <a:cubicBezTo>
                    <a:pt x="0" y="61637"/>
                    <a:pt x="61637" y="0"/>
                    <a:pt x="137670" y="0"/>
                  </a:cubicBezTo>
                  <a:lnTo>
                    <a:pt x="1042180" y="0"/>
                  </a:lnTo>
                  <a:cubicBezTo>
                    <a:pt x="1118213" y="0"/>
                    <a:pt x="1179850" y="61637"/>
                    <a:pt x="1179850" y="137670"/>
                  </a:cubicBezTo>
                  <a:lnTo>
                    <a:pt x="1179850" y="688187"/>
                  </a:lnTo>
                  <a:cubicBezTo>
                    <a:pt x="1179850" y="764220"/>
                    <a:pt x="1118213" y="825857"/>
                    <a:pt x="1042180" y="825857"/>
                  </a:cubicBezTo>
                  <a:lnTo>
                    <a:pt x="137670" y="825857"/>
                  </a:lnTo>
                  <a:cubicBezTo>
                    <a:pt x="61637" y="825857"/>
                    <a:pt x="0" y="764220"/>
                    <a:pt x="0" y="688187"/>
                  </a:cubicBezTo>
                  <a:lnTo>
                    <a:pt x="0" y="13767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6522" tIns="116522" rIns="116522" bIns="116522" numCol="1" spcCol="1270" anchor="ctr" anchorCtr="0">
              <a:noAutofit/>
            </a:bodyPr>
            <a:lstStyle/>
            <a:p>
              <a:pPr marL="0" lvl="0" indent="0" algn="ctr" defTabSz="889000">
                <a:lnSpc>
                  <a:spcPct val="90000"/>
                </a:lnSpc>
                <a:spcBef>
                  <a:spcPts val="0"/>
                </a:spcBef>
                <a:spcAft>
                  <a:spcPts val="0"/>
                </a:spcAft>
                <a:buNone/>
                <a:defRPr/>
              </a:pPr>
              <a:r>
                <a:rPr lang="en-GB" sz="2400" b="1"/>
                <a:t>Industry 1.0</a:t>
              </a:r>
              <a:endParaRPr/>
            </a:p>
          </p:txBody>
        </p:sp>
        <p:sp>
          <p:nvSpPr>
            <p:cNvPr id="8" name="Freeform: Shape 7"/>
            <p:cNvSpPr/>
            <p:nvPr/>
          </p:nvSpPr>
          <p:spPr bwMode="auto">
            <a:xfrm>
              <a:off x="3468074" y="2715379"/>
              <a:ext cx="2627925" cy="713621"/>
            </a:xfrm>
            <a:custGeom>
              <a:avLst/>
              <a:gdLst>
                <a:gd name="connsiteX0" fmla="*/ 0 w 858110"/>
                <a:gd name="connsiteY0" fmla="*/ 0 h 667494"/>
                <a:gd name="connsiteX1" fmla="*/ 858110 w 858110"/>
                <a:gd name="connsiteY1" fmla="*/ 0 h 667494"/>
                <a:gd name="connsiteX2" fmla="*/ 858110 w 858110"/>
                <a:gd name="connsiteY2" fmla="*/ 667494 h 667494"/>
                <a:gd name="connsiteX3" fmla="*/ 0 w 858110"/>
                <a:gd name="connsiteY3" fmla="*/ 667494 h 667494"/>
                <a:gd name="connsiteX4" fmla="*/ 0 w 858110"/>
                <a:gd name="connsiteY4" fmla="*/ 0 h 667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8110" h="667494" extrusionOk="0">
                  <a:moveTo>
                    <a:pt x="0" y="0"/>
                  </a:moveTo>
                  <a:lnTo>
                    <a:pt x="858110" y="0"/>
                  </a:lnTo>
                  <a:lnTo>
                    <a:pt x="858110" y="667494"/>
                  </a:lnTo>
                  <a:lnTo>
                    <a:pt x="0" y="66749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ctr" anchorCtr="0">
              <a:noAutofit/>
            </a:bodyPr>
            <a:lstStyle/>
            <a:p>
              <a:pPr marL="0" lvl="1" algn="l" defTabSz="400050">
                <a:lnSpc>
                  <a:spcPct val="90000"/>
                </a:lnSpc>
                <a:spcBef>
                  <a:spcPts val="0"/>
                </a:spcBef>
                <a:spcAft>
                  <a:spcPts val="0"/>
                </a:spcAft>
                <a:defRPr/>
              </a:pPr>
              <a:r>
                <a:rPr lang="en-GB" sz="2800" b="1"/>
                <a:t>Mechanisation</a:t>
              </a:r>
              <a:endParaRPr lang="en-GB" sz="1000" b="1"/>
            </a:p>
          </p:txBody>
        </p:sp>
      </p:grpSp>
      <p:grpSp>
        <p:nvGrpSpPr>
          <p:cNvPr id="1551808076" name="Group 17"/>
          <p:cNvGrpSpPr/>
          <p:nvPr/>
        </p:nvGrpSpPr>
        <p:grpSpPr bwMode="auto">
          <a:xfrm>
            <a:off x="982857" y="3535540"/>
            <a:ext cx="6654317" cy="992254"/>
            <a:chOff x="982857" y="3535540"/>
            <a:chExt cx="6654317" cy="992254"/>
          </a:xfrm>
        </p:grpSpPr>
        <p:sp>
          <p:nvSpPr>
            <p:cNvPr id="6" name="Arrow: Bent-Up 5"/>
            <p:cNvSpPr/>
            <p:nvPr/>
          </p:nvSpPr>
          <p:spPr bwMode="auto">
            <a:xfrm rot="5400000">
              <a:off x="1444130" y="3074267"/>
              <a:ext cx="749301" cy="1671848"/>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pPr>
                <a:defRPr/>
              </a:pPr>
              <a:endParaRPr lang="en-GB"/>
            </a:p>
          </p:txBody>
        </p:sp>
        <p:sp>
          <p:nvSpPr>
            <p:cNvPr id="10" name="Freeform: Shape 9"/>
            <p:cNvSpPr/>
            <p:nvPr/>
          </p:nvSpPr>
          <p:spPr bwMode="auto">
            <a:xfrm>
              <a:off x="2745100" y="3644867"/>
              <a:ext cx="2472108" cy="882927"/>
            </a:xfrm>
            <a:custGeom>
              <a:avLst/>
              <a:gdLst>
                <a:gd name="connsiteX0" fmla="*/ 0 w 1179850"/>
                <a:gd name="connsiteY0" fmla="*/ 137670 h 825857"/>
                <a:gd name="connsiteX1" fmla="*/ 137670 w 1179850"/>
                <a:gd name="connsiteY1" fmla="*/ 0 h 825857"/>
                <a:gd name="connsiteX2" fmla="*/ 1042180 w 1179850"/>
                <a:gd name="connsiteY2" fmla="*/ 0 h 825857"/>
                <a:gd name="connsiteX3" fmla="*/ 1179850 w 1179850"/>
                <a:gd name="connsiteY3" fmla="*/ 137670 h 825857"/>
                <a:gd name="connsiteX4" fmla="*/ 1179850 w 1179850"/>
                <a:gd name="connsiteY4" fmla="*/ 688187 h 825857"/>
                <a:gd name="connsiteX5" fmla="*/ 1042180 w 1179850"/>
                <a:gd name="connsiteY5" fmla="*/ 825857 h 825857"/>
                <a:gd name="connsiteX6" fmla="*/ 137670 w 1179850"/>
                <a:gd name="connsiteY6" fmla="*/ 825857 h 825857"/>
                <a:gd name="connsiteX7" fmla="*/ 0 w 1179850"/>
                <a:gd name="connsiteY7" fmla="*/ 688187 h 825857"/>
                <a:gd name="connsiteX8" fmla="*/ 0 w 1179850"/>
                <a:gd name="connsiteY8" fmla="*/ 137670 h 82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9850" h="825857" extrusionOk="0">
                  <a:moveTo>
                    <a:pt x="0" y="137670"/>
                  </a:moveTo>
                  <a:cubicBezTo>
                    <a:pt x="0" y="61637"/>
                    <a:pt x="61637" y="0"/>
                    <a:pt x="137670" y="0"/>
                  </a:cubicBezTo>
                  <a:lnTo>
                    <a:pt x="1042180" y="0"/>
                  </a:lnTo>
                  <a:cubicBezTo>
                    <a:pt x="1118213" y="0"/>
                    <a:pt x="1179850" y="61637"/>
                    <a:pt x="1179850" y="137670"/>
                  </a:cubicBezTo>
                  <a:lnTo>
                    <a:pt x="1179850" y="688187"/>
                  </a:lnTo>
                  <a:cubicBezTo>
                    <a:pt x="1179850" y="764220"/>
                    <a:pt x="1118213" y="825857"/>
                    <a:pt x="1042180" y="825857"/>
                  </a:cubicBezTo>
                  <a:lnTo>
                    <a:pt x="137670" y="825857"/>
                  </a:lnTo>
                  <a:cubicBezTo>
                    <a:pt x="61637" y="825857"/>
                    <a:pt x="0" y="764220"/>
                    <a:pt x="0" y="688187"/>
                  </a:cubicBezTo>
                  <a:lnTo>
                    <a:pt x="0" y="13767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6522" tIns="116522" rIns="116522" bIns="116522" numCol="1" spcCol="1270" anchor="ctr" anchorCtr="0">
              <a:noAutofit/>
            </a:bodyPr>
            <a:lstStyle/>
            <a:p>
              <a:pPr marL="0" lvl="0" indent="0" algn="ctr" defTabSz="889000">
                <a:lnSpc>
                  <a:spcPct val="90000"/>
                </a:lnSpc>
                <a:spcBef>
                  <a:spcPts val="0"/>
                </a:spcBef>
                <a:spcAft>
                  <a:spcPts val="0"/>
                </a:spcAft>
                <a:buNone/>
                <a:defRPr/>
              </a:pPr>
              <a:r>
                <a:rPr lang="en-GB" sz="2400" b="1"/>
                <a:t>Industry 2.0</a:t>
              </a:r>
              <a:endParaRPr/>
            </a:p>
          </p:txBody>
        </p:sp>
        <p:sp>
          <p:nvSpPr>
            <p:cNvPr id="11" name="Freeform: Shape 10"/>
            <p:cNvSpPr/>
            <p:nvPr/>
          </p:nvSpPr>
          <p:spPr bwMode="auto">
            <a:xfrm>
              <a:off x="5410395" y="3721359"/>
              <a:ext cx="2226779" cy="713621"/>
            </a:xfrm>
            <a:custGeom>
              <a:avLst/>
              <a:gdLst>
                <a:gd name="connsiteX0" fmla="*/ 0 w 858110"/>
                <a:gd name="connsiteY0" fmla="*/ 0 h 667494"/>
                <a:gd name="connsiteX1" fmla="*/ 858110 w 858110"/>
                <a:gd name="connsiteY1" fmla="*/ 0 h 667494"/>
                <a:gd name="connsiteX2" fmla="*/ 858110 w 858110"/>
                <a:gd name="connsiteY2" fmla="*/ 667494 h 667494"/>
                <a:gd name="connsiteX3" fmla="*/ 0 w 858110"/>
                <a:gd name="connsiteY3" fmla="*/ 667494 h 667494"/>
                <a:gd name="connsiteX4" fmla="*/ 0 w 858110"/>
                <a:gd name="connsiteY4" fmla="*/ 0 h 667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8110" h="667494" extrusionOk="0">
                  <a:moveTo>
                    <a:pt x="0" y="0"/>
                  </a:moveTo>
                  <a:lnTo>
                    <a:pt x="858110" y="0"/>
                  </a:lnTo>
                  <a:lnTo>
                    <a:pt x="858110" y="667494"/>
                  </a:lnTo>
                  <a:lnTo>
                    <a:pt x="0" y="66749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ctr" anchorCtr="0">
              <a:noAutofit/>
            </a:bodyPr>
            <a:lstStyle/>
            <a:p>
              <a:pPr marL="0" lvl="1" algn="l" defTabSz="400050">
                <a:lnSpc>
                  <a:spcPct val="90000"/>
                </a:lnSpc>
                <a:spcBef>
                  <a:spcPts val="0"/>
                </a:spcBef>
                <a:spcAft>
                  <a:spcPts val="0"/>
                </a:spcAft>
                <a:defRPr/>
              </a:pPr>
              <a:r>
                <a:rPr lang="en-GB" sz="2800" b="1"/>
                <a:t>Electrification</a:t>
              </a:r>
              <a:endParaRPr/>
            </a:p>
          </p:txBody>
        </p:sp>
      </p:grpSp>
      <p:grpSp>
        <p:nvGrpSpPr>
          <p:cNvPr id="674564865" name="Group 18"/>
          <p:cNvGrpSpPr/>
          <p:nvPr/>
        </p:nvGrpSpPr>
        <p:grpSpPr bwMode="auto">
          <a:xfrm>
            <a:off x="3032499" y="4527358"/>
            <a:ext cx="6374388" cy="992254"/>
            <a:chOff x="3032499" y="4527358"/>
            <a:chExt cx="6374388" cy="992254"/>
          </a:xfrm>
        </p:grpSpPr>
        <p:sp>
          <p:nvSpPr>
            <p:cNvPr id="9" name="Arrow: Bent-Up 8"/>
            <p:cNvSpPr/>
            <p:nvPr/>
          </p:nvSpPr>
          <p:spPr bwMode="auto">
            <a:xfrm rot="5400000">
              <a:off x="3493772" y="4066085"/>
              <a:ext cx="749301" cy="1671848"/>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pPr>
                <a:defRPr/>
              </a:pPr>
              <a:endParaRPr lang="en-GB"/>
            </a:p>
          </p:txBody>
        </p:sp>
        <p:sp>
          <p:nvSpPr>
            <p:cNvPr id="13" name="Freeform: Shape 12"/>
            <p:cNvSpPr/>
            <p:nvPr/>
          </p:nvSpPr>
          <p:spPr bwMode="auto">
            <a:xfrm>
              <a:off x="4794743" y="4636685"/>
              <a:ext cx="2472108" cy="882927"/>
            </a:xfrm>
            <a:custGeom>
              <a:avLst/>
              <a:gdLst>
                <a:gd name="connsiteX0" fmla="*/ 0 w 1179850"/>
                <a:gd name="connsiteY0" fmla="*/ 137670 h 825857"/>
                <a:gd name="connsiteX1" fmla="*/ 137670 w 1179850"/>
                <a:gd name="connsiteY1" fmla="*/ 0 h 825857"/>
                <a:gd name="connsiteX2" fmla="*/ 1042180 w 1179850"/>
                <a:gd name="connsiteY2" fmla="*/ 0 h 825857"/>
                <a:gd name="connsiteX3" fmla="*/ 1179850 w 1179850"/>
                <a:gd name="connsiteY3" fmla="*/ 137670 h 825857"/>
                <a:gd name="connsiteX4" fmla="*/ 1179850 w 1179850"/>
                <a:gd name="connsiteY4" fmla="*/ 688187 h 825857"/>
                <a:gd name="connsiteX5" fmla="*/ 1042180 w 1179850"/>
                <a:gd name="connsiteY5" fmla="*/ 825857 h 825857"/>
                <a:gd name="connsiteX6" fmla="*/ 137670 w 1179850"/>
                <a:gd name="connsiteY6" fmla="*/ 825857 h 825857"/>
                <a:gd name="connsiteX7" fmla="*/ 0 w 1179850"/>
                <a:gd name="connsiteY7" fmla="*/ 688187 h 825857"/>
                <a:gd name="connsiteX8" fmla="*/ 0 w 1179850"/>
                <a:gd name="connsiteY8" fmla="*/ 137670 h 82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9850" h="825857" extrusionOk="0">
                  <a:moveTo>
                    <a:pt x="0" y="137670"/>
                  </a:moveTo>
                  <a:cubicBezTo>
                    <a:pt x="0" y="61637"/>
                    <a:pt x="61637" y="0"/>
                    <a:pt x="137670" y="0"/>
                  </a:cubicBezTo>
                  <a:lnTo>
                    <a:pt x="1042180" y="0"/>
                  </a:lnTo>
                  <a:cubicBezTo>
                    <a:pt x="1118213" y="0"/>
                    <a:pt x="1179850" y="61637"/>
                    <a:pt x="1179850" y="137670"/>
                  </a:cubicBezTo>
                  <a:lnTo>
                    <a:pt x="1179850" y="688187"/>
                  </a:lnTo>
                  <a:cubicBezTo>
                    <a:pt x="1179850" y="764220"/>
                    <a:pt x="1118213" y="825857"/>
                    <a:pt x="1042180" y="825857"/>
                  </a:cubicBezTo>
                  <a:lnTo>
                    <a:pt x="137670" y="825857"/>
                  </a:lnTo>
                  <a:cubicBezTo>
                    <a:pt x="61637" y="825857"/>
                    <a:pt x="0" y="764220"/>
                    <a:pt x="0" y="688187"/>
                  </a:cubicBezTo>
                  <a:lnTo>
                    <a:pt x="0" y="13767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6522" tIns="116522" rIns="116522" bIns="116522" numCol="1" spcCol="1270" anchor="ctr" anchorCtr="0">
              <a:noAutofit/>
            </a:bodyPr>
            <a:lstStyle/>
            <a:p>
              <a:pPr marL="0" lvl="0" indent="0" algn="ctr" defTabSz="889000">
                <a:lnSpc>
                  <a:spcPct val="90000"/>
                </a:lnSpc>
                <a:spcBef>
                  <a:spcPts val="0"/>
                </a:spcBef>
                <a:spcAft>
                  <a:spcPts val="0"/>
                </a:spcAft>
                <a:buNone/>
                <a:defRPr/>
              </a:pPr>
              <a:r>
                <a:rPr lang="en-GB" sz="2400" b="1"/>
                <a:t>Industry 3.0</a:t>
              </a:r>
              <a:endParaRPr/>
            </a:p>
          </p:txBody>
        </p:sp>
        <p:sp>
          <p:nvSpPr>
            <p:cNvPr id="14" name="Freeform: Shape 13"/>
            <p:cNvSpPr/>
            <p:nvPr/>
          </p:nvSpPr>
          <p:spPr bwMode="auto">
            <a:xfrm>
              <a:off x="7357247" y="4720892"/>
              <a:ext cx="2049640" cy="713621"/>
            </a:xfrm>
            <a:custGeom>
              <a:avLst/>
              <a:gdLst>
                <a:gd name="connsiteX0" fmla="*/ 0 w 858110"/>
                <a:gd name="connsiteY0" fmla="*/ 0 h 667494"/>
                <a:gd name="connsiteX1" fmla="*/ 858110 w 858110"/>
                <a:gd name="connsiteY1" fmla="*/ 0 h 667494"/>
                <a:gd name="connsiteX2" fmla="*/ 858110 w 858110"/>
                <a:gd name="connsiteY2" fmla="*/ 667494 h 667494"/>
                <a:gd name="connsiteX3" fmla="*/ 0 w 858110"/>
                <a:gd name="connsiteY3" fmla="*/ 667494 h 667494"/>
                <a:gd name="connsiteX4" fmla="*/ 0 w 858110"/>
                <a:gd name="connsiteY4" fmla="*/ 0 h 667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8110" h="667494" extrusionOk="0">
                  <a:moveTo>
                    <a:pt x="0" y="0"/>
                  </a:moveTo>
                  <a:lnTo>
                    <a:pt x="858110" y="0"/>
                  </a:lnTo>
                  <a:lnTo>
                    <a:pt x="858110" y="667494"/>
                  </a:lnTo>
                  <a:lnTo>
                    <a:pt x="0" y="66749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ctr" anchorCtr="0">
              <a:noAutofit/>
            </a:bodyPr>
            <a:lstStyle/>
            <a:p>
              <a:pPr marL="0" lvl="1" algn="l" defTabSz="400050">
                <a:lnSpc>
                  <a:spcPct val="90000"/>
                </a:lnSpc>
                <a:spcBef>
                  <a:spcPts val="0"/>
                </a:spcBef>
                <a:spcAft>
                  <a:spcPts val="0"/>
                </a:spcAft>
                <a:defRPr/>
              </a:pPr>
              <a:r>
                <a:rPr lang="en-GB" sz="2800" b="1"/>
                <a:t>Digitalisation</a:t>
              </a:r>
              <a:endParaRPr lang="en-GB" sz="2400" b="1"/>
            </a:p>
          </p:txBody>
        </p:sp>
      </p:grpSp>
      <p:grpSp>
        <p:nvGrpSpPr>
          <p:cNvPr id="1400455304" name="Group 19"/>
          <p:cNvGrpSpPr/>
          <p:nvPr/>
        </p:nvGrpSpPr>
        <p:grpSpPr bwMode="auto">
          <a:xfrm>
            <a:off x="5082139" y="5519177"/>
            <a:ext cx="6696359" cy="992254"/>
            <a:chOff x="5082139" y="5519177"/>
            <a:chExt cx="6696359" cy="992254"/>
          </a:xfrm>
        </p:grpSpPr>
        <p:sp>
          <p:nvSpPr>
            <p:cNvPr id="12" name="Arrow: Bent-Up 11"/>
            <p:cNvSpPr/>
            <p:nvPr/>
          </p:nvSpPr>
          <p:spPr bwMode="auto">
            <a:xfrm rot="5400000">
              <a:off x="5543412" y="5057904"/>
              <a:ext cx="749301" cy="1671848"/>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pPr>
                <a:defRPr/>
              </a:pPr>
              <a:endParaRPr lang="en-GB"/>
            </a:p>
          </p:txBody>
        </p:sp>
        <p:sp>
          <p:nvSpPr>
            <p:cNvPr id="15" name="Freeform: Shape 14"/>
            <p:cNvSpPr/>
            <p:nvPr/>
          </p:nvSpPr>
          <p:spPr bwMode="auto">
            <a:xfrm>
              <a:off x="6844383" y="5628504"/>
              <a:ext cx="2472108" cy="882927"/>
            </a:xfrm>
            <a:custGeom>
              <a:avLst/>
              <a:gdLst>
                <a:gd name="connsiteX0" fmla="*/ 0 w 1179850"/>
                <a:gd name="connsiteY0" fmla="*/ 137670 h 825857"/>
                <a:gd name="connsiteX1" fmla="*/ 137670 w 1179850"/>
                <a:gd name="connsiteY1" fmla="*/ 0 h 825857"/>
                <a:gd name="connsiteX2" fmla="*/ 1042180 w 1179850"/>
                <a:gd name="connsiteY2" fmla="*/ 0 h 825857"/>
                <a:gd name="connsiteX3" fmla="*/ 1179850 w 1179850"/>
                <a:gd name="connsiteY3" fmla="*/ 137670 h 825857"/>
                <a:gd name="connsiteX4" fmla="*/ 1179850 w 1179850"/>
                <a:gd name="connsiteY4" fmla="*/ 688187 h 825857"/>
                <a:gd name="connsiteX5" fmla="*/ 1042180 w 1179850"/>
                <a:gd name="connsiteY5" fmla="*/ 825857 h 825857"/>
                <a:gd name="connsiteX6" fmla="*/ 137670 w 1179850"/>
                <a:gd name="connsiteY6" fmla="*/ 825857 h 825857"/>
                <a:gd name="connsiteX7" fmla="*/ 0 w 1179850"/>
                <a:gd name="connsiteY7" fmla="*/ 688187 h 825857"/>
                <a:gd name="connsiteX8" fmla="*/ 0 w 1179850"/>
                <a:gd name="connsiteY8" fmla="*/ 137670 h 82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9850" h="825857" extrusionOk="0">
                  <a:moveTo>
                    <a:pt x="0" y="137670"/>
                  </a:moveTo>
                  <a:cubicBezTo>
                    <a:pt x="0" y="61637"/>
                    <a:pt x="61637" y="0"/>
                    <a:pt x="137670" y="0"/>
                  </a:cubicBezTo>
                  <a:lnTo>
                    <a:pt x="1042180" y="0"/>
                  </a:lnTo>
                  <a:cubicBezTo>
                    <a:pt x="1118213" y="0"/>
                    <a:pt x="1179850" y="61637"/>
                    <a:pt x="1179850" y="137670"/>
                  </a:cubicBezTo>
                  <a:lnTo>
                    <a:pt x="1179850" y="688187"/>
                  </a:lnTo>
                  <a:cubicBezTo>
                    <a:pt x="1179850" y="764220"/>
                    <a:pt x="1118213" y="825857"/>
                    <a:pt x="1042180" y="825857"/>
                  </a:cubicBezTo>
                  <a:lnTo>
                    <a:pt x="137670" y="825857"/>
                  </a:lnTo>
                  <a:cubicBezTo>
                    <a:pt x="61637" y="825857"/>
                    <a:pt x="0" y="764220"/>
                    <a:pt x="0" y="688187"/>
                  </a:cubicBezTo>
                  <a:lnTo>
                    <a:pt x="0" y="13767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6522" tIns="116522" rIns="116522" bIns="116522" numCol="1" spcCol="1270" anchor="ctr" anchorCtr="0">
              <a:noAutofit/>
            </a:bodyPr>
            <a:lstStyle/>
            <a:p>
              <a:pPr marL="0" lvl="0" indent="0" algn="ctr" defTabSz="889000">
                <a:lnSpc>
                  <a:spcPct val="90000"/>
                </a:lnSpc>
                <a:spcBef>
                  <a:spcPts val="0"/>
                </a:spcBef>
                <a:spcAft>
                  <a:spcPts val="0"/>
                </a:spcAft>
                <a:buNone/>
                <a:defRPr/>
              </a:pPr>
              <a:r>
                <a:rPr lang="en-GB" sz="2400" b="1"/>
                <a:t>Industry</a:t>
              </a:r>
              <a:r>
                <a:rPr lang="en-GB" sz="2000"/>
                <a:t> </a:t>
              </a:r>
              <a:r>
                <a:rPr lang="en-GB" sz="2400" b="1"/>
                <a:t>4.0</a:t>
              </a:r>
              <a:endParaRPr lang="en-GB" sz="2000" b="1"/>
            </a:p>
          </p:txBody>
        </p:sp>
        <p:sp>
          <p:nvSpPr>
            <p:cNvPr id="16" name="Freeform: Shape 15"/>
            <p:cNvSpPr/>
            <p:nvPr/>
          </p:nvSpPr>
          <p:spPr bwMode="auto">
            <a:xfrm>
              <a:off x="9439612" y="5720425"/>
              <a:ext cx="2338886" cy="713621"/>
            </a:xfrm>
            <a:custGeom>
              <a:avLst/>
              <a:gdLst>
                <a:gd name="connsiteX0" fmla="*/ 0 w 858110"/>
                <a:gd name="connsiteY0" fmla="*/ 0 h 667494"/>
                <a:gd name="connsiteX1" fmla="*/ 858110 w 858110"/>
                <a:gd name="connsiteY1" fmla="*/ 0 h 667494"/>
                <a:gd name="connsiteX2" fmla="*/ 858110 w 858110"/>
                <a:gd name="connsiteY2" fmla="*/ 667494 h 667494"/>
                <a:gd name="connsiteX3" fmla="*/ 0 w 858110"/>
                <a:gd name="connsiteY3" fmla="*/ 667494 h 667494"/>
                <a:gd name="connsiteX4" fmla="*/ 0 w 858110"/>
                <a:gd name="connsiteY4" fmla="*/ 0 h 667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8110" h="667494" extrusionOk="0">
                  <a:moveTo>
                    <a:pt x="0" y="0"/>
                  </a:moveTo>
                  <a:lnTo>
                    <a:pt x="858110" y="0"/>
                  </a:lnTo>
                  <a:lnTo>
                    <a:pt x="858110" y="667494"/>
                  </a:lnTo>
                  <a:lnTo>
                    <a:pt x="0" y="66749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0960" tIns="60960" rIns="60960" bIns="60960" numCol="1" spcCol="1270" anchor="ctr" anchorCtr="0">
              <a:noAutofit/>
            </a:bodyPr>
            <a:lstStyle/>
            <a:p>
              <a:pPr marL="0" lvl="1" algn="l" defTabSz="533400">
                <a:lnSpc>
                  <a:spcPct val="90000"/>
                </a:lnSpc>
                <a:spcBef>
                  <a:spcPts val="0"/>
                </a:spcBef>
                <a:spcAft>
                  <a:spcPts val="0"/>
                </a:spcAft>
                <a:defRPr/>
              </a:pPr>
              <a:r>
                <a:rPr lang="en-GB" sz="2800" b="1"/>
                <a:t>Cyber-Physical Processes</a:t>
              </a: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23882137"/>
                                        </p:tgtEl>
                                        <p:attrNameLst>
                                          <p:attrName>style.visibility</p:attrName>
                                        </p:attrNameLst>
                                      </p:cBhvr>
                                      <p:to>
                                        <p:strVal val="visible"/>
                                      </p:to>
                                    </p:set>
                                    <p:animEffect transition="in" filter="fade">
                                      <p:cBhvr>
                                        <p:cTn id="7" dur="500"/>
                                        <p:tgtEl>
                                          <p:spTgt spid="132388213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51808076"/>
                                        </p:tgtEl>
                                        <p:attrNameLst>
                                          <p:attrName>style.visibility</p:attrName>
                                        </p:attrNameLst>
                                      </p:cBhvr>
                                      <p:to>
                                        <p:strVal val="visible"/>
                                      </p:to>
                                    </p:set>
                                    <p:animEffect transition="in" filter="fade">
                                      <p:cBhvr>
                                        <p:cTn id="12" dur="500"/>
                                        <p:tgtEl>
                                          <p:spTgt spid="155180807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74564865"/>
                                        </p:tgtEl>
                                        <p:attrNameLst>
                                          <p:attrName>style.visibility</p:attrName>
                                        </p:attrNameLst>
                                      </p:cBhvr>
                                      <p:to>
                                        <p:strVal val="visible"/>
                                      </p:to>
                                    </p:set>
                                    <p:animEffect transition="in" filter="fade">
                                      <p:cBhvr>
                                        <p:cTn id="17" dur="500"/>
                                        <p:tgtEl>
                                          <p:spTgt spid="67456486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400455304"/>
                                        </p:tgtEl>
                                        <p:attrNameLst>
                                          <p:attrName>style.visibility</p:attrName>
                                        </p:attrNameLst>
                                      </p:cBhvr>
                                      <p:to>
                                        <p:strVal val="visible"/>
                                      </p:to>
                                    </p:set>
                                    <p:animEffect transition="in" filter="fade">
                                      <p:cBhvr>
                                        <p:cTn id="22" dur="500"/>
                                        <p:tgtEl>
                                          <p:spTgt spid="14004553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700097251" name="Title 1"/>
          <p:cNvSpPr>
            <a:spLocks noGrp="1"/>
          </p:cNvSpPr>
          <p:nvPr>
            <p:ph type="title"/>
          </p:nvPr>
        </p:nvSpPr>
        <p:spPr bwMode="auto">
          <a:xfrm>
            <a:off x="445478" y="640822"/>
            <a:ext cx="3608182" cy="5583148"/>
          </a:xfrm>
        </p:spPr>
        <p:txBody>
          <a:bodyPr vert="horz" lIns="91440" tIns="45720" rIns="91440" bIns="45720" rtlCol="0" anchor="ctr">
            <a:normAutofit/>
          </a:bodyPr>
          <a:lstStyle/>
          <a:p>
            <a:pPr algn="ctr">
              <a:defRPr/>
            </a:pPr>
            <a:r>
              <a:rPr lang="en-US" sz="5400" b="1">
                <a:solidFill>
                  <a:schemeClr val="tx1"/>
                </a:solidFill>
                <a:latin typeface="+mn-lt"/>
                <a:ea typeface="+mj-ea"/>
                <a:cs typeface="+mj-cs"/>
              </a:rPr>
              <a:t>Industry 4.0 </a:t>
            </a:r>
            <a:br>
              <a:rPr lang="en-US" sz="5400" b="1">
                <a:solidFill>
                  <a:schemeClr val="tx1"/>
                </a:solidFill>
                <a:latin typeface="+mn-lt"/>
                <a:ea typeface="+mj-ea"/>
                <a:cs typeface="+mj-cs"/>
              </a:rPr>
            </a:br>
            <a:r>
              <a:rPr lang="en-US" sz="5400" b="1">
                <a:solidFill>
                  <a:schemeClr val="tx1"/>
                </a:solidFill>
                <a:latin typeface="+mn-lt"/>
                <a:ea typeface="+mj-ea"/>
                <a:cs typeface="+mj-cs"/>
              </a:rPr>
              <a:t> Cyber-physical Systems</a:t>
            </a:r>
            <a:endParaRPr/>
          </a:p>
        </p:txBody>
      </p:sp>
      <p:sp>
        <p:nvSpPr>
          <p:cNvPr id="28822943" name="Freeform: Shape 10"/>
          <p:cNvSpPr/>
          <p:nvPr/>
        </p:nvSpPr>
        <p:spPr bwMode="auto">
          <a:xfrm>
            <a:off x="4648018" y="1525843"/>
            <a:ext cx="6900512" cy="1275750"/>
          </a:xfrm>
          <a:custGeom>
            <a:avLst/>
            <a:gdLst>
              <a:gd name="connsiteX0" fmla="*/ 0 w 6900512"/>
              <a:gd name="connsiteY0" fmla="*/ 0 h 1275750"/>
              <a:gd name="connsiteX1" fmla="*/ 6900512 w 6900512"/>
              <a:gd name="connsiteY1" fmla="*/ 0 h 1275750"/>
              <a:gd name="connsiteX2" fmla="*/ 6900512 w 6900512"/>
              <a:gd name="connsiteY2" fmla="*/ 1275750 h 1275750"/>
              <a:gd name="connsiteX3" fmla="*/ 0 w 6900512"/>
              <a:gd name="connsiteY3" fmla="*/ 1275750 h 1275750"/>
              <a:gd name="connsiteX4" fmla="*/ 0 w 6900512"/>
              <a:gd name="connsiteY4" fmla="*/ 0 h 1275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0512" h="1275750" extrusionOk="0">
                <a:moveTo>
                  <a:pt x="0" y="0"/>
                </a:moveTo>
                <a:lnTo>
                  <a:pt x="6900512" y="0"/>
                </a:lnTo>
                <a:lnTo>
                  <a:pt x="6900512" y="1275750"/>
                </a:lnTo>
                <a:lnTo>
                  <a:pt x="0" y="1275750"/>
                </a:lnTo>
                <a:lnTo>
                  <a:pt x="0" y="0"/>
                </a:ln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35556" tIns="374904" rIns="535556" bIns="128016" numCol="1" spcCol="1270" anchor="t" anchorCtr="0">
            <a:noAutofit/>
          </a:bodyPr>
          <a:lstStyle/>
          <a:p>
            <a:pPr marL="171450" lvl="1" indent="-171450" algn="l" defTabSz="800100">
              <a:lnSpc>
                <a:spcPct val="90000"/>
              </a:lnSpc>
              <a:spcBef>
                <a:spcPts val="0"/>
              </a:spcBef>
              <a:spcAft>
                <a:spcPts val="0"/>
              </a:spcAft>
              <a:buChar char="•"/>
              <a:defRPr/>
            </a:pPr>
            <a:r>
              <a:rPr lang="en-GB" sz="1800"/>
              <a:t>Innovations in physics, chemistry, and biology are playing a growing role in this revolution, potentially intersecting with the biological sciences as part of the ongoing transformation</a:t>
            </a:r>
            <a:endParaRPr/>
          </a:p>
        </p:txBody>
      </p:sp>
      <p:sp>
        <p:nvSpPr>
          <p:cNvPr id="773034833" name="Freeform: Shape 11"/>
          <p:cNvSpPr/>
          <p:nvPr/>
        </p:nvSpPr>
        <p:spPr bwMode="auto">
          <a:xfrm>
            <a:off x="4910981" y="1296486"/>
            <a:ext cx="4830358" cy="531360"/>
          </a:xfrm>
          <a:custGeom>
            <a:avLst/>
            <a:gdLst>
              <a:gd name="connsiteX0" fmla="*/ 0 w 4830358"/>
              <a:gd name="connsiteY0" fmla="*/ 88562 h 531360"/>
              <a:gd name="connsiteX1" fmla="*/ 88562 w 4830358"/>
              <a:gd name="connsiteY1" fmla="*/ 0 h 531360"/>
              <a:gd name="connsiteX2" fmla="*/ 4741796 w 4830358"/>
              <a:gd name="connsiteY2" fmla="*/ 0 h 531360"/>
              <a:gd name="connsiteX3" fmla="*/ 4830358 w 4830358"/>
              <a:gd name="connsiteY3" fmla="*/ 88562 h 531360"/>
              <a:gd name="connsiteX4" fmla="*/ 4830358 w 4830358"/>
              <a:gd name="connsiteY4" fmla="*/ 442798 h 531360"/>
              <a:gd name="connsiteX5" fmla="*/ 4741796 w 4830358"/>
              <a:gd name="connsiteY5" fmla="*/ 531360 h 531360"/>
              <a:gd name="connsiteX6" fmla="*/ 88562 w 4830358"/>
              <a:gd name="connsiteY6" fmla="*/ 531360 h 531360"/>
              <a:gd name="connsiteX7" fmla="*/ 0 w 4830358"/>
              <a:gd name="connsiteY7" fmla="*/ 442798 h 531360"/>
              <a:gd name="connsiteX8" fmla="*/ 0 w 4830358"/>
              <a:gd name="connsiteY8" fmla="*/ 88562 h 5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30358" h="531360" extrusionOk="0">
                <a:moveTo>
                  <a:pt x="0" y="88562"/>
                </a:moveTo>
                <a:cubicBezTo>
                  <a:pt x="0" y="39651"/>
                  <a:pt x="39651" y="0"/>
                  <a:pt x="88562" y="0"/>
                </a:cubicBezTo>
                <a:lnTo>
                  <a:pt x="4741796" y="0"/>
                </a:lnTo>
                <a:cubicBezTo>
                  <a:pt x="4790707" y="0"/>
                  <a:pt x="4830358" y="39651"/>
                  <a:pt x="4830358" y="88562"/>
                </a:cubicBezTo>
                <a:lnTo>
                  <a:pt x="4830358" y="442798"/>
                </a:lnTo>
                <a:cubicBezTo>
                  <a:pt x="4830358" y="491709"/>
                  <a:pt x="4790707" y="531360"/>
                  <a:pt x="4741796" y="531360"/>
                </a:cubicBezTo>
                <a:lnTo>
                  <a:pt x="88562" y="531360"/>
                </a:lnTo>
                <a:cubicBezTo>
                  <a:pt x="39651" y="531360"/>
                  <a:pt x="0" y="491709"/>
                  <a:pt x="0" y="442798"/>
                </a:cubicBezTo>
                <a:lnTo>
                  <a:pt x="0" y="88562"/>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08515" tIns="25939" rIns="208515" bIns="25939" numCol="1" spcCol="1270" anchor="ctr" anchorCtr="0">
            <a:noAutofit/>
          </a:bodyPr>
          <a:lstStyle/>
          <a:p>
            <a:pPr marL="0" lvl="0" indent="0" algn="l" defTabSz="800100">
              <a:lnSpc>
                <a:spcPct val="90000"/>
              </a:lnSpc>
              <a:spcBef>
                <a:spcPts val="0"/>
              </a:spcBef>
              <a:spcAft>
                <a:spcPts val="0"/>
              </a:spcAft>
              <a:buNone/>
              <a:defRPr/>
            </a:pPr>
            <a:r>
              <a:rPr lang="en-GB" sz="2000" b="1"/>
              <a:t>Influence of Scientific Advances:</a:t>
            </a:r>
            <a:endParaRPr lang="en-GB" sz="2000"/>
          </a:p>
        </p:txBody>
      </p:sp>
      <p:sp>
        <p:nvSpPr>
          <p:cNvPr id="1416871772" name="Freeform: Shape 12"/>
          <p:cNvSpPr/>
          <p:nvPr/>
        </p:nvSpPr>
        <p:spPr bwMode="auto">
          <a:xfrm>
            <a:off x="4648018" y="3270092"/>
            <a:ext cx="6900512" cy="1275750"/>
          </a:xfrm>
          <a:custGeom>
            <a:avLst/>
            <a:gdLst>
              <a:gd name="connsiteX0" fmla="*/ 0 w 6900512"/>
              <a:gd name="connsiteY0" fmla="*/ 0 h 1275750"/>
              <a:gd name="connsiteX1" fmla="*/ 6900512 w 6900512"/>
              <a:gd name="connsiteY1" fmla="*/ 0 h 1275750"/>
              <a:gd name="connsiteX2" fmla="*/ 6900512 w 6900512"/>
              <a:gd name="connsiteY2" fmla="*/ 1275750 h 1275750"/>
              <a:gd name="connsiteX3" fmla="*/ 0 w 6900512"/>
              <a:gd name="connsiteY3" fmla="*/ 1275750 h 1275750"/>
              <a:gd name="connsiteX4" fmla="*/ 0 w 6900512"/>
              <a:gd name="connsiteY4" fmla="*/ 0 h 1275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0512" h="1275750" extrusionOk="0">
                <a:moveTo>
                  <a:pt x="0" y="0"/>
                </a:moveTo>
                <a:lnTo>
                  <a:pt x="6900512" y="0"/>
                </a:lnTo>
                <a:lnTo>
                  <a:pt x="6900512" y="1275750"/>
                </a:lnTo>
                <a:lnTo>
                  <a:pt x="0" y="1275750"/>
                </a:lnTo>
                <a:lnTo>
                  <a:pt x="0" y="0"/>
                </a:lnTo>
                <a:close/>
              </a:path>
            </a:pathLst>
          </a:custGeom>
        </p:spPr>
        <p:style>
          <a:lnRef idx="2">
            <a:schemeClr val="accent2">
              <a:hueOff val="-727682"/>
              <a:satOff val="-41964"/>
              <a:lumOff val="4314"/>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35556" tIns="374904" rIns="535556" bIns="128016" numCol="1" spcCol="1270" anchor="t" anchorCtr="0">
            <a:noAutofit/>
          </a:bodyPr>
          <a:lstStyle/>
          <a:p>
            <a:pPr marL="171450" lvl="1" indent="-171450" algn="l" defTabSz="800100">
              <a:lnSpc>
                <a:spcPct val="90000"/>
              </a:lnSpc>
              <a:spcBef>
                <a:spcPts val="0"/>
              </a:spcBef>
              <a:spcAft>
                <a:spcPts val="0"/>
              </a:spcAft>
              <a:buChar char="•"/>
              <a:defRPr/>
            </a:pPr>
            <a:r>
              <a:rPr lang="en-GB" sz="1800"/>
              <a:t>While Industry 4.0 focuses on manufacturing, the Fourth Industrial Revolution is affecting almost every aspect of life, including work, lifestyle, and society as a whole</a:t>
            </a:r>
            <a:endParaRPr/>
          </a:p>
        </p:txBody>
      </p:sp>
      <p:sp>
        <p:nvSpPr>
          <p:cNvPr id="1367849138" name="Freeform: Shape 14"/>
          <p:cNvSpPr/>
          <p:nvPr/>
        </p:nvSpPr>
        <p:spPr bwMode="auto">
          <a:xfrm>
            <a:off x="4993043" y="2886194"/>
            <a:ext cx="4830358" cy="531360"/>
          </a:xfrm>
          <a:custGeom>
            <a:avLst/>
            <a:gdLst>
              <a:gd name="connsiteX0" fmla="*/ 0 w 4830358"/>
              <a:gd name="connsiteY0" fmla="*/ 88562 h 531360"/>
              <a:gd name="connsiteX1" fmla="*/ 88562 w 4830358"/>
              <a:gd name="connsiteY1" fmla="*/ 0 h 531360"/>
              <a:gd name="connsiteX2" fmla="*/ 4741796 w 4830358"/>
              <a:gd name="connsiteY2" fmla="*/ 0 h 531360"/>
              <a:gd name="connsiteX3" fmla="*/ 4830358 w 4830358"/>
              <a:gd name="connsiteY3" fmla="*/ 88562 h 531360"/>
              <a:gd name="connsiteX4" fmla="*/ 4830358 w 4830358"/>
              <a:gd name="connsiteY4" fmla="*/ 442798 h 531360"/>
              <a:gd name="connsiteX5" fmla="*/ 4741796 w 4830358"/>
              <a:gd name="connsiteY5" fmla="*/ 531360 h 531360"/>
              <a:gd name="connsiteX6" fmla="*/ 88562 w 4830358"/>
              <a:gd name="connsiteY6" fmla="*/ 531360 h 531360"/>
              <a:gd name="connsiteX7" fmla="*/ 0 w 4830358"/>
              <a:gd name="connsiteY7" fmla="*/ 442798 h 531360"/>
              <a:gd name="connsiteX8" fmla="*/ 0 w 4830358"/>
              <a:gd name="connsiteY8" fmla="*/ 88562 h 5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30358" h="531360" extrusionOk="0">
                <a:moveTo>
                  <a:pt x="0" y="88562"/>
                </a:moveTo>
                <a:cubicBezTo>
                  <a:pt x="0" y="39651"/>
                  <a:pt x="39651" y="0"/>
                  <a:pt x="88562" y="0"/>
                </a:cubicBezTo>
                <a:lnTo>
                  <a:pt x="4741796" y="0"/>
                </a:lnTo>
                <a:cubicBezTo>
                  <a:pt x="4790707" y="0"/>
                  <a:pt x="4830358" y="39651"/>
                  <a:pt x="4830358" y="88562"/>
                </a:cubicBezTo>
                <a:lnTo>
                  <a:pt x="4830358" y="442798"/>
                </a:lnTo>
                <a:cubicBezTo>
                  <a:pt x="4830358" y="491709"/>
                  <a:pt x="4790707" y="531360"/>
                  <a:pt x="4741796" y="531360"/>
                </a:cubicBezTo>
                <a:lnTo>
                  <a:pt x="88562" y="531360"/>
                </a:lnTo>
                <a:cubicBezTo>
                  <a:pt x="39651" y="531360"/>
                  <a:pt x="0" y="491709"/>
                  <a:pt x="0" y="442798"/>
                </a:cubicBezTo>
                <a:lnTo>
                  <a:pt x="0" y="88562"/>
                </a:lnTo>
                <a:close/>
              </a:path>
            </a:pathLst>
          </a:custGeom>
        </p:spPr>
        <p:style>
          <a:lnRef idx="2">
            <a:schemeClr val="lt1">
              <a:hueOff val="0"/>
              <a:satOff val="0"/>
              <a:lumOff val="0"/>
              <a:alphaOff val="0"/>
            </a:schemeClr>
          </a:lnRef>
          <a:fillRef idx="1">
            <a:schemeClr val="accent2">
              <a:hueOff val="-727682"/>
              <a:satOff val="-41964"/>
              <a:lumOff val="4314"/>
              <a:alphaOff val="0"/>
            </a:schemeClr>
          </a:fillRef>
          <a:effectRef idx="0">
            <a:schemeClr val="accent2">
              <a:hueOff val="-727682"/>
              <a:satOff val="-41964"/>
              <a:lumOff val="4314"/>
              <a:alphaOff val="0"/>
            </a:schemeClr>
          </a:effectRef>
          <a:fontRef idx="minor">
            <a:schemeClr val="lt1"/>
          </a:fontRef>
        </p:style>
        <p:txBody>
          <a:bodyPr spcFirstLastPara="0" vert="horz" wrap="square" lIns="208515" tIns="25939" rIns="208515" bIns="25939" numCol="1" spcCol="1270" anchor="ctr" anchorCtr="0">
            <a:noAutofit/>
          </a:bodyPr>
          <a:lstStyle/>
          <a:p>
            <a:pPr marL="0" lvl="0" indent="0" algn="l" defTabSz="800100">
              <a:lnSpc>
                <a:spcPct val="90000"/>
              </a:lnSpc>
              <a:spcBef>
                <a:spcPts val="0"/>
              </a:spcBef>
              <a:spcAft>
                <a:spcPts val="0"/>
              </a:spcAft>
              <a:buNone/>
              <a:defRPr/>
            </a:pPr>
            <a:r>
              <a:rPr lang="en-GB" sz="2000" b="1"/>
              <a:t>Broader Impact Beyond Industry:</a:t>
            </a:r>
            <a:endParaRPr/>
          </a:p>
        </p:txBody>
      </p:sp>
      <p:sp>
        <p:nvSpPr>
          <p:cNvPr id="1442151539" name="Freeform: Shape 16"/>
          <p:cNvSpPr/>
          <p:nvPr/>
        </p:nvSpPr>
        <p:spPr bwMode="auto">
          <a:xfrm>
            <a:off x="4648018" y="5047958"/>
            <a:ext cx="6900512" cy="1530900"/>
          </a:xfrm>
          <a:custGeom>
            <a:avLst/>
            <a:gdLst>
              <a:gd name="connsiteX0" fmla="*/ 0 w 6900512"/>
              <a:gd name="connsiteY0" fmla="*/ 0 h 1530900"/>
              <a:gd name="connsiteX1" fmla="*/ 6900512 w 6900512"/>
              <a:gd name="connsiteY1" fmla="*/ 0 h 1530900"/>
              <a:gd name="connsiteX2" fmla="*/ 6900512 w 6900512"/>
              <a:gd name="connsiteY2" fmla="*/ 1530900 h 1530900"/>
              <a:gd name="connsiteX3" fmla="*/ 0 w 6900512"/>
              <a:gd name="connsiteY3" fmla="*/ 1530900 h 1530900"/>
              <a:gd name="connsiteX4" fmla="*/ 0 w 6900512"/>
              <a:gd name="connsiteY4" fmla="*/ 0 h 1530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0512" h="1530900" extrusionOk="0">
                <a:moveTo>
                  <a:pt x="0" y="0"/>
                </a:moveTo>
                <a:lnTo>
                  <a:pt x="6900512" y="0"/>
                </a:lnTo>
                <a:lnTo>
                  <a:pt x="6900512" y="1530900"/>
                </a:lnTo>
                <a:lnTo>
                  <a:pt x="0" y="1530900"/>
                </a:lnTo>
                <a:lnTo>
                  <a:pt x="0" y="0"/>
                </a:lnTo>
                <a:close/>
              </a:path>
            </a:pathLst>
          </a:custGeom>
        </p:spPr>
        <p:style>
          <a:lnRef idx="2">
            <a:schemeClr val="accent2">
              <a:hueOff val="-1455363"/>
              <a:satOff val="-83928"/>
              <a:lumOff val="8628"/>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35556" tIns="374904" rIns="535556" bIns="128016" numCol="1" spcCol="1270" anchor="t" anchorCtr="0">
            <a:noAutofit/>
          </a:bodyPr>
          <a:lstStyle/>
          <a:p>
            <a:pPr marL="171450" lvl="1" indent="-171450" algn="l" defTabSz="800100">
              <a:lnSpc>
                <a:spcPct val="90000"/>
              </a:lnSpc>
              <a:spcBef>
                <a:spcPts val="0"/>
              </a:spcBef>
              <a:spcAft>
                <a:spcPts val="0"/>
              </a:spcAft>
              <a:buChar char="•"/>
              <a:defRPr/>
            </a:pPr>
            <a:r>
              <a:rPr lang="en-GB" sz="1800"/>
              <a:t>Although the Fourth Industrial Revolution is still in its early stages, it promises significant implications, challenging existing industries, work practices, and the role of humans in the world, especially with the rise of automation and AI.</a:t>
            </a:r>
            <a:endParaRPr/>
          </a:p>
        </p:txBody>
      </p:sp>
      <p:sp>
        <p:nvSpPr>
          <p:cNvPr id="1851800630" name="Freeform: Shape 17"/>
          <p:cNvSpPr/>
          <p:nvPr/>
        </p:nvSpPr>
        <p:spPr bwMode="auto">
          <a:xfrm>
            <a:off x="4993043" y="4782278"/>
            <a:ext cx="4830358" cy="531360"/>
          </a:xfrm>
          <a:custGeom>
            <a:avLst/>
            <a:gdLst>
              <a:gd name="connsiteX0" fmla="*/ 0 w 4830358"/>
              <a:gd name="connsiteY0" fmla="*/ 88562 h 531360"/>
              <a:gd name="connsiteX1" fmla="*/ 88562 w 4830358"/>
              <a:gd name="connsiteY1" fmla="*/ 0 h 531360"/>
              <a:gd name="connsiteX2" fmla="*/ 4741796 w 4830358"/>
              <a:gd name="connsiteY2" fmla="*/ 0 h 531360"/>
              <a:gd name="connsiteX3" fmla="*/ 4830358 w 4830358"/>
              <a:gd name="connsiteY3" fmla="*/ 88562 h 531360"/>
              <a:gd name="connsiteX4" fmla="*/ 4830358 w 4830358"/>
              <a:gd name="connsiteY4" fmla="*/ 442798 h 531360"/>
              <a:gd name="connsiteX5" fmla="*/ 4741796 w 4830358"/>
              <a:gd name="connsiteY5" fmla="*/ 531360 h 531360"/>
              <a:gd name="connsiteX6" fmla="*/ 88562 w 4830358"/>
              <a:gd name="connsiteY6" fmla="*/ 531360 h 531360"/>
              <a:gd name="connsiteX7" fmla="*/ 0 w 4830358"/>
              <a:gd name="connsiteY7" fmla="*/ 442798 h 531360"/>
              <a:gd name="connsiteX8" fmla="*/ 0 w 4830358"/>
              <a:gd name="connsiteY8" fmla="*/ 88562 h 5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30358" h="531360" extrusionOk="0">
                <a:moveTo>
                  <a:pt x="0" y="88562"/>
                </a:moveTo>
                <a:cubicBezTo>
                  <a:pt x="0" y="39651"/>
                  <a:pt x="39651" y="0"/>
                  <a:pt x="88562" y="0"/>
                </a:cubicBezTo>
                <a:lnTo>
                  <a:pt x="4741796" y="0"/>
                </a:lnTo>
                <a:cubicBezTo>
                  <a:pt x="4790707" y="0"/>
                  <a:pt x="4830358" y="39651"/>
                  <a:pt x="4830358" y="88562"/>
                </a:cubicBezTo>
                <a:lnTo>
                  <a:pt x="4830358" y="442798"/>
                </a:lnTo>
                <a:cubicBezTo>
                  <a:pt x="4830358" y="491709"/>
                  <a:pt x="4790707" y="531360"/>
                  <a:pt x="4741796" y="531360"/>
                </a:cubicBezTo>
                <a:lnTo>
                  <a:pt x="88562" y="531360"/>
                </a:lnTo>
                <a:cubicBezTo>
                  <a:pt x="39651" y="531360"/>
                  <a:pt x="0" y="491709"/>
                  <a:pt x="0" y="442798"/>
                </a:cubicBezTo>
                <a:lnTo>
                  <a:pt x="0" y="88562"/>
                </a:lnTo>
                <a:close/>
              </a:path>
            </a:pathLst>
          </a:custGeom>
        </p:spPr>
        <p:style>
          <a:lnRef idx="2">
            <a:schemeClr val="lt1">
              <a:hueOff val="0"/>
              <a:satOff val="0"/>
              <a:lumOff val="0"/>
              <a:alphaOff val="0"/>
            </a:schemeClr>
          </a:lnRef>
          <a:fillRef idx="1">
            <a:schemeClr val="accent2">
              <a:hueOff val="-1455363"/>
              <a:satOff val="-83928"/>
              <a:lumOff val="8628"/>
              <a:alphaOff val="0"/>
            </a:schemeClr>
          </a:fillRef>
          <a:effectRef idx="0">
            <a:schemeClr val="accent2">
              <a:hueOff val="-1455363"/>
              <a:satOff val="-83928"/>
              <a:lumOff val="8628"/>
              <a:alphaOff val="0"/>
            </a:schemeClr>
          </a:effectRef>
          <a:fontRef idx="minor">
            <a:schemeClr val="lt1"/>
          </a:fontRef>
        </p:style>
        <p:txBody>
          <a:bodyPr spcFirstLastPara="0" vert="horz" wrap="square" lIns="208515" tIns="25939" rIns="208515" bIns="25939" numCol="1" spcCol="1270" anchor="ctr" anchorCtr="0">
            <a:noAutofit/>
          </a:bodyPr>
          <a:lstStyle/>
          <a:p>
            <a:pPr marL="0" lvl="0" indent="0" algn="l" defTabSz="800100">
              <a:lnSpc>
                <a:spcPct val="90000"/>
              </a:lnSpc>
              <a:spcBef>
                <a:spcPts val="0"/>
              </a:spcBef>
              <a:spcAft>
                <a:spcPts val="0"/>
              </a:spcAft>
              <a:buNone/>
              <a:defRPr/>
            </a:pPr>
            <a:r>
              <a:rPr lang="en-GB" sz="2000"/>
              <a:t>Significance and Challenges</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73034833"/>
                                        </p:tgtEl>
                                        <p:attrNameLst>
                                          <p:attrName>style.visibility</p:attrName>
                                        </p:attrNameLst>
                                      </p:cBhvr>
                                      <p:to>
                                        <p:strVal val="visible"/>
                                      </p:to>
                                    </p:set>
                                    <p:animEffect transition="in" filter="fade">
                                      <p:cBhvr>
                                        <p:cTn id="7" dur="500"/>
                                        <p:tgtEl>
                                          <p:spTgt spid="77303483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8822943"/>
                                        </p:tgtEl>
                                        <p:attrNameLst>
                                          <p:attrName>style.visibility</p:attrName>
                                        </p:attrNameLst>
                                      </p:cBhvr>
                                      <p:to>
                                        <p:strVal val="visible"/>
                                      </p:to>
                                    </p:set>
                                    <p:animEffect transition="in" filter="fade">
                                      <p:cBhvr>
                                        <p:cTn id="10" dur="500"/>
                                        <p:tgtEl>
                                          <p:spTgt spid="2882294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367849138"/>
                                        </p:tgtEl>
                                        <p:attrNameLst>
                                          <p:attrName>style.visibility</p:attrName>
                                        </p:attrNameLst>
                                      </p:cBhvr>
                                      <p:to>
                                        <p:strVal val="visible"/>
                                      </p:to>
                                    </p:set>
                                    <p:animEffect transition="in" filter="fade">
                                      <p:cBhvr>
                                        <p:cTn id="15" dur="500"/>
                                        <p:tgtEl>
                                          <p:spTgt spid="1367849138"/>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416871772"/>
                                        </p:tgtEl>
                                        <p:attrNameLst>
                                          <p:attrName>style.visibility</p:attrName>
                                        </p:attrNameLst>
                                      </p:cBhvr>
                                      <p:to>
                                        <p:strVal val="visible"/>
                                      </p:to>
                                    </p:set>
                                    <p:animEffect transition="in" filter="fade">
                                      <p:cBhvr>
                                        <p:cTn id="18" dur="500"/>
                                        <p:tgtEl>
                                          <p:spTgt spid="141687177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42151539"/>
                                        </p:tgtEl>
                                        <p:attrNameLst>
                                          <p:attrName>style.visibility</p:attrName>
                                        </p:attrNameLst>
                                      </p:cBhvr>
                                      <p:to>
                                        <p:strVal val="visible"/>
                                      </p:to>
                                    </p:set>
                                    <p:animEffect transition="in" filter="fade">
                                      <p:cBhvr>
                                        <p:cTn id="23" dur="500"/>
                                        <p:tgtEl>
                                          <p:spTgt spid="1442151539"/>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851800630"/>
                                        </p:tgtEl>
                                        <p:attrNameLst>
                                          <p:attrName>style.visibility</p:attrName>
                                        </p:attrNameLst>
                                      </p:cBhvr>
                                      <p:to>
                                        <p:strVal val="visible"/>
                                      </p:to>
                                    </p:set>
                                    <p:animEffect transition="in" filter="fade">
                                      <p:cBhvr>
                                        <p:cTn id="26" dur="500"/>
                                        <p:tgtEl>
                                          <p:spTgt spid="18518006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822943" grpId="0" animBg="1"/>
      <p:bldP spid="773034833" grpId="0" animBg="1"/>
      <p:bldP spid="1416871772" grpId="0" animBg="1"/>
      <p:bldP spid="1367849138" grpId="0" animBg="1"/>
      <p:bldP spid="1442151539" grpId="0" animBg="1"/>
      <p:bldP spid="1851800630" grpId="0" animBg="1"/>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74854634" name="Title 3"/>
          <p:cNvSpPr>
            <a:spLocks noGrp="1"/>
          </p:cNvSpPr>
          <p:nvPr>
            <p:ph type="title"/>
          </p:nvPr>
        </p:nvSpPr>
        <p:spPr bwMode="auto">
          <a:xfrm>
            <a:off x="358219" y="365125"/>
            <a:ext cx="11481847" cy="1325563"/>
          </a:xfrm>
        </p:spPr>
        <p:txBody>
          <a:bodyPr anchor="ctr">
            <a:normAutofit/>
          </a:bodyPr>
          <a:lstStyle/>
          <a:p>
            <a:pPr>
              <a:defRPr/>
            </a:pPr>
            <a:r>
              <a:rPr lang="en-GB" sz="4800" b="1">
                <a:latin typeface="+mn-lt"/>
              </a:rPr>
              <a:t>Health Technology and Informatics</a:t>
            </a:r>
            <a:endParaRPr/>
          </a:p>
        </p:txBody>
      </p:sp>
      <p:sp>
        <p:nvSpPr>
          <p:cNvPr id="2064908556" name="Rectangle: Rounded Corners 2"/>
          <p:cNvSpPr/>
          <p:nvPr/>
        </p:nvSpPr>
        <p:spPr bwMode="auto">
          <a:xfrm>
            <a:off x="351935" y="2171378"/>
            <a:ext cx="11481847" cy="1325563"/>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922108686" name="Rectangle 4" descr="Doctor"/>
          <p:cNvSpPr/>
          <p:nvPr/>
        </p:nvSpPr>
        <p:spPr bwMode="auto">
          <a:xfrm>
            <a:off x="492369" y="2497015"/>
            <a:ext cx="780395" cy="741103"/>
          </a:xfrm>
          <a:prstGeom prst="rect">
            <a:avLst/>
          </a:prstGeom>
          <a:blipFill rotWithShape="1">
            <a:blip r:embed="rId3"/>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txBody>
          <a:bodyPr/>
          <a:lstStyle/>
          <a:p>
            <a:pPr>
              <a:defRPr/>
            </a:pPr>
            <a:endParaRPr lang="en-GB"/>
          </a:p>
        </p:txBody>
      </p:sp>
      <p:sp>
        <p:nvSpPr>
          <p:cNvPr id="1926932013" name="Freeform: Shape 5"/>
          <p:cNvSpPr/>
          <p:nvPr/>
        </p:nvSpPr>
        <p:spPr bwMode="auto">
          <a:xfrm>
            <a:off x="1597280" y="2406714"/>
            <a:ext cx="10242785" cy="1072780"/>
          </a:xfrm>
          <a:custGeom>
            <a:avLst/>
            <a:gdLst>
              <a:gd name="connsiteX0" fmla="*/ 0 w 10242785"/>
              <a:gd name="connsiteY0" fmla="*/ 0 h 1072780"/>
              <a:gd name="connsiteX1" fmla="*/ 10242785 w 10242785"/>
              <a:gd name="connsiteY1" fmla="*/ 0 h 1072780"/>
              <a:gd name="connsiteX2" fmla="*/ 10242785 w 10242785"/>
              <a:gd name="connsiteY2" fmla="*/ 1072780 h 1072780"/>
              <a:gd name="connsiteX3" fmla="*/ 0 w 10242785"/>
              <a:gd name="connsiteY3" fmla="*/ 1072780 h 1072780"/>
              <a:gd name="connsiteX4" fmla="*/ 0 w 10242785"/>
              <a:gd name="connsiteY4" fmla="*/ 0 h 1072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42785" h="1072780" extrusionOk="0">
                <a:moveTo>
                  <a:pt x="0" y="0"/>
                </a:moveTo>
                <a:lnTo>
                  <a:pt x="10242785" y="0"/>
                </a:lnTo>
                <a:lnTo>
                  <a:pt x="10242785" y="1072780"/>
                </a:lnTo>
                <a:lnTo>
                  <a:pt x="0" y="107278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3535" tIns="113535" rIns="113535" bIns="113535" numCol="1" spcCol="1270" anchor="ctr" anchorCtr="0">
            <a:noAutofit/>
          </a:bodyPr>
          <a:lstStyle/>
          <a:p>
            <a:pPr marL="0" lvl="0" indent="0" algn="l" defTabSz="933450">
              <a:lnSpc>
                <a:spcPct val="90000"/>
              </a:lnSpc>
              <a:spcBef>
                <a:spcPts val="0"/>
              </a:spcBef>
              <a:spcAft>
                <a:spcPts val="0"/>
              </a:spcAft>
              <a:buNone/>
              <a:defRPr/>
            </a:pPr>
            <a:r>
              <a:rPr lang="en-GB" sz="2400" b="1"/>
              <a:t>Health technology and informatics refer to the use of digital tools and data management systems to enhance healthcare delivery. </a:t>
            </a:r>
            <a:endParaRPr lang="en-US" sz="2400" b="1"/>
          </a:p>
        </p:txBody>
      </p:sp>
      <p:sp>
        <p:nvSpPr>
          <p:cNvPr id="61863958" name="Rectangle: Rounded Corners 6"/>
          <p:cNvSpPr/>
          <p:nvPr/>
        </p:nvSpPr>
        <p:spPr bwMode="auto">
          <a:xfrm>
            <a:off x="358219" y="3747688"/>
            <a:ext cx="11481847" cy="1325563"/>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69965980" name="Rectangle 7" descr="Stethoscope"/>
          <p:cNvSpPr/>
          <p:nvPr/>
        </p:nvSpPr>
        <p:spPr bwMode="auto">
          <a:xfrm>
            <a:off x="574431" y="3989065"/>
            <a:ext cx="698332" cy="590029"/>
          </a:xfrm>
          <a:prstGeom prst="rect">
            <a:avLst/>
          </a:prstGeom>
          <a:blipFill rotWithShape="1">
            <a:blip r:embed="rId4"/>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txBody>
          <a:bodyPr/>
          <a:lstStyle/>
          <a:p>
            <a:pPr>
              <a:defRPr/>
            </a:pPr>
            <a:endParaRPr lang="en-GB"/>
          </a:p>
        </p:txBody>
      </p:sp>
      <p:sp>
        <p:nvSpPr>
          <p:cNvPr id="886965078" name="Freeform: Shape 9"/>
          <p:cNvSpPr/>
          <p:nvPr/>
        </p:nvSpPr>
        <p:spPr bwMode="auto">
          <a:xfrm>
            <a:off x="1590996" y="3874079"/>
            <a:ext cx="10242785" cy="1072780"/>
          </a:xfrm>
          <a:custGeom>
            <a:avLst/>
            <a:gdLst>
              <a:gd name="connsiteX0" fmla="*/ 0 w 10242785"/>
              <a:gd name="connsiteY0" fmla="*/ 0 h 1072780"/>
              <a:gd name="connsiteX1" fmla="*/ 10242785 w 10242785"/>
              <a:gd name="connsiteY1" fmla="*/ 0 h 1072780"/>
              <a:gd name="connsiteX2" fmla="*/ 10242785 w 10242785"/>
              <a:gd name="connsiteY2" fmla="*/ 1072780 h 1072780"/>
              <a:gd name="connsiteX3" fmla="*/ 0 w 10242785"/>
              <a:gd name="connsiteY3" fmla="*/ 1072780 h 1072780"/>
              <a:gd name="connsiteX4" fmla="*/ 0 w 10242785"/>
              <a:gd name="connsiteY4" fmla="*/ 0 h 1072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42785" h="1072780" extrusionOk="0">
                <a:moveTo>
                  <a:pt x="0" y="0"/>
                </a:moveTo>
                <a:lnTo>
                  <a:pt x="10242785" y="0"/>
                </a:lnTo>
                <a:lnTo>
                  <a:pt x="10242785" y="1072780"/>
                </a:lnTo>
                <a:lnTo>
                  <a:pt x="0" y="107278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3535" tIns="113535" rIns="113535" bIns="113535" numCol="1" spcCol="1270" anchor="ctr" anchorCtr="0">
            <a:noAutofit/>
          </a:bodyPr>
          <a:lstStyle/>
          <a:p>
            <a:pPr marL="0" lvl="0" indent="0" algn="l" defTabSz="933450">
              <a:lnSpc>
                <a:spcPct val="90000"/>
              </a:lnSpc>
              <a:spcBef>
                <a:spcPts val="0"/>
              </a:spcBef>
              <a:spcAft>
                <a:spcPts val="0"/>
              </a:spcAft>
              <a:buNone/>
              <a:defRPr/>
            </a:pPr>
            <a:r>
              <a:rPr lang="en-GB" sz="2400" b="1"/>
              <a:t>There have been key milestones in the development of these technologies in the UK, with significant innovations leading to profound implications for the NHS and social care system.</a:t>
            </a:r>
            <a:endParaRPr lang="en-US" sz="2400" b="1"/>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26932013"/>
                                        </p:tgtEl>
                                        <p:attrNameLst>
                                          <p:attrName>style.visibility</p:attrName>
                                        </p:attrNameLst>
                                      </p:cBhvr>
                                      <p:to>
                                        <p:strVal val="visible"/>
                                      </p:to>
                                    </p:set>
                                    <p:animEffect transition="in" filter="fade">
                                      <p:cBhvr>
                                        <p:cTn id="7" dur="500"/>
                                        <p:tgtEl>
                                          <p:spTgt spid="1926932013"/>
                                        </p:tgtEl>
                                      </p:cBhvr>
                                    </p:animEffect>
                                  </p:childTnLst>
                                </p:cTn>
                              </p:par>
                              <p:par>
                                <p:cTn id="8" presetID="10" presetClass="entr" presetSubtype="0" fill="hold" nodeType="withEffect">
                                  <p:stCondLst>
                                    <p:cond delay="0"/>
                                  </p:stCondLst>
                                  <p:childTnLst>
                                    <p:set>
                                      <p:cBhvr>
                                        <p:cTn id="9" dur="1" fill="hold">
                                          <p:stCondLst>
                                            <p:cond delay="0"/>
                                          </p:stCondLst>
                                        </p:cTn>
                                        <p:tgtEl>
                                          <p:spTgt spid="2064908556"/>
                                        </p:tgtEl>
                                        <p:attrNameLst>
                                          <p:attrName>style.visibility</p:attrName>
                                        </p:attrNameLst>
                                      </p:cBhvr>
                                      <p:to>
                                        <p:strVal val="visible"/>
                                      </p:to>
                                    </p:set>
                                    <p:animEffect transition="in" filter="fade">
                                      <p:cBhvr>
                                        <p:cTn id="10" dur="500"/>
                                        <p:tgtEl>
                                          <p:spTgt spid="2064908556"/>
                                        </p:tgtEl>
                                      </p:cBhvr>
                                    </p:animEffect>
                                  </p:childTnLst>
                                </p:cTn>
                              </p:par>
                              <p:par>
                                <p:cTn id="11" presetID="10" presetClass="entr" presetSubtype="0" fill="hold" nodeType="withEffect">
                                  <p:stCondLst>
                                    <p:cond delay="0"/>
                                  </p:stCondLst>
                                  <p:childTnLst>
                                    <p:set>
                                      <p:cBhvr>
                                        <p:cTn id="12" dur="1" fill="hold">
                                          <p:stCondLst>
                                            <p:cond delay="0"/>
                                          </p:stCondLst>
                                        </p:cTn>
                                        <p:tgtEl>
                                          <p:spTgt spid="1922108686"/>
                                        </p:tgtEl>
                                        <p:attrNameLst>
                                          <p:attrName>style.visibility</p:attrName>
                                        </p:attrNameLst>
                                      </p:cBhvr>
                                      <p:to>
                                        <p:strVal val="visible"/>
                                      </p:to>
                                    </p:set>
                                    <p:animEffect transition="in" filter="fade">
                                      <p:cBhvr>
                                        <p:cTn id="13" dur="500"/>
                                        <p:tgtEl>
                                          <p:spTgt spid="1922108686"/>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69965980"/>
                                        </p:tgtEl>
                                        <p:attrNameLst>
                                          <p:attrName>style.visibility</p:attrName>
                                        </p:attrNameLst>
                                      </p:cBhvr>
                                      <p:to>
                                        <p:strVal val="visible"/>
                                      </p:to>
                                    </p:set>
                                    <p:animEffect transition="in" filter="fade">
                                      <p:cBhvr>
                                        <p:cTn id="18" dur="500"/>
                                        <p:tgtEl>
                                          <p:spTgt spid="69965980"/>
                                        </p:tgtEl>
                                      </p:cBhvr>
                                    </p:animEffect>
                                  </p:childTnLst>
                                </p:cTn>
                              </p:par>
                              <p:par>
                                <p:cTn id="19" presetID="10" presetClass="entr" presetSubtype="0" fill="hold" nodeType="withEffect">
                                  <p:stCondLst>
                                    <p:cond delay="0"/>
                                  </p:stCondLst>
                                  <p:childTnLst>
                                    <p:set>
                                      <p:cBhvr>
                                        <p:cTn id="20" dur="1" fill="hold">
                                          <p:stCondLst>
                                            <p:cond delay="0"/>
                                          </p:stCondLst>
                                        </p:cTn>
                                        <p:tgtEl>
                                          <p:spTgt spid="61863958"/>
                                        </p:tgtEl>
                                        <p:attrNameLst>
                                          <p:attrName>style.visibility</p:attrName>
                                        </p:attrNameLst>
                                      </p:cBhvr>
                                      <p:to>
                                        <p:strVal val="visible"/>
                                      </p:to>
                                    </p:set>
                                    <p:animEffect transition="in" filter="fade">
                                      <p:cBhvr>
                                        <p:cTn id="21" dur="500"/>
                                        <p:tgtEl>
                                          <p:spTgt spid="61863958"/>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886965078"/>
                                        </p:tgtEl>
                                        <p:attrNameLst>
                                          <p:attrName>style.visibility</p:attrName>
                                        </p:attrNameLst>
                                      </p:cBhvr>
                                      <p:to>
                                        <p:strVal val="visible"/>
                                      </p:to>
                                    </p:set>
                                    <p:animEffect transition="in" filter="fade">
                                      <p:cBhvr>
                                        <p:cTn id="24" dur="500"/>
                                        <p:tgtEl>
                                          <p:spTgt spid="8869650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26932013" grpId="0"/>
      <p:bldP spid="886965078"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67081561" name="Title 1"/>
          <p:cNvSpPr>
            <a:spLocks noGrp="1"/>
          </p:cNvSpPr>
          <p:nvPr>
            <p:ph type="title"/>
          </p:nvPr>
        </p:nvSpPr>
        <p:spPr bwMode="auto"/>
        <p:txBody>
          <a:bodyPr vert="horz" lIns="91440" tIns="45720" rIns="91440" bIns="45720" rtlCol="0" anchor="t">
            <a:normAutofit/>
          </a:bodyPr>
          <a:lstStyle/>
          <a:p>
            <a:pPr>
              <a:defRPr/>
            </a:pPr>
            <a:r>
              <a:rPr lang="en-US" sz="4800" b="1">
                <a:solidFill>
                  <a:schemeClr val="tx1"/>
                </a:solidFill>
                <a:latin typeface="+mn-lt"/>
                <a:ea typeface="+mj-ea"/>
                <a:cs typeface="+mj-cs"/>
              </a:rPr>
              <a:t>Ongoing and Future Developments</a:t>
            </a:r>
            <a:endParaRPr/>
          </a:p>
        </p:txBody>
      </p:sp>
      <p:sp>
        <p:nvSpPr>
          <p:cNvPr id="528312927" name="Freeform: Shape 5"/>
          <p:cNvSpPr/>
          <p:nvPr/>
        </p:nvSpPr>
        <p:spPr bwMode="auto">
          <a:xfrm>
            <a:off x="362362" y="1583116"/>
            <a:ext cx="3498056" cy="868205"/>
          </a:xfrm>
          <a:custGeom>
            <a:avLst/>
            <a:gdLst>
              <a:gd name="connsiteX0" fmla="*/ 0 w 3498056"/>
              <a:gd name="connsiteY0" fmla="*/ 0 h 868205"/>
              <a:gd name="connsiteX1" fmla="*/ 3498056 w 3498056"/>
              <a:gd name="connsiteY1" fmla="*/ 0 h 868205"/>
              <a:gd name="connsiteX2" fmla="*/ 3498056 w 3498056"/>
              <a:gd name="connsiteY2" fmla="*/ 868205 h 868205"/>
              <a:gd name="connsiteX3" fmla="*/ 0 w 3498056"/>
              <a:gd name="connsiteY3" fmla="*/ 868205 h 868205"/>
              <a:gd name="connsiteX4" fmla="*/ 0 w 3498056"/>
              <a:gd name="connsiteY4" fmla="*/ 0 h 868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056" h="868205" extrusionOk="0">
                <a:moveTo>
                  <a:pt x="0" y="0"/>
                </a:moveTo>
                <a:lnTo>
                  <a:pt x="3498056" y="0"/>
                </a:lnTo>
                <a:lnTo>
                  <a:pt x="3498056" y="868205"/>
                </a:lnTo>
                <a:lnTo>
                  <a:pt x="0" y="868205"/>
                </a:lnTo>
                <a:lnTo>
                  <a:pt x="0" y="0"/>
                </a:lnTo>
                <a:close/>
              </a:path>
            </a:pathLst>
          </a:custGeom>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70688" tIns="97536" rIns="170688" bIns="97536" numCol="1" spcCol="1270" anchor="ctr" anchorCtr="0">
            <a:noAutofit/>
          </a:bodyPr>
          <a:lstStyle/>
          <a:p>
            <a:pPr marL="0" lvl="0" indent="0" algn="ctr" defTabSz="1066800">
              <a:lnSpc>
                <a:spcPct val="90000"/>
              </a:lnSpc>
              <a:spcBef>
                <a:spcPts val="0"/>
              </a:spcBef>
              <a:spcAft>
                <a:spcPts val="0"/>
              </a:spcAft>
              <a:buNone/>
              <a:defRPr/>
            </a:pPr>
            <a:r>
              <a:rPr lang="en-GB" sz="2400" b="1"/>
              <a:t>AI and Machine Learning: </a:t>
            </a:r>
            <a:endParaRPr lang="en-US" sz="2400" b="1"/>
          </a:p>
        </p:txBody>
      </p:sp>
      <p:sp>
        <p:nvSpPr>
          <p:cNvPr id="1634416893" name="Freeform: Shape 6"/>
          <p:cNvSpPr/>
          <p:nvPr/>
        </p:nvSpPr>
        <p:spPr bwMode="auto">
          <a:xfrm>
            <a:off x="362362" y="2697505"/>
            <a:ext cx="3498056" cy="2701080"/>
          </a:xfrm>
          <a:custGeom>
            <a:avLst/>
            <a:gdLst>
              <a:gd name="connsiteX0" fmla="*/ 0 w 3498056"/>
              <a:gd name="connsiteY0" fmla="*/ 0 h 2701080"/>
              <a:gd name="connsiteX1" fmla="*/ 3498056 w 3498056"/>
              <a:gd name="connsiteY1" fmla="*/ 0 h 2701080"/>
              <a:gd name="connsiteX2" fmla="*/ 3498056 w 3498056"/>
              <a:gd name="connsiteY2" fmla="*/ 2701080 h 2701080"/>
              <a:gd name="connsiteX3" fmla="*/ 0 w 3498056"/>
              <a:gd name="connsiteY3" fmla="*/ 2701080 h 2701080"/>
              <a:gd name="connsiteX4" fmla="*/ 0 w 3498056"/>
              <a:gd name="connsiteY4" fmla="*/ 0 h 270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056" h="2701080" extrusionOk="0">
                <a:moveTo>
                  <a:pt x="0" y="0"/>
                </a:moveTo>
                <a:lnTo>
                  <a:pt x="3498056" y="0"/>
                </a:lnTo>
                <a:lnTo>
                  <a:pt x="3498056" y="2701080"/>
                </a:lnTo>
                <a:lnTo>
                  <a:pt x="0" y="2701080"/>
                </a:lnTo>
                <a:lnTo>
                  <a:pt x="0" y="0"/>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28016" tIns="128016" rIns="170688" bIns="192024" numCol="1" spcCol="1270" anchor="t" anchorCtr="0">
            <a:noAutofit/>
          </a:bodyPr>
          <a:lstStyle/>
          <a:p>
            <a:pPr marL="228600" lvl="1" indent="-228600" algn="l" defTabSz="1066800">
              <a:lnSpc>
                <a:spcPct val="90000"/>
              </a:lnSpc>
              <a:spcBef>
                <a:spcPts val="0"/>
              </a:spcBef>
              <a:spcAft>
                <a:spcPts val="0"/>
              </a:spcAft>
              <a:buChar char="•"/>
              <a:defRPr/>
            </a:pPr>
            <a:r>
              <a:rPr lang="en-GB" sz="2400"/>
              <a:t>Continued exploration of AI technologies for enhancing diagnostic accuracy, predicting patient outcomes, and personalising treatment plans.</a:t>
            </a:r>
            <a:endParaRPr lang="en-US" sz="2400"/>
          </a:p>
        </p:txBody>
      </p:sp>
      <p:sp>
        <p:nvSpPr>
          <p:cNvPr id="1452257743" name="Freeform: Shape 7"/>
          <p:cNvSpPr/>
          <p:nvPr/>
        </p:nvSpPr>
        <p:spPr bwMode="auto">
          <a:xfrm>
            <a:off x="4346972" y="1583116"/>
            <a:ext cx="3498056" cy="868205"/>
          </a:xfrm>
          <a:custGeom>
            <a:avLst/>
            <a:gdLst>
              <a:gd name="connsiteX0" fmla="*/ 0 w 3498056"/>
              <a:gd name="connsiteY0" fmla="*/ 0 h 868205"/>
              <a:gd name="connsiteX1" fmla="*/ 3498056 w 3498056"/>
              <a:gd name="connsiteY1" fmla="*/ 0 h 868205"/>
              <a:gd name="connsiteX2" fmla="*/ 3498056 w 3498056"/>
              <a:gd name="connsiteY2" fmla="*/ 868205 h 868205"/>
              <a:gd name="connsiteX3" fmla="*/ 0 w 3498056"/>
              <a:gd name="connsiteY3" fmla="*/ 868205 h 868205"/>
              <a:gd name="connsiteX4" fmla="*/ 0 w 3498056"/>
              <a:gd name="connsiteY4" fmla="*/ 0 h 868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056" h="868205" extrusionOk="0">
                <a:moveTo>
                  <a:pt x="0" y="0"/>
                </a:moveTo>
                <a:lnTo>
                  <a:pt x="3498056" y="0"/>
                </a:lnTo>
                <a:lnTo>
                  <a:pt x="3498056" y="868205"/>
                </a:lnTo>
                <a:lnTo>
                  <a:pt x="0" y="868205"/>
                </a:lnTo>
                <a:lnTo>
                  <a:pt x="0" y="0"/>
                </a:lnTo>
                <a:close/>
              </a:path>
            </a:pathLst>
          </a:custGeom>
        </p:spPr>
        <p:style>
          <a:lnRef idx="2">
            <a:schemeClr val="accent2">
              <a:hueOff val="-727682"/>
              <a:satOff val="-41964"/>
              <a:lumOff val="4314"/>
              <a:alphaOff val="0"/>
            </a:schemeClr>
          </a:lnRef>
          <a:fillRef idx="1">
            <a:schemeClr val="accent2">
              <a:hueOff val="-727682"/>
              <a:satOff val="-41964"/>
              <a:lumOff val="4314"/>
              <a:alphaOff val="0"/>
            </a:schemeClr>
          </a:fillRef>
          <a:effectRef idx="0">
            <a:schemeClr val="accent2">
              <a:hueOff val="-727682"/>
              <a:satOff val="-41964"/>
              <a:lumOff val="4314"/>
              <a:alphaOff val="0"/>
            </a:schemeClr>
          </a:effectRef>
          <a:fontRef idx="minor">
            <a:schemeClr val="lt1"/>
          </a:fontRef>
        </p:style>
        <p:txBody>
          <a:bodyPr spcFirstLastPara="0" vert="horz" wrap="square" lIns="170688" tIns="97536" rIns="170688" bIns="97536" numCol="1" spcCol="1270" anchor="ctr" anchorCtr="0">
            <a:noAutofit/>
          </a:bodyPr>
          <a:lstStyle/>
          <a:p>
            <a:pPr marL="0" lvl="0" indent="0" algn="ctr" defTabSz="1066800">
              <a:lnSpc>
                <a:spcPct val="90000"/>
              </a:lnSpc>
              <a:spcBef>
                <a:spcPts val="0"/>
              </a:spcBef>
              <a:spcAft>
                <a:spcPts val="0"/>
              </a:spcAft>
              <a:buNone/>
              <a:defRPr/>
            </a:pPr>
            <a:r>
              <a:rPr lang="en-GB" sz="2400" b="1"/>
              <a:t>Blockchain for Health Records: </a:t>
            </a:r>
            <a:endParaRPr lang="en-US" sz="2400" b="1"/>
          </a:p>
        </p:txBody>
      </p:sp>
      <p:sp>
        <p:nvSpPr>
          <p:cNvPr id="346111697" name="Freeform: Shape 9"/>
          <p:cNvSpPr/>
          <p:nvPr/>
        </p:nvSpPr>
        <p:spPr bwMode="auto">
          <a:xfrm>
            <a:off x="4350146" y="2697505"/>
            <a:ext cx="3498056" cy="2701080"/>
          </a:xfrm>
          <a:custGeom>
            <a:avLst/>
            <a:gdLst>
              <a:gd name="connsiteX0" fmla="*/ 0 w 3498056"/>
              <a:gd name="connsiteY0" fmla="*/ 0 h 2701080"/>
              <a:gd name="connsiteX1" fmla="*/ 3498056 w 3498056"/>
              <a:gd name="connsiteY1" fmla="*/ 0 h 2701080"/>
              <a:gd name="connsiteX2" fmla="*/ 3498056 w 3498056"/>
              <a:gd name="connsiteY2" fmla="*/ 2701080 h 2701080"/>
              <a:gd name="connsiteX3" fmla="*/ 0 w 3498056"/>
              <a:gd name="connsiteY3" fmla="*/ 2701080 h 2701080"/>
              <a:gd name="connsiteX4" fmla="*/ 0 w 3498056"/>
              <a:gd name="connsiteY4" fmla="*/ 0 h 270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056" h="2701080" extrusionOk="0">
                <a:moveTo>
                  <a:pt x="0" y="0"/>
                </a:moveTo>
                <a:lnTo>
                  <a:pt x="3498056" y="0"/>
                </a:lnTo>
                <a:lnTo>
                  <a:pt x="3498056" y="2701080"/>
                </a:lnTo>
                <a:lnTo>
                  <a:pt x="0" y="2701080"/>
                </a:lnTo>
                <a:lnTo>
                  <a:pt x="0" y="0"/>
                </a:lnTo>
                <a:close/>
              </a:path>
            </a:pathLst>
          </a:custGeom>
        </p:spPr>
        <p:style>
          <a:lnRef idx="2">
            <a:schemeClr val="accent2">
              <a:tint val="40000"/>
              <a:alpha val="90000"/>
              <a:hueOff val="-424613"/>
              <a:satOff val="-37673"/>
              <a:lumOff val="-385"/>
              <a:alphaOff val="0"/>
            </a:schemeClr>
          </a:lnRef>
          <a:fillRef idx="1">
            <a:schemeClr val="accent2">
              <a:tint val="40000"/>
              <a:alpha val="90000"/>
              <a:hueOff val="-424613"/>
              <a:satOff val="-37673"/>
              <a:lumOff val="-385"/>
              <a:alphaOff val="0"/>
            </a:schemeClr>
          </a:fillRef>
          <a:effectRef idx="0">
            <a:schemeClr val="accent2">
              <a:tint val="40000"/>
              <a:alpha val="90000"/>
              <a:hueOff val="-424613"/>
              <a:satOff val="-37673"/>
              <a:lumOff val="-385"/>
              <a:alphaOff val="0"/>
            </a:schemeClr>
          </a:effectRef>
          <a:fontRef idx="minor">
            <a:schemeClr val="dk1">
              <a:hueOff val="0"/>
              <a:satOff val="0"/>
              <a:lumOff val="0"/>
              <a:alphaOff val="0"/>
            </a:schemeClr>
          </a:fontRef>
        </p:style>
        <p:txBody>
          <a:bodyPr spcFirstLastPara="0" vert="horz" wrap="square" lIns="128016" tIns="128016" rIns="170688" bIns="192024" numCol="1" spcCol="1270" anchor="t" anchorCtr="0">
            <a:noAutofit/>
          </a:bodyPr>
          <a:lstStyle/>
          <a:p>
            <a:pPr marL="228600" lvl="1" indent="-228600" algn="l" defTabSz="1066800">
              <a:lnSpc>
                <a:spcPct val="90000"/>
              </a:lnSpc>
              <a:spcBef>
                <a:spcPts val="0"/>
              </a:spcBef>
              <a:spcAft>
                <a:spcPts val="0"/>
              </a:spcAft>
              <a:buChar char="•"/>
              <a:defRPr/>
            </a:pPr>
            <a:r>
              <a:rPr lang="en-GB" sz="2400"/>
              <a:t>Research into using blockchain technology to secure and streamline health records and patient data.</a:t>
            </a:r>
            <a:endParaRPr lang="en-US" sz="2400"/>
          </a:p>
        </p:txBody>
      </p:sp>
      <p:sp>
        <p:nvSpPr>
          <p:cNvPr id="993791397" name="Freeform: Shape 11"/>
          <p:cNvSpPr/>
          <p:nvPr/>
        </p:nvSpPr>
        <p:spPr bwMode="auto">
          <a:xfrm>
            <a:off x="8331582" y="1583116"/>
            <a:ext cx="3498056" cy="868205"/>
          </a:xfrm>
          <a:custGeom>
            <a:avLst/>
            <a:gdLst>
              <a:gd name="connsiteX0" fmla="*/ 0 w 3498056"/>
              <a:gd name="connsiteY0" fmla="*/ 0 h 868205"/>
              <a:gd name="connsiteX1" fmla="*/ 3498056 w 3498056"/>
              <a:gd name="connsiteY1" fmla="*/ 0 h 868205"/>
              <a:gd name="connsiteX2" fmla="*/ 3498056 w 3498056"/>
              <a:gd name="connsiteY2" fmla="*/ 868205 h 868205"/>
              <a:gd name="connsiteX3" fmla="*/ 0 w 3498056"/>
              <a:gd name="connsiteY3" fmla="*/ 868205 h 868205"/>
              <a:gd name="connsiteX4" fmla="*/ 0 w 3498056"/>
              <a:gd name="connsiteY4" fmla="*/ 0 h 868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056" h="868205" extrusionOk="0">
                <a:moveTo>
                  <a:pt x="0" y="0"/>
                </a:moveTo>
                <a:lnTo>
                  <a:pt x="3498056" y="0"/>
                </a:lnTo>
                <a:lnTo>
                  <a:pt x="3498056" y="868205"/>
                </a:lnTo>
                <a:lnTo>
                  <a:pt x="0" y="868205"/>
                </a:lnTo>
                <a:lnTo>
                  <a:pt x="0" y="0"/>
                </a:lnTo>
                <a:close/>
              </a:path>
            </a:pathLst>
          </a:custGeom>
        </p:spPr>
        <p:style>
          <a:lnRef idx="2">
            <a:schemeClr val="accent2">
              <a:hueOff val="-1455363"/>
              <a:satOff val="-83928"/>
              <a:lumOff val="8628"/>
              <a:alphaOff val="0"/>
            </a:schemeClr>
          </a:lnRef>
          <a:fillRef idx="1">
            <a:schemeClr val="accent2">
              <a:hueOff val="-1455363"/>
              <a:satOff val="-83928"/>
              <a:lumOff val="8628"/>
              <a:alphaOff val="0"/>
            </a:schemeClr>
          </a:fillRef>
          <a:effectRef idx="0">
            <a:schemeClr val="accent2">
              <a:hueOff val="-1455363"/>
              <a:satOff val="-83928"/>
              <a:lumOff val="8628"/>
              <a:alphaOff val="0"/>
            </a:schemeClr>
          </a:effectRef>
          <a:fontRef idx="minor">
            <a:schemeClr val="lt1"/>
          </a:fontRef>
        </p:style>
        <p:txBody>
          <a:bodyPr spcFirstLastPara="0" vert="horz" wrap="square" lIns="170688" tIns="97536" rIns="170688" bIns="97536" numCol="1" spcCol="1270" anchor="ctr" anchorCtr="0">
            <a:noAutofit/>
          </a:bodyPr>
          <a:lstStyle/>
          <a:p>
            <a:pPr marL="0" lvl="0" indent="0" algn="ctr" defTabSz="1066800">
              <a:lnSpc>
                <a:spcPct val="90000"/>
              </a:lnSpc>
              <a:spcBef>
                <a:spcPts val="0"/>
              </a:spcBef>
              <a:spcAft>
                <a:spcPts val="0"/>
              </a:spcAft>
              <a:buNone/>
              <a:defRPr/>
            </a:pPr>
            <a:r>
              <a:rPr lang="en-GB" sz="2400" b="1"/>
              <a:t>Wearable Health Technology: </a:t>
            </a:r>
            <a:endParaRPr lang="en-US" sz="2400" b="1"/>
          </a:p>
        </p:txBody>
      </p:sp>
      <p:sp>
        <p:nvSpPr>
          <p:cNvPr id="1963164861" name="Freeform: Shape 13"/>
          <p:cNvSpPr/>
          <p:nvPr/>
        </p:nvSpPr>
        <p:spPr bwMode="auto">
          <a:xfrm>
            <a:off x="8337931" y="2697505"/>
            <a:ext cx="3498056" cy="2701080"/>
          </a:xfrm>
          <a:custGeom>
            <a:avLst/>
            <a:gdLst>
              <a:gd name="connsiteX0" fmla="*/ 0 w 3498056"/>
              <a:gd name="connsiteY0" fmla="*/ 0 h 2701080"/>
              <a:gd name="connsiteX1" fmla="*/ 3498056 w 3498056"/>
              <a:gd name="connsiteY1" fmla="*/ 0 h 2701080"/>
              <a:gd name="connsiteX2" fmla="*/ 3498056 w 3498056"/>
              <a:gd name="connsiteY2" fmla="*/ 2701080 h 2701080"/>
              <a:gd name="connsiteX3" fmla="*/ 0 w 3498056"/>
              <a:gd name="connsiteY3" fmla="*/ 2701080 h 2701080"/>
              <a:gd name="connsiteX4" fmla="*/ 0 w 3498056"/>
              <a:gd name="connsiteY4" fmla="*/ 0 h 270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056" h="2701080" extrusionOk="0">
                <a:moveTo>
                  <a:pt x="0" y="0"/>
                </a:moveTo>
                <a:lnTo>
                  <a:pt x="3498056" y="0"/>
                </a:lnTo>
                <a:lnTo>
                  <a:pt x="3498056" y="2701080"/>
                </a:lnTo>
                <a:lnTo>
                  <a:pt x="0" y="2701080"/>
                </a:lnTo>
                <a:lnTo>
                  <a:pt x="0" y="0"/>
                </a:lnTo>
                <a:close/>
              </a:path>
            </a:pathLst>
          </a:custGeom>
        </p:spPr>
        <p:style>
          <a:lnRef idx="2">
            <a:schemeClr val="accent2">
              <a:tint val="40000"/>
              <a:alpha val="90000"/>
              <a:hueOff val="-849226"/>
              <a:satOff val="-75346"/>
              <a:lumOff val="-769"/>
              <a:alphaOff val="0"/>
            </a:schemeClr>
          </a:lnRef>
          <a:fillRef idx="1">
            <a:schemeClr val="accent2">
              <a:tint val="40000"/>
              <a:alpha val="90000"/>
              <a:hueOff val="-849226"/>
              <a:satOff val="-75346"/>
              <a:lumOff val="-769"/>
              <a:alphaOff val="0"/>
            </a:schemeClr>
          </a:fillRef>
          <a:effectRef idx="0">
            <a:schemeClr val="accent2">
              <a:tint val="40000"/>
              <a:alpha val="90000"/>
              <a:hueOff val="-849226"/>
              <a:satOff val="-75346"/>
              <a:lumOff val="-769"/>
              <a:alphaOff val="0"/>
            </a:schemeClr>
          </a:effectRef>
          <a:fontRef idx="minor">
            <a:schemeClr val="dk1">
              <a:hueOff val="0"/>
              <a:satOff val="0"/>
              <a:lumOff val="0"/>
              <a:alphaOff val="0"/>
            </a:schemeClr>
          </a:fontRef>
        </p:style>
        <p:txBody>
          <a:bodyPr spcFirstLastPara="0" vert="horz" wrap="square" lIns="128016" tIns="128016" rIns="170688" bIns="192024" numCol="1" spcCol="1270" anchor="t" anchorCtr="0">
            <a:noAutofit/>
          </a:bodyPr>
          <a:lstStyle/>
          <a:p>
            <a:pPr marL="228600" lvl="1" indent="-228600" algn="l" defTabSz="1066800">
              <a:lnSpc>
                <a:spcPct val="90000"/>
              </a:lnSpc>
              <a:spcBef>
                <a:spcPts val="0"/>
              </a:spcBef>
              <a:spcAft>
                <a:spcPts val="0"/>
              </a:spcAft>
              <a:buChar char="•"/>
              <a:defRPr/>
            </a:pPr>
            <a:r>
              <a:rPr lang="en-GB" sz="2400"/>
              <a:t>Increasing integration of wearable devices for monitoring health metrics and managing chronic conditions.</a:t>
            </a:r>
            <a:endParaRPr lang="en-US" sz="24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28312927"/>
                                        </p:tgtEl>
                                        <p:attrNameLst>
                                          <p:attrName>style.visibility</p:attrName>
                                        </p:attrNameLst>
                                      </p:cBhvr>
                                      <p:to>
                                        <p:strVal val="visible"/>
                                      </p:to>
                                    </p:set>
                                    <p:animEffect transition="in" filter="fade">
                                      <p:cBhvr>
                                        <p:cTn id="7" dur="500"/>
                                        <p:tgtEl>
                                          <p:spTgt spid="52831292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634416893"/>
                                        </p:tgtEl>
                                        <p:attrNameLst>
                                          <p:attrName>style.visibility</p:attrName>
                                        </p:attrNameLst>
                                      </p:cBhvr>
                                      <p:to>
                                        <p:strVal val="visible"/>
                                      </p:to>
                                    </p:set>
                                    <p:animEffect transition="in" filter="fade">
                                      <p:cBhvr>
                                        <p:cTn id="10" dur="500"/>
                                        <p:tgtEl>
                                          <p:spTgt spid="163441689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452257743"/>
                                        </p:tgtEl>
                                        <p:attrNameLst>
                                          <p:attrName>style.visibility</p:attrName>
                                        </p:attrNameLst>
                                      </p:cBhvr>
                                      <p:to>
                                        <p:strVal val="visible"/>
                                      </p:to>
                                    </p:set>
                                    <p:animEffect transition="in" filter="fade">
                                      <p:cBhvr>
                                        <p:cTn id="15" dur="500"/>
                                        <p:tgtEl>
                                          <p:spTgt spid="145225774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46111697"/>
                                        </p:tgtEl>
                                        <p:attrNameLst>
                                          <p:attrName>style.visibility</p:attrName>
                                        </p:attrNameLst>
                                      </p:cBhvr>
                                      <p:to>
                                        <p:strVal val="visible"/>
                                      </p:to>
                                    </p:set>
                                    <p:animEffect transition="in" filter="fade">
                                      <p:cBhvr>
                                        <p:cTn id="18" dur="500"/>
                                        <p:tgtEl>
                                          <p:spTgt spid="346111697"/>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993791397"/>
                                        </p:tgtEl>
                                        <p:attrNameLst>
                                          <p:attrName>style.visibility</p:attrName>
                                        </p:attrNameLst>
                                      </p:cBhvr>
                                      <p:to>
                                        <p:strVal val="visible"/>
                                      </p:to>
                                    </p:set>
                                    <p:animEffect transition="in" filter="fade">
                                      <p:cBhvr>
                                        <p:cTn id="23" dur="500"/>
                                        <p:tgtEl>
                                          <p:spTgt spid="993791397"/>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963164861"/>
                                        </p:tgtEl>
                                        <p:attrNameLst>
                                          <p:attrName>style.visibility</p:attrName>
                                        </p:attrNameLst>
                                      </p:cBhvr>
                                      <p:to>
                                        <p:strVal val="visible"/>
                                      </p:to>
                                    </p:set>
                                    <p:animEffect transition="in" filter="fade">
                                      <p:cBhvr>
                                        <p:cTn id="26" dur="500"/>
                                        <p:tgtEl>
                                          <p:spTgt spid="19631648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8312927" grpId="0" animBg="1"/>
      <p:bldP spid="1634416893" grpId="0" animBg="1"/>
      <p:bldP spid="1452257743" grpId="0" animBg="1"/>
      <p:bldP spid="346111697" grpId="0" animBg="1"/>
      <p:bldP spid="993791397" grpId="0" animBg="1"/>
      <p:bldP spid="1963164861" grpId="0" animBg="1"/>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003480252" name="Title 1"/>
          <p:cNvSpPr>
            <a:spLocks noGrp="1"/>
          </p:cNvSpPr>
          <p:nvPr>
            <p:ph type="title"/>
          </p:nvPr>
        </p:nvSpPr>
        <p:spPr bwMode="auto">
          <a:xfrm>
            <a:off x="295373" y="1163655"/>
            <a:ext cx="11601252" cy="970209"/>
          </a:xfrm>
        </p:spPr>
        <p:txBody>
          <a:bodyPr>
            <a:normAutofit fontScale="90000"/>
          </a:bodyPr>
          <a:lstStyle/>
          <a:p>
            <a:pPr>
              <a:defRPr/>
            </a:pPr>
            <a:r>
              <a:rPr lang="en-GB" b="1" dirty="0">
                <a:latin typeface="Calibri"/>
                <a:ea typeface="Calibri"/>
                <a:cs typeface="Calibri"/>
              </a:rPr>
              <a:t>2022 priorities – </a:t>
            </a:r>
            <a:r>
              <a:rPr lang="en-GB" b="1" dirty="0">
                <a:latin typeface="+mn-lt"/>
              </a:rPr>
              <a:t>Equipping the System Digitally for Better Care</a:t>
            </a:r>
            <a:endParaRPr lang="en-US" dirty="0"/>
          </a:p>
        </p:txBody>
      </p:sp>
      <p:sp>
        <p:nvSpPr>
          <p:cNvPr id="76883621" name="Content Placeholder 2"/>
          <p:cNvSpPr>
            <a:spLocks noGrp="1"/>
          </p:cNvSpPr>
          <p:nvPr>
            <p:ph idx="1"/>
          </p:nvPr>
        </p:nvSpPr>
        <p:spPr bwMode="auto">
          <a:xfrm>
            <a:off x="295373" y="2336551"/>
            <a:ext cx="11601251" cy="970209"/>
          </a:xfrm>
        </p:spPr>
        <p:txBody>
          <a:bodyPr/>
          <a:lstStyle/>
          <a:p>
            <a:pPr marL="0" indent="0">
              <a:buNone/>
              <a:defRPr/>
            </a:pPr>
            <a:r>
              <a:rPr lang="en-GB"/>
              <a:t>The UK government identifies the need to invest in  strong digital foundations in order to deliver long-term transformation with health and care. </a:t>
            </a:r>
            <a:endParaRPr/>
          </a:p>
        </p:txBody>
      </p:sp>
      <p:pic>
        <p:nvPicPr>
          <p:cNvPr id="1111455893" name="Content Placeholder 4"/>
          <p:cNvPicPr>
            <a:picLocks noChangeAspect="1"/>
          </p:cNvPicPr>
          <p:nvPr/>
        </p:nvPicPr>
        <p:blipFill rotWithShape="1">
          <a:blip r:embed="rId3"/>
          <a:stretch/>
        </p:blipFill>
        <p:spPr bwMode="auto">
          <a:xfrm>
            <a:off x="8251794" y="104369"/>
            <a:ext cx="3804739" cy="970209"/>
          </a:xfrm>
          <a:prstGeom prst="rect">
            <a:avLst/>
          </a:prstGeom>
        </p:spPr>
      </p:pic>
      <p:grpSp>
        <p:nvGrpSpPr>
          <p:cNvPr id="1385101972" name="Group 14"/>
          <p:cNvGrpSpPr/>
          <p:nvPr/>
        </p:nvGrpSpPr>
        <p:grpSpPr bwMode="auto">
          <a:xfrm>
            <a:off x="-2873635" y="3344666"/>
            <a:ext cx="12975071" cy="3913864"/>
            <a:chOff x="-2873635" y="3344666"/>
            <a:chExt cx="12975071" cy="3913864"/>
          </a:xfrm>
        </p:grpSpPr>
        <p:sp>
          <p:nvSpPr>
            <p:cNvPr id="8" name="Block Arc 7"/>
            <p:cNvSpPr/>
            <p:nvPr/>
          </p:nvSpPr>
          <p:spPr bwMode="auto">
            <a:xfrm>
              <a:off x="-2873635" y="3344666"/>
              <a:ext cx="3979625" cy="3913864"/>
            </a:xfrm>
            <a:prstGeom prst="blockArc">
              <a:avLst>
                <a:gd name="adj1" fmla="val 18900000"/>
                <a:gd name="adj2" fmla="val 2700000"/>
                <a:gd name="adj3" fmla="val 552"/>
              </a:avLst>
            </a:prstGeom>
          </p:spPr>
          <p:style>
            <a:lnRef idx="2">
              <a:schemeClr val="accent5">
                <a:hueOff val="0"/>
                <a:satOff val="0"/>
                <a:lumOff val="0"/>
                <a:alphaOff val="0"/>
              </a:schemeClr>
            </a:lnRef>
            <a:fillRef idx="0">
              <a:schemeClr val="accent4">
                <a:tint val="90000"/>
                <a:hueOff val="0"/>
                <a:satOff val="0"/>
                <a:lumOff val="0"/>
                <a:alphaOff val="0"/>
              </a:schemeClr>
            </a:fillRef>
            <a:effectRef idx="0">
              <a:schemeClr val="accent4">
                <a:tint val="90000"/>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9" name="Freeform: Shape 8"/>
            <p:cNvSpPr/>
            <p:nvPr/>
          </p:nvSpPr>
          <p:spPr bwMode="auto">
            <a:xfrm>
              <a:off x="910048" y="4139971"/>
              <a:ext cx="9191388" cy="580813"/>
            </a:xfrm>
            <a:custGeom>
              <a:avLst/>
              <a:gdLst>
                <a:gd name="connsiteX0" fmla="*/ 0 w 9039506"/>
                <a:gd name="connsiteY0" fmla="*/ 0 h 580813"/>
                <a:gd name="connsiteX1" fmla="*/ 9039506 w 9039506"/>
                <a:gd name="connsiteY1" fmla="*/ 0 h 580813"/>
                <a:gd name="connsiteX2" fmla="*/ 9039506 w 9039506"/>
                <a:gd name="connsiteY2" fmla="*/ 580813 h 580813"/>
                <a:gd name="connsiteX3" fmla="*/ 0 w 9039506"/>
                <a:gd name="connsiteY3" fmla="*/ 580813 h 580813"/>
                <a:gd name="connsiteX4" fmla="*/ 0 w 9039506"/>
                <a:gd name="connsiteY4" fmla="*/ 0 h 5808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39506" h="580813" extrusionOk="0">
                  <a:moveTo>
                    <a:pt x="0" y="0"/>
                  </a:moveTo>
                  <a:lnTo>
                    <a:pt x="9039506" y="0"/>
                  </a:lnTo>
                  <a:lnTo>
                    <a:pt x="9039506" y="580813"/>
                  </a:lnTo>
                  <a:lnTo>
                    <a:pt x="0" y="580813"/>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461020" tIns="76200" rIns="76200" bIns="76200" numCol="1" spcCol="1270" anchor="ctr" anchorCtr="0">
              <a:noAutofit/>
            </a:bodyPr>
            <a:lstStyle/>
            <a:p>
              <a:pPr marL="0" lvl="0" indent="0" algn="l" defTabSz="1333500">
                <a:lnSpc>
                  <a:spcPct val="90000"/>
                </a:lnSpc>
                <a:spcBef>
                  <a:spcPts val="0"/>
                </a:spcBef>
                <a:spcAft>
                  <a:spcPts val="0"/>
                </a:spcAft>
                <a:buNone/>
                <a:defRPr/>
              </a:pPr>
              <a:r>
                <a:rPr lang="en-GB" sz="3000" b="1" i="0">
                  <a:solidFill>
                    <a:srgbClr val="002060"/>
                  </a:solidFill>
                </a:rPr>
                <a:t>Digitising health and social care records </a:t>
              </a:r>
              <a:endParaRPr lang="en-GB" sz="3000" b="1">
                <a:solidFill>
                  <a:srgbClr val="002060"/>
                </a:solidFill>
              </a:endParaRPr>
            </a:p>
          </p:txBody>
        </p:sp>
        <p:sp>
          <p:nvSpPr>
            <p:cNvPr id="10" name="Oval 9"/>
            <p:cNvSpPr/>
            <p:nvPr/>
          </p:nvSpPr>
          <p:spPr bwMode="auto">
            <a:xfrm>
              <a:off x="505219" y="4067369"/>
              <a:ext cx="738215" cy="726016"/>
            </a:xfrm>
            <a:prstGeom prst="ellipse">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837713776" name="Group 15"/>
          <p:cNvGrpSpPr/>
          <p:nvPr/>
        </p:nvGrpSpPr>
        <p:grpSpPr bwMode="auto">
          <a:xfrm>
            <a:off x="728544" y="4938589"/>
            <a:ext cx="9191388" cy="726016"/>
            <a:chOff x="728544" y="4938589"/>
            <a:chExt cx="9191388" cy="726016"/>
          </a:xfrm>
        </p:grpSpPr>
        <p:sp>
          <p:nvSpPr>
            <p:cNvPr id="11" name="Freeform: Shape 10"/>
            <p:cNvSpPr/>
            <p:nvPr/>
          </p:nvSpPr>
          <p:spPr bwMode="auto">
            <a:xfrm>
              <a:off x="1091552" y="5011191"/>
              <a:ext cx="8828380" cy="580813"/>
            </a:xfrm>
            <a:custGeom>
              <a:avLst/>
              <a:gdLst>
                <a:gd name="connsiteX0" fmla="*/ 0 w 8828380"/>
                <a:gd name="connsiteY0" fmla="*/ 0 h 580813"/>
                <a:gd name="connsiteX1" fmla="*/ 8828380 w 8828380"/>
                <a:gd name="connsiteY1" fmla="*/ 0 h 580813"/>
                <a:gd name="connsiteX2" fmla="*/ 8828380 w 8828380"/>
                <a:gd name="connsiteY2" fmla="*/ 580813 h 580813"/>
                <a:gd name="connsiteX3" fmla="*/ 0 w 8828380"/>
                <a:gd name="connsiteY3" fmla="*/ 580813 h 580813"/>
                <a:gd name="connsiteX4" fmla="*/ 0 w 8828380"/>
                <a:gd name="connsiteY4" fmla="*/ 0 h 5808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28380" h="580813" extrusionOk="0">
                  <a:moveTo>
                    <a:pt x="0" y="0"/>
                  </a:moveTo>
                  <a:lnTo>
                    <a:pt x="8828380" y="0"/>
                  </a:lnTo>
                  <a:lnTo>
                    <a:pt x="8828380" y="580813"/>
                  </a:lnTo>
                  <a:lnTo>
                    <a:pt x="0" y="580813"/>
                  </a:lnTo>
                  <a:lnTo>
                    <a:pt x="0" y="0"/>
                  </a:lnTo>
                  <a:close/>
                </a:path>
              </a:pathLst>
            </a:custGeom>
          </p:spPr>
          <p:style>
            <a:lnRef idx="2">
              <a:schemeClr val="lt1">
                <a:hueOff val="0"/>
                <a:satOff val="0"/>
                <a:lumOff val="0"/>
                <a:alphaOff val="0"/>
              </a:schemeClr>
            </a:lnRef>
            <a:fillRef idx="1">
              <a:schemeClr val="accent4">
                <a:hueOff val="4900445"/>
                <a:satOff val="-20388"/>
                <a:lumOff val="4804"/>
                <a:alphaOff val="0"/>
              </a:schemeClr>
            </a:fillRef>
            <a:effectRef idx="0">
              <a:schemeClr val="accent4">
                <a:hueOff val="4900445"/>
                <a:satOff val="-20388"/>
                <a:lumOff val="4804"/>
                <a:alphaOff val="0"/>
              </a:schemeClr>
            </a:effectRef>
            <a:fontRef idx="minor">
              <a:schemeClr val="lt1"/>
            </a:fontRef>
          </p:style>
          <p:txBody>
            <a:bodyPr spcFirstLastPara="0" vert="horz" wrap="square" lIns="461020" tIns="76200" rIns="76200" bIns="76200" numCol="1" spcCol="1270" anchor="ctr" anchorCtr="0">
              <a:noAutofit/>
            </a:bodyPr>
            <a:lstStyle/>
            <a:p>
              <a:pPr marL="0" lvl="0" indent="0" algn="l" defTabSz="1333500">
                <a:lnSpc>
                  <a:spcPct val="90000"/>
                </a:lnSpc>
                <a:spcBef>
                  <a:spcPts val="0"/>
                </a:spcBef>
                <a:spcAft>
                  <a:spcPts val="0"/>
                </a:spcAft>
                <a:buNone/>
                <a:defRPr/>
              </a:pPr>
              <a:r>
                <a:rPr lang="en-GB" sz="3000" b="1" i="0">
                  <a:solidFill>
                    <a:srgbClr val="002060"/>
                  </a:solidFill>
                </a:rPr>
                <a:t>A life-long, joined up health and social care record </a:t>
              </a:r>
              <a:endParaRPr lang="en-GB" sz="3000" b="1">
                <a:solidFill>
                  <a:srgbClr val="002060"/>
                </a:solidFill>
              </a:endParaRPr>
            </a:p>
          </p:txBody>
        </p:sp>
        <p:sp>
          <p:nvSpPr>
            <p:cNvPr id="12" name="Oval 11"/>
            <p:cNvSpPr/>
            <p:nvPr/>
          </p:nvSpPr>
          <p:spPr bwMode="auto">
            <a:xfrm>
              <a:off x="728544" y="4938589"/>
              <a:ext cx="726016" cy="726016"/>
            </a:xfrm>
            <a:prstGeom prst="ellipse">
              <a:avLst/>
            </a:prstGeom>
          </p:spPr>
          <p:style>
            <a:lnRef idx="2">
              <a:schemeClr val="accent4">
                <a:hueOff val="4900445"/>
                <a:satOff val="-20388"/>
                <a:lumOff val="480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1399021160" name="Group 16"/>
          <p:cNvGrpSpPr/>
          <p:nvPr/>
        </p:nvGrpSpPr>
        <p:grpSpPr bwMode="auto">
          <a:xfrm>
            <a:off x="517418" y="5809808"/>
            <a:ext cx="9439381" cy="726016"/>
            <a:chOff x="517418" y="5809808"/>
            <a:chExt cx="9439381" cy="726016"/>
          </a:xfrm>
        </p:grpSpPr>
        <p:sp>
          <p:nvSpPr>
            <p:cNvPr id="13" name="Freeform: Shape 12"/>
            <p:cNvSpPr/>
            <p:nvPr/>
          </p:nvSpPr>
          <p:spPr bwMode="auto">
            <a:xfrm>
              <a:off x="917293" y="5859021"/>
              <a:ext cx="9039506" cy="580813"/>
            </a:xfrm>
            <a:custGeom>
              <a:avLst/>
              <a:gdLst>
                <a:gd name="connsiteX0" fmla="*/ 0 w 9039506"/>
                <a:gd name="connsiteY0" fmla="*/ 0 h 580813"/>
                <a:gd name="connsiteX1" fmla="*/ 9039506 w 9039506"/>
                <a:gd name="connsiteY1" fmla="*/ 0 h 580813"/>
                <a:gd name="connsiteX2" fmla="*/ 9039506 w 9039506"/>
                <a:gd name="connsiteY2" fmla="*/ 580813 h 580813"/>
                <a:gd name="connsiteX3" fmla="*/ 0 w 9039506"/>
                <a:gd name="connsiteY3" fmla="*/ 580813 h 580813"/>
                <a:gd name="connsiteX4" fmla="*/ 0 w 9039506"/>
                <a:gd name="connsiteY4" fmla="*/ 0 h 5808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39506" h="580813" extrusionOk="0">
                  <a:moveTo>
                    <a:pt x="0" y="0"/>
                  </a:moveTo>
                  <a:lnTo>
                    <a:pt x="9039506" y="0"/>
                  </a:lnTo>
                  <a:lnTo>
                    <a:pt x="9039506" y="580813"/>
                  </a:lnTo>
                  <a:lnTo>
                    <a:pt x="0" y="580813"/>
                  </a:lnTo>
                  <a:lnTo>
                    <a:pt x="0" y="0"/>
                  </a:lnTo>
                  <a:close/>
                </a:path>
              </a:pathLst>
            </a:custGeom>
          </p:spPr>
          <p:style>
            <a:lnRef idx="2">
              <a:schemeClr val="lt1">
                <a:hueOff val="0"/>
                <a:satOff val="0"/>
                <a:lumOff val="0"/>
                <a:alphaOff val="0"/>
              </a:schemeClr>
            </a:lnRef>
            <a:fillRef idx="1">
              <a:schemeClr val="accent4">
                <a:hueOff val="9800891"/>
                <a:satOff val="-40777"/>
                <a:lumOff val="9608"/>
                <a:alphaOff val="0"/>
              </a:schemeClr>
            </a:fillRef>
            <a:effectRef idx="0">
              <a:schemeClr val="accent4">
                <a:hueOff val="9800891"/>
                <a:satOff val="-40777"/>
                <a:lumOff val="9608"/>
                <a:alphaOff val="0"/>
              </a:schemeClr>
            </a:effectRef>
            <a:fontRef idx="minor">
              <a:schemeClr val="lt1"/>
            </a:fontRef>
          </p:style>
          <p:txBody>
            <a:bodyPr spcFirstLastPara="0" vert="horz" wrap="square" lIns="461020" tIns="76200" rIns="76200" bIns="76200" numCol="1" spcCol="1270" anchor="ctr" anchorCtr="0">
              <a:noAutofit/>
            </a:bodyPr>
            <a:lstStyle/>
            <a:p>
              <a:pPr marL="0" lvl="0" indent="0" algn="l" defTabSz="1333500">
                <a:lnSpc>
                  <a:spcPct val="90000"/>
                </a:lnSpc>
                <a:spcBef>
                  <a:spcPts val="0"/>
                </a:spcBef>
                <a:spcAft>
                  <a:spcPts val="0"/>
                </a:spcAft>
                <a:buNone/>
                <a:defRPr/>
              </a:pPr>
              <a:r>
                <a:rPr lang="en-GB" sz="3000" b="1" i="0">
                  <a:solidFill>
                    <a:srgbClr val="002060"/>
                  </a:solidFill>
                </a:rPr>
                <a:t>Digitally-supported diagnoses </a:t>
              </a:r>
              <a:endParaRPr lang="en-GB" sz="3000" b="1">
                <a:solidFill>
                  <a:srgbClr val="002060"/>
                </a:solidFill>
              </a:endParaRPr>
            </a:p>
          </p:txBody>
        </p:sp>
        <p:sp>
          <p:nvSpPr>
            <p:cNvPr id="14" name="Oval 13"/>
            <p:cNvSpPr/>
            <p:nvPr/>
          </p:nvSpPr>
          <p:spPr bwMode="auto">
            <a:xfrm>
              <a:off x="517418" y="5809808"/>
              <a:ext cx="726016" cy="726016"/>
            </a:xfrm>
            <a:prstGeom prst="ellipse">
              <a:avLst/>
            </a:prstGeom>
          </p:spPr>
          <p:style>
            <a:lnRef idx="2">
              <a:schemeClr val="accent4">
                <a:hueOff val="9800891"/>
                <a:satOff val="-40777"/>
                <a:lumOff val="9608"/>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sp>
        <p:nvSpPr>
          <p:cNvPr id="930724986" name="TextBox 5"/>
          <p:cNvSpPr txBox="1"/>
          <p:nvPr/>
        </p:nvSpPr>
        <p:spPr bwMode="auto">
          <a:xfrm>
            <a:off x="863599" y="3284276"/>
            <a:ext cx="3369734" cy="584775"/>
          </a:xfrm>
          <a:prstGeom prst="rect">
            <a:avLst/>
          </a:prstGeom>
          <a:noFill/>
        </p:spPr>
        <p:txBody>
          <a:bodyPr wrap="square" rtlCol="0">
            <a:spAutoFit/>
          </a:bodyPr>
          <a:lstStyle/>
          <a:p>
            <a:pPr>
              <a:defRPr/>
            </a:pPr>
            <a:r>
              <a:rPr lang="en-GB" sz="3200" b="1">
                <a:solidFill>
                  <a:srgbClr val="0B0C0C"/>
                </a:solidFill>
                <a:latin typeface="Calibri"/>
                <a:cs typeface="Calibri"/>
              </a:rPr>
              <a:t>The </a:t>
            </a:r>
            <a:r>
              <a:rPr lang="en-GB" sz="3200" b="1" i="0">
                <a:solidFill>
                  <a:srgbClr val="0B0C0C"/>
                </a:solidFill>
                <a:latin typeface="Calibri"/>
                <a:cs typeface="Calibri"/>
              </a:rPr>
              <a:t>priorities are:</a:t>
            </a:r>
            <a:endParaRPr lang="en-GB" sz="3200" b="1">
              <a:latin typeface="Calibri"/>
              <a:cs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6883621">
                                            <p:txEl>
                                              <p:pRg st="0" end="0"/>
                                            </p:txEl>
                                          </p:spTgt>
                                        </p:tgtEl>
                                        <p:attrNameLst>
                                          <p:attrName>style.visibility</p:attrName>
                                        </p:attrNameLst>
                                      </p:cBhvr>
                                      <p:to>
                                        <p:strVal val="visible"/>
                                      </p:to>
                                    </p:set>
                                    <p:animEffect transition="in" filter="fade">
                                      <p:cBhvr>
                                        <p:cTn id="7" dur="500"/>
                                        <p:tgtEl>
                                          <p:spTgt spid="7688362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30724986"/>
                                        </p:tgtEl>
                                        <p:attrNameLst>
                                          <p:attrName>style.visibility</p:attrName>
                                        </p:attrNameLst>
                                      </p:cBhvr>
                                      <p:to>
                                        <p:strVal val="visible"/>
                                      </p:to>
                                    </p:set>
                                    <p:animEffect transition="in" filter="fade">
                                      <p:cBhvr>
                                        <p:cTn id="12" dur="500"/>
                                        <p:tgtEl>
                                          <p:spTgt spid="93072498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85101972"/>
                                        </p:tgtEl>
                                        <p:attrNameLst>
                                          <p:attrName>style.visibility</p:attrName>
                                        </p:attrNameLst>
                                      </p:cBhvr>
                                      <p:to>
                                        <p:strVal val="visible"/>
                                      </p:to>
                                    </p:set>
                                    <p:animEffect transition="in" filter="fade">
                                      <p:cBhvr>
                                        <p:cTn id="17" dur="500"/>
                                        <p:tgtEl>
                                          <p:spTgt spid="138510197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37713776"/>
                                        </p:tgtEl>
                                        <p:attrNameLst>
                                          <p:attrName>style.visibility</p:attrName>
                                        </p:attrNameLst>
                                      </p:cBhvr>
                                      <p:to>
                                        <p:strVal val="visible"/>
                                      </p:to>
                                    </p:set>
                                    <p:animEffect transition="in" filter="fade">
                                      <p:cBhvr>
                                        <p:cTn id="22" dur="500"/>
                                        <p:tgtEl>
                                          <p:spTgt spid="83771377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399021160"/>
                                        </p:tgtEl>
                                        <p:attrNameLst>
                                          <p:attrName>style.visibility</p:attrName>
                                        </p:attrNameLst>
                                      </p:cBhvr>
                                      <p:to>
                                        <p:strVal val="visible"/>
                                      </p:to>
                                    </p:set>
                                    <p:animEffect transition="in" filter="fade">
                                      <p:cBhvr>
                                        <p:cTn id="27" dur="500"/>
                                        <p:tgtEl>
                                          <p:spTgt spid="13990211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83621" grpId="0" build="p"/>
      <p:bldP spid="930724986"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976483012" name="Title 1"/>
          <p:cNvSpPr>
            <a:spLocks noGrp="1"/>
          </p:cNvSpPr>
          <p:nvPr>
            <p:ph type="title"/>
          </p:nvPr>
        </p:nvSpPr>
        <p:spPr bwMode="auto">
          <a:xfrm>
            <a:off x="298685" y="3097761"/>
            <a:ext cx="2456238" cy="2390064"/>
          </a:xfrm>
        </p:spPr>
        <p:txBody>
          <a:bodyPr vert="horz" lIns="91440" tIns="45720" rIns="91440" bIns="45720" rtlCol="0" anchor="t">
            <a:normAutofit fontScale="90000"/>
          </a:bodyPr>
          <a:lstStyle/>
          <a:p>
            <a:pPr algn="r">
              <a:defRPr/>
            </a:pPr>
            <a:r>
              <a:rPr lang="en-US" b="1" dirty="0">
                <a:latin typeface="Calibri"/>
                <a:ea typeface="Calibri"/>
                <a:cs typeface="Calibri"/>
              </a:rPr>
              <a:t>What had happened by March 2025?</a:t>
            </a:r>
          </a:p>
        </p:txBody>
      </p:sp>
      <p:pic>
        <p:nvPicPr>
          <p:cNvPr id="28546014" name="Content Placeholder 4"/>
          <p:cNvPicPr>
            <a:picLocks noGrp="1" noChangeAspect="1"/>
          </p:cNvPicPr>
          <p:nvPr>
            <p:ph idx="1"/>
          </p:nvPr>
        </p:nvPicPr>
        <p:blipFill rotWithShape="1">
          <a:blip r:embed="rId3"/>
          <a:stretch/>
        </p:blipFill>
        <p:spPr bwMode="auto">
          <a:xfrm>
            <a:off x="556592" y="131494"/>
            <a:ext cx="11139778" cy="2840644"/>
          </a:xfrm>
          <a:prstGeom prst="rect">
            <a:avLst/>
          </a:prstGeom>
        </p:spPr>
      </p:pic>
      <p:sp>
        <p:nvSpPr>
          <p:cNvPr id="1533441510" name="TextBox 6"/>
          <p:cNvSpPr txBox="1"/>
          <p:nvPr/>
        </p:nvSpPr>
        <p:spPr bwMode="auto">
          <a:xfrm>
            <a:off x="2954215" y="2976996"/>
            <a:ext cx="9236871" cy="2727402"/>
          </a:xfrm>
          <a:prstGeom prst="rect">
            <a:avLst/>
          </a:prstGeom>
        </p:spPr>
        <p:txBody>
          <a:bodyPr vert="horz" lIns="91440" tIns="45720" rIns="91440" bIns="45720" rtlCol="0" anchor="t">
            <a:normAutofit fontScale="92500" lnSpcReduction="10000"/>
          </a:bodyPr>
          <a:lstStyle/>
          <a:p>
            <a:pPr marL="285750" indent="-285750">
              <a:buFont typeface="Arial"/>
              <a:buChar char="•"/>
              <a:defRPr/>
            </a:pPr>
            <a:r>
              <a:rPr lang="en-US" sz="2200" dirty="0">
                <a:ea typeface="+mn-lt"/>
                <a:cs typeface="+mn-lt"/>
              </a:rPr>
              <a:t>Around </a:t>
            </a:r>
            <a:r>
              <a:rPr lang="en-US" sz="2200" b="1" dirty="0">
                <a:ea typeface="+mn-lt"/>
                <a:cs typeface="+mn-lt"/>
              </a:rPr>
              <a:t>91% of secondary-care trusts</a:t>
            </a:r>
            <a:r>
              <a:rPr lang="en-US" sz="2200" dirty="0">
                <a:ea typeface="+mn-lt"/>
                <a:cs typeface="+mn-lt"/>
              </a:rPr>
              <a:t> had implemented an EPR — the 100% target was not achieved. </a:t>
            </a:r>
            <a:endParaRPr lang="en-US" dirty="0">
              <a:ea typeface="+mn-lt"/>
              <a:cs typeface="+mn-lt"/>
            </a:endParaRPr>
          </a:p>
          <a:p>
            <a:pPr marL="285750" indent="-285750">
              <a:buFont typeface="Arial"/>
              <a:buChar char="•"/>
              <a:defRPr/>
            </a:pPr>
            <a:r>
              <a:rPr lang="en-US" sz="2200" dirty="0">
                <a:ea typeface="+mn-lt"/>
                <a:cs typeface="+mn-lt"/>
              </a:rPr>
              <a:t>NHS App registrations had exceeded the original </a:t>
            </a:r>
            <a:r>
              <a:rPr lang="en-US" sz="2200" b="1" dirty="0">
                <a:ea typeface="+mn-lt"/>
                <a:cs typeface="+mn-lt"/>
              </a:rPr>
              <a:t>75% of adults</a:t>
            </a:r>
            <a:r>
              <a:rPr lang="en-US" sz="2200" dirty="0">
                <a:ea typeface="+mn-lt"/>
                <a:cs typeface="+mn-lt"/>
              </a:rPr>
              <a:t> target. </a:t>
            </a:r>
            <a:endParaRPr lang="en-US" dirty="0"/>
          </a:p>
          <a:p>
            <a:pPr marL="285750" indent="-285750">
              <a:buFont typeface="Arial"/>
              <a:buChar char="•"/>
              <a:defRPr/>
            </a:pPr>
            <a:r>
              <a:rPr lang="en-US" sz="2200" b="1" dirty="0">
                <a:ea typeface="+mn-lt"/>
                <a:cs typeface="+mn-lt"/>
              </a:rPr>
              <a:t>95% of GP surgeries</a:t>
            </a:r>
            <a:r>
              <a:rPr lang="en-US" sz="2200" dirty="0">
                <a:ea typeface="+mn-lt"/>
                <a:cs typeface="+mn-lt"/>
              </a:rPr>
              <a:t> were technically capable of enabling the intended NHS App functions, although activation varied. </a:t>
            </a:r>
            <a:endParaRPr lang="en-US" dirty="0"/>
          </a:p>
          <a:p>
            <a:pPr marL="285750" indent="-285750">
              <a:buFont typeface="Arial"/>
              <a:buChar char="•"/>
              <a:defRPr/>
            </a:pPr>
            <a:r>
              <a:rPr lang="en-US" sz="2200" dirty="0">
                <a:ea typeface="+mn-lt"/>
                <a:cs typeface="+mn-lt"/>
              </a:rPr>
              <a:t>Shared records and data platforms had expanded, but complete interoperability had not been achieved. </a:t>
            </a:r>
            <a:endParaRPr dirty="0">
              <a:ea typeface="+mn-lt"/>
              <a:cs typeface="+mn-lt"/>
            </a:endParaRPr>
          </a:p>
          <a:p>
            <a:pPr>
              <a:defRPr/>
            </a:pPr>
            <a:r>
              <a:rPr lang="en-US" sz="2200" b="1" dirty="0">
                <a:ea typeface="+mn-lt"/>
                <a:cs typeface="+mn-lt"/>
              </a:rPr>
              <a:t>Digital infrastructure had advanced further than demonstrated system-wide transformation.</a:t>
            </a:r>
            <a:endParaRPr lang="en-US" b="1" dirty="0">
              <a:ea typeface="+mn-lt"/>
              <a:cs typeface="+mn-lt"/>
            </a:endParaRPr>
          </a:p>
          <a:p>
            <a:pPr>
              <a:lnSpc>
                <a:spcPct val="160000"/>
              </a:lnSpc>
              <a:spcAft>
                <a:spcPts val="600"/>
              </a:spcAft>
              <a:defRPr/>
            </a:pPr>
            <a:endParaRPr lang="en-US" sz="2200" dirty="0"/>
          </a:p>
          <a:p>
            <a:pPr indent="-228600">
              <a:lnSpc>
                <a:spcPct val="90000"/>
              </a:lnSpc>
              <a:spcAft>
                <a:spcPts val="600"/>
              </a:spcAft>
              <a:buFont typeface="Arial"/>
              <a:buChar char="•"/>
              <a:defRPr/>
            </a:pPr>
            <a:endParaRPr lang="en-US" sz="19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93999477" name="Title 1"/>
          <p:cNvSpPr>
            <a:spLocks noGrp="1"/>
          </p:cNvSpPr>
          <p:nvPr>
            <p:ph type="title"/>
          </p:nvPr>
        </p:nvSpPr>
        <p:spPr bwMode="auto">
          <a:xfrm>
            <a:off x="4360984" y="239971"/>
            <a:ext cx="6602307" cy="1325563"/>
          </a:xfrm>
        </p:spPr>
        <p:txBody>
          <a:bodyPr/>
          <a:lstStyle/>
          <a:p>
            <a:pPr>
              <a:defRPr/>
            </a:pPr>
            <a:r>
              <a:rPr lang="en-GB" b="1" dirty="0">
                <a:latin typeface="Calibri"/>
                <a:ea typeface="Calibri"/>
                <a:cs typeface="Calibri"/>
              </a:rPr>
              <a:t>Barriers identified in the 2022 plan</a:t>
            </a:r>
            <a:endParaRPr lang="en-US" b="1" dirty="0">
              <a:latin typeface="Calibri"/>
              <a:ea typeface="Calibri"/>
              <a:cs typeface="Calibri"/>
            </a:endParaRPr>
          </a:p>
        </p:txBody>
      </p:sp>
      <p:sp>
        <p:nvSpPr>
          <p:cNvPr id="223077666" name="Content Placeholder 2"/>
          <p:cNvSpPr>
            <a:spLocks noGrp="1"/>
          </p:cNvSpPr>
          <p:nvPr>
            <p:ph idx="1"/>
          </p:nvPr>
        </p:nvSpPr>
        <p:spPr bwMode="auto">
          <a:xfrm>
            <a:off x="3285878" y="1568193"/>
            <a:ext cx="8810896" cy="4708439"/>
          </a:xfrm>
        </p:spPr>
        <p:txBody>
          <a:bodyPr>
            <a:normAutofit/>
          </a:bodyPr>
          <a:lstStyle/>
          <a:p>
            <a:pPr marL="0" indent="0">
              <a:buNone/>
              <a:defRPr/>
            </a:pPr>
            <a:r>
              <a:rPr lang="en-GB"/>
              <a:t>The UK Government identifies three main barriers to digital transformation in health and care. </a:t>
            </a:r>
            <a:endParaRPr/>
          </a:p>
        </p:txBody>
      </p:sp>
      <p:grpSp>
        <p:nvGrpSpPr>
          <p:cNvPr id="585754654" name="Group 12"/>
          <p:cNvGrpSpPr/>
          <p:nvPr/>
        </p:nvGrpSpPr>
        <p:grpSpPr bwMode="auto">
          <a:xfrm>
            <a:off x="1212562" y="2479360"/>
            <a:ext cx="9431867" cy="899714"/>
            <a:chOff x="1202265" y="2963333"/>
            <a:chExt cx="9431867" cy="899714"/>
          </a:xfrm>
        </p:grpSpPr>
        <p:sp>
          <p:nvSpPr>
            <p:cNvPr id="7" name="Rectangle 6"/>
            <p:cNvSpPr/>
            <p:nvPr/>
          </p:nvSpPr>
          <p:spPr bwMode="auto">
            <a:xfrm>
              <a:off x="1202265" y="3295660"/>
              <a:ext cx="9431867" cy="567387"/>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8" name="Freeform: Shape 7"/>
            <p:cNvSpPr/>
            <p:nvPr/>
          </p:nvSpPr>
          <p:spPr bwMode="auto">
            <a:xfrm>
              <a:off x="1673858" y="2963333"/>
              <a:ext cx="6602307" cy="664654"/>
            </a:xfrm>
            <a:custGeom>
              <a:avLst/>
              <a:gdLst>
                <a:gd name="connsiteX0" fmla="*/ 0 w 5689600"/>
                <a:gd name="connsiteY0" fmla="*/ 83642 h 501840"/>
                <a:gd name="connsiteX1" fmla="*/ 83642 w 5689600"/>
                <a:gd name="connsiteY1" fmla="*/ 0 h 501840"/>
                <a:gd name="connsiteX2" fmla="*/ 5605958 w 5689600"/>
                <a:gd name="connsiteY2" fmla="*/ 0 h 501840"/>
                <a:gd name="connsiteX3" fmla="*/ 5689600 w 5689600"/>
                <a:gd name="connsiteY3" fmla="*/ 83642 h 501840"/>
                <a:gd name="connsiteX4" fmla="*/ 5689600 w 5689600"/>
                <a:gd name="connsiteY4" fmla="*/ 418198 h 501840"/>
                <a:gd name="connsiteX5" fmla="*/ 5605958 w 5689600"/>
                <a:gd name="connsiteY5" fmla="*/ 501840 h 501840"/>
                <a:gd name="connsiteX6" fmla="*/ 83642 w 5689600"/>
                <a:gd name="connsiteY6" fmla="*/ 501840 h 501840"/>
                <a:gd name="connsiteX7" fmla="*/ 0 w 5689600"/>
                <a:gd name="connsiteY7" fmla="*/ 418198 h 501840"/>
                <a:gd name="connsiteX8" fmla="*/ 0 w 5689600"/>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01840" extrusionOk="0">
                  <a:moveTo>
                    <a:pt x="0" y="83642"/>
                  </a:moveTo>
                  <a:cubicBezTo>
                    <a:pt x="0" y="37448"/>
                    <a:pt x="37448" y="0"/>
                    <a:pt x="83642" y="0"/>
                  </a:cubicBezTo>
                  <a:lnTo>
                    <a:pt x="5605958" y="0"/>
                  </a:lnTo>
                  <a:cubicBezTo>
                    <a:pt x="5652152" y="0"/>
                    <a:pt x="5689600" y="37448"/>
                    <a:pt x="5689600" y="83642"/>
                  </a:cubicBezTo>
                  <a:lnTo>
                    <a:pt x="5689600" y="418198"/>
                  </a:lnTo>
                  <a:cubicBezTo>
                    <a:pt x="5689600" y="464392"/>
                    <a:pt x="5652152" y="501840"/>
                    <a:pt x="5605958"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551" tIns="24498" rIns="239551" bIns="24498" numCol="1" spcCol="1270" anchor="ctr" anchorCtr="0">
              <a:noAutofit/>
            </a:bodyPr>
            <a:lstStyle/>
            <a:p>
              <a:pPr marL="0" lvl="0" indent="0" algn="l" defTabSz="755650">
                <a:lnSpc>
                  <a:spcPct val="90000"/>
                </a:lnSpc>
                <a:spcBef>
                  <a:spcPts val="0"/>
                </a:spcBef>
                <a:spcAft>
                  <a:spcPts val="0"/>
                </a:spcAft>
                <a:buNone/>
                <a:defRPr/>
              </a:pPr>
              <a:r>
                <a:rPr lang="en-GB" sz="2000" b="1"/>
                <a:t>Guidance is not clear enough </a:t>
              </a:r>
              <a:endParaRPr/>
            </a:p>
          </p:txBody>
        </p:sp>
      </p:grpSp>
      <p:grpSp>
        <p:nvGrpSpPr>
          <p:cNvPr id="318885553" name="Group 13"/>
          <p:cNvGrpSpPr/>
          <p:nvPr/>
        </p:nvGrpSpPr>
        <p:grpSpPr bwMode="auto">
          <a:xfrm>
            <a:off x="1212562" y="3500657"/>
            <a:ext cx="9431867" cy="899714"/>
            <a:chOff x="1202265" y="3984630"/>
            <a:chExt cx="9431867" cy="899714"/>
          </a:xfrm>
        </p:grpSpPr>
        <p:sp>
          <p:nvSpPr>
            <p:cNvPr id="9" name="Rectangle 8"/>
            <p:cNvSpPr/>
            <p:nvPr/>
          </p:nvSpPr>
          <p:spPr bwMode="auto">
            <a:xfrm>
              <a:off x="1202265" y="4316957"/>
              <a:ext cx="9431867" cy="567387"/>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0" name="Freeform: Shape 9"/>
            <p:cNvSpPr/>
            <p:nvPr/>
          </p:nvSpPr>
          <p:spPr bwMode="auto">
            <a:xfrm>
              <a:off x="1673858" y="3984630"/>
              <a:ext cx="6602307" cy="664654"/>
            </a:xfrm>
            <a:custGeom>
              <a:avLst/>
              <a:gdLst>
                <a:gd name="connsiteX0" fmla="*/ 0 w 5689600"/>
                <a:gd name="connsiteY0" fmla="*/ 83642 h 501840"/>
                <a:gd name="connsiteX1" fmla="*/ 83642 w 5689600"/>
                <a:gd name="connsiteY1" fmla="*/ 0 h 501840"/>
                <a:gd name="connsiteX2" fmla="*/ 5605958 w 5689600"/>
                <a:gd name="connsiteY2" fmla="*/ 0 h 501840"/>
                <a:gd name="connsiteX3" fmla="*/ 5689600 w 5689600"/>
                <a:gd name="connsiteY3" fmla="*/ 83642 h 501840"/>
                <a:gd name="connsiteX4" fmla="*/ 5689600 w 5689600"/>
                <a:gd name="connsiteY4" fmla="*/ 418198 h 501840"/>
                <a:gd name="connsiteX5" fmla="*/ 5605958 w 5689600"/>
                <a:gd name="connsiteY5" fmla="*/ 501840 h 501840"/>
                <a:gd name="connsiteX6" fmla="*/ 83642 w 5689600"/>
                <a:gd name="connsiteY6" fmla="*/ 501840 h 501840"/>
                <a:gd name="connsiteX7" fmla="*/ 0 w 5689600"/>
                <a:gd name="connsiteY7" fmla="*/ 418198 h 501840"/>
                <a:gd name="connsiteX8" fmla="*/ 0 w 5689600"/>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01840" extrusionOk="0">
                  <a:moveTo>
                    <a:pt x="0" y="83642"/>
                  </a:moveTo>
                  <a:cubicBezTo>
                    <a:pt x="0" y="37448"/>
                    <a:pt x="37448" y="0"/>
                    <a:pt x="83642" y="0"/>
                  </a:cubicBezTo>
                  <a:lnTo>
                    <a:pt x="5605958" y="0"/>
                  </a:lnTo>
                  <a:cubicBezTo>
                    <a:pt x="5652152" y="0"/>
                    <a:pt x="5689600" y="37448"/>
                    <a:pt x="5689600" y="83642"/>
                  </a:cubicBezTo>
                  <a:lnTo>
                    <a:pt x="5689600" y="418198"/>
                  </a:lnTo>
                  <a:cubicBezTo>
                    <a:pt x="5689600" y="464392"/>
                    <a:pt x="5652152" y="501840"/>
                    <a:pt x="5605958"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551" tIns="24498" rIns="239551" bIns="24498" numCol="1" spcCol="1270" anchor="ctr" anchorCtr="0">
              <a:noAutofit/>
            </a:bodyPr>
            <a:lstStyle/>
            <a:p>
              <a:pPr marL="0" lvl="0" indent="0" algn="l" defTabSz="755650">
                <a:lnSpc>
                  <a:spcPct val="90000"/>
                </a:lnSpc>
                <a:spcBef>
                  <a:spcPts val="0"/>
                </a:spcBef>
                <a:spcAft>
                  <a:spcPts val="0"/>
                </a:spcAft>
                <a:buNone/>
                <a:defRPr/>
              </a:pPr>
              <a:r>
                <a:rPr lang="en-GB" sz="2000" b="1"/>
                <a:t>It is too challenging for industry innovators to collaborate. </a:t>
              </a:r>
              <a:endParaRPr/>
            </a:p>
          </p:txBody>
        </p:sp>
      </p:grpSp>
      <p:grpSp>
        <p:nvGrpSpPr>
          <p:cNvPr id="1926801414" name="Group 14"/>
          <p:cNvGrpSpPr/>
          <p:nvPr/>
        </p:nvGrpSpPr>
        <p:grpSpPr bwMode="auto">
          <a:xfrm>
            <a:off x="1212562" y="4521954"/>
            <a:ext cx="9431867" cy="899714"/>
            <a:chOff x="1202265" y="5005927"/>
            <a:chExt cx="9431867" cy="899714"/>
          </a:xfrm>
        </p:grpSpPr>
        <p:sp>
          <p:nvSpPr>
            <p:cNvPr id="11" name="Rectangle 10"/>
            <p:cNvSpPr/>
            <p:nvPr/>
          </p:nvSpPr>
          <p:spPr bwMode="auto">
            <a:xfrm>
              <a:off x="1202265" y="5338254"/>
              <a:ext cx="9431867" cy="567387"/>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2" name="Freeform: Shape 11"/>
            <p:cNvSpPr/>
            <p:nvPr/>
          </p:nvSpPr>
          <p:spPr bwMode="auto">
            <a:xfrm>
              <a:off x="1673858" y="5005927"/>
              <a:ext cx="6602307" cy="664654"/>
            </a:xfrm>
            <a:custGeom>
              <a:avLst/>
              <a:gdLst>
                <a:gd name="connsiteX0" fmla="*/ 0 w 5689600"/>
                <a:gd name="connsiteY0" fmla="*/ 83642 h 501840"/>
                <a:gd name="connsiteX1" fmla="*/ 83642 w 5689600"/>
                <a:gd name="connsiteY1" fmla="*/ 0 h 501840"/>
                <a:gd name="connsiteX2" fmla="*/ 5605958 w 5689600"/>
                <a:gd name="connsiteY2" fmla="*/ 0 h 501840"/>
                <a:gd name="connsiteX3" fmla="*/ 5689600 w 5689600"/>
                <a:gd name="connsiteY3" fmla="*/ 83642 h 501840"/>
                <a:gd name="connsiteX4" fmla="*/ 5689600 w 5689600"/>
                <a:gd name="connsiteY4" fmla="*/ 418198 h 501840"/>
                <a:gd name="connsiteX5" fmla="*/ 5605958 w 5689600"/>
                <a:gd name="connsiteY5" fmla="*/ 501840 h 501840"/>
                <a:gd name="connsiteX6" fmla="*/ 83642 w 5689600"/>
                <a:gd name="connsiteY6" fmla="*/ 501840 h 501840"/>
                <a:gd name="connsiteX7" fmla="*/ 0 w 5689600"/>
                <a:gd name="connsiteY7" fmla="*/ 418198 h 501840"/>
                <a:gd name="connsiteX8" fmla="*/ 0 w 5689600"/>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01840" extrusionOk="0">
                  <a:moveTo>
                    <a:pt x="0" y="83642"/>
                  </a:moveTo>
                  <a:cubicBezTo>
                    <a:pt x="0" y="37448"/>
                    <a:pt x="37448" y="0"/>
                    <a:pt x="83642" y="0"/>
                  </a:cubicBezTo>
                  <a:lnTo>
                    <a:pt x="5605958" y="0"/>
                  </a:lnTo>
                  <a:cubicBezTo>
                    <a:pt x="5652152" y="0"/>
                    <a:pt x="5689600" y="37448"/>
                    <a:pt x="5689600" y="83642"/>
                  </a:cubicBezTo>
                  <a:lnTo>
                    <a:pt x="5689600" y="418198"/>
                  </a:lnTo>
                  <a:cubicBezTo>
                    <a:pt x="5689600" y="464392"/>
                    <a:pt x="5652152" y="501840"/>
                    <a:pt x="5605958"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551" tIns="24498" rIns="239551" bIns="24498" numCol="1" spcCol="1270" anchor="ctr" anchorCtr="0">
              <a:noAutofit/>
            </a:bodyPr>
            <a:lstStyle/>
            <a:p>
              <a:pPr marL="0" lvl="0" indent="0" algn="l" defTabSz="755650">
                <a:lnSpc>
                  <a:spcPct val="90000"/>
                </a:lnSpc>
                <a:spcBef>
                  <a:spcPts val="0"/>
                </a:spcBef>
                <a:spcAft>
                  <a:spcPts val="0"/>
                </a:spcAft>
                <a:buNone/>
                <a:defRPr/>
              </a:pPr>
              <a:r>
                <a:rPr lang="en-GB" sz="2000" b="1"/>
                <a:t>There is a lack of clarity on who pays for what. </a:t>
              </a:r>
              <a:endParaRPr/>
            </a:p>
          </p:txBody>
        </p:sp>
      </p:grpSp>
      <p:grpSp>
        <p:nvGrpSpPr>
          <p:cNvPr id="5" name="Group 14">
            <a:extLst>
              <a:ext uri="{FF2B5EF4-FFF2-40B4-BE49-F238E27FC236}">
                <a16:creationId xmlns:a16="http://schemas.microsoft.com/office/drawing/2014/main" id="{19D4310C-1486-4EF2-6A90-185BC3466396}"/>
              </a:ext>
            </a:extLst>
          </p:cNvPr>
          <p:cNvGrpSpPr/>
          <p:nvPr/>
        </p:nvGrpSpPr>
        <p:grpSpPr bwMode="auto">
          <a:xfrm>
            <a:off x="1210502" y="5590813"/>
            <a:ext cx="9431867" cy="1064471"/>
            <a:chOff x="1202265" y="5005927"/>
            <a:chExt cx="9431867" cy="1064471"/>
          </a:xfrm>
        </p:grpSpPr>
        <p:sp>
          <p:nvSpPr>
            <p:cNvPr id="3" name="Rectangle 2">
              <a:extLst>
                <a:ext uri="{FF2B5EF4-FFF2-40B4-BE49-F238E27FC236}">
                  <a16:creationId xmlns:a16="http://schemas.microsoft.com/office/drawing/2014/main" id="{5F6C3BE2-D15B-60CB-1D98-89F8E6FCDB3E}"/>
                </a:ext>
              </a:extLst>
            </p:cNvPr>
            <p:cNvSpPr/>
            <p:nvPr/>
          </p:nvSpPr>
          <p:spPr bwMode="auto">
            <a:xfrm>
              <a:off x="1202265" y="5503011"/>
              <a:ext cx="9431867" cy="567387"/>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4" name="Freeform: Shape 11">
              <a:extLst>
                <a:ext uri="{FF2B5EF4-FFF2-40B4-BE49-F238E27FC236}">
                  <a16:creationId xmlns:a16="http://schemas.microsoft.com/office/drawing/2014/main" id="{9E8B7ECC-9280-9CF1-DC1F-BD639B0814A9}"/>
                </a:ext>
              </a:extLst>
            </p:cNvPr>
            <p:cNvSpPr/>
            <p:nvPr/>
          </p:nvSpPr>
          <p:spPr bwMode="auto">
            <a:xfrm>
              <a:off x="1673858" y="5005927"/>
              <a:ext cx="7261334" cy="911788"/>
            </a:xfrm>
            <a:custGeom>
              <a:avLst/>
              <a:gdLst>
                <a:gd name="connsiteX0" fmla="*/ 0 w 5689600"/>
                <a:gd name="connsiteY0" fmla="*/ 83642 h 501840"/>
                <a:gd name="connsiteX1" fmla="*/ 83642 w 5689600"/>
                <a:gd name="connsiteY1" fmla="*/ 0 h 501840"/>
                <a:gd name="connsiteX2" fmla="*/ 5605958 w 5689600"/>
                <a:gd name="connsiteY2" fmla="*/ 0 h 501840"/>
                <a:gd name="connsiteX3" fmla="*/ 5689600 w 5689600"/>
                <a:gd name="connsiteY3" fmla="*/ 83642 h 501840"/>
                <a:gd name="connsiteX4" fmla="*/ 5689600 w 5689600"/>
                <a:gd name="connsiteY4" fmla="*/ 418198 h 501840"/>
                <a:gd name="connsiteX5" fmla="*/ 5605958 w 5689600"/>
                <a:gd name="connsiteY5" fmla="*/ 501840 h 501840"/>
                <a:gd name="connsiteX6" fmla="*/ 83642 w 5689600"/>
                <a:gd name="connsiteY6" fmla="*/ 501840 h 501840"/>
                <a:gd name="connsiteX7" fmla="*/ 0 w 5689600"/>
                <a:gd name="connsiteY7" fmla="*/ 418198 h 501840"/>
                <a:gd name="connsiteX8" fmla="*/ 0 w 5689600"/>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01840" extrusionOk="0">
                  <a:moveTo>
                    <a:pt x="0" y="83642"/>
                  </a:moveTo>
                  <a:cubicBezTo>
                    <a:pt x="0" y="37448"/>
                    <a:pt x="37448" y="0"/>
                    <a:pt x="83642" y="0"/>
                  </a:cubicBezTo>
                  <a:lnTo>
                    <a:pt x="5605958" y="0"/>
                  </a:lnTo>
                  <a:cubicBezTo>
                    <a:pt x="5652152" y="0"/>
                    <a:pt x="5689600" y="37448"/>
                    <a:pt x="5689600" y="83642"/>
                  </a:cubicBezTo>
                  <a:lnTo>
                    <a:pt x="5689600" y="418198"/>
                  </a:lnTo>
                  <a:cubicBezTo>
                    <a:pt x="5689600" y="464392"/>
                    <a:pt x="5652152" y="501840"/>
                    <a:pt x="5605958"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551" tIns="24498" rIns="239551" bIns="24498" numCol="1" spcCol="1270" anchor="ctr" anchorCtr="0">
              <a:noAutofit/>
            </a:bodyPr>
            <a:lstStyle/>
            <a:p>
              <a:pPr defTabSz="755650">
                <a:lnSpc>
                  <a:spcPct val="90000"/>
                </a:lnSpc>
                <a:defRPr/>
              </a:pPr>
              <a:r>
                <a:rPr lang="en-GB" sz="2000" b="1" dirty="0">
                  <a:ea typeface="+mn-lt"/>
                  <a:cs typeface="+mn-lt"/>
                </a:rPr>
                <a:t>Which of these barriers still appears relevant when we compare the 2022 ambitions with the March 2025 outcomes?</a:t>
              </a:r>
              <a:r>
                <a:rPr lang="en-GB" sz="2000" b="1" dirty="0"/>
                <a:t> </a:t>
              </a:r>
              <a:endParaRPr lang="en-US" dirty="0"/>
            </a:p>
          </p:txBody>
        </p:sp>
      </p:grpSp>
      <p:pic>
        <p:nvPicPr>
          <p:cNvPr id="1188260635" name="Content Placeholder 4"/>
          <p:cNvPicPr>
            <a:picLocks noChangeAspect="1"/>
          </p:cNvPicPr>
          <p:nvPr/>
        </p:nvPicPr>
        <p:blipFill rotWithShape="1">
          <a:blip r:embed="rId3"/>
          <a:stretch/>
        </p:blipFill>
        <p:spPr bwMode="auto">
          <a:xfrm>
            <a:off x="9236675" y="6101290"/>
            <a:ext cx="2958072" cy="75430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3077666">
                                            <p:txEl>
                                              <p:pRg st="0" end="0"/>
                                            </p:txEl>
                                          </p:spTgt>
                                        </p:tgtEl>
                                        <p:attrNameLst>
                                          <p:attrName>style.visibility</p:attrName>
                                        </p:attrNameLst>
                                      </p:cBhvr>
                                      <p:to>
                                        <p:strVal val="visible"/>
                                      </p:to>
                                    </p:set>
                                    <p:animEffect transition="in" filter="fade">
                                      <p:cBhvr>
                                        <p:cTn id="7" dur="500"/>
                                        <p:tgtEl>
                                          <p:spTgt spid="22307766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85754654"/>
                                        </p:tgtEl>
                                        <p:attrNameLst>
                                          <p:attrName>style.visibility</p:attrName>
                                        </p:attrNameLst>
                                      </p:cBhvr>
                                      <p:to>
                                        <p:strVal val="visible"/>
                                      </p:to>
                                    </p:set>
                                    <p:animEffect transition="in" filter="fade">
                                      <p:cBhvr>
                                        <p:cTn id="12" dur="500"/>
                                        <p:tgtEl>
                                          <p:spTgt spid="58575465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18885553"/>
                                        </p:tgtEl>
                                        <p:attrNameLst>
                                          <p:attrName>style.visibility</p:attrName>
                                        </p:attrNameLst>
                                      </p:cBhvr>
                                      <p:to>
                                        <p:strVal val="visible"/>
                                      </p:to>
                                    </p:set>
                                    <p:animEffect transition="in" filter="fade">
                                      <p:cBhvr>
                                        <p:cTn id="17" dur="500"/>
                                        <p:tgtEl>
                                          <p:spTgt spid="31888555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26801414"/>
                                        </p:tgtEl>
                                        <p:attrNameLst>
                                          <p:attrName>style.visibility</p:attrName>
                                        </p:attrNameLst>
                                      </p:cBhvr>
                                      <p:to>
                                        <p:strVal val="visible"/>
                                      </p:to>
                                    </p:set>
                                    <p:animEffect transition="in" filter="fade">
                                      <p:cBhvr>
                                        <p:cTn id="22" dur="500"/>
                                        <p:tgtEl>
                                          <p:spTgt spid="192680141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3077666"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99820770" name="Title 1"/>
          <p:cNvSpPr>
            <a:spLocks noGrp="1"/>
          </p:cNvSpPr>
          <p:nvPr>
            <p:ph type="title" idx="4294967295"/>
          </p:nvPr>
        </p:nvSpPr>
        <p:spPr bwMode="auto">
          <a:xfrm>
            <a:off x="6096000" y="150041"/>
            <a:ext cx="6096000" cy="1068387"/>
          </a:xfrm>
          <a:prstGeom prst="rect">
            <a:avLst/>
          </a:prstGeom>
        </p:spPr>
        <p:txBody>
          <a:bodyPr lIns="91440" tIns="45720" rIns="91440" bIns="45720" anchor="t">
            <a:noAutofit/>
          </a:bodyPr>
          <a:lstStyle/>
          <a:p>
            <a:pPr>
              <a:defRPr/>
            </a:pPr>
            <a:r>
              <a:rPr lang="en-GB" b="1" dirty="0">
                <a:latin typeface="Calibri"/>
                <a:ea typeface="Calibri"/>
                <a:cs typeface="Calibri"/>
              </a:rPr>
              <a:t>The 2022 action plan organised digital reform around three stages:</a:t>
            </a:r>
            <a:endParaRPr lang="en-US" b="1" dirty="0">
              <a:latin typeface="Calibri"/>
              <a:ea typeface="Calibri"/>
              <a:cs typeface="Calibri"/>
            </a:endParaRPr>
          </a:p>
        </p:txBody>
      </p:sp>
      <p:pic>
        <p:nvPicPr>
          <p:cNvPr id="1976279201" name="Content Placeholder 4"/>
          <p:cNvPicPr>
            <a:picLocks noChangeAspect="1"/>
          </p:cNvPicPr>
          <p:nvPr/>
        </p:nvPicPr>
        <p:blipFill rotWithShape="1">
          <a:blip r:embed="rId3"/>
          <a:stretch/>
        </p:blipFill>
        <p:spPr bwMode="auto">
          <a:xfrm>
            <a:off x="-1" y="5586424"/>
            <a:ext cx="2958072" cy="754309"/>
          </a:xfrm>
          <a:prstGeom prst="rect">
            <a:avLst/>
          </a:prstGeom>
        </p:spPr>
      </p:pic>
      <p:grpSp>
        <p:nvGrpSpPr>
          <p:cNvPr id="553831269" name="Group 14"/>
          <p:cNvGrpSpPr/>
          <p:nvPr/>
        </p:nvGrpSpPr>
        <p:grpSpPr bwMode="auto">
          <a:xfrm>
            <a:off x="3091156" y="575202"/>
            <a:ext cx="2608149" cy="2608546"/>
            <a:chOff x="2020237" y="1048878"/>
            <a:chExt cx="2608149" cy="2608546"/>
          </a:xfrm>
        </p:grpSpPr>
        <p:sp>
          <p:nvSpPr>
            <p:cNvPr id="9" name="Arrow: Circular 8"/>
            <p:cNvSpPr/>
            <p:nvPr/>
          </p:nvSpPr>
          <p:spPr bwMode="auto">
            <a:xfrm>
              <a:off x="2020237" y="1048878"/>
              <a:ext cx="2608149" cy="2608546"/>
            </a:xfrm>
            <a:prstGeom prst="circularArrow">
              <a:avLst>
                <a:gd name="adj1" fmla="val 10980"/>
                <a:gd name="adj2" fmla="val 1142322"/>
                <a:gd name="adj3" fmla="val 4500000"/>
                <a:gd name="adj4" fmla="val 10800000"/>
                <a:gd name="adj5" fmla="val 125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0" name="Freeform: Shape 9"/>
            <p:cNvSpPr/>
            <p:nvPr/>
          </p:nvSpPr>
          <p:spPr bwMode="auto">
            <a:xfrm>
              <a:off x="2596724" y="1990642"/>
              <a:ext cx="1449298" cy="724475"/>
            </a:xfrm>
            <a:custGeom>
              <a:avLst/>
              <a:gdLst>
                <a:gd name="connsiteX0" fmla="*/ 0 w 1449298"/>
                <a:gd name="connsiteY0" fmla="*/ 0 h 724475"/>
                <a:gd name="connsiteX1" fmla="*/ 1449298 w 1449298"/>
                <a:gd name="connsiteY1" fmla="*/ 0 h 724475"/>
                <a:gd name="connsiteX2" fmla="*/ 1449298 w 1449298"/>
                <a:gd name="connsiteY2" fmla="*/ 724475 h 724475"/>
                <a:gd name="connsiteX3" fmla="*/ 0 w 1449298"/>
                <a:gd name="connsiteY3" fmla="*/ 724475 h 724475"/>
                <a:gd name="connsiteX4" fmla="*/ 0 w 1449298"/>
                <a:gd name="connsiteY4" fmla="*/ 0 h 724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98" h="724475" extrusionOk="0">
                  <a:moveTo>
                    <a:pt x="0" y="0"/>
                  </a:moveTo>
                  <a:lnTo>
                    <a:pt x="1449298" y="0"/>
                  </a:lnTo>
                  <a:lnTo>
                    <a:pt x="1449298" y="724475"/>
                  </a:lnTo>
                  <a:lnTo>
                    <a:pt x="0" y="7244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145" tIns="17145" rIns="17145" bIns="17145" numCol="1" spcCol="1270" anchor="ctr" anchorCtr="0">
              <a:noAutofit/>
            </a:bodyPr>
            <a:lstStyle/>
            <a:p>
              <a:pPr marL="0" lvl="0" indent="0" algn="ctr" defTabSz="1200150">
                <a:lnSpc>
                  <a:spcPct val="90000"/>
                </a:lnSpc>
                <a:spcBef>
                  <a:spcPts val="0"/>
                </a:spcBef>
                <a:spcAft>
                  <a:spcPts val="0"/>
                </a:spcAft>
                <a:buNone/>
                <a:defRPr/>
              </a:pPr>
              <a:r>
                <a:rPr lang="en-GB" sz="2700" b="1">
                  <a:solidFill>
                    <a:schemeClr val="bg1"/>
                  </a:solidFill>
                </a:rPr>
                <a:t>Digitise</a:t>
              </a:r>
              <a:endParaRPr/>
            </a:p>
          </p:txBody>
        </p:sp>
      </p:grpSp>
      <p:grpSp>
        <p:nvGrpSpPr>
          <p:cNvPr id="2136169544" name="Group 15"/>
          <p:cNvGrpSpPr/>
          <p:nvPr/>
        </p:nvGrpSpPr>
        <p:grpSpPr bwMode="auto">
          <a:xfrm>
            <a:off x="2366752" y="2074005"/>
            <a:ext cx="2608149" cy="2608546"/>
            <a:chOff x="1295833" y="2547681"/>
            <a:chExt cx="2608149" cy="2608546"/>
          </a:xfrm>
        </p:grpSpPr>
        <p:sp>
          <p:nvSpPr>
            <p:cNvPr id="11" name="Shape 10"/>
            <p:cNvSpPr/>
            <p:nvPr/>
          </p:nvSpPr>
          <p:spPr bwMode="auto">
            <a:xfrm>
              <a:off x="1295833" y="2547681"/>
              <a:ext cx="2608149" cy="2608546"/>
            </a:xfrm>
            <a:prstGeom prst="leftCircularArrow">
              <a:avLst>
                <a:gd name="adj1" fmla="val 10980"/>
                <a:gd name="adj2" fmla="val 1142322"/>
                <a:gd name="adj3" fmla="val 6300000"/>
                <a:gd name="adj4" fmla="val 18900000"/>
                <a:gd name="adj5" fmla="val 125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2" name="Freeform: Shape 11"/>
            <p:cNvSpPr/>
            <p:nvPr/>
          </p:nvSpPr>
          <p:spPr bwMode="auto">
            <a:xfrm>
              <a:off x="1875258" y="3498115"/>
              <a:ext cx="1449298" cy="724475"/>
            </a:xfrm>
            <a:custGeom>
              <a:avLst/>
              <a:gdLst>
                <a:gd name="connsiteX0" fmla="*/ 0 w 1449298"/>
                <a:gd name="connsiteY0" fmla="*/ 0 h 724475"/>
                <a:gd name="connsiteX1" fmla="*/ 1449298 w 1449298"/>
                <a:gd name="connsiteY1" fmla="*/ 0 h 724475"/>
                <a:gd name="connsiteX2" fmla="*/ 1449298 w 1449298"/>
                <a:gd name="connsiteY2" fmla="*/ 724475 h 724475"/>
                <a:gd name="connsiteX3" fmla="*/ 0 w 1449298"/>
                <a:gd name="connsiteY3" fmla="*/ 724475 h 724475"/>
                <a:gd name="connsiteX4" fmla="*/ 0 w 1449298"/>
                <a:gd name="connsiteY4" fmla="*/ 0 h 724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98" h="724475" extrusionOk="0">
                  <a:moveTo>
                    <a:pt x="0" y="0"/>
                  </a:moveTo>
                  <a:lnTo>
                    <a:pt x="1449298" y="0"/>
                  </a:lnTo>
                  <a:lnTo>
                    <a:pt x="1449298" y="724475"/>
                  </a:lnTo>
                  <a:lnTo>
                    <a:pt x="0" y="7244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145" tIns="17145" rIns="17145" bIns="17145" numCol="1" spcCol="1270" anchor="ctr" anchorCtr="0">
              <a:noAutofit/>
            </a:bodyPr>
            <a:lstStyle/>
            <a:p>
              <a:pPr marL="0" lvl="0" indent="0" algn="ctr" defTabSz="1200150">
                <a:lnSpc>
                  <a:spcPct val="90000"/>
                </a:lnSpc>
                <a:spcBef>
                  <a:spcPts val="0"/>
                </a:spcBef>
                <a:spcAft>
                  <a:spcPts val="0"/>
                </a:spcAft>
                <a:buNone/>
                <a:defRPr/>
              </a:pPr>
              <a:r>
                <a:rPr lang="en-GB" sz="2700" b="1">
                  <a:solidFill>
                    <a:schemeClr val="bg1"/>
                  </a:solidFill>
                </a:rPr>
                <a:t>Connect</a:t>
              </a:r>
              <a:endParaRPr/>
            </a:p>
          </p:txBody>
        </p:sp>
      </p:grpSp>
      <p:grpSp>
        <p:nvGrpSpPr>
          <p:cNvPr id="547172118" name="Group 16"/>
          <p:cNvGrpSpPr/>
          <p:nvPr/>
        </p:nvGrpSpPr>
        <p:grpSpPr bwMode="auto">
          <a:xfrm>
            <a:off x="3276788" y="3752166"/>
            <a:ext cx="2240804" cy="2241702"/>
            <a:chOff x="2205869" y="4225842"/>
            <a:chExt cx="2240804" cy="2241702"/>
          </a:xfrm>
        </p:grpSpPr>
        <p:sp>
          <p:nvSpPr>
            <p:cNvPr id="13" name="Block Arc 12"/>
            <p:cNvSpPr/>
            <p:nvPr/>
          </p:nvSpPr>
          <p:spPr bwMode="auto">
            <a:xfrm>
              <a:off x="2205869" y="4225842"/>
              <a:ext cx="2240804" cy="2241702"/>
            </a:xfrm>
            <a:prstGeom prst="blockArc">
              <a:avLst>
                <a:gd name="adj1" fmla="val 13500000"/>
                <a:gd name="adj2" fmla="val 10800000"/>
                <a:gd name="adj3" fmla="val 1274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4" name="Freeform: Shape 13"/>
            <p:cNvSpPr/>
            <p:nvPr/>
          </p:nvSpPr>
          <p:spPr bwMode="auto">
            <a:xfrm>
              <a:off x="2411716" y="5037685"/>
              <a:ext cx="1846521" cy="724475"/>
            </a:xfrm>
            <a:custGeom>
              <a:avLst/>
              <a:gdLst>
                <a:gd name="connsiteX0" fmla="*/ 0 w 1449298"/>
                <a:gd name="connsiteY0" fmla="*/ 0 h 724475"/>
                <a:gd name="connsiteX1" fmla="*/ 1449298 w 1449298"/>
                <a:gd name="connsiteY1" fmla="*/ 0 h 724475"/>
                <a:gd name="connsiteX2" fmla="*/ 1449298 w 1449298"/>
                <a:gd name="connsiteY2" fmla="*/ 724475 h 724475"/>
                <a:gd name="connsiteX3" fmla="*/ 0 w 1449298"/>
                <a:gd name="connsiteY3" fmla="*/ 724475 h 724475"/>
                <a:gd name="connsiteX4" fmla="*/ 0 w 1449298"/>
                <a:gd name="connsiteY4" fmla="*/ 0 h 724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98" h="724475" extrusionOk="0">
                  <a:moveTo>
                    <a:pt x="0" y="0"/>
                  </a:moveTo>
                  <a:lnTo>
                    <a:pt x="1449298" y="0"/>
                  </a:lnTo>
                  <a:lnTo>
                    <a:pt x="1449298" y="724475"/>
                  </a:lnTo>
                  <a:lnTo>
                    <a:pt x="0" y="7244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145" tIns="17145" rIns="17145" bIns="17145" numCol="1" spcCol="1270" anchor="ctr" anchorCtr="0">
              <a:noAutofit/>
            </a:bodyPr>
            <a:lstStyle/>
            <a:p>
              <a:pPr marL="0" lvl="0" indent="0" algn="ctr" defTabSz="1200150">
                <a:lnSpc>
                  <a:spcPct val="90000"/>
                </a:lnSpc>
                <a:spcBef>
                  <a:spcPts val="0"/>
                </a:spcBef>
                <a:spcAft>
                  <a:spcPts val="0"/>
                </a:spcAft>
                <a:buNone/>
                <a:defRPr/>
              </a:pPr>
              <a:r>
                <a:rPr lang="en-GB" sz="2700" b="1">
                  <a:solidFill>
                    <a:schemeClr val="bg1"/>
                  </a:solidFill>
                </a:rPr>
                <a:t>Transform</a:t>
              </a:r>
              <a:endParaRPr/>
            </a:p>
          </p:txBody>
        </p:sp>
      </p:grpSp>
      <p:sp>
        <p:nvSpPr>
          <p:cNvPr id="1403662055" name="TextBox 6"/>
          <p:cNvSpPr txBox="1"/>
          <p:nvPr/>
        </p:nvSpPr>
        <p:spPr bwMode="auto">
          <a:xfrm>
            <a:off x="6660062" y="2099505"/>
            <a:ext cx="4741334" cy="4247317"/>
          </a:xfrm>
          <a:prstGeom prst="rect">
            <a:avLst/>
          </a:prstGeom>
          <a:noFill/>
          <a:ln w="38100">
            <a:solidFill>
              <a:schemeClr val="accent1"/>
            </a:solidFill>
          </a:ln>
        </p:spPr>
        <p:txBody>
          <a:bodyPr wrap="square" lIns="91440" tIns="45720" rIns="91440" bIns="45720" rtlCol="0" anchor="t">
            <a:spAutoFit/>
          </a:bodyPr>
          <a:lstStyle/>
          <a:p>
            <a:pPr>
              <a:defRPr/>
            </a:pPr>
            <a:r>
              <a:rPr lang="en-GB" sz="2800" dirty="0">
                <a:ea typeface="+mn-lt"/>
                <a:cs typeface="+mn-lt"/>
              </a:rPr>
              <a:t>By the March 2025 target date, substantial progress had been made in digitisation, but connectivity and system-wide transformation remained incomplete.</a:t>
            </a:r>
            <a:r>
              <a:rPr lang="en-GB" sz="2800" dirty="0"/>
              <a:t> </a:t>
            </a:r>
            <a:endParaRPr lang="en-US" dirty="0"/>
          </a:p>
          <a:p>
            <a:pPr>
              <a:defRPr/>
            </a:pPr>
            <a:endParaRPr lang="en-GB" sz="2800" dirty="0"/>
          </a:p>
          <a:p>
            <a:pPr>
              <a:defRPr/>
            </a:pPr>
            <a:r>
              <a:rPr lang="en-GB" sz="2800" dirty="0">
                <a:ea typeface="+mn-lt"/>
                <a:cs typeface="+mn-lt"/>
              </a:rPr>
              <a:t>Was the service digitised, or was care actually transformed?</a:t>
            </a:r>
            <a:endParaRPr lang="en-GB" dirty="0"/>
          </a:p>
          <a:p>
            <a:pPr>
              <a:defRPr/>
            </a:pP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03662055"/>
                                        </p:tgtEl>
                                        <p:attrNameLst>
                                          <p:attrName>style.visibility</p:attrName>
                                        </p:attrNameLst>
                                      </p:cBhvr>
                                      <p:to>
                                        <p:strVal val="visible"/>
                                      </p:to>
                                    </p:set>
                                    <p:animEffect transition="in" filter="fade">
                                      <p:cBhvr>
                                        <p:cTn id="7" dur="500"/>
                                        <p:tgtEl>
                                          <p:spTgt spid="140366205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53831269"/>
                                        </p:tgtEl>
                                        <p:attrNameLst>
                                          <p:attrName>style.visibility</p:attrName>
                                        </p:attrNameLst>
                                      </p:cBhvr>
                                      <p:to>
                                        <p:strVal val="visible"/>
                                      </p:to>
                                    </p:set>
                                    <p:animEffect transition="in" filter="circle(in)">
                                      <p:cBhvr>
                                        <p:cTn id="12" dur="2000"/>
                                        <p:tgtEl>
                                          <p:spTgt spid="553831269"/>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2136169544"/>
                                        </p:tgtEl>
                                        <p:attrNameLst>
                                          <p:attrName>style.visibility</p:attrName>
                                        </p:attrNameLst>
                                      </p:cBhvr>
                                      <p:to>
                                        <p:strVal val="visible"/>
                                      </p:to>
                                    </p:set>
                                    <p:animEffect transition="in" filter="circle(in)">
                                      <p:cBhvr>
                                        <p:cTn id="17" dur="2000"/>
                                        <p:tgtEl>
                                          <p:spTgt spid="2136169544"/>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547172118"/>
                                        </p:tgtEl>
                                        <p:attrNameLst>
                                          <p:attrName>style.visibility</p:attrName>
                                        </p:attrNameLst>
                                      </p:cBhvr>
                                      <p:to>
                                        <p:strVal val="visible"/>
                                      </p:to>
                                    </p:set>
                                    <p:animEffect transition="in" filter="circle(in)">
                                      <p:cBhvr>
                                        <p:cTn id="22" dur="2000"/>
                                        <p:tgtEl>
                                          <p:spTgt spid="5471721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03662055" grpId="0" animBg="1"/>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7835963" name="Title 1"/>
          <p:cNvSpPr>
            <a:spLocks noGrp="1"/>
          </p:cNvSpPr>
          <p:nvPr>
            <p:ph type="title"/>
          </p:nvPr>
        </p:nvSpPr>
        <p:spPr bwMode="auto"/>
        <p:txBody>
          <a:bodyPr/>
          <a:lstStyle/>
          <a:p>
            <a:pPr>
              <a:defRPr/>
            </a:pPr>
            <a:r>
              <a:rPr lang="en-GB" b="1">
                <a:latin typeface="+mn-lt"/>
              </a:rPr>
              <a:t>What Good Looks Like for LA’s and Care Providers</a:t>
            </a:r>
            <a:endParaRPr/>
          </a:p>
        </p:txBody>
      </p:sp>
      <p:sp>
        <p:nvSpPr>
          <p:cNvPr id="2109968061" name="Content Placeholder 2"/>
          <p:cNvSpPr>
            <a:spLocks noGrp="1"/>
          </p:cNvSpPr>
          <p:nvPr>
            <p:ph idx="1"/>
          </p:nvPr>
        </p:nvSpPr>
        <p:spPr bwMode="auto"/>
        <p:txBody>
          <a:bodyPr>
            <a:normAutofit/>
          </a:bodyPr>
          <a:lstStyle/>
          <a:p>
            <a:pPr marL="0" indent="0">
              <a:buNone/>
              <a:defRPr/>
            </a:pPr>
            <a:r>
              <a:rPr lang="en-GB" sz="1800">
                <a:latin typeface="Arial"/>
                <a:cs typeface="Arial"/>
              </a:rPr>
              <a:t>The What Good Looks Like (WGLL) framework for adult social care is part of a suite of guidance for digital working across health and social care, developed by NHS England and the Department of Health and Social Care (DHSC). It is structured around the following </a:t>
            </a:r>
            <a:r>
              <a:rPr lang="en-GB" sz="1800" b="1">
                <a:latin typeface="Arial"/>
                <a:cs typeface="Arial"/>
              </a:rPr>
              <a:t>7 success measures </a:t>
            </a:r>
            <a:r>
              <a:rPr lang="en-GB" sz="1800">
                <a:latin typeface="Arial"/>
                <a:cs typeface="Arial"/>
              </a:rPr>
              <a:t>for digital working in adult social care services: </a:t>
            </a:r>
            <a:endParaRPr/>
          </a:p>
          <a:p>
            <a:pPr marL="0" indent="0">
              <a:buNone/>
              <a:defRPr/>
            </a:pPr>
            <a:endParaRPr lang="en-GB"/>
          </a:p>
        </p:txBody>
      </p:sp>
      <p:grpSp>
        <p:nvGrpSpPr>
          <p:cNvPr id="1019801626" name="Group 23"/>
          <p:cNvGrpSpPr/>
          <p:nvPr/>
        </p:nvGrpSpPr>
        <p:grpSpPr bwMode="auto">
          <a:xfrm>
            <a:off x="-1470122" y="1965978"/>
            <a:ext cx="10176824" cy="4640875"/>
            <a:chOff x="-1470122" y="1965978"/>
            <a:chExt cx="10176824" cy="4640875"/>
          </a:xfrm>
        </p:grpSpPr>
        <p:sp>
          <p:nvSpPr>
            <p:cNvPr id="9" name="Block Arc 8"/>
            <p:cNvSpPr/>
            <p:nvPr/>
          </p:nvSpPr>
          <p:spPr bwMode="auto">
            <a:xfrm>
              <a:off x="-1470122" y="1965978"/>
              <a:ext cx="4640875" cy="4640875"/>
            </a:xfrm>
            <a:prstGeom prst="blockArc">
              <a:avLst>
                <a:gd name="adj1" fmla="val 18900000"/>
                <a:gd name="adj2" fmla="val 2700000"/>
                <a:gd name="adj3" fmla="val 465"/>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10" name="Freeform: Shape 9"/>
            <p:cNvSpPr/>
            <p:nvPr/>
          </p:nvSpPr>
          <p:spPr bwMode="auto">
            <a:xfrm>
              <a:off x="2666131" y="2720526"/>
              <a:ext cx="6040571" cy="313081"/>
            </a:xfrm>
            <a:custGeom>
              <a:avLst/>
              <a:gdLst>
                <a:gd name="connsiteX0" fmla="*/ 0 w 6040571"/>
                <a:gd name="connsiteY0" fmla="*/ 0 h 313081"/>
                <a:gd name="connsiteX1" fmla="*/ 6040571 w 6040571"/>
                <a:gd name="connsiteY1" fmla="*/ 0 h 313081"/>
                <a:gd name="connsiteX2" fmla="*/ 6040571 w 6040571"/>
                <a:gd name="connsiteY2" fmla="*/ 313081 h 313081"/>
                <a:gd name="connsiteX3" fmla="*/ 0 w 6040571"/>
                <a:gd name="connsiteY3" fmla="*/ 313081 h 313081"/>
                <a:gd name="connsiteX4" fmla="*/ 0 w 60405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571" h="313081" extrusionOk="0">
                  <a:moveTo>
                    <a:pt x="0" y="0"/>
                  </a:moveTo>
                  <a:lnTo>
                    <a:pt x="6040571" y="0"/>
                  </a:lnTo>
                  <a:lnTo>
                    <a:pt x="60405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7" tIns="50800" rIns="50800" bIns="50800" numCol="1" spcCol="1270" anchor="ctr" anchorCtr="0">
              <a:noAutofit/>
            </a:bodyPr>
            <a:lstStyle/>
            <a:p>
              <a:pPr marL="0" lvl="0" indent="0" algn="l" defTabSz="889000">
                <a:lnSpc>
                  <a:spcPct val="90000"/>
                </a:lnSpc>
                <a:spcBef>
                  <a:spcPts val="0"/>
                </a:spcBef>
                <a:spcAft>
                  <a:spcPts val="0"/>
                </a:spcAft>
                <a:buFont typeface="+mj-lt"/>
                <a:buNone/>
                <a:defRPr/>
              </a:pPr>
              <a:r>
                <a:rPr lang="en-GB" sz="2000">
                  <a:latin typeface="Arial"/>
                  <a:cs typeface="Arial"/>
                </a:rPr>
                <a:t>Well led</a:t>
              </a:r>
              <a:endParaRPr lang="en-GB" sz="2000"/>
            </a:p>
          </p:txBody>
        </p:sp>
        <p:sp>
          <p:nvSpPr>
            <p:cNvPr id="11" name="Oval 10"/>
            <p:cNvSpPr/>
            <p:nvPr/>
          </p:nvSpPr>
          <p:spPr bwMode="auto">
            <a:xfrm>
              <a:off x="2470455" y="2681391"/>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1764634028" name="Group 24"/>
          <p:cNvGrpSpPr/>
          <p:nvPr/>
        </p:nvGrpSpPr>
        <p:grpSpPr bwMode="auto">
          <a:xfrm>
            <a:off x="2753978" y="3151288"/>
            <a:ext cx="5952724" cy="391351"/>
            <a:chOff x="2753978" y="3151288"/>
            <a:chExt cx="5952724" cy="391351"/>
          </a:xfrm>
        </p:grpSpPr>
        <p:sp>
          <p:nvSpPr>
            <p:cNvPr id="12" name="Freeform: Shape 11"/>
            <p:cNvSpPr/>
            <p:nvPr/>
          </p:nvSpPr>
          <p:spPr bwMode="auto">
            <a:xfrm>
              <a:off x="2949654" y="3190424"/>
              <a:ext cx="5757048" cy="313081"/>
            </a:xfrm>
            <a:custGeom>
              <a:avLst/>
              <a:gdLst>
                <a:gd name="connsiteX0" fmla="*/ 0 w 5757048"/>
                <a:gd name="connsiteY0" fmla="*/ 0 h 313081"/>
                <a:gd name="connsiteX1" fmla="*/ 5757048 w 5757048"/>
                <a:gd name="connsiteY1" fmla="*/ 0 h 313081"/>
                <a:gd name="connsiteX2" fmla="*/ 5757048 w 5757048"/>
                <a:gd name="connsiteY2" fmla="*/ 313081 h 313081"/>
                <a:gd name="connsiteX3" fmla="*/ 0 w 5757048"/>
                <a:gd name="connsiteY3" fmla="*/ 313081 h 313081"/>
                <a:gd name="connsiteX4" fmla="*/ 0 w 5757048"/>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57048" h="313081" extrusionOk="0">
                  <a:moveTo>
                    <a:pt x="0" y="0"/>
                  </a:moveTo>
                  <a:lnTo>
                    <a:pt x="5757048" y="0"/>
                  </a:lnTo>
                  <a:lnTo>
                    <a:pt x="5757048"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7" tIns="45720" rIns="45720" bIns="45720" numCol="1" spcCol="1270" anchor="ctr" anchorCtr="0">
              <a:noAutofit/>
            </a:bodyPr>
            <a:lstStyle/>
            <a:p>
              <a:pPr marL="0" lvl="0" indent="0" algn="l" defTabSz="800100">
                <a:lnSpc>
                  <a:spcPct val="90000"/>
                </a:lnSpc>
                <a:spcBef>
                  <a:spcPts val="0"/>
                </a:spcBef>
                <a:spcAft>
                  <a:spcPts val="0"/>
                </a:spcAft>
                <a:buNone/>
                <a:defRPr/>
              </a:pPr>
              <a:r>
                <a:rPr lang="en-GB" sz="1800">
                  <a:latin typeface="Arial"/>
                  <a:cs typeface="Arial"/>
                </a:rPr>
                <a:t>Ensure smart foundations</a:t>
              </a:r>
              <a:endParaRPr/>
            </a:p>
          </p:txBody>
        </p:sp>
        <p:sp>
          <p:nvSpPr>
            <p:cNvPr id="13" name="Oval 12"/>
            <p:cNvSpPr/>
            <p:nvPr/>
          </p:nvSpPr>
          <p:spPr bwMode="auto">
            <a:xfrm>
              <a:off x="2753978" y="3151288"/>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2071191773" name="Group 25"/>
          <p:cNvGrpSpPr/>
          <p:nvPr/>
        </p:nvGrpSpPr>
        <p:grpSpPr bwMode="auto">
          <a:xfrm>
            <a:off x="2909347" y="3620842"/>
            <a:ext cx="5797355" cy="391351"/>
            <a:chOff x="2909347" y="3620842"/>
            <a:chExt cx="5797355" cy="391351"/>
          </a:xfrm>
        </p:grpSpPr>
        <p:sp>
          <p:nvSpPr>
            <p:cNvPr id="14" name="Freeform: Shape 13"/>
            <p:cNvSpPr/>
            <p:nvPr/>
          </p:nvSpPr>
          <p:spPr bwMode="auto">
            <a:xfrm>
              <a:off x="3105023" y="3659976"/>
              <a:ext cx="5601679" cy="313081"/>
            </a:xfrm>
            <a:custGeom>
              <a:avLst/>
              <a:gdLst>
                <a:gd name="connsiteX0" fmla="*/ 0 w 5601679"/>
                <a:gd name="connsiteY0" fmla="*/ 0 h 313081"/>
                <a:gd name="connsiteX1" fmla="*/ 5601679 w 5601679"/>
                <a:gd name="connsiteY1" fmla="*/ 0 h 313081"/>
                <a:gd name="connsiteX2" fmla="*/ 5601679 w 5601679"/>
                <a:gd name="connsiteY2" fmla="*/ 313081 h 313081"/>
                <a:gd name="connsiteX3" fmla="*/ 0 w 5601679"/>
                <a:gd name="connsiteY3" fmla="*/ 313081 h 313081"/>
                <a:gd name="connsiteX4" fmla="*/ 0 w 5601679"/>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01679" h="313081" extrusionOk="0">
                  <a:moveTo>
                    <a:pt x="0" y="0"/>
                  </a:moveTo>
                  <a:lnTo>
                    <a:pt x="5601679" y="0"/>
                  </a:lnTo>
                  <a:lnTo>
                    <a:pt x="5601679"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7" tIns="45720" rIns="45720" bIns="45720" numCol="1" spcCol="1270" anchor="ctr" anchorCtr="0">
              <a:noAutofit/>
            </a:bodyPr>
            <a:lstStyle/>
            <a:p>
              <a:pPr marL="0" lvl="0" indent="0" algn="l" defTabSz="800100">
                <a:lnSpc>
                  <a:spcPct val="90000"/>
                </a:lnSpc>
                <a:spcBef>
                  <a:spcPts val="0"/>
                </a:spcBef>
                <a:spcAft>
                  <a:spcPts val="0"/>
                </a:spcAft>
                <a:buNone/>
                <a:defRPr/>
              </a:pPr>
              <a:r>
                <a:rPr lang="en-GB" sz="1800">
                  <a:latin typeface="Arial"/>
                  <a:cs typeface="Arial"/>
                </a:rPr>
                <a:t>Safe practice</a:t>
              </a:r>
              <a:endParaRPr/>
            </a:p>
          </p:txBody>
        </p:sp>
        <p:sp>
          <p:nvSpPr>
            <p:cNvPr id="15" name="Oval 14"/>
            <p:cNvSpPr/>
            <p:nvPr/>
          </p:nvSpPr>
          <p:spPr bwMode="auto">
            <a:xfrm>
              <a:off x="2909347" y="3620842"/>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2032852933" name="Group 26"/>
          <p:cNvGrpSpPr/>
          <p:nvPr/>
        </p:nvGrpSpPr>
        <p:grpSpPr bwMode="auto">
          <a:xfrm>
            <a:off x="2958955" y="4090739"/>
            <a:ext cx="5747747" cy="391351"/>
            <a:chOff x="2958955" y="4090739"/>
            <a:chExt cx="5747747" cy="391351"/>
          </a:xfrm>
        </p:grpSpPr>
        <p:sp>
          <p:nvSpPr>
            <p:cNvPr id="16" name="Freeform: Shape 15"/>
            <p:cNvSpPr/>
            <p:nvPr/>
          </p:nvSpPr>
          <p:spPr bwMode="auto">
            <a:xfrm>
              <a:off x="3154631" y="4129874"/>
              <a:ext cx="5552071" cy="313081"/>
            </a:xfrm>
            <a:custGeom>
              <a:avLst/>
              <a:gdLst>
                <a:gd name="connsiteX0" fmla="*/ 0 w 5552071"/>
                <a:gd name="connsiteY0" fmla="*/ 0 h 313081"/>
                <a:gd name="connsiteX1" fmla="*/ 5552071 w 5552071"/>
                <a:gd name="connsiteY1" fmla="*/ 0 h 313081"/>
                <a:gd name="connsiteX2" fmla="*/ 5552071 w 5552071"/>
                <a:gd name="connsiteY2" fmla="*/ 313081 h 313081"/>
                <a:gd name="connsiteX3" fmla="*/ 0 w 5552071"/>
                <a:gd name="connsiteY3" fmla="*/ 313081 h 313081"/>
                <a:gd name="connsiteX4" fmla="*/ 0 w 55520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2071" h="313081" extrusionOk="0">
                  <a:moveTo>
                    <a:pt x="0" y="0"/>
                  </a:moveTo>
                  <a:lnTo>
                    <a:pt x="5552071" y="0"/>
                  </a:lnTo>
                  <a:lnTo>
                    <a:pt x="55520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7" tIns="45720" rIns="45720" bIns="45720" numCol="1" spcCol="1270" anchor="ctr" anchorCtr="0">
              <a:noAutofit/>
            </a:bodyPr>
            <a:lstStyle/>
            <a:p>
              <a:pPr marL="0" lvl="0" indent="0" algn="l" defTabSz="800100">
                <a:lnSpc>
                  <a:spcPct val="90000"/>
                </a:lnSpc>
                <a:spcBef>
                  <a:spcPts val="0"/>
                </a:spcBef>
                <a:spcAft>
                  <a:spcPts val="0"/>
                </a:spcAft>
                <a:buNone/>
                <a:defRPr/>
              </a:pPr>
              <a:r>
                <a:rPr lang="en-GB" sz="1800">
                  <a:latin typeface="Arial"/>
                  <a:cs typeface="Arial"/>
                </a:rPr>
                <a:t>Support workforce</a:t>
              </a:r>
              <a:endParaRPr/>
            </a:p>
          </p:txBody>
        </p:sp>
        <p:sp>
          <p:nvSpPr>
            <p:cNvPr id="17" name="Oval 16"/>
            <p:cNvSpPr/>
            <p:nvPr/>
          </p:nvSpPr>
          <p:spPr bwMode="auto">
            <a:xfrm>
              <a:off x="2958955" y="4090739"/>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893973234" name="Group 27"/>
          <p:cNvGrpSpPr/>
          <p:nvPr/>
        </p:nvGrpSpPr>
        <p:grpSpPr bwMode="auto">
          <a:xfrm>
            <a:off x="2909347" y="4560637"/>
            <a:ext cx="5797355" cy="391351"/>
            <a:chOff x="2909347" y="4560637"/>
            <a:chExt cx="5797355" cy="391351"/>
          </a:xfrm>
        </p:grpSpPr>
        <p:sp>
          <p:nvSpPr>
            <p:cNvPr id="18" name="Freeform: Shape 17"/>
            <p:cNvSpPr/>
            <p:nvPr/>
          </p:nvSpPr>
          <p:spPr bwMode="auto">
            <a:xfrm>
              <a:off x="3105023" y="4599772"/>
              <a:ext cx="5601679" cy="313081"/>
            </a:xfrm>
            <a:custGeom>
              <a:avLst/>
              <a:gdLst>
                <a:gd name="connsiteX0" fmla="*/ 0 w 5601679"/>
                <a:gd name="connsiteY0" fmla="*/ 0 h 313081"/>
                <a:gd name="connsiteX1" fmla="*/ 5601679 w 5601679"/>
                <a:gd name="connsiteY1" fmla="*/ 0 h 313081"/>
                <a:gd name="connsiteX2" fmla="*/ 5601679 w 5601679"/>
                <a:gd name="connsiteY2" fmla="*/ 313081 h 313081"/>
                <a:gd name="connsiteX3" fmla="*/ 0 w 5601679"/>
                <a:gd name="connsiteY3" fmla="*/ 313081 h 313081"/>
                <a:gd name="connsiteX4" fmla="*/ 0 w 5601679"/>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01679" h="313081" extrusionOk="0">
                  <a:moveTo>
                    <a:pt x="0" y="0"/>
                  </a:moveTo>
                  <a:lnTo>
                    <a:pt x="5601679" y="0"/>
                  </a:lnTo>
                  <a:lnTo>
                    <a:pt x="5601679"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7" tIns="45720" rIns="45720" bIns="45720" numCol="1" spcCol="1270" anchor="ctr" anchorCtr="0">
              <a:noAutofit/>
            </a:bodyPr>
            <a:lstStyle/>
            <a:p>
              <a:pPr marL="0" lvl="0" indent="0" algn="l" defTabSz="800100">
                <a:lnSpc>
                  <a:spcPct val="90000"/>
                </a:lnSpc>
                <a:spcBef>
                  <a:spcPts val="0"/>
                </a:spcBef>
                <a:spcAft>
                  <a:spcPts val="0"/>
                </a:spcAft>
                <a:buNone/>
                <a:defRPr/>
              </a:pPr>
              <a:r>
                <a:rPr lang="en-GB" sz="1800">
                  <a:latin typeface="Arial"/>
                  <a:cs typeface="Arial"/>
                </a:rPr>
                <a:t>Empower people</a:t>
              </a:r>
              <a:endParaRPr/>
            </a:p>
          </p:txBody>
        </p:sp>
        <p:sp>
          <p:nvSpPr>
            <p:cNvPr id="19" name="Oval 18"/>
            <p:cNvSpPr/>
            <p:nvPr/>
          </p:nvSpPr>
          <p:spPr bwMode="auto">
            <a:xfrm>
              <a:off x="2909347" y="4560637"/>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1136131265" name="Group 28"/>
          <p:cNvGrpSpPr/>
          <p:nvPr/>
        </p:nvGrpSpPr>
        <p:grpSpPr bwMode="auto">
          <a:xfrm>
            <a:off x="2753978" y="5030190"/>
            <a:ext cx="5952724" cy="391351"/>
            <a:chOff x="2753978" y="5030190"/>
            <a:chExt cx="5952724" cy="391351"/>
          </a:xfrm>
        </p:grpSpPr>
        <p:sp>
          <p:nvSpPr>
            <p:cNvPr id="20" name="Freeform: Shape 19"/>
            <p:cNvSpPr/>
            <p:nvPr/>
          </p:nvSpPr>
          <p:spPr bwMode="auto">
            <a:xfrm>
              <a:off x="2949654" y="5069325"/>
              <a:ext cx="5757048" cy="313081"/>
            </a:xfrm>
            <a:custGeom>
              <a:avLst/>
              <a:gdLst>
                <a:gd name="connsiteX0" fmla="*/ 0 w 5757048"/>
                <a:gd name="connsiteY0" fmla="*/ 0 h 313081"/>
                <a:gd name="connsiteX1" fmla="*/ 5757048 w 5757048"/>
                <a:gd name="connsiteY1" fmla="*/ 0 h 313081"/>
                <a:gd name="connsiteX2" fmla="*/ 5757048 w 5757048"/>
                <a:gd name="connsiteY2" fmla="*/ 313081 h 313081"/>
                <a:gd name="connsiteX3" fmla="*/ 0 w 5757048"/>
                <a:gd name="connsiteY3" fmla="*/ 313081 h 313081"/>
                <a:gd name="connsiteX4" fmla="*/ 0 w 5757048"/>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57048" h="313081" extrusionOk="0">
                  <a:moveTo>
                    <a:pt x="0" y="0"/>
                  </a:moveTo>
                  <a:lnTo>
                    <a:pt x="5757048" y="0"/>
                  </a:lnTo>
                  <a:lnTo>
                    <a:pt x="5757048"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7" tIns="45720" rIns="45720" bIns="45720" numCol="1" spcCol="1270" anchor="ctr" anchorCtr="0">
              <a:noAutofit/>
            </a:bodyPr>
            <a:lstStyle/>
            <a:p>
              <a:pPr marL="0" lvl="0" indent="0" algn="l" defTabSz="800100">
                <a:lnSpc>
                  <a:spcPct val="90000"/>
                </a:lnSpc>
                <a:spcBef>
                  <a:spcPts val="0"/>
                </a:spcBef>
                <a:spcAft>
                  <a:spcPts val="0"/>
                </a:spcAft>
                <a:buNone/>
                <a:defRPr/>
              </a:pPr>
              <a:r>
                <a:rPr lang="en-GB" sz="1800">
                  <a:latin typeface="Arial"/>
                  <a:cs typeface="Arial"/>
                </a:rPr>
                <a:t>Improve care</a:t>
              </a:r>
              <a:endParaRPr/>
            </a:p>
          </p:txBody>
        </p:sp>
        <p:sp>
          <p:nvSpPr>
            <p:cNvPr id="21" name="Oval 20"/>
            <p:cNvSpPr/>
            <p:nvPr/>
          </p:nvSpPr>
          <p:spPr bwMode="auto">
            <a:xfrm>
              <a:off x="2753978" y="5030190"/>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152999306" name="Group 29"/>
          <p:cNvGrpSpPr/>
          <p:nvPr/>
        </p:nvGrpSpPr>
        <p:grpSpPr bwMode="auto">
          <a:xfrm>
            <a:off x="2470455" y="5500087"/>
            <a:ext cx="6236247" cy="391351"/>
            <a:chOff x="2470455" y="5500087"/>
            <a:chExt cx="6236247" cy="391351"/>
          </a:xfrm>
        </p:grpSpPr>
        <p:sp>
          <p:nvSpPr>
            <p:cNvPr id="22" name="Freeform: Shape 21"/>
            <p:cNvSpPr/>
            <p:nvPr/>
          </p:nvSpPr>
          <p:spPr bwMode="auto">
            <a:xfrm>
              <a:off x="2666131" y="5539223"/>
              <a:ext cx="6040571" cy="313081"/>
            </a:xfrm>
            <a:custGeom>
              <a:avLst/>
              <a:gdLst>
                <a:gd name="connsiteX0" fmla="*/ 0 w 6040571"/>
                <a:gd name="connsiteY0" fmla="*/ 0 h 313081"/>
                <a:gd name="connsiteX1" fmla="*/ 6040571 w 6040571"/>
                <a:gd name="connsiteY1" fmla="*/ 0 h 313081"/>
                <a:gd name="connsiteX2" fmla="*/ 6040571 w 6040571"/>
                <a:gd name="connsiteY2" fmla="*/ 313081 h 313081"/>
                <a:gd name="connsiteX3" fmla="*/ 0 w 6040571"/>
                <a:gd name="connsiteY3" fmla="*/ 313081 h 313081"/>
                <a:gd name="connsiteX4" fmla="*/ 0 w 60405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571" h="313081" extrusionOk="0">
                  <a:moveTo>
                    <a:pt x="0" y="0"/>
                  </a:moveTo>
                  <a:lnTo>
                    <a:pt x="6040571" y="0"/>
                  </a:lnTo>
                  <a:lnTo>
                    <a:pt x="60405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7" tIns="45720" rIns="45720" bIns="45720" numCol="1" spcCol="1270" anchor="ctr" anchorCtr="0">
              <a:noAutofit/>
            </a:bodyPr>
            <a:lstStyle/>
            <a:p>
              <a:pPr marL="0" lvl="0" indent="0" algn="l" defTabSz="800100">
                <a:lnSpc>
                  <a:spcPct val="90000"/>
                </a:lnSpc>
                <a:spcBef>
                  <a:spcPts val="0"/>
                </a:spcBef>
                <a:spcAft>
                  <a:spcPts val="0"/>
                </a:spcAft>
                <a:buNone/>
                <a:defRPr/>
              </a:pPr>
              <a:r>
                <a:rPr lang="en-GB" sz="1800">
                  <a:latin typeface="Arial"/>
                  <a:cs typeface="Arial"/>
                </a:rPr>
                <a:t>Healthy populations</a:t>
              </a:r>
              <a:endParaRPr/>
            </a:p>
          </p:txBody>
        </p:sp>
        <p:sp>
          <p:nvSpPr>
            <p:cNvPr id="23" name="Oval 22"/>
            <p:cNvSpPr/>
            <p:nvPr/>
          </p:nvSpPr>
          <p:spPr bwMode="auto">
            <a:xfrm>
              <a:off x="2470455" y="5500087"/>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pic>
        <p:nvPicPr>
          <p:cNvPr id="665923891" name="Picture 30"/>
          <p:cNvPicPr>
            <a:picLocks noChangeAspect="1"/>
          </p:cNvPicPr>
          <p:nvPr/>
        </p:nvPicPr>
        <p:blipFill rotWithShape="1">
          <a:blip r:embed="rId3"/>
          <a:stretch/>
        </p:blipFill>
        <p:spPr bwMode="auto">
          <a:xfrm>
            <a:off x="10334652" y="91571"/>
            <a:ext cx="1632805" cy="143620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09968061">
                                            <p:txEl>
                                              <p:pRg st="0" end="0"/>
                                            </p:txEl>
                                          </p:spTgt>
                                        </p:tgtEl>
                                        <p:attrNameLst>
                                          <p:attrName>style.visibility</p:attrName>
                                        </p:attrNameLst>
                                      </p:cBhvr>
                                      <p:to>
                                        <p:strVal val="visible"/>
                                      </p:to>
                                    </p:set>
                                    <p:animEffect transition="in" filter="fade">
                                      <p:cBhvr>
                                        <p:cTn id="7" dur="500"/>
                                        <p:tgtEl>
                                          <p:spTgt spid="210996806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19801626"/>
                                        </p:tgtEl>
                                        <p:attrNameLst>
                                          <p:attrName>style.visibility</p:attrName>
                                        </p:attrNameLst>
                                      </p:cBhvr>
                                      <p:to>
                                        <p:strVal val="visible"/>
                                      </p:to>
                                    </p:set>
                                    <p:animEffect transition="in" filter="fade">
                                      <p:cBhvr>
                                        <p:cTn id="12" dur="500"/>
                                        <p:tgtEl>
                                          <p:spTgt spid="101980162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764634028"/>
                                        </p:tgtEl>
                                        <p:attrNameLst>
                                          <p:attrName>style.visibility</p:attrName>
                                        </p:attrNameLst>
                                      </p:cBhvr>
                                      <p:to>
                                        <p:strVal val="visible"/>
                                      </p:to>
                                    </p:set>
                                    <p:animEffect transition="in" filter="fade">
                                      <p:cBhvr>
                                        <p:cTn id="17" dur="500"/>
                                        <p:tgtEl>
                                          <p:spTgt spid="176463402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71191773"/>
                                        </p:tgtEl>
                                        <p:attrNameLst>
                                          <p:attrName>style.visibility</p:attrName>
                                        </p:attrNameLst>
                                      </p:cBhvr>
                                      <p:to>
                                        <p:strVal val="visible"/>
                                      </p:to>
                                    </p:set>
                                    <p:animEffect transition="in" filter="fade">
                                      <p:cBhvr>
                                        <p:cTn id="22" dur="500"/>
                                        <p:tgtEl>
                                          <p:spTgt spid="207119177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032852933"/>
                                        </p:tgtEl>
                                        <p:attrNameLst>
                                          <p:attrName>style.visibility</p:attrName>
                                        </p:attrNameLst>
                                      </p:cBhvr>
                                      <p:to>
                                        <p:strVal val="visible"/>
                                      </p:to>
                                    </p:set>
                                    <p:animEffect transition="in" filter="fade">
                                      <p:cBhvr>
                                        <p:cTn id="27" dur="500"/>
                                        <p:tgtEl>
                                          <p:spTgt spid="203285293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93973234"/>
                                        </p:tgtEl>
                                        <p:attrNameLst>
                                          <p:attrName>style.visibility</p:attrName>
                                        </p:attrNameLst>
                                      </p:cBhvr>
                                      <p:to>
                                        <p:strVal val="visible"/>
                                      </p:to>
                                    </p:set>
                                    <p:animEffect transition="in" filter="fade">
                                      <p:cBhvr>
                                        <p:cTn id="32" dur="500"/>
                                        <p:tgtEl>
                                          <p:spTgt spid="89397323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136131265"/>
                                        </p:tgtEl>
                                        <p:attrNameLst>
                                          <p:attrName>style.visibility</p:attrName>
                                        </p:attrNameLst>
                                      </p:cBhvr>
                                      <p:to>
                                        <p:strVal val="visible"/>
                                      </p:to>
                                    </p:set>
                                    <p:animEffect transition="in" filter="fade">
                                      <p:cBhvr>
                                        <p:cTn id="37" dur="500"/>
                                        <p:tgtEl>
                                          <p:spTgt spid="113613126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52999306"/>
                                        </p:tgtEl>
                                        <p:attrNameLst>
                                          <p:attrName>style.visibility</p:attrName>
                                        </p:attrNameLst>
                                      </p:cBhvr>
                                      <p:to>
                                        <p:strVal val="visible"/>
                                      </p:to>
                                    </p:set>
                                    <p:animEffect transition="in" filter="fade">
                                      <p:cBhvr>
                                        <p:cTn id="42" dur="500"/>
                                        <p:tgtEl>
                                          <p:spTgt spid="1529993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grpSp>
        <p:nvGrpSpPr>
          <p:cNvPr id="943375910" name="Group 17"/>
          <p:cNvGrpSpPr/>
          <p:nvPr/>
        </p:nvGrpSpPr>
        <p:grpSpPr bwMode="auto">
          <a:xfrm>
            <a:off x="-5334747" y="1032768"/>
            <a:ext cx="13659284" cy="6668087"/>
            <a:chOff x="-5334747" y="1028576"/>
            <a:chExt cx="13659284" cy="6668087"/>
          </a:xfrm>
        </p:grpSpPr>
        <p:sp>
          <p:nvSpPr>
            <p:cNvPr id="11" name="Block Arc 10"/>
            <p:cNvSpPr/>
            <p:nvPr/>
          </p:nvSpPr>
          <p:spPr bwMode="auto">
            <a:xfrm>
              <a:off x="-5334747" y="1028576"/>
              <a:ext cx="6668087" cy="6668087"/>
            </a:xfrm>
            <a:prstGeom prst="blockArc">
              <a:avLst>
                <a:gd name="adj1" fmla="val 18900000"/>
                <a:gd name="adj2" fmla="val 2700000"/>
                <a:gd name="adj3" fmla="val 324"/>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12" name="Freeform: Shape 11"/>
            <p:cNvSpPr/>
            <p:nvPr/>
          </p:nvSpPr>
          <p:spPr bwMode="auto">
            <a:xfrm>
              <a:off x="952417" y="2381283"/>
              <a:ext cx="7372120" cy="990667"/>
            </a:xfrm>
            <a:custGeom>
              <a:avLst/>
              <a:gdLst>
                <a:gd name="connsiteX0" fmla="*/ 0 w 7372120"/>
                <a:gd name="connsiteY0" fmla="*/ 0 h 990667"/>
                <a:gd name="connsiteX1" fmla="*/ 7372120 w 7372120"/>
                <a:gd name="connsiteY1" fmla="*/ 0 h 990667"/>
                <a:gd name="connsiteX2" fmla="*/ 7372120 w 7372120"/>
                <a:gd name="connsiteY2" fmla="*/ 990667 h 990667"/>
                <a:gd name="connsiteX3" fmla="*/ 0 w 7372120"/>
                <a:gd name="connsiteY3" fmla="*/ 990667 h 990667"/>
                <a:gd name="connsiteX4" fmla="*/ 0 w 7372120"/>
                <a:gd name="connsiteY4" fmla="*/ 0 h 990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120" h="990667" extrusionOk="0">
                  <a:moveTo>
                    <a:pt x="0" y="0"/>
                  </a:moveTo>
                  <a:lnTo>
                    <a:pt x="7372120" y="0"/>
                  </a:lnTo>
                  <a:lnTo>
                    <a:pt x="7372120" y="990667"/>
                  </a:lnTo>
                  <a:lnTo>
                    <a:pt x="0" y="99066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86343" tIns="48260" rIns="48260" bIns="48260" numCol="1" spcCol="1270" anchor="ctr" anchorCtr="0">
              <a:noAutofit/>
            </a:bodyPr>
            <a:lstStyle/>
            <a:p>
              <a:pPr marL="0" lvl="0" indent="0" algn="l" defTabSz="844550">
                <a:lnSpc>
                  <a:spcPct val="90000"/>
                </a:lnSpc>
                <a:spcBef>
                  <a:spcPts val="0"/>
                </a:spcBef>
                <a:spcAft>
                  <a:spcPts val="0"/>
                </a:spcAft>
                <a:buNone/>
                <a:defRPr/>
              </a:pPr>
              <a:r>
                <a:rPr lang="en-GB" sz="1900" b="1"/>
                <a:t>Any organisation that collects, analyses, publishes or disseminates confidential health and care information must follow the Data Protection Act 2018 and UK GDPR. </a:t>
              </a:r>
              <a:endParaRPr/>
            </a:p>
          </p:txBody>
        </p:sp>
        <p:sp>
          <p:nvSpPr>
            <p:cNvPr id="13" name="Oval 12"/>
            <p:cNvSpPr/>
            <p:nvPr/>
          </p:nvSpPr>
          <p:spPr bwMode="auto">
            <a:xfrm>
              <a:off x="333250" y="2257450"/>
              <a:ext cx="1238334" cy="1238334"/>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197702798" name="Group 18"/>
          <p:cNvGrpSpPr/>
          <p:nvPr/>
        </p:nvGrpSpPr>
        <p:grpSpPr bwMode="auto">
          <a:xfrm>
            <a:off x="693357" y="3743452"/>
            <a:ext cx="7631180" cy="1238334"/>
            <a:chOff x="693357" y="3743452"/>
            <a:chExt cx="7631180" cy="1238334"/>
          </a:xfrm>
        </p:grpSpPr>
        <p:sp>
          <p:nvSpPr>
            <p:cNvPr id="14" name="Freeform: Shape 13"/>
            <p:cNvSpPr/>
            <p:nvPr/>
          </p:nvSpPr>
          <p:spPr bwMode="auto">
            <a:xfrm>
              <a:off x="1312525" y="3867285"/>
              <a:ext cx="7012012" cy="990667"/>
            </a:xfrm>
            <a:custGeom>
              <a:avLst/>
              <a:gdLst>
                <a:gd name="connsiteX0" fmla="*/ 0 w 7012012"/>
                <a:gd name="connsiteY0" fmla="*/ 0 h 990667"/>
                <a:gd name="connsiteX1" fmla="*/ 7012012 w 7012012"/>
                <a:gd name="connsiteY1" fmla="*/ 0 h 990667"/>
                <a:gd name="connsiteX2" fmla="*/ 7012012 w 7012012"/>
                <a:gd name="connsiteY2" fmla="*/ 990667 h 990667"/>
                <a:gd name="connsiteX3" fmla="*/ 0 w 7012012"/>
                <a:gd name="connsiteY3" fmla="*/ 990667 h 990667"/>
                <a:gd name="connsiteX4" fmla="*/ 0 w 7012012"/>
                <a:gd name="connsiteY4" fmla="*/ 0 h 990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2012" h="990667" extrusionOk="0">
                  <a:moveTo>
                    <a:pt x="0" y="0"/>
                  </a:moveTo>
                  <a:lnTo>
                    <a:pt x="7012012" y="0"/>
                  </a:lnTo>
                  <a:lnTo>
                    <a:pt x="7012012" y="990667"/>
                  </a:lnTo>
                  <a:lnTo>
                    <a:pt x="0" y="99066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86343" tIns="48260" rIns="48260" bIns="48260" numCol="1" spcCol="1270" anchor="ctr" anchorCtr="0">
              <a:noAutofit/>
            </a:bodyPr>
            <a:lstStyle/>
            <a:p>
              <a:pPr marL="0" lvl="0" indent="0" algn="l" defTabSz="844550">
                <a:lnSpc>
                  <a:spcPct val="90000"/>
                </a:lnSpc>
                <a:spcBef>
                  <a:spcPts val="0"/>
                </a:spcBef>
                <a:spcAft>
                  <a:spcPts val="0"/>
                </a:spcAft>
                <a:buNone/>
                <a:defRPr/>
              </a:pPr>
              <a:r>
                <a:rPr lang="en-GB" sz="1900" b="1"/>
                <a:t>The Information Commissioner’s Office (ICO) clearly defines the steps that organisations must, should and may take to ensure that confidential information is handled appropriately. </a:t>
              </a:r>
              <a:endParaRPr/>
            </a:p>
          </p:txBody>
        </p:sp>
        <p:sp>
          <p:nvSpPr>
            <p:cNvPr id="15" name="Oval 14"/>
            <p:cNvSpPr/>
            <p:nvPr/>
          </p:nvSpPr>
          <p:spPr bwMode="auto">
            <a:xfrm>
              <a:off x="693357" y="3743452"/>
              <a:ext cx="1238334" cy="1238334"/>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2013598886" name="Group 19"/>
          <p:cNvGrpSpPr/>
          <p:nvPr/>
        </p:nvGrpSpPr>
        <p:grpSpPr bwMode="auto">
          <a:xfrm>
            <a:off x="333250" y="5229453"/>
            <a:ext cx="7991287" cy="1238334"/>
            <a:chOff x="333250" y="5229453"/>
            <a:chExt cx="7991287" cy="1238334"/>
          </a:xfrm>
        </p:grpSpPr>
        <p:sp>
          <p:nvSpPr>
            <p:cNvPr id="16" name="Freeform: Shape 15"/>
            <p:cNvSpPr/>
            <p:nvPr/>
          </p:nvSpPr>
          <p:spPr bwMode="auto">
            <a:xfrm>
              <a:off x="952417" y="5353287"/>
              <a:ext cx="7372120" cy="990667"/>
            </a:xfrm>
            <a:custGeom>
              <a:avLst/>
              <a:gdLst>
                <a:gd name="connsiteX0" fmla="*/ 0 w 7372120"/>
                <a:gd name="connsiteY0" fmla="*/ 0 h 990667"/>
                <a:gd name="connsiteX1" fmla="*/ 7372120 w 7372120"/>
                <a:gd name="connsiteY1" fmla="*/ 0 h 990667"/>
                <a:gd name="connsiteX2" fmla="*/ 7372120 w 7372120"/>
                <a:gd name="connsiteY2" fmla="*/ 990667 h 990667"/>
                <a:gd name="connsiteX3" fmla="*/ 0 w 7372120"/>
                <a:gd name="connsiteY3" fmla="*/ 990667 h 990667"/>
                <a:gd name="connsiteX4" fmla="*/ 0 w 7372120"/>
                <a:gd name="connsiteY4" fmla="*/ 0 h 990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120" h="990667" extrusionOk="0">
                  <a:moveTo>
                    <a:pt x="0" y="0"/>
                  </a:moveTo>
                  <a:lnTo>
                    <a:pt x="7372120" y="0"/>
                  </a:lnTo>
                  <a:lnTo>
                    <a:pt x="7372120" y="990667"/>
                  </a:lnTo>
                  <a:lnTo>
                    <a:pt x="0" y="99066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86343" tIns="48260" rIns="48260" bIns="48260" numCol="1" spcCol="1270" anchor="ctr" anchorCtr="0">
              <a:noAutofit/>
            </a:bodyPr>
            <a:lstStyle/>
            <a:p>
              <a:pPr marL="0" lvl="0" indent="0" algn="l" defTabSz="844550">
                <a:lnSpc>
                  <a:spcPct val="90000"/>
                </a:lnSpc>
                <a:spcBef>
                  <a:spcPts val="0"/>
                </a:spcBef>
                <a:spcAft>
                  <a:spcPts val="0"/>
                </a:spcAft>
                <a:buNone/>
                <a:defRPr/>
              </a:pPr>
              <a:r>
                <a:rPr lang="en-GB" sz="1900" b="1"/>
                <a:t>Information governance refers to the practice of handling the information of service users, staff and other identifiable individuals.</a:t>
              </a:r>
              <a:endParaRPr/>
            </a:p>
          </p:txBody>
        </p:sp>
        <p:sp>
          <p:nvSpPr>
            <p:cNvPr id="17" name="Oval 16"/>
            <p:cNvSpPr/>
            <p:nvPr/>
          </p:nvSpPr>
          <p:spPr bwMode="auto">
            <a:xfrm>
              <a:off x="333250" y="5229453"/>
              <a:ext cx="1238334" cy="1238334"/>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sp>
        <p:nvSpPr>
          <p:cNvPr id="1301490041" name="Title 1"/>
          <p:cNvSpPr>
            <a:spLocks noGrp="1"/>
          </p:cNvSpPr>
          <p:nvPr>
            <p:ph type="title"/>
          </p:nvPr>
        </p:nvSpPr>
        <p:spPr bwMode="auto">
          <a:xfrm>
            <a:off x="0" y="895146"/>
            <a:ext cx="12298680" cy="1325563"/>
          </a:xfrm>
          <a:prstGeom prst="rect">
            <a:avLst/>
          </a:prstGeom>
          <a:solidFill>
            <a:schemeClr val="bg1"/>
          </a:solidFill>
        </p:spPr>
        <p:txBody>
          <a:bodyPr>
            <a:normAutofit/>
          </a:bodyPr>
          <a:lstStyle/>
          <a:p>
            <a:pPr>
              <a:defRPr/>
            </a:pPr>
            <a:r>
              <a:rPr lang="en-GB" sz="4800" b="1">
                <a:latin typeface="+mn-lt"/>
              </a:rPr>
              <a:t>Information Governance</a:t>
            </a:r>
            <a:endParaRPr/>
          </a:p>
        </p:txBody>
      </p:sp>
      <p:pic>
        <p:nvPicPr>
          <p:cNvPr id="1709454461" name="Picture 7"/>
          <p:cNvPicPr>
            <a:picLocks noChangeAspect="1"/>
          </p:cNvPicPr>
          <p:nvPr/>
        </p:nvPicPr>
        <p:blipFill rotWithShape="1">
          <a:blip r:embed="rId3"/>
          <a:srcRect l="9246" r="7534"/>
          <a:stretch/>
        </p:blipFill>
        <p:spPr bwMode="auto">
          <a:xfrm>
            <a:off x="8439998" y="1886742"/>
            <a:ext cx="3669939" cy="4181620"/>
          </a:xfrm>
          <a:prstGeom prst="rect">
            <a:avLst/>
          </a:prstGeom>
          <a:ln w="25400">
            <a:solidFill>
              <a:schemeClr val="accent1">
                <a:lumMod val="50000"/>
              </a:schemeClr>
            </a:solid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43375910"/>
                                        </p:tgtEl>
                                        <p:attrNameLst>
                                          <p:attrName>style.visibility</p:attrName>
                                        </p:attrNameLst>
                                      </p:cBhvr>
                                      <p:to>
                                        <p:strVal val="visible"/>
                                      </p:to>
                                    </p:set>
                                    <p:animEffect transition="in" filter="fade">
                                      <p:cBhvr>
                                        <p:cTn id="7" dur="500"/>
                                        <p:tgtEl>
                                          <p:spTgt spid="9433759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7702798"/>
                                        </p:tgtEl>
                                        <p:attrNameLst>
                                          <p:attrName>style.visibility</p:attrName>
                                        </p:attrNameLst>
                                      </p:cBhvr>
                                      <p:to>
                                        <p:strVal val="visible"/>
                                      </p:to>
                                    </p:set>
                                    <p:animEffect transition="in" filter="fade">
                                      <p:cBhvr>
                                        <p:cTn id="12" dur="500"/>
                                        <p:tgtEl>
                                          <p:spTgt spid="19770279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013598886"/>
                                        </p:tgtEl>
                                        <p:attrNameLst>
                                          <p:attrName>style.visibility</p:attrName>
                                        </p:attrNameLst>
                                      </p:cBhvr>
                                      <p:to>
                                        <p:strVal val="visible"/>
                                      </p:to>
                                    </p:set>
                                    <p:animEffect transition="in" filter="fade">
                                      <p:cBhvr>
                                        <p:cTn id="17" dur="500"/>
                                        <p:tgtEl>
                                          <p:spTgt spid="20135988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799972504" name="Title 1"/>
          <p:cNvSpPr>
            <a:spLocks noGrp="1"/>
          </p:cNvSpPr>
          <p:nvPr>
            <p:ph type="title"/>
          </p:nvPr>
        </p:nvSpPr>
        <p:spPr bwMode="auto">
          <a:xfrm>
            <a:off x="358219" y="365125"/>
            <a:ext cx="11481847" cy="1325563"/>
          </a:xfrm>
        </p:spPr>
        <p:txBody>
          <a:bodyPr anchor="ctr">
            <a:normAutofit/>
          </a:bodyPr>
          <a:lstStyle/>
          <a:p>
            <a:pPr algn="ctr">
              <a:defRPr/>
            </a:pPr>
            <a:r>
              <a:rPr lang="en-GB" sz="4800" b="1">
                <a:latin typeface="+mn-lt"/>
              </a:rPr>
              <a:t>Data Protection and UK GDPR</a:t>
            </a:r>
            <a:endParaRPr/>
          </a:p>
        </p:txBody>
      </p:sp>
      <p:sp>
        <p:nvSpPr>
          <p:cNvPr id="367503737" name="Freeform: Shape 5"/>
          <p:cNvSpPr/>
          <p:nvPr/>
        </p:nvSpPr>
        <p:spPr bwMode="auto">
          <a:xfrm>
            <a:off x="345646" y="3960567"/>
            <a:ext cx="11481847" cy="883507"/>
          </a:xfrm>
          <a:custGeom>
            <a:avLst/>
            <a:gdLst>
              <a:gd name="connsiteX0" fmla="*/ 0 w 11481847"/>
              <a:gd name="connsiteY0" fmla="*/ 0 h 883507"/>
              <a:gd name="connsiteX1" fmla="*/ 11481847 w 11481847"/>
              <a:gd name="connsiteY1" fmla="*/ 0 h 883507"/>
              <a:gd name="connsiteX2" fmla="*/ 11481847 w 11481847"/>
              <a:gd name="connsiteY2" fmla="*/ 883507 h 883507"/>
              <a:gd name="connsiteX3" fmla="*/ 0 w 11481847"/>
              <a:gd name="connsiteY3" fmla="*/ 883507 h 883507"/>
              <a:gd name="connsiteX4" fmla="*/ 0 w 11481847"/>
              <a:gd name="connsiteY4" fmla="*/ 0 h 8835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883507" extrusionOk="0">
                <a:moveTo>
                  <a:pt x="0" y="0"/>
                </a:moveTo>
                <a:lnTo>
                  <a:pt x="11481847" y="0"/>
                </a:lnTo>
                <a:lnTo>
                  <a:pt x="11481847" y="883507"/>
                </a:lnTo>
                <a:lnTo>
                  <a:pt x="0" y="883507"/>
                </a:lnTo>
                <a:lnTo>
                  <a:pt x="0" y="0"/>
                </a:lnTo>
                <a:close/>
              </a:path>
            </a:pathLst>
          </a:cu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113792" tIns="113792" rIns="113792" bIns="520206" numCol="1" spcCol="1270" anchor="ctr" anchorCtr="0">
            <a:noAutofit/>
          </a:bodyPr>
          <a:lstStyle/>
          <a:p>
            <a:pPr marL="0" lvl="0" indent="0" algn="ctr" defTabSz="711200">
              <a:lnSpc>
                <a:spcPct val="90000"/>
              </a:lnSpc>
              <a:spcBef>
                <a:spcPts val="0"/>
              </a:spcBef>
              <a:spcAft>
                <a:spcPts val="0"/>
              </a:spcAft>
              <a:buNone/>
              <a:defRPr/>
            </a:pPr>
            <a:r>
              <a:rPr lang="en-GB" sz="2000" b="1"/>
              <a:t>What is </a:t>
            </a:r>
            <a:r>
              <a:rPr lang="en-GB" sz="2000" b="1">
                <a:solidFill>
                  <a:srgbClr val="C00000"/>
                </a:solidFill>
              </a:rPr>
              <a:t>UK GDPR? </a:t>
            </a:r>
            <a:endParaRPr lang="en-US" sz="2000" b="1">
              <a:solidFill>
                <a:srgbClr val="C00000"/>
              </a:solidFill>
            </a:endParaRPr>
          </a:p>
        </p:txBody>
      </p:sp>
      <p:sp>
        <p:nvSpPr>
          <p:cNvPr id="1148081329" name="Freeform: Shape 6"/>
          <p:cNvSpPr/>
          <p:nvPr/>
        </p:nvSpPr>
        <p:spPr bwMode="auto">
          <a:xfrm>
            <a:off x="345645" y="4554411"/>
            <a:ext cx="11481847" cy="883507"/>
          </a:xfrm>
          <a:custGeom>
            <a:avLst/>
            <a:gdLst>
              <a:gd name="connsiteX0" fmla="*/ 0 w 11481847"/>
              <a:gd name="connsiteY0" fmla="*/ 0 h 406413"/>
              <a:gd name="connsiteX1" fmla="*/ 11481847 w 11481847"/>
              <a:gd name="connsiteY1" fmla="*/ 0 h 406413"/>
              <a:gd name="connsiteX2" fmla="*/ 11481847 w 11481847"/>
              <a:gd name="connsiteY2" fmla="*/ 406413 h 406413"/>
              <a:gd name="connsiteX3" fmla="*/ 0 w 11481847"/>
              <a:gd name="connsiteY3" fmla="*/ 406413 h 406413"/>
              <a:gd name="connsiteX4" fmla="*/ 0 w 11481847"/>
              <a:gd name="connsiteY4" fmla="*/ 0 h 406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406413" extrusionOk="0">
                <a:moveTo>
                  <a:pt x="0" y="0"/>
                </a:moveTo>
                <a:lnTo>
                  <a:pt x="11481847" y="0"/>
                </a:lnTo>
                <a:lnTo>
                  <a:pt x="11481847" y="406413"/>
                </a:lnTo>
                <a:lnTo>
                  <a:pt x="0" y="406413"/>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2456" tIns="16510" rIns="92456" bIns="16510" numCol="1" spcCol="1270" anchor="ctr" anchorCtr="0">
            <a:noAutofit/>
          </a:bodyPr>
          <a:lstStyle/>
          <a:p>
            <a:pPr marL="0" lvl="0" indent="0" defTabSz="577849">
              <a:lnSpc>
                <a:spcPct val="90000"/>
              </a:lnSpc>
              <a:spcBef>
                <a:spcPts val="0"/>
              </a:spcBef>
              <a:spcAft>
                <a:spcPts val="0"/>
              </a:spcAft>
              <a:buNone/>
              <a:defRPr/>
            </a:pPr>
            <a:r>
              <a:rPr lang="en-GB" sz="2000" i="1"/>
              <a:t>““The GDPR” means Regulation (EU) 2016/679 of the European Parliament and of the Council of 27 April 2016 on the protection of natural persons with regard to the processing of personal data and on the free movement of such data (General Data Protection Regulation).” </a:t>
            </a:r>
            <a:r>
              <a:rPr lang="en-GB" sz="2000"/>
              <a:t>Data Protection Act 2018, section 3:10</a:t>
            </a:r>
            <a:endParaRPr lang="en-US" sz="2000"/>
          </a:p>
        </p:txBody>
      </p:sp>
      <p:grpSp>
        <p:nvGrpSpPr>
          <p:cNvPr id="289073740" name="Group 11"/>
          <p:cNvGrpSpPr/>
          <p:nvPr/>
        </p:nvGrpSpPr>
        <p:grpSpPr bwMode="auto">
          <a:xfrm>
            <a:off x="345647" y="2587964"/>
            <a:ext cx="11481847" cy="1358835"/>
            <a:chOff x="358219" y="3185091"/>
            <a:chExt cx="11481847" cy="1358835"/>
          </a:xfrm>
        </p:grpSpPr>
        <p:sp>
          <p:nvSpPr>
            <p:cNvPr id="8" name="Freeform: Shape 7"/>
            <p:cNvSpPr/>
            <p:nvPr/>
          </p:nvSpPr>
          <p:spPr bwMode="auto">
            <a:xfrm>
              <a:off x="358219" y="3185091"/>
              <a:ext cx="11481847" cy="1358835"/>
            </a:xfrm>
            <a:custGeom>
              <a:avLst/>
              <a:gdLst>
                <a:gd name="connsiteX0" fmla="*/ 0 w 11481847"/>
                <a:gd name="connsiteY0" fmla="*/ 475904 h 1358833"/>
                <a:gd name="connsiteX1" fmla="*/ 5571069 w 11481847"/>
                <a:gd name="connsiteY1" fmla="*/ 475904 h 1358833"/>
                <a:gd name="connsiteX2" fmla="*/ 5571069 w 11481847"/>
                <a:gd name="connsiteY2" fmla="*/ 339708 h 1358833"/>
                <a:gd name="connsiteX3" fmla="*/ 5401215 w 11481847"/>
                <a:gd name="connsiteY3" fmla="*/ 339708 h 1358833"/>
                <a:gd name="connsiteX4" fmla="*/ 5740924 w 11481847"/>
                <a:gd name="connsiteY4" fmla="*/ 0 h 1358833"/>
                <a:gd name="connsiteX5" fmla="*/ 6080632 w 11481847"/>
                <a:gd name="connsiteY5" fmla="*/ 339708 h 1358833"/>
                <a:gd name="connsiteX6" fmla="*/ 5910778 w 11481847"/>
                <a:gd name="connsiteY6" fmla="*/ 339708 h 1358833"/>
                <a:gd name="connsiteX7" fmla="*/ 5910778 w 11481847"/>
                <a:gd name="connsiteY7" fmla="*/ 475904 h 1358833"/>
                <a:gd name="connsiteX8" fmla="*/ 11481847 w 11481847"/>
                <a:gd name="connsiteY8" fmla="*/ 475904 h 1358833"/>
                <a:gd name="connsiteX9" fmla="*/ 11481847 w 11481847"/>
                <a:gd name="connsiteY9" fmla="*/ 1358833 h 1358833"/>
                <a:gd name="connsiteX10" fmla="*/ 0 w 11481847"/>
                <a:gd name="connsiteY10" fmla="*/ 1358833 h 1358833"/>
                <a:gd name="connsiteX11" fmla="*/ 0 w 11481847"/>
                <a:gd name="connsiteY11" fmla="*/ 475904 h 1358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81847" h="1358833" extrusionOk="0">
                  <a:moveTo>
                    <a:pt x="11481847" y="882929"/>
                  </a:moveTo>
                  <a:lnTo>
                    <a:pt x="5910778" y="882929"/>
                  </a:lnTo>
                  <a:lnTo>
                    <a:pt x="5910778" y="1019125"/>
                  </a:lnTo>
                  <a:lnTo>
                    <a:pt x="6080632" y="1019125"/>
                  </a:lnTo>
                  <a:lnTo>
                    <a:pt x="5740923" y="1358832"/>
                  </a:lnTo>
                  <a:lnTo>
                    <a:pt x="5401215" y="1019125"/>
                  </a:lnTo>
                  <a:lnTo>
                    <a:pt x="5571069" y="1019125"/>
                  </a:lnTo>
                  <a:lnTo>
                    <a:pt x="5571069" y="882929"/>
                  </a:lnTo>
                  <a:lnTo>
                    <a:pt x="0" y="882929"/>
                  </a:lnTo>
                  <a:lnTo>
                    <a:pt x="0" y="1"/>
                  </a:lnTo>
                  <a:lnTo>
                    <a:pt x="11481847" y="1"/>
                  </a:lnTo>
                  <a:lnTo>
                    <a:pt x="11481847" y="882929"/>
                  </a:lnTo>
                  <a:close/>
                </a:path>
              </a:pathLst>
            </a:cu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113792" tIns="113793" rIns="113792" bIns="995676" numCol="1" spcCol="1270" anchor="ctr" anchorCtr="0">
              <a:noAutofit/>
            </a:bodyPr>
            <a:lstStyle/>
            <a:p>
              <a:pPr marL="0" lvl="0" indent="0" algn="ctr" defTabSz="711200">
                <a:lnSpc>
                  <a:spcPct val="90000"/>
                </a:lnSpc>
                <a:spcBef>
                  <a:spcPts val="0"/>
                </a:spcBef>
                <a:spcAft>
                  <a:spcPts val="0"/>
                </a:spcAft>
                <a:buNone/>
                <a:defRPr/>
              </a:pPr>
              <a:r>
                <a:rPr lang="en-GB" sz="2000" b="1"/>
                <a:t>What is </a:t>
              </a:r>
              <a:r>
                <a:rPr lang="en-GB" sz="2000" b="1">
                  <a:solidFill>
                    <a:srgbClr val="C00000"/>
                  </a:solidFill>
                </a:rPr>
                <a:t>Personal Data? </a:t>
              </a:r>
              <a:endParaRPr lang="en-US" sz="2000" b="1">
                <a:solidFill>
                  <a:srgbClr val="C00000"/>
                </a:solidFill>
              </a:endParaRPr>
            </a:p>
          </p:txBody>
        </p:sp>
        <p:sp>
          <p:nvSpPr>
            <p:cNvPr id="9" name="Freeform: Shape 8"/>
            <p:cNvSpPr/>
            <p:nvPr/>
          </p:nvSpPr>
          <p:spPr bwMode="auto">
            <a:xfrm>
              <a:off x="358219" y="3648789"/>
              <a:ext cx="11481847" cy="406290"/>
            </a:xfrm>
            <a:custGeom>
              <a:avLst/>
              <a:gdLst>
                <a:gd name="connsiteX0" fmla="*/ 0 w 11481847"/>
                <a:gd name="connsiteY0" fmla="*/ 0 h 406291"/>
                <a:gd name="connsiteX1" fmla="*/ 11481847 w 11481847"/>
                <a:gd name="connsiteY1" fmla="*/ 0 h 406291"/>
                <a:gd name="connsiteX2" fmla="*/ 11481847 w 11481847"/>
                <a:gd name="connsiteY2" fmla="*/ 406291 h 406291"/>
                <a:gd name="connsiteX3" fmla="*/ 0 w 11481847"/>
                <a:gd name="connsiteY3" fmla="*/ 406291 h 406291"/>
                <a:gd name="connsiteX4" fmla="*/ 0 w 11481847"/>
                <a:gd name="connsiteY4" fmla="*/ 0 h 4062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406291" extrusionOk="0">
                  <a:moveTo>
                    <a:pt x="0" y="0"/>
                  </a:moveTo>
                  <a:lnTo>
                    <a:pt x="11481847" y="0"/>
                  </a:lnTo>
                  <a:lnTo>
                    <a:pt x="11481847" y="406291"/>
                  </a:lnTo>
                  <a:lnTo>
                    <a:pt x="0" y="406291"/>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2456" tIns="16510" rIns="92456" bIns="16510" numCol="1" spcCol="1270" anchor="ctr" anchorCtr="0">
              <a:noAutofit/>
            </a:bodyPr>
            <a:lstStyle/>
            <a:p>
              <a:pPr marL="0" lvl="0" indent="0" algn="ctr" defTabSz="577849">
                <a:lnSpc>
                  <a:spcPct val="90000"/>
                </a:lnSpc>
                <a:spcBef>
                  <a:spcPts val="0"/>
                </a:spcBef>
                <a:spcAft>
                  <a:spcPts val="0"/>
                </a:spcAft>
                <a:buNone/>
                <a:defRPr/>
              </a:pPr>
              <a:r>
                <a:rPr lang="en-GB" sz="2000"/>
                <a:t>“</a:t>
              </a:r>
              <a:r>
                <a:rPr lang="en-GB" sz="2000" i="1"/>
                <a:t>Any information relating to an identified or identifiable living person (the data subject)” </a:t>
              </a:r>
              <a:r>
                <a:rPr lang="en-GB" sz="2000"/>
                <a:t>ICO 2023</a:t>
              </a:r>
              <a:endParaRPr lang="en-US" sz="2000"/>
            </a:p>
          </p:txBody>
        </p:sp>
      </p:grpSp>
      <p:sp>
        <p:nvSpPr>
          <p:cNvPr id="1547427676" name="Freeform: Shape 9"/>
          <p:cNvSpPr/>
          <p:nvPr/>
        </p:nvSpPr>
        <p:spPr bwMode="auto">
          <a:xfrm>
            <a:off x="351933" y="1552367"/>
            <a:ext cx="11481847" cy="1358835"/>
          </a:xfrm>
          <a:custGeom>
            <a:avLst/>
            <a:gdLst>
              <a:gd name="connsiteX0" fmla="*/ 0 w 11481847"/>
              <a:gd name="connsiteY0" fmla="*/ 475904 h 1358833"/>
              <a:gd name="connsiteX1" fmla="*/ 5571069 w 11481847"/>
              <a:gd name="connsiteY1" fmla="*/ 475904 h 1358833"/>
              <a:gd name="connsiteX2" fmla="*/ 5571069 w 11481847"/>
              <a:gd name="connsiteY2" fmla="*/ 339708 h 1358833"/>
              <a:gd name="connsiteX3" fmla="*/ 5401215 w 11481847"/>
              <a:gd name="connsiteY3" fmla="*/ 339708 h 1358833"/>
              <a:gd name="connsiteX4" fmla="*/ 5740924 w 11481847"/>
              <a:gd name="connsiteY4" fmla="*/ 0 h 1358833"/>
              <a:gd name="connsiteX5" fmla="*/ 6080632 w 11481847"/>
              <a:gd name="connsiteY5" fmla="*/ 339708 h 1358833"/>
              <a:gd name="connsiteX6" fmla="*/ 5910778 w 11481847"/>
              <a:gd name="connsiteY6" fmla="*/ 339708 h 1358833"/>
              <a:gd name="connsiteX7" fmla="*/ 5910778 w 11481847"/>
              <a:gd name="connsiteY7" fmla="*/ 475904 h 1358833"/>
              <a:gd name="connsiteX8" fmla="*/ 11481847 w 11481847"/>
              <a:gd name="connsiteY8" fmla="*/ 475904 h 1358833"/>
              <a:gd name="connsiteX9" fmla="*/ 11481847 w 11481847"/>
              <a:gd name="connsiteY9" fmla="*/ 1358833 h 1358833"/>
              <a:gd name="connsiteX10" fmla="*/ 0 w 11481847"/>
              <a:gd name="connsiteY10" fmla="*/ 1358833 h 1358833"/>
              <a:gd name="connsiteX11" fmla="*/ 0 w 11481847"/>
              <a:gd name="connsiteY11" fmla="*/ 475904 h 1358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81847" h="1358833" extrusionOk="0">
                <a:moveTo>
                  <a:pt x="11481847" y="882929"/>
                </a:moveTo>
                <a:lnTo>
                  <a:pt x="5910778" y="882929"/>
                </a:lnTo>
                <a:lnTo>
                  <a:pt x="5910778" y="1019125"/>
                </a:lnTo>
                <a:lnTo>
                  <a:pt x="6080632" y="1019125"/>
                </a:lnTo>
                <a:lnTo>
                  <a:pt x="5740923" y="1358832"/>
                </a:lnTo>
                <a:lnTo>
                  <a:pt x="5401215" y="1019125"/>
                </a:lnTo>
                <a:lnTo>
                  <a:pt x="5571069" y="1019125"/>
                </a:lnTo>
                <a:lnTo>
                  <a:pt x="5571069" y="882929"/>
                </a:lnTo>
                <a:lnTo>
                  <a:pt x="0" y="882929"/>
                </a:lnTo>
                <a:lnTo>
                  <a:pt x="0" y="1"/>
                </a:lnTo>
                <a:lnTo>
                  <a:pt x="11481847" y="1"/>
                </a:lnTo>
                <a:lnTo>
                  <a:pt x="11481847" y="882929"/>
                </a:lnTo>
                <a:close/>
              </a:path>
            </a:pathLst>
          </a:custGeom>
          <a:solidFill>
            <a:schemeClr val="bg1"/>
          </a:solidFill>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113791" tIns="113793" rIns="113792" bIns="589697" numCol="1" spcCol="1270" anchor="ctr" anchorCtr="0">
            <a:noAutofit/>
          </a:bodyPr>
          <a:lstStyle/>
          <a:p>
            <a:pPr marL="0" lvl="0" indent="0" algn="ctr" defTabSz="711200">
              <a:lnSpc>
                <a:spcPct val="90000"/>
              </a:lnSpc>
              <a:spcBef>
                <a:spcPts val="0"/>
              </a:spcBef>
              <a:spcAft>
                <a:spcPts val="0"/>
              </a:spcAft>
              <a:buNone/>
              <a:defRPr/>
            </a:pPr>
            <a:r>
              <a:rPr lang="en-GB" sz="2400" u="sng">
                <a:solidFill>
                  <a:schemeClr val="tx1"/>
                </a:solidFill>
                <a:hlinkClick r:id="rId3"/>
              </a:rPr>
              <a:t>The Data Protection Act 2018 </a:t>
            </a:r>
            <a:r>
              <a:rPr lang="en-GB" sz="2400">
                <a:solidFill>
                  <a:schemeClr val="tx1"/>
                </a:solidFill>
              </a:rPr>
              <a:t>is a central piece of UK legislation governing the use of personal data, this act incorporates the principles of UK GDPR. </a:t>
            </a:r>
            <a:endParaRPr lang="en-US" sz="240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47427676"/>
                                        </p:tgtEl>
                                        <p:attrNameLst>
                                          <p:attrName>style.visibility</p:attrName>
                                        </p:attrNameLst>
                                      </p:cBhvr>
                                      <p:to>
                                        <p:strVal val="visible"/>
                                      </p:to>
                                    </p:set>
                                    <p:animEffect transition="in" filter="fade">
                                      <p:cBhvr>
                                        <p:cTn id="7" dur="500"/>
                                        <p:tgtEl>
                                          <p:spTgt spid="154742767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89073740"/>
                                        </p:tgtEl>
                                        <p:attrNameLst>
                                          <p:attrName>style.visibility</p:attrName>
                                        </p:attrNameLst>
                                      </p:cBhvr>
                                      <p:to>
                                        <p:strVal val="visible"/>
                                      </p:to>
                                    </p:set>
                                    <p:animEffect transition="in" filter="fade">
                                      <p:cBhvr>
                                        <p:cTn id="12" dur="500"/>
                                        <p:tgtEl>
                                          <p:spTgt spid="28907374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67503737"/>
                                        </p:tgtEl>
                                        <p:attrNameLst>
                                          <p:attrName>style.visibility</p:attrName>
                                        </p:attrNameLst>
                                      </p:cBhvr>
                                      <p:to>
                                        <p:strVal val="visible"/>
                                      </p:to>
                                    </p:set>
                                    <p:animEffect transition="in" filter="fade">
                                      <p:cBhvr>
                                        <p:cTn id="17" dur="500"/>
                                        <p:tgtEl>
                                          <p:spTgt spid="367503737"/>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148081329"/>
                                        </p:tgtEl>
                                        <p:attrNameLst>
                                          <p:attrName>style.visibility</p:attrName>
                                        </p:attrNameLst>
                                      </p:cBhvr>
                                      <p:to>
                                        <p:strVal val="visible"/>
                                      </p:to>
                                    </p:set>
                                    <p:animEffect transition="in" filter="fade">
                                      <p:cBhvr>
                                        <p:cTn id="20" dur="500"/>
                                        <p:tgtEl>
                                          <p:spTgt spid="11480813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7503737" grpId="0" animBg="1"/>
      <p:bldP spid="1148081329" grpId="0" animBg="1"/>
      <p:bldP spid="1547427676" grpId="0" animBg="1"/>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20033626" name="Title 1"/>
          <p:cNvSpPr>
            <a:spLocks noGrp="1"/>
          </p:cNvSpPr>
          <p:nvPr>
            <p:ph type="title"/>
          </p:nvPr>
        </p:nvSpPr>
        <p:spPr bwMode="auto">
          <a:xfrm>
            <a:off x="0" y="1100886"/>
            <a:ext cx="11594969" cy="1325563"/>
          </a:xfrm>
        </p:spPr>
        <p:txBody>
          <a:bodyPr>
            <a:normAutofit/>
          </a:bodyPr>
          <a:lstStyle/>
          <a:p>
            <a:pPr>
              <a:defRPr/>
            </a:pPr>
            <a:r>
              <a:rPr lang="en-GB" sz="4800" b="1">
                <a:latin typeface="+mn-lt"/>
              </a:rPr>
              <a:t>GDPR – Seven Principles</a:t>
            </a:r>
            <a:endParaRPr/>
          </a:p>
        </p:txBody>
      </p:sp>
      <p:sp>
        <p:nvSpPr>
          <p:cNvPr id="1562589460" name="Content Placeholder 2"/>
          <p:cNvSpPr>
            <a:spLocks noGrp="1"/>
          </p:cNvSpPr>
          <p:nvPr>
            <p:ph idx="1"/>
          </p:nvPr>
        </p:nvSpPr>
        <p:spPr bwMode="auto">
          <a:xfrm>
            <a:off x="345374" y="2137418"/>
            <a:ext cx="7621806" cy="582930"/>
          </a:xfrm>
        </p:spPr>
        <p:txBody>
          <a:bodyPr>
            <a:normAutofit/>
          </a:bodyPr>
          <a:lstStyle/>
          <a:p>
            <a:pPr marL="0" indent="0">
              <a:buNone/>
              <a:defRPr/>
            </a:pPr>
            <a:r>
              <a:rPr lang="en-GB"/>
              <a:t>The UK GDPR sets out seven key principles:</a:t>
            </a:r>
            <a:endParaRPr/>
          </a:p>
        </p:txBody>
      </p:sp>
      <p:grpSp>
        <p:nvGrpSpPr>
          <p:cNvPr id="1702790164" name="Group 19"/>
          <p:cNvGrpSpPr/>
          <p:nvPr/>
        </p:nvGrpSpPr>
        <p:grpSpPr bwMode="auto">
          <a:xfrm>
            <a:off x="265299" y="2861326"/>
            <a:ext cx="11329670" cy="479520"/>
            <a:chOff x="265299" y="2861326"/>
            <a:chExt cx="11329670" cy="479520"/>
          </a:xfrm>
        </p:grpSpPr>
        <p:sp>
          <p:nvSpPr>
            <p:cNvPr id="6" name="Rectangle 5"/>
            <p:cNvSpPr/>
            <p:nvPr/>
          </p:nvSpPr>
          <p:spPr bwMode="auto">
            <a:xfrm>
              <a:off x="265299" y="303844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7" name="Freeform: Shape 6"/>
            <p:cNvSpPr/>
            <p:nvPr/>
          </p:nvSpPr>
          <p:spPr bwMode="auto">
            <a:xfrm>
              <a:off x="831782" y="286132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1800" b="1"/>
                <a:t>Lawfulness, fairness and transparency</a:t>
              </a:r>
              <a:endParaRPr/>
            </a:p>
          </p:txBody>
        </p:sp>
      </p:grpSp>
      <p:grpSp>
        <p:nvGrpSpPr>
          <p:cNvPr id="181511521" name="Group 20"/>
          <p:cNvGrpSpPr/>
          <p:nvPr/>
        </p:nvGrpSpPr>
        <p:grpSpPr bwMode="auto">
          <a:xfrm>
            <a:off x="265299" y="3389819"/>
            <a:ext cx="11329670" cy="495347"/>
            <a:chOff x="265299" y="3389819"/>
            <a:chExt cx="11329670" cy="495347"/>
          </a:xfrm>
        </p:grpSpPr>
        <p:sp>
          <p:nvSpPr>
            <p:cNvPr id="8" name="Rectangle 7"/>
            <p:cNvSpPr/>
            <p:nvPr/>
          </p:nvSpPr>
          <p:spPr bwMode="auto">
            <a:xfrm>
              <a:off x="265299" y="358276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9" name="Freeform: Shape 8"/>
            <p:cNvSpPr/>
            <p:nvPr/>
          </p:nvSpPr>
          <p:spPr bwMode="auto">
            <a:xfrm>
              <a:off x="831782" y="3389819"/>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1800" b="1"/>
                <a:t>Purpose limitation</a:t>
              </a:r>
              <a:endParaRPr/>
            </a:p>
          </p:txBody>
        </p:sp>
      </p:grpSp>
      <p:grpSp>
        <p:nvGrpSpPr>
          <p:cNvPr id="319397926" name="Group 21"/>
          <p:cNvGrpSpPr/>
          <p:nvPr/>
        </p:nvGrpSpPr>
        <p:grpSpPr bwMode="auto">
          <a:xfrm>
            <a:off x="265299" y="3949966"/>
            <a:ext cx="11329670" cy="479520"/>
            <a:chOff x="265299" y="3949966"/>
            <a:chExt cx="11329670" cy="479520"/>
          </a:xfrm>
        </p:grpSpPr>
        <p:sp>
          <p:nvSpPr>
            <p:cNvPr id="10" name="Rectangle 9"/>
            <p:cNvSpPr/>
            <p:nvPr/>
          </p:nvSpPr>
          <p:spPr bwMode="auto">
            <a:xfrm>
              <a:off x="265299" y="412708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1" name="Freeform: Shape 10"/>
            <p:cNvSpPr/>
            <p:nvPr/>
          </p:nvSpPr>
          <p:spPr bwMode="auto">
            <a:xfrm>
              <a:off x="831782" y="394996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1800" b="1"/>
                <a:t>Data minimisation</a:t>
              </a:r>
              <a:endParaRPr/>
            </a:p>
          </p:txBody>
        </p:sp>
      </p:grpSp>
      <p:grpSp>
        <p:nvGrpSpPr>
          <p:cNvPr id="2121997916" name="Group 22"/>
          <p:cNvGrpSpPr/>
          <p:nvPr/>
        </p:nvGrpSpPr>
        <p:grpSpPr bwMode="auto">
          <a:xfrm>
            <a:off x="265299" y="4478459"/>
            <a:ext cx="11329670" cy="495347"/>
            <a:chOff x="265299" y="4478459"/>
            <a:chExt cx="11329670" cy="495347"/>
          </a:xfrm>
        </p:grpSpPr>
        <p:sp>
          <p:nvSpPr>
            <p:cNvPr id="12" name="Rectangle 11"/>
            <p:cNvSpPr/>
            <p:nvPr/>
          </p:nvSpPr>
          <p:spPr bwMode="auto">
            <a:xfrm>
              <a:off x="265299" y="4671405"/>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3" name="Freeform: Shape 12"/>
            <p:cNvSpPr/>
            <p:nvPr/>
          </p:nvSpPr>
          <p:spPr bwMode="auto">
            <a:xfrm>
              <a:off x="831782" y="4478459"/>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1800" b="1"/>
                <a:t>Accuracy</a:t>
              </a:r>
              <a:endParaRPr lang="en-GB" sz="1200" b="1"/>
            </a:p>
          </p:txBody>
        </p:sp>
      </p:grpSp>
      <p:grpSp>
        <p:nvGrpSpPr>
          <p:cNvPr id="2083118946" name="Group 23"/>
          <p:cNvGrpSpPr/>
          <p:nvPr/>
        </p:nvGrpSpPr>
        <p:grpSpPr bwMode="auto">
          <a:xfrm>
            <a:off x="265299" y="5038606"/>
            <a:ext cx="11329670" cy="479520"/>
            <a:chOff x="265299" y="5038606"/>
            <a:chExt cx="11329670" cy="479520"/>
          </a:xfrm>
        </p:grpSpPr>
        <p:sp>
          <p:nvSpPr>
            <p:cNvPr id="14" name="Rectangle 13"/>
            <p:cNvSpPr/>
            <p:nvPr/>
          </p:nvSpPr>
          <p:spPr bwMode="auto">
            <a:xfrm>
              <a:off x="265299" y="521572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5" name="Freeform: Shape 14"/>
            <p:cNvSpPr/>
            <p:nvPr/>
          </p:nvSpPr>
          <p:spPr bwMode="auto">
            <a:xfrm>
              <a:off x="831782" y="503860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1800" b="1"/>
                <a:t>Storage limitation</a:t>
              </a:r>
              <a:endParaRPr/>
            </a:p>
          </p:txBody>
        </p:sp>
      </p:grpSp>
      <p:grpSp>
        <p:nvGrpSpPr>
          <p:cNvPr id="409471181" name="Group 24"/>
          <p:cNvGrpSpPr/>
          <p:nvPr/>
        </p:nvGrpSpPr>
        <p:grpSpPr bwMode="auto">
          <a:xfrm>
            <a:off x="265299" y="5582926"/>
            <a:ext cx="11329670" cy="479520"/>
            <a:chOff x="265299" y="5582926"/>
            <a:chExt cx="11329670" cy="479520"/>
          </a:xfrm>
        </p:grpSpPr>
        <p:sp>
          <p:nvSpPr>
            <p:cNvPr id="16" name="Rectangle 15"/>
            <p:cNvSpPr/>
            <p:nvPr/>
          </p:nvSpPr>
          <p:spPr bwMode="auto">
            <a:xfrm>
              <a:off x="265299" y="576004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7" name="Freeform: Shape 16"/>
            <p:cNvSpPr/>
            <p:nvPr/>
          </p:nvSpPr>
          <p:spPr bwMode="auto">
            <a:xfrm>
              <a:off x="831782" y="558292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1800" b="1"/>
                <a:t>Integrity and confidentiality (security)</a:t>
              </a:r>
              <a:endParaRPr/>
            </a:p>
          </p:txBody>
        </p:sp>
      </p:grpSp>
      <p:grpSp>
        <p:nvGrpSpPr>
          <p:cNvPr id="1574091404" name="Group 25"/>
          <p:cNvGrpSpPr/>
          <p:nvPr/>
        </p:nvGrpSpPr>
        <p:grpSpPr bwMode="auto">
          <a:xfrm>
            <a:off x="265299" y="6127246"/>
            <a:ext cx="11329670" cy="479520"/>
            <a:chOff x="265299" y="6127246"/>
            <a:chExt cx="11329670" cy="479520"/>
          </a:xfrm>
        </p:grpSpPr>
        <p:sp>
          <p:nvSpPr>
            <p:cNvPr id="18" name="Rectangle 17"/>
            <p:cNvSpPr/>
            <p:nvPr/>
          </p:nvSpPr>
          <p:spPr bwMode="auto">
            <a:xfrm>
              <a:off x="265299" y="630436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9" name="Freeform: Shape 18"/>
            <p:cNvSpPr/>
            <p:nvPr/>
          </p:nvSpPr>
          <p:spPr bwMode="auto">
            <a:xfrm>
              <a:off x="831782" y="612724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1800" b="1"/>
                <a:t>Accountability</a:t>
              </a:r>
              <a:endParaRPr lang="en-GB" sz="1600" b="1"/>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02790164"/>
                                        </p:tgtEl>
                                        <p:attrNameLst>
                                          <p:attrName>style.visibility</p:attrName>
                                        </p:attrNameLst>
                                      </p:cBhvr>
                                      <p:to>
                                        <p:strVal val="visible"/>
                                      </p:to>
                                    </p:set>
                                    <p:animEffect transition="in" filter="fade">
                                      <p:cBhvr>
                                        <p:cTn id="7" dur="500"/>
                                        <p:tgtEl>
                                          <p:spTgt spid="170279016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1511521"/>
                                        </p:tgtEl>
                                        <p:attrNameLst>
                                          <p:attrName>style.visibility</p:attrName>
                                        </p:attrNameLst>
                                      </p:cBhvr>
                                      <p:to>
                                        <p:strVal val="visible"/>
                                      </p:to>
                                    </p:set>
                                    <p:animEffect transition="in" filter="fade">
                                      <p:cBhvr>
                                        <p:cTn id="12" dur="500"/>
                                        <p:tgtEl>
                                          <p:spTgt spid="18151152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19397926"/>
                                        </p:tgtEl>
                                        <p:attrNameLst>
                                          <p:attrName>style.visibility</p:attrName>
                                        </p:attrNameLst>
                                      </p:cBhvr>
                                      <p:to>
                                        <p:strVal val="visible"/>
                                      </p:to>
                                    </p:set>
                                    <p:animEffect transition="in" filter="fade">
                                      <p:cBhvr>
                                        <p:cTn id="17" dur="500"/>
                                        <p:tgtEl>
                                          <p:spTgt spid="31939792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121997916"/>
                                        </p:tgtEl>
                                        <p:attrNameLst>
                                          <p:attrName>style.visibility</p:attrName>
                                        </p:attrNameLst>
                                      </p:cBhvr>
                                      <p:to>
                                        <p:strVal val="visible"/>
                                      </p:to>
                                    </p:set>
                                    <p:animEffect transition="in" filter="fade">
                                      <p:cBhvr>
                                        <p:cTn id="22" dur="500"/>
                                        <p:tgtEl>
                                          <p:spTgt spid="212199791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083118946"/>
                                        </p:tgtEl>
                                        <p:attrNameLst>
                                          <p:attrName>style.visibility</p:attrName>
                                        </p:attrNameLst>
                                      </p:cBhvr>
                                      <p:to>
                                        <p:strVal val="visible"/>
                                      </p:to>
                                    </p:set>
                                    <p:animEffect transition="in" filter="fade">
                                      <p:cBhvr>
                                        <p:cTn id="27" dur="500"/>
                                        <p:tgtEl>
                                          <p:spTgt spid="208311894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09471181"/>
                                        </p:tgtEl>
                                        <p:attrNameLst>
                                          <p:attrName>style.visibility</p:attrName>
                                        </p:attrNameLst>
                                      </p:cBhvr>
                                      <p:to>
                                        <p:strVal val="visible"/>
                                      </p:to>
                                    </p:set>
                                    <p:animEffect transition="in" filter="fade">
                                      <p:cBhvr>
                                        <p:cTn id="32" dur="500"/>
                                        <p:tgtEl>
                                          <p:spTgt spid="40947118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574091404"/>
                                        </p:tgtEl>
                                        <p:attrNameLst>
                                          <p:attrName>style.visibility</p:attrName>
                                        </p:attrNameLst>
                                      </p:cBhvr>
                                      <p:to>
                                        <p:strVal val="visible"/>
                                      </p:to>
                                    </p:set>
                                    <p:animEffect transition="in" filter="fade">
                                      <p:cBhvr>
                                        <p:cTn id="37" dur="500"/>
                                        <p:tgtEl>
                                          <p:spTgt spid="15740914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379341348" name="Content Placeholder 2"/>
          <p:cNvSpPr>
            <a:spLocks noGrp="1"/>
          </p:cNvSpPr>
          <p:nvPr>
            <p:ph idx="1"/>
          </p:nvPr>
        </p:nvSpPr>
        <p:spPr bwMode="auto">
          <a:xfrm>
            <a:off x="169007" y="2399812"/>
            <a:ext cx="11594969" cy="4161007"/>
          </a:xfrm>
        </p:spPr>
        <p:txBody>
          <a:bodyPr>
            <a:normAutofit lnSpcReduction="10000"/>
          </a:bodyPr>
          <a:lstStyle/>
          <a:p>
            <a:pPr marL="0" indent="0">
              <a:buNone/>
              <a:defRPr/>
            </a:pPr>
            <a:r>
              <a:rPr lang="en-GB"/>
              <a:t>The accountability principle requires an organisation to take responsibility for what they do with personal data and how they comply with the other principles.</a:t>
            </a:r>
            <a:endParaRPr/>
          </a:p>
          <a:p>
            <a:pPr lvl="1">
              <a:defRPr/>
            </a:pPr>
            <a:r>
              <a:rPr lang="en-GB"/>
              <a:t>‘</a:t>
            </a:r>
            <a:r>
              <a:rPr lang="en-GB" b="1"/>
              <a:t>controller</a:t>
            </a:r>
            <a:r>
              <a:rPr lang="en-GB"/>
              <a:t>’ means the natural or legal person, public authority, agency or other body which, alone or jointly with others, determines the purposes and means of the processing of personal data.</a:t>
            </a:r>
            <a:endParaRPr/>
          </a:p>
          <a:p>
            <a:pPr lvl="1">
              <a:defRPr/>
            </a:pPr>
            <a:endParaRPr lang="en-GB"/>
          </a:p>
          <a:p>
            <a:pPr lvl="1">
              <a:defRPr/>
            </a:pPr>
            <a:r>
              <a:rPr lang="en-GB"/>
              <a:t>‘</a:t>
            </a:r>
            <a:r>
              <a:rPr lang="en-GB" b="1"/>
              <a:t>processor</a:t>
            </a:r>
            <a:r>
              <a:rPr lang="en-GB"/>
              <a:t>’ means a natural or legal person, public authority, agency or other body which processes personal data on behalf of the controller.</a:t>
            </a:r>
            <a:endParaRPr/>
          </a:p>
          <a:p>
            <a:pPr marL="0" indent="0">
              <a:buNone/>
              <a:defRPr/>
            </a:pPr>
            <a:r>
              <a:rPr lang="en-GB"/>
              <a:t>A controller must have appropriate measures and records in place to be able to demonstrate  compliance. </a:t>
            </a:r>
            <a:endParaRPr/>
          </a:p>
        </p:txBody>
      </p:sp>
      <p:grpSp>
        <p:nvGrpSpPr>
          <p:cNvPr id="1711020110" name="Group 3"/>
          <p:cNvGrpSpPr/>
          <p:nvPr/>
        </p:nvGrpSpPr>
        <p:grpSpPr bwMode="auto">
          <a:xfrm>
            <a:off x="301657" y="1284230"/>
            <a:ext cx="11329670" cy="974839"/>
            <a:chOff x="265299" y="6127246"/>
            <a:chExt cx="11329670" cy="479520"/>
          </a:xfrm>
        </p:grpSpPr>
        <p:sp>
          <p:nvSpPr>
            <p:cNvPr id="5" name="Rectangle 4"/>
            <p:cNvSpPr/>
            <p:nvPr/>
          </p:nvSpPr>
          <p:spPr bwMode="auto">
            <a:xfrm>
              <a:off x="265299" y="630436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6" name="Freeform: Shape 5"/>
            <p:cNvSpPr/>
            <p:nvPr/>
          </p:nvSpPr>
          <p:spPr bwMode="auto">
            <a:xfrm>
              <a:off x="831782" y="612724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4000" b="1"/>
                <a:t>Accountability</a:t>
              </a:r>
              <a:endParaRPr lang="en-GB" sz="3600" b="1"/>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79341348">
                                            <p:txEl>
                                              <p:pRg st="0" end="0"/>
                                            </p:txEl>
                                          </p:spTgt>
                                        </p:tgtEl>
                                        <p:attrNameLst>
                                          <p:attrName>style.visibility</p:attrName>
                                        </p:attrNameLst>
                                      </p:cBhvr>
                                      <p:to>
                                        <p:strVal val="visible"/>
                                      </p:to>
                                    </p:set>
                                    <p:animEffect transition="in" filter="fade">
                                      <p:cBhvr>
                                        <p:cTn id="7" dur="500"/>
                                        <p:tgtEl>
                                          <p:spTgt spid="37934134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79341348">
                                            <p:txEl>
                                              <p:pRg st="1" end="1"/>
                                            </p:txEl>
                                          </p:spTgt>
                                        </p:tgtEl>
                                        <p:attrNameLst>
                                          <p:attrName>style.visibility</p:attrName>
                                        </p:attrNameLst>
                                      </p:cBhvr>
                                      <p:to>
                                        <p:strVal val="visible"/>
                                      </p:to>
                                    </p:set>
                                    <p:animEffect transition="in" filter="fade">
                                      <p:cBhvr>
                                        <p:cTn id="12" dur="500"/>
                                        <p:tgtEl>
                                          <p:spTgt spid="37934134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79341348">
                                            <p:txEl>
                                              <p:pRg st="3" end="3"/>
                                            </p:txEl>
                                          </p:spTgt>
                                        </p:tgtEl>
                                        <p:attrNameLst>
                                          <p:attrName>style.visibility</p:attrName>
                                        </p:attrNameLst>
                                      </p:cBhvr>
                                      <p:to>
                                        <p:strVal val="visible"/>
                                      </p:to>
                                    </p:set>
                                    <p:animEffect transition="in" filter="fade">
                                      <p:cBhvr>
                                        <p:cTn id="17" dur="500"/>
                                        <p:tgtEl>
                                          <p:spTgt spid="379341348">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79341348">
                                            <p:txEl>
                                              <p:pRg st="4" end="4"/>
                                            </p:txEl>
                                          </p:spTgt>
                                        </p:tgtEl>
                                        <p:attrNameLst>
                                          <p:attrName>style.visibility</p:attrName>
                                        </p:attrNameLst>
                                      </p:cBhvr>
                                      <p:to>
                                        <p:strVal val="visible"/>
                                      </p:to>
                                    </p:set>
                                    <p:animEffect transition="in" filter="fade">
                                      <p:cBhvr>
                                        <p:cTn id="22" dur="500"/>
                                        <p:tgtEl>
                                          <p:spTgt spid="37934134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340064321" name="Title 1"/>
          <p:cNvSpPr>
            <a:spLocks noGrp="1"/>
          </p:cNvSpPr>
          <p:nvPr>
            <p:ph type="title"/>
          </p:nvPr>
        </p:nvSpPr>
        <p:spPr bwMode="auto">
          <a:xfrm>
            <a:off x="210217" y="1166742"/>
            <a:ext cx="11594969" cy="1325563"/>
          </a:xfrm>
        </p:spPr>
        <p:txBody>
          <a:bodyPr>
            <a:normAutofit/>
          </a:bodyPr>
          <a:lstStyle/>
          <a:p>
            <a:pPr>
              <a:defRPr/>
            </a:pPr>
            <a:r>
              <a:rPr lang="en-GB" sz="4800" b="1">
                <a:latin typeface="+mn-lt"/>
              </a:rPr>
              <a:t>Ethical use of Patient Data</a:t>
            </a:r>
            <a:endParaRPr/>
          </a:p>
        </p:txBody>
      </p:sp>
      <p:pic>
        <p:nvPicPr>
          <p:cNvPr id="1351760897" name="Content Placeholder 4"/>
          <p:cNvPicPr>
            <a:picLocks noGrp="1" noChangeAspect="1"/>
          </p:cNvPicPr>
          <p:nvPr>
            <p:ph idx="1"/>
          </p:nvPr>
        </p:nvPicPr>
        <p:blipFill rotWithShape="1">
          <a:blip r:embed="rId3"/>
          <a:srcRect r="3688"/>
          <a:stretch/>
        </p:blipFill>
        <p:spPr bwMode="auto">
          <a:xfrm>
            <a:off x="6788879" y="2521792"/>
            <a:ext cx="5203828" cy="1435735"/>
          </a:xfrm>
          <a:prstGeom prst="rect">
            <a:avLst/>
          </a:prstGeom>
          <a:ln w="34925">
            <a:solidFill>
              <a:schemeClr val="accent6">
                <a:lumMod val="50000"/>
              </a:schemeClr>
            </a:solidFill>
          </a:ln>
        </p:spPr>
      </p:pic>
      <p:sp>
        <p:nvSpPr>
          <p:cNvPr id="512577313" name="TextBox 5"/>
          <p:cNvSpPr txBox="1"/>
          <p:nvPr/>
        </p:nvSpPr>
        <p:spPr bwMode="auto">
          <a:xfrm>
            <a:off x="354330" y="2713578"/>
            <a:ext cx="6224332" cy="1015663"/>
          </a:xfrm>
          <a:prstGeom prst="rect">
            <a:avLst/>
          </a:prstGeom>
          <a:noFill/>
          <a:ln w="22225">
            <a:solidFill>
              <a:srgbClr val="0070C0"/>
            </a:solidFill>
          </a:ln>
        </p:spPr>
        <p:txBody>
          <a:bodyPr wrap="square" rtlCol="0">
            <a:spAutoFit/>
          </a:bodyPr>
          <a:lstStyle/>
          <a:p>
            <a:pPr>
              <a:defRPr/>
            </a:pPr>
            <a:r>
              <a:rPr lang="en-GB" sz="2000"/>
              <a:t>The National Data Guardian advises the health and adult social care system in England to help ensure that people's confidential information is kept safe and used properly.</a:t>
            </a:r>
            <a:endParaRPr/>
          </a:p>
        </p:txBody>
      </p:sp>
      <p:sp>
        <p:nvSpPr>
          <p:cNvPr id="2041322973" name="TextBox 10"/>
          <p:cNvSpPr txBox="1"/>
          <p:nvPr/>
        </p:nvSpPr>
        <p:spPr bwMode="auto">
          <a:xfrm>
            <a:off x="354330" y="4343221"/>
            <a:ext cx="11450856" cy="1015663"/>
          </a:xfrm>
          <a:prstGeom prst="rect">
            <a:avLst/>
          </a:prstGeom>
          <a:noFill/>
          <a:ln w="57150">
            <a:solidFill>
              <a:schemeClr val="accent1"/>
            </a:solidFill>
          </a:ln>
        </p:spPr>
        <p:txBody>
          <a:bodyPr wrap="square">
            <a:spAutoFit/>
          </a:bodyPr>
          <a:lstStyle/>
          <a:p>
            <a:pPr>
              <a:defRPr/>
            </a:pPr>
            <a:r>
              <a:rPr lang="en-GB" sz="2000" b="1"/>
              <a:t>Vision</a:t>
            </a:r>
            <a:endParaRPr/>
          </a:p>
          <a:p>
            <a:pPr>
              <a:defRPr/>
            </a:pPr>
            <a:r>
              <a:rPr lang="en-GB" sz="2000"/>
              <a:t>The NDG’s vision is for improved health and care outcomes through the safe, appropriate, and ethical use of people’s health and social care information.</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12577313"/>
                                        </p:tgtEl>
                                        <p:attrNameLst>
                                          <p:attrName>style.visibility</p:attrName>
                                        </p:attrNameLst>
                                      </p:cBhvr>
                                      <p:to>
                                        <p:strVal val="visible"/>
                                      </p:to>
                                    </p:set>
                                    <p:animEffect transition="in" filter="fade">
                                      <p:cBhvr>
                                        <p:cTn id="7" dur="500"/>
                                        <p:tgtEl>
                                          <p:spTgt spid="512577313"/>
                                        </p:tgtEl>
                                      </p:cBhvr>
                                    </p:animEffect>
                                  </p:childTnLst>
                                </p:cTn>
                              </p:par>
                              <p:par>
                                <p:cTn id="8" presetID="10" presetClass="entr" presetSubtype="0" fill="hold" nodeType="withEffect">
                                  <p:stCondLst>
                                    <p:cond delay="0"/>
                                  </p:stCondLst>
                                  <p:childTnLst>
                                    <p:set>
                                      <p:cBhvr>
                                        <p:cTn id="9" dur="1" fill="hold">
                                          <p:stCondLst>
                                            <p:cond delay="0"/>
                                          </p:stCondLst>
                                        </p:cTn>
                                        <p:tgtEl>
                                          <p:spTgt spid="1351760897"/>
                                        </p:tgtEl>
                                        <p:attrNameLst>
                                          <p:attrName>style.visibility</p:attrName>
                                        </p:attrNameLst>
                                      </p:cBhvr>
                                      <p:to>
                                        <p:strVal val="visible"/>
                                      </p:to>
                                    </p:set>
                                    <p:animEffect transition="in" filter="fade">
                                      <p:cBhvr>
                                        <p:cTn id="10" dur="500"/>
                                        <p:tgtEl>
                                          <p:spTgt spid="135176089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041322973"/>
                                        </p:tgtEl>
                                        <p:attrNameLst>
                                          <p:attrName>style.visibility</p:attrName>
                                        </p:attrNameLst>
                                      </p:cBhvr>
                                      <p:to>
                                        <p:strVal val="visible"/>
                                      </p:to>
                                    </p:set>
                                    <p:animEffect transition="in" filter="fade">
                                      <p:cBhvr>
                                        <p:cTn id="15" dur="500"/>
                                        <p:tgtEl>
                                          <p:spTgt spid="20413229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577313" grpId="0" animBg="1"/>
      <p:bldP spid="2041322973" grpId="0" animBg="1"/>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95240677" name="Title 1"/>
          <p:cNvSpPr>
            <a:spLocks noGrp="1"/>
          </p:cNvSpPr>
          <p:nvPr>
            <p:ph type="title"/>
          </p:nvPr>
        </p:nvSpPr>
        <p:spPr bwMode="auto"/>
        <p:txBody>
          <a:bodyPr/>
          <a:lstStyle/>
          <a:p>
            <a:pPr algn="l">
              <a:defRPr/>
            </a:pPr>
            <a:r>
              <a:rPr lang="en-GB" b="1" i="0">
                <a:solidFill>
                  <a:srgbClr val="0B0C0C"/>
                </a:solidFill>
                <a:latin typeface="GDS Transport"/>
              </a:rPr>
              <a:t>The Caldicott Principles</a:t>
            </a:r>
            <a:endParaRPr/>
          </a:p>
        </p:txBody>
      </p:sp>
      <p:sp>
        <p:nvSpPr>
          <p:cNvPr id="1823845479" name="Straight Connector 6"/>
          <p:cNvSpPr/>
          <p:nvPr/>
        </p:nvSpPr>
        <p:spPr bwMode="auto">
          <a:xfrm>
            <a:off x="301657" y="2881426"/>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336696015" name="Freeform: Shape 7"/>
          <p:cNvSpPr/>
          <p:nvPr/>
        </p:nvSpPr>
        <p:spPr bwMode="auto">
          <a:xfrm>
            <a:off x="301657" y="2881426"/>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1800"/>
              <a:t>Principle 1: Justify the purpose(s) for using confidential information </a:t>
            </a:r>
            <a:endParaRPr lang="en-US" sz="1800"/>
          </a:p>
        </p:txBody>
      </p:sp>
      <p:sp>
        <p:nvSpPr>
          <p:cNvPr id="117512761" name="Straight Connector 8"/>
          <p:cNvSpPr/>
          <p:nvPr/>
        </p:nvSpPr>
        <p:spPr bwMode="auto">
          <a:xfrm>
            <a:off x="301657" y="3337844"/>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348012423" name="Freeform: Shape 9"/>
          <p:cNvSpPr/>
          <p:nvPr/>
        </p:nvSpPr>
        <p:spPr bwMode="auto">
          <a:xfrm>
            <a:off x="301657" y="3337844"/>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1800"/>
              <a:t>Principle 2: Use confidential information only when it is necessary </a:t>
            </a:r>
            <a:endParaRPr lang="en-US" sz="1800"/>
          </a:p>
        </p:txBody>
      </p:sp>
      <p:sp>
        <p:nvSpPr>
          <p:cNvPr id="1205960011" name="Straight Connector 10"/>
          <p:cNvSpPr/>
          <p:nvPr/>
        </p:nvSpPr>
        <p:spPr bwMode="auto">
          <a:xfrm>
            <a:off x="301657" y="3794263"/>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631721471" name="Freeform: Shape 11"/>
          <p:cNvSpPr/>
          <p:nvPr/>
        </p:nvSpPr>
        <p:spPr bwMode="auto">
          <a:xfrm>
            <a:off x="301657" y="3794263"/>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1800"/>
              <a:t>Principle 3: Use the minimum necessary confidential information</a:t>
            </a:r>
            <a:endParaRPr lang="en-US" sz="1800"/>
          </a:p>
        </p:txBody>
      </p:sp>
      <p:sp>
        <p:nvSpPr>
          <p:cNvPr id="299838578" name="Straight Connector 12"/>
          <p:cNvSpPr/>
          <p:nvPr/>
        </p:nvSpPr>
        <p:spPr bwMode="auto">
          <a:xfrm>
            <a:off x="301657" y="4250681"/>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428181552" name="Freeform: Shape 13"/>
          <p:cNvSpPr/>
          <p:nvPr/>
        </p:nvSpPr>
        <p:spPr bwMode="auto">
          <a:xfrm>
            <a:off x="301657" y="4250681"/>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1800"/>
              <a:t>Principle 4: Access to confidential information should be on a strict need-to-know basis</a:t>
            </a:r>
            <a:endParaRPr lang="en-US" sz="1800"/>
          </a:p>
        </p:txBody>
      </p:sp>
      <p:sp>
        <p:nvSpPr>
          <p:cNvPr id="758422821" name="Straight Connector 14"/>
          <p:cNvSpPr/>
          <p:nvPr/>
        </p:nvSpPr>
        <p:spPr bwMode="auto">
          <a:xfrm>
            <a:off x="301657" y="4707100"/>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580296696" name="Freeform: Shape 15"/>
          <p:cNvSpPr/>
          <p:nvPr/>
        </p:nvSpPr>
        <p:spPr bwMode="auto">
          <a:xfrm>
            <a:off x="301657" y="4707100"/>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1800"/>
              <a:t>Principle 5: Everyone with access to confidential information should be aware of their responsibilities </a:t>
            </a:r>
            <a:endParaRPr lang="en-US" sz="1800"/>
          </a:p>
        </p:txBody>
      </p:sp>
      <p:sp>
        <p:nvSpPr>
          <p:cNvPr id="883639516" name="Straight Connector 16"/>
          <p:cNvSpPr/>
          <p:nvPr/>
        </p:nvSpPr>
        <p:spPr bwMode="auto">
          <a:xfrm>
            <a:off x="301657" y="5163519"/>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663476657" name="Freeform: Shape 17"/>
          <p:cNvSpPr/>
          <p:nvPr/>
        </p:nvSpPr>
        <p:spPr bwMode="auto">
          <a:xfrm>
            <a:off x="301657" y="5163519"/>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1800"/>
              <a:t>Principle 6: Comply with the law </a:t>
            </a:r>
            <a:endParaRPr lang="en-US" sz="1800"/>
          </a:p>
        </p:txBody>
      </p:sp>
      <p:sp>
        <p:nvSpPr>
          <p:cNvPr id="262583739" name="Straight Connector 18"/>
          <p:cNvSpPr/>
          <p:nvPr/>
        </p:nvSpPr>
        <p:spPr bwMode="auto">
          <a:xfrm>
            <a:off x="301657" y="5619937"/>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495267668" name="Freeform: Shape 19"/>
          <p:cNvSpPr/>
          <p:nvPr/>
        </p:nvSpPr>
        <p:spPr bwMode="auto">
          <a:xfrm>
            <a:off x="301657" y="5619937"/>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1800"/>
              <a:t>Principle 7: The duty to share information for individual care is as important as the duty to protect patient confidentiality</a:t>
            </a:r>
            <a:endParaRPr lang="en-US" sz="1800"/>
          </a:p>
        </p:txBody>
      </p:sp>
      <p:sp>
        <p:nvSpPr>
          <p:cNvPr id="1339738557" name="Straight Connector 20"/>
          <p:cNvSpPr/>
          <p:nvPr/>
        </p:nvSpPr>
        <p:spPr bwMode="auto">
          <a:xfrm>
            <a:off x="301657" y="6076356"/>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582140488" name="Freeform: Shape 21"/>
          <p:cNvSpPr/>
          <p:nvPr/>
        </p:nvSpPr>
        <p:spPr bwMode="auto">
          <a:xfrm>
            <a:off x="301657" y="6076356"/>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1800"/>
              <a:t>Principle 8: Inform patients and service users about how their confidential information is used</a:t>
            </a:r>
            <a:endParaRPr lang="en-US" sz="1800"/>
          </a:p>
        </p:txBody>
      </p:sp>
      <p:pic>
        <p:nvPicPr>
          <p:cNvPr id="980813630" name="Content Placeholder 4" descr="A logo for a company&#10;&#10;Description automatically generated"/>
          <p:cNvPicPr>
            <a:picLocks noChangeAspect="1"/>
          </p:cNvPicPr>
          <p:nvPr/>
        </p:nvPicPr>
        <p:blipFill rotWithShape="1">
          <a:blip r:embed="rId3"/>
          <a:stretch/>
        </p:blipFill>
        <p:spPr bwMode="auto">
          <a:xfrm>
            <a:off x="6591638" y="1279461"/>
            <a:ext cx="5403121" cy="1435735"/>
          </a:xfrm>
          <a:prstGeom prst="rect">
            <a:avLst/>
          </a:prstGeom>
          <a:ln w="25400">
            <a:solidFill>
              <a:schemeClr val="accent6">
                <a:lumMod val="50000"/>
              </a:schemeClr>
            </a:solid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36696015"/>
                                        </p:tgtEl>
                                        <p:attrNameLst>
                                          <p:attrName>style.visibility</p:attrName>
                                        </p:attrNameLst>
                                      </p:cBhvr>
                                      <p:to>
                                        <p:strVal val="visible"/>
                                      </p:to>
                                    </p:set>
                                    <p:animEffect transition="in" filter="fade">
                                      <p:cBhvr>
                                        <p:cTn id="7" dur="500"/>
                                        <p:tgtEl>
                                          <p:spTgt spid="3366960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48012423"/>
                                        </p:tgtEl>
                                        <p:attrNameLst>
                                          <p:attrName>style.visibility</p:attrName>
                                        </p:attrNameLst>
                                      </p:cBhvr>
                                      <p:to>
                                        <p:strVal val="visible"/>
                                      </p:to>
                                    </p:set>
                                    <p:animEffect transition="in" filter="fade">
                                      <p:cBhvr>
                                        <p:cTn id="12" dur="500"/>
                                        <p:tgtEl>
                                          <p:spTgt spid="34801242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631721471"/>
                                        </p:tgtEl>
                                        <p:attrNameLst>
                                          <p:attrName>style.visibility</p:attrName>
                                        </p:attrNameLst>
                                      </p:cBhvr>
                                      <p:to>
                                        <p:strVal val="visible"/>
                                      </p:to>
                                    </p:set>
                                    <p:animEffect transition="in" filter="fade">
                                      <p:cBhvr>
                                        <p:cTn id="17" dur="500"/>
                                        <p:tgtEl>
                                          <p:spTgt spid="163172147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428181552"/>
                                        </p:tgtEl>
                                        <p:attrNameLst>
                                          <p:attrName>style.visibility</p:attrName>
                                        </p:attrNameLst>
                                      </p:cBhvr>
                                      <p:to>
                                        <p:strVal val="visible"/>
                                      </p:to>
                                    </p:set>
                                    <p:animEffect transition="in" filter="fade">
                                      <p:cBhvr>
                                        <p:cTn id="22" dur="500"/>
                                        <p:tgtEl>
                                          <p:spTgt spid="142818155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80296696"/>
                                        </p:tgtEl>
                                        <p:attrNameLst>
                                          <p:attrName>style.visibility</p:attrName>
                                        </p:attrNameLst>
                                      </p:cBhvr>
                                      <p:to>
                                        <p:strVal val="visible"/>
                                      </p:to>
                                    </p:set>
                                    <p:animEffect transition="in" filter="fade">
                                      <p:cBhvr>
                                        <p:cTn id="27" dur="500"/>
                                        <p:tgtEl>
                                          <p:spTgt spid="58029669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663476657"/>
                                        </p:tgtEl>
                                        <p:attrNameLst>
                                          <p:attrName>style.visibility</p:attrName>
                                        </p:attrNameLst>
                                      </p:cBhvr>
                                      <p:to>
                                        <p:strVal val="visible"/>
                                      </p:to>
                                    </p:set>
                                    <p:animEffect transition="in" filter="fade">
                                      <p:cBhvr>
                                        <p:cTn id="32" dur="500"/>
                                        <p:tgtEl>
                                          <p:spTgt spid="166347665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495267668"/>
                                        </p:tgtEl>
                                        <p:attrNameLst>
                                          <p:attrName>style.visibility</p:attrName>
                                        </p:attrNameLst>
                                      </p:cBhvr>
                                      <p:to>
                                        <p:strVal val="visible"/>
                                      </p:to>
                                    </p:set>
                                    <p:animEffect transition="in" filter="fade">
                                      <p:cBhvr>
                                        <p:cTn id="37" dur="500"/>
                                        <p:tgtEl>
                                          <p:spTgt spid="149526766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82140488"/>
                                        </p:tgtEl>
                                        <p:attrNameLst>
                                          <p:attrName>style.visibility</p:attrName>
                                        </p:attrNameLst>
                                      </p:cBhvr>
                                      <p:to>
                                        <p:strVal val="visible"/>
                                      </p:to>
                                    </p:set>
                                    <p:animEffect transition="in" filter="fade">
                                      <p:cBhvr>
                                        <p:cTn id="42" dur="500"/>
                                        <p:tgtEl>
                                          <p:spTgt spid="5821404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6696015" grpId="0"/>
      <p:bldP spid="348012423" grpId="0"/>
      <p:bldP spid="1631721471" grpId="0"/>
      <p:bldP spid="1428181552" grpId="0"/>
      <p:bldP spid="580296696" grpId="0"/>
      <p:bldP spid="1663476657" grpId="0"/>
      <p:bldP spid="1495267668" grpId="0"/>
      <p:bldP spid="582140488"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583452035" name="Freeform: Shape 3"/>
          <p:cNvSpPr/>
          <p:nvPr/>
        </p:nvSpPr>
        <p:spPr bwMode="auto">
          <a:xfrm>
            <a:off x="355076" y="365124"/>
            <a:ext cx="11481847" cy="1325563"/>
          </a:xfrm>
          <a:prstGeom prst="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lIns="91440" tIns="45720" rIns="91440" bIns="45720" numCol="1" spcCol="1270" rtlCol="0" anchor="ctr" anchorCtr="0">
            <a:normAutofit/>
          </a:bodyPr>
          <a:lstStyle/>
          <a:p>
            <a:pPr marL="0" lvl="0" indent="0">
              <a:lnSpc>
                <a:spcPct val="90000"/>
              </a:lnSpc>
              <a:spcBef>
                <a:spcPts val="0"/>
              </a:spcBef>
              <a:spcAft>
                <a:spcPts val="0"/>
              </a:spcAft>
              <a:defRPr/>
            </a:pPr>
            <a:r>
              <a:rPr lang="en-US" sz="4400" b="1">
                <a:solidFill>
                  <a:schemeClr val="tx1"/>
                </a:solidFill>
                <a:ea typeface="+mj-ea"/>
                <a:cs typeface="+mj-cs"/>
              </a:rPr>
              <a:t>Benefits of Digital Innovation</a:t>
            </a:r>
            <a:endParaRPr/>
          </a:p>
        </p:txBody>
      </p:sp>
      <p:sp>
        <p:nvSpPr>
          <p:cNvPr id="356528798" name="Straight Connector 4"/>
          <p:cNvSpPr/>
          <p:nvPr/>
        </p:nvSpPr>
        <p:spPr bwMode="auto">
          <a:xfrm>
            <a:off x="358219" y="1827298"/>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420872161" name="Freeform: Shape 8"/>
          <p:cNvSpPr/>
          <p:nvPr/>
        </p:nvSpPr>
        <p:spPr bwMode="auto">
          <a:xfrm>
            <a:off x="358219" y="1827298"/>
            <a:ext cx="11481847" cy="443063"/>
          </a:xfrm>
          <a:custGeom>
            <a:avLst/>
            <a:gdLst>
              <a:gd name="connsiteX0" fmla="*/ 0 w 11481847"/>
              <a:gd name="connsiteY0" fmla="*/ 0 h 443063"/>
              <a:gd name="connsiteX1" fmla="*/ 11481847 w 11481847"/>
              <a:gd name="connsiteY1" fmla="*/ 0 h 443063"/>
              <a:gd name="connsiteX2" fmla="*/ 11481847 w 11481847"/>
              <a:gd name="connsiteY2" fmla="*/ 443063 h 443063"/>
              <a:gd name="connsiteX3" fmla="*/ 0 w 11481847"/>
              <a:gd name="connsiteY3" fmla="*/ 443063 h 443063"/>
              <a:gd name="connsiteX4" fmla="*/ 0 w 11481847"/>
              <a:gd name="connsiteY4" fmla="*/ 0 h 4430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443063" extrusionOk="0">
                <a:moveTo>
                  <a:pt x="0" y="0"/>
                </a:moveTo>
                <a:lnTo>
                  <a:pt x="11481847" y="0"/>
                </a:lnTo>
                <a:lnTo>
                  <a:pt x="11481847" y="443063"/>
                </a:lnTo>
                <a:lnTo>
                  <a:pt x="0" y="44306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0" tIns="76200" rIns="76200" bIns="76200" numCol="1" spcCol="1270" anchor="t" anchorCtr="0">
            <a:noAutofit/>
          </a:bodyPr>
          <a:lstStyle/>
          <a:p>
            <a:pPr marL="0" lvl="0" indent="0" algn="l" defTabSz="889000">
              <a:lnSpc>
                <a:spcPct val="90000"/>
              </a:lnSpc>
              <a:spcBef>
                <a:spcPts val="0"/>
              </a:spcBef>
              <a:spcAft>
                <a:spcPts val="0"/>
              </a:spcAft>
              <a:buNone/>
              <a:defRPr/>
            </a:pPr>
            <a:r>
              <a:rPr lang="en-GB" sz="2000"/>
              <a:t>Innovation can benefit the health or care </a:t>
            </a:r>
            <a:r>
              <a:rPr lang="en-GB" sz="2000" b="1"/>
              <a:t>workforce</a:t>
            </a:r>
            <a:r>
              <a:rPr lang="en-GB" sz="2000"/>
              <a:t> in the UK in several ways</a:t>
            </a:r>
            <a:r>
              <a:rPr lang="en-GB" sz="1400"/>
              <a:t>:</a:t>
            </a:r>
            <a:endParaRPr lang="en-US" sz="1400"/>
          </a:p>
        </p:txBody>
      </p:sp>
      <p:sp>
        <p:nvSpPr>
          <p:cNvPr id="1589273594" name="Straight Connector 9"/>
          <p:cNvSpPr/>
          <p:nvPr/>
        </p:nvSpPr>
        <p:spPr bwMode="auto">
          <a:xfrm>
            <a:off x="358219" y="2270361"/>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2058384295" name="Freeform: Shape 10"/>
          <p:cNvSpPr/>
          <p:nvPr/>
        </p:nvSpPr>
        <p:spPr bwMode="auto">
          <a:xfrm>
            <a:off x="358219" y="2270361"/>
            <a:ext cx="11481847" cy="443063"/>
          </a:xfrm>
          <a:custGeom>
            <a:avLst/>
            <a:gdLst>
              <a:gd name="connsiteX0" fmla="*/ 0 w 11481847"/>
              <a:gd name="connsiteY0" fmla="*/ 0 h 443063"/>
              <a:gd name="connsiteX1" fmla="*/ 11481847 w 11481847"/>
              <a:gd name="connsiteY1" fmla="*/ 0 h 443063"/>
              <a:gd name="connsiteX2" fmla="*/ 11481847 w 11481847"/>
              <a:gd name="connsiteY2" fmla="*/ 443063 h 443063"/>
              <a:gd name="connsiteX3" fmla="*/ 0 w 11481847"/>
              <a:gd name="connsiteY3" fmla="*/ 443063 h 443063"/>
              <a:gd name="connsiteX4" fmla="*/ 0 w 11481847"/>
              <a:gd name="connsiteY4" fmla="*/ 0 h 4430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443063" extrusionOk="0">
                <a:moveTo>
                  <a:pt x="0" y="0"/>
                </a:moveTo>
                <a:lnTo>
                  <a:pt x="11481847" y="0"/>
                </a:lnTo>
                <a:lnTo>
                  <a:pt x="11481847" y="443063"/>
                </a:lnTo>
                <a:lnTo>
                  <a:pt x="0" y="44306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1440" tIns="91440" rIns="91440" bIns="91440" numCol="1" spcCol="1270" anchor="t" anchorCtr="0">
            <a:noAutofit/>
          </a:bodyPr>
          <a:lstStyle/>
          <a:p>
            <a:pPr marL="0" lvl="0" indent="0" algn="ctr" defTabSz="1066800">
              <a:lnSpc>
                <a:spcPct val="90000"/>
              </a:lnSpc>
              <a:spcBef>
                <a:spcPts val="0"/>
              </a:spcBef>
              <a:spcAft>
                <a:spcPts val="0"/>
              </a:spcAft>
              <a:buNone/>
              <a:defRPr/>
            </a:pPr>
            <a:r>
              <a:rPr lang="en-GB" sz="2400" b="1"/>
              <a:t>Early Detection of Health Issues</a:t>
            </a:r>
            <a:r>
              <a:rPr lang="en-GB" sz="2400"/>
              <a:t> </a:t>
            </a:r>
            <a:endParaRPr lang="en-US" sz="2400"/>
          </a:p>
        </p:txBody>
      </p:sp>
      <p:sp>
        <p:nvSpPr>
          <p:cNvPr id="109609695" name="Straight Connector 11"/>
          <p:cNvSpPr/>
          <p:nvPr/>
        </p:nvSpPr>
        <p:spPr bwMode="auto">
          <a:xfrm>
            <a:off x="358219" y="2713425"/>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414938651" name="Freeform: Shape 12"/>
          <p:cNvSpPr/>
          <p:nvPr/>
        </p:nvSpPr>
        <p:spPr bwMode="auto">
          <a:xfrm>
            <a:off x="358219" y="2713425"/>
            <a:ext cx="11481847" cy="443063"/>
          </a:xfrm>
          <a:custGeom>
            <a:avLst/>
            <a:gdLst>
              <a:gd name="connsiteX0" fmla="*/ 0 w 11481847"/>
              <a:gd name="connsiteY0" fmla="*/ 0 h 443063"/>
              <a:gd name="connsiteX1" fmla="*/ 11481847 w 11481847"/>
              <a:gd name="connsiteY1" fmla="*/ 0 h 443063"/>
              <a:gd name="connsiteX2" fmla="*/ 11481847 w 11481847"/>
              <a:gd name="connsiteY2" fmla="*/ 443063 h 443063"/>
              <a:gd name="connsiteX3" fmla="*/ 0 w 11481847"/>
              <a:gd name="connsiteY3" fmla="*/ 443063 h 443063"/>
              <a:gd name="connsiteX4" fmla="*/ 0 w 11481847"/>
              <a:gd name="connsiteY4" fmla="*/ 0 h 4430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443063" extrusionOk="0">
                <a:moveTo>
                  <a:pt x="0" y="0"/>
                </a:moveTo>
                <a:lnTo>
                  <a:pt x="11481847" y="0"/>
                </a:lnTo>
                <a:lnTo>
                  <a:pt x="11481847" y="443063"/>
                </a:lnTo>
                <a:lnTo>
                  <a:pt x="0" y="44306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1440" tIns="91440" rIns="91440" bIns="91440" numCol="1" spcCol="1270" anchor="t" anchorCtr="0">
            <a:noAutofit/>
          </a:bodyPr>
          <a:lstStyle/>
          <a:p>
            <a:pPr marL="0" lvl="0" indent="0" algn="ctr" defTabSz="1066800">
              <a:lnSpc>
                <a:spcPct val="90000"/>
              </a:lnSpc>
              <a:spcBef>
                <a:spcPts val="0"/>
              </a:spcBef>
              <a:spcAft>
                <a:spcPts val="0"/>
              </a:spcAft>
              <a:buNone/>
              <a:defRPr/>
            </a:pPr>
            <a:r>
              <a:rPr lang="en-GB" sz="2400" b="1"/>
              <a:t>Continuous Health Monitoring</a:t>
            </a:r>
            <a:r>
              <a:rPr lang="en-GB" sz="2400"/>
              <a:t> </a:t>
            </a:r>
            <a:endParaRPr lang="en-US" sz="2400"/>
          </a:p>
        </p:txBody>
      </p:sp>
      <p:sp>
        <p:nvSpPr>
          <p:cNvPr id="1059919596" name="Straight Connector 13"/>
          <p:cNvSpPr/>
          <p:nvPr/>
        </p:nvSpPr>
        <p:spPr bwMode="auto">
          <a:xfrm>
            <a:off x="358219" y="3156488"/>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236138097" name="Freeform: Shape 14"/>
          <p:cNvSpPr/>
          <p:nvPr/>
        </p:nvSpPr>
        <p:spPr bwMode="auto">
          <a:xfrm>
            <a:off x="358219" y="3156488"/>
            <a:ext cx="11481847" cy="443063"/>
          </a:xfrm>
          <a:custGeom>
            <a:avLst/>
            <a:gdLst>
              <a:gd name="connsiteX0" fmla="*/ 0 w 11481847"/>
              <a:gd name="connsiteY0" fmla="*/ 0 h 443063"/>
              <a:gd name="connsiteX1" fmla="*/ 11481847 w 11481847"/>
              <a:gd name="connsiteY1" fmla="*/ 0 h 443063"/>
              <a:gd name="connsiteX2" fmla="*/ 11481847 w 11481847"/>
              <a:gd name="connsiteY2" fmla="*/ 443063 h 443063"/>
              <a:gd name="connsiteX3" fmla="*/ 0 w 11481847"/>
              <a:gd name="connsiteY3" fmla="*/ 443063 h 443063"/>
              <a:gd name="connsiteX4" fmla="*/ 0 w 11481847"/>
              <a:gd name="connsiteY4" fmla="*/ 0 h 4430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443063" extrusionOk="0">
                <a:moveTo>
                  <a:pt x="0" y="0"/>
                </a:moveTo>
                <a:lnTo>
                  <a:pt x="11481847" y="0"/>
                </a:lnTo>
                <a:lnTo>
                  <a:pt x="11481847" y="443063"/>
                </a:lnTo>
                <a:lnTo>
                  <a:pt x="0" y="44306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1440" tIns="91440" rIns="91440" bIns="91440" numCol="1" spcCol="1270" anchor="t" anchorCtr="0">
            <a:noAutofit/>
          </a:bodyPr>
          <a:lstStyle/>
          <a:p>
            <a:pPr marL="0" lvl="0" indent="0" algn="ctr" defTabSz="1066800">
              <a:lnSpc>
                <a:spcPct val="90000"/>
              </a:lnSpc>
              <a:spcBef>
                <a:spcPts val="0"/>
              </a:spcBef>
              <a:spcAft>
                <a:spcPts val="0"/>
              </a:spcAft>
              <a:buNone/>
              <a:defRPr/>
            </a:pPr>
            <a:r>
              <a:rPr lang="en-GB" sz="2400" b="1"/>
              <a:t>Data Sharing</a:t>
            </a:r>
            <a:r>
              <a:rPr lang="en-GB" sz="2400"/>
              <a:t> </a:t>
            </a:r>
            <a:endParaRPr lang="en-US" sz="2400"/>
          </a:p>
        </p:txBody>
      </p:sp>
      <p:sp>
        <p:nvSpPr>
          <p:cNvPr id="1737944069" name="Straight Connector 15"/>
          <p:cNvSpPr/>
          <p:nvPr/>
        </p:nvSpPr>
        <p:spPr bwMode="auto">
          <a:xfrm>
            <a:off x="358219" y="3599550"/>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889571896" name="Freeform: Shape 16"/>
          <p:cNvSpPr/>
          <p:nvPr/>
        </p:nvSpPr>
        <p:spPr bwMode="auto">
          <a:xfrm>
            <a:off x="358219" y="3599550"/>
            <a:ext cx="11481847" cy="443063"/>
          </a:xfrm>
          <a:custGeom>
            <a:avLst/>
            <a:gdLst>
              <a:gd name="connsiteX0" fmla="*/ 0 w 11481847"/>
              <a:gd name="connsiteY0" fmla="*/ 0 h 443063"/>
              <a:gd name="connsiteX1" fmla="*/ 11481847 w 11481847"/>
              <a:gd name="connsiteY1" fmla="*/ 0 h 443063"/>
              <a:gd name="connsiteX2" fmla="*/ 11481847 w 11481847"/>
              <a:gd name="connsiteY2" fmla="*/ 443063 h 443063"/>
              <a:gd name="connsiteX3" fmla="*/ 0 w 11481847"/>
              <a:gd name="connsiteY3" fmla="*/ 443063 h 443063"/>
              <a:gd name="connsiteX4" fmla="*/ 0 w 11481847"/>
              <a:gd name="connsiteY4" fmla="*/ 0 h 4430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443063" extrusionOk="0">
                <a:moveTo>
                  <a:pt x="0" y="0"/>
                </a:moveTo>
                <a:lnTo>
                  <a:pt x="11481847" y="0"/>
                </a:lnTo>
                <a:lnTo>
                  <a:pt x="11481847" y="443063"/>
                </a:lnTo>
                <a:lnTo>
                  <a:pt x="0" y="44306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1440" tIns="91440" rIns="91440" bIns="91440" numCol="1" spcCol="1270" anchor="t" anchorCtr="0">
            <a:noAutofit/>
          </a:bodyPr>
          <a:lstStyle/>
          <a:p>
            <a:pPr lvl="0" algn="ctr" defTabSz="1066800">
              <a:lnSpc>
                <a:spcPct val="90000"/>
              </a:lnSpc>
              <a:spcBef>
                <a:spcPts val="0"/>
              </a:spcBef>
              <a:spcAft>
                <a:spcPts val="0"/>
              </a:spcAft>
              <a:defRPr/>
            </a:pPr>
            <a:r>
              <a:rPr lang="en-GB" sz="2400" b="1"/>
              <a:t>Remote Monitoring for Clinicians</a:t>
            </a:r>
            <a:endParaRPr lang="en-US" sz="2400"/>
          </a:p>
        </p:txBody>
      </p:sp>
      <p:sp>
        <p:nvSpPr>
          <p:cNvPr id="1052457582" name="Straight Connector 17"/>
          <p:cNvSpPr/>
          <p:nvPr/>
        </p:nvSpPr>
        <p:spPr bwMode="auto">
          <a:xfrm>
            <a:off x="358219" y="4042614"/>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687530320" name="Freeform: Shape 18"/>
          <p:cNvSpPr/>
          <p:nvPr/>
        </p:nvSpPr>
        <p:spPr bwMode="auto">
          <a:xfrm>
            <a:off x="358219" y="4042614"/>
            <a:ext cx="11481847" cy="443063"/>
          </a:xfrm>
          <a:custGeom>
            <a:avLst/>
            <a:gdLst>
              <a:gd name="connsiteX0" fmla="*/ 0 w 11481847"/>
              <a:gd name="connsiteY0" fmla="*/ 0 h 443063"/>
              <a:gd name="connsiteX1" fmla="*/ 11481847 w 11481847"/>
              <a:gd name="connsiteY1" fmla="*/ 0 h 443063"/>
              <a:gd name="connsiteX2" fmla="*/ 11481847 w 11481847"/>
              <a:gd name="connsiteY2" fmla="*/ 443063 h 443063"/>
              <a:gd name="connsiteX3" fmla="*/ 0 w 11481847"/>
              <a:gd name="connsiteY3" fmla="*/ 443063 h 443063"/>
              <a:gd name="connsiteX4" fmla="*/ 0 w 11481847"/>
              <a:gd name="connsiteY4" fmla="*/ 0 h 4430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443063" extrusionOk="0">
                <a:moveTo>
                  <a:pt x="0" y="0"/>
                </a:moveTo>
                <a:lnTo>
                  <a:pt x="11481847" y="0"/>
                </a:lnTo>
                <a:lnTo>
                  <a:pt x="11481847" y="443063"/>
                </a:lnTo>
                <a:lnTo>
                  <a:pt x="0" y="44306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1440" tIns="91440" rIns="91440" bIns="91440" numCol="1" spcCol="1270" anchor="t" anchorCtr="0">
            <a:noAutofit/>
          </a:bodyPr>
          <a:lstStyle/>
          <a:p>
            <a:pPr marL="0" lvl="0" indent="0" algn="ctr" defTabSz="1066800">
              <a:lnSpc>
                <a:spcPct val="90000"/>
              </a:lnSpc>
              <a:spcBef>
                <a:spcPts val="0"/>
              </a:spcBef>
              <a:spcAft>
                <a:spcPts val="0"/>
              </a:spcAft>
              <a:buNone/>
              <a:defRPr/>
            </a:pPr>
            <a:r>
              <a:rPr lang="en-GB" sz="2400" b="1"/>
              <a:t>Encourages Patient Engagement</a:t>
            </a:r>
            <a:r>
              <a:rPr lang="en-GB" sz="1400"/>
              <a:t> </a:t>
            </a:r>
            <a:endParaRPr lang="en-US" sz="1400"/>
          </a:p>
        </p:txBody>
      </p:sp>
      <p:sp>
        <p:nvSpPr>
          <p:cNvPr id="1512150987" name="Straight Connector 19"/>
          <p:cNvSpPr/>
          <p:nvPr/>
        </p:nvSpPr>
        <p:spPr bwMode="auto">
          <a:xfrm>
            <a:off x="358219" y="4485677"/>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552591129" name="Freeform: Shape 20"/>
          <p:cNvSpPr/>
          <p:nvPr/>
        </p:nvSpPr>
        <p:spPr bwMode="auto">
          <a:xfrm>
            <a:off x="264434" y="4594908"/>
            <a:ext cx="11470634" cy="914207"/>
          </a:xfrm>
          <a:custGeom>
            <a:avLst/>
            <a:gdLst>
              <a:gd name="connsiteX0" fmla="*/ 0 w 11470634"/>
              <a:gd name="connsiteY0" fmla="*/ 0 h 914207"/>
              <a:gd name="connsiteX1" fmla="*/ 11470634 w 11470634"/>
              <a:gd name="connsiteY1" fmla="*/ 0 h 914207"/>
              <a:gd name="connsiteX2" fmla="*/ 11470634 w 11470634"/>
              <a:gd name="connsiteY2" fmla="*/ 914207 h 914207"/>
              <a:gd name="connsiteX3" fmla="*/ 0 w 11470634"/>
              <a:gd name="connsiteY3" fmla="*/ 914207 h 914207"/>
              <a:gd name="connsiteX4" fmla="*/ 0 w 11470634"/>
              <a:gd name="connsiteY4" fmla="*/ 0 h 9142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70634" h="914207" extrusionOk="0">
                <a:moveTo>
                  <a:pt x="0" y="0"/>
                </a:moveTo>
                <a:lnTo>
                  <a:pt x="11470634" y="0"/>
                </a:lnTo>
                <a:lnTo>
                  <a:pt x="11470634" y="914207"/>
                </a:lnTo>
                <a:lnTo>
                  <a:pt x="0" y="91420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0" tIns="76200" rIns="76200" bIns="76200" numCol="1" spcCol="1270" anchor="t" anchorCtr="0">
            <a:noAutofit/>
          </a:bodyPr>
          <a:lstStyle/>
          <a:p>
            <a:pPr marL="0" lvl="0" indent="0" algn="l" defTabSz="889000">
              <a:lnSpc>
                <a:spcPct val="90000"/>
              </a:lnSpc>
              <a:spcBef>
                <a:spcPts val="0"/>
              </a:spcBef>
              <a:spcAft>
                <a:spcPts val="0"/>
              </a:spcAft>
              <a:buNone/>
              <a:defRPr/>
            </a:pPr>
            <a:r>
              <a:rPr lang="en-GB" sz="2000"/>
              <a:t>Some wearable technologies and apps can support preventive care, remote monitoring, and more efficient patient management, potentially reducing the workload on the NHS and care systems.</a:t>
            </a:r>
            <a:endParaRPr lang="en-US" sz="2000"/>
          </a:p>
        </p:txBody>
      </p:sp>
      <p:pic>
        <p:nvPicPr>
          <p:cNvPr id="91496989" name="Picture 91496988"/>
          <p:cNvPicPr>
            <a:picLocks noChangeAspect="1"/>
          </p:cNvPicPr>
          <p:nvPr/>
        </p:nvPicPr>
        <p:blipFill rotWithShape="1">
          <a:blip r:embed="rId3"/>
          <a:stretch/>
        </p:blipFill>
        <p:spPr bwMode="auto">
          <a:xfrm>
            <a:off x="9877713" y="365124"/>
            <a:ext cx="1959210" cy="195921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58384295"/>
                                        </p:tgtEl>
                                        <p:attrNameLst>
                                          <p:attrName>style.visibility</p:attrName>
                                        </p:attrNameLst>
                                      </p:cBhvr>
                                      <p:to>
                                        <p:strVal val="visible"/>
                                      </p:to>
                                    </p:set>
                                    <p:animEffect transition="in" filter="fade">
                                      <p:cBhvr>
                                        <p:cTn id="7" dur="500"/>
                                        <p:tgtEl>
                                          <p:spTgt spid="205838429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14938651"/>
                                        </p:tgtEl>
                                        <p:attrNameLst>
                                          <p:attrName>style.visibility</p:attrName>
                                        </p:attrNameLst>
                                      </p:cBhvr>
                                      <p:to>
                                        <p:strVal val="visible"/>
                                      </p:to>
                                    </p:set>
                                    <p:animEffect transition="in" filter="fade">
                                      <p:cBhvr>
                                        <p:cTn id="12" dur="500"/>
                                        <p:tgtEl>
                                          <p:spTgt spid="141493865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36138097"/>
                                        </p:tgtEl>
                                        <p:attrNameLst>
                                          <p:attrName>style.visibility</p:attrName>
                                        </p:attrNameLst>
                                      </p:cBhvr>
                                      <p:to>
                                        <p:strVal val="visible"/>
                                      </p:to>
                                    </p:set>
                                    <p:animEffect transition="in" filter="fade">
                                      <p:cBhvr>
                                        <p:cTn id="17" dur="500"/>
                                        <p:tgtEl>
                                          <p:spTgt spid="123613809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89571896"/>
                                        </p:tgtEl>
                                        <p:attrNameLst>
                                          <p:attrName>style.visibility</p:attrName>
                                        </p:attrNameLst>
                                      </p:cBhvr>
                                      <p:to>
                                        <p:strVal val="visible"/>
                                      </p:to>
                                    </p:set>
                                    <p:animEffect transition="in" filter="fade">
                                      <p:cBhvr>
                                        <p:cTn id="22" dur="500"/>
                                        <p:tgtEl>
                                          <p:spTgt spid="88957189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687530320"/>
                                        </p:tgtEl>
                                        <p:attrNameLst>
                                          <p:attrName>style.visibility</p:attrName>
                                        </p:attrNameLst>
                                      </p:cBhvr>
                                      <p:to>
                                        <p:strVal val="visible"/>
                                      </p:to>
                                    </p:set>
                                    <p:animEffect transition="in" filter="fade">
                                      <p:cBhvr>
                                        <p:cTn id="27" dur="500"/>
                                        <p:tgtEl>
                                          <p:spTgt spid="168753032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552591129"/>
                                        </p:tgtEl>
                                        <p:attrNameLst>
                                          <p:attrName>style.visibility</p:attrName>
                                        </p:attrNameLst>
                                      </p:cBhvr>
                                      <p:to>
                                        <p:strVal val="visible"/>
                                      </p:to>
                                    </p:set>
                                    <p:animEffect transition="in" filter="fade">
                                      <p:cBhvr>
                                        <p:cTn id="32" dur="500"/>
                                        <p:tgtEl>
                                          <p:spTgt spid="15525911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8384295" grpId="0"/>
      <p:bldP spid="1414938651" grpId="0"/>
      <p:bldP spid="1236138097" grpId="0"/>
      <p:bldP spid="889571896" grpId="0"/>
      <p:bldP spid="1687530320" grpId="0"/>
      <p:bldP spid="1552591129"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736968705" name="Title 1"/>
          <p:cNvSpPr>
            <a:spLocks noGrp="1"/>
          </p:cNvSpPr>
          <p:nvPr>
            <p:ph type="title"/>
          </p:nvPr>
        </p:nvSpPr>
        <p:spPr bwMode="auto"/>
        <p:txBody>
          <a:bodyPr/>
          <a:lstStyle/>
          <a:p>
            <a:pPr>
              <a:defRPr/>
            </a:pPr>
            <a:r>
              <a:rPr lang="en-GB" b="1">
                <a:latin typeface="+mn-lt"/>
              </a:rPr>
              <a:t>Barriers to Innovations</a:t>
            </a:r>
            <a:endParaRPr/>
          </a:p>
        </p:txBody>
      </p:sp>
      <p:graphicFrame>
        <p:nvGraphicFramePr>
          <p:cNvPr id="364893263" name="Content Placeholder 3"/>
          <p:cNvGraphicFramePr>
            <a:graphicFrameLocks noGrp="1"/>
          </p:cNvGraphicFramePr>
          <p:nvPr>
            <p:ph idx="1"/>
          </p:nvPr>
        </p:nvGraphicFramePr>
        <p:xfrm>
          <a:off x="261449" y="1825625"/>
          <a:ext cx="11669102"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44471733" name="Title 1"/>
          <p:cNvSpPr>
            <a:spLocks noGrp="1"/>
          </p:cNvSpPr>
          <p:nvPr>
            <p:ph type="title"/>
          </p:nvPr>
        </p:nvSpPr>
        <p:spPr bwMode="auto">
          <a:xfrm>
            <a:off x="270115" y="2860452"/>
            <a:ext cx="4058764" cy="1325563"/>
          </a:xfrm>
        </p:spPr>
        <p:txBody>
          <a:bodyPr>
            <a:noAutofit/>
          </a:bodyPr>
          <a:lstStyle/>
          <a:p>
            <a:pPr>
              <a:defRPr/>
            </a:pPr>
            <a:r>
              <a:rPr lang="en-GB" sz="6000" b="1">
                <a:latin typeface="+mn-lt"/>
              </a:rPr>
              <a:t>Innovations explored in week 4 + 5</a:t>
            </a:r>
            <a:endParaRPr/>
          </a:p>
        </p:txBody>
      </p:sp>
      <p:grpSp>
        <p:nvGrpSpPr>
          <p:cNvPr id="1429294882" name="Group 61"/>
          <p:cNvGrpSpPr/>
          <p:nvPr/>
        </p:nvGrpSpPr>
        <p:grpSpPr bwMode="auto">
          <a:xfrm>
            <a:off x="8704643" y="1511176"/>
            <a:ext cx="1856220" cy="2012054"/>
            <a:chOff x="0" y="0"/>
            <a:chExt cx="1856220" cy="2012054"/>
          </a:xfrm>
        </p:grpSpPr>
        <p:sp>
          <p:nvSpPr>
            <p:cNvPr id="1552360718" name="Freeform: Shape 62"/>
            <p:cNvSpPr/>
            <p:nvPr/>
          </p:nvSpPr>
          <p:spPr bwMode="auto">
            <a:xfrm rot="18359974">
              <a:off x="-555086" y="1438777"/>
              <a:ext cx="1128363" cy="18189"/>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0" y="5390"/>
                  </a:moveTo>
                  <a:lnTo>
                    <a:pt x="768681"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2" tIns="-13826" rIns="377822" bIns="-13827" numCol="1" spcCol="1268" anchor="ctr" anchorCtr="0">
              <a:noAutofit/>
            </a:bodyPr>
            <a:lstStyle/>
            <a:p>
              <a:pPr marL="0" lvl="0" indent="0" algn="ctr" defTabSz="222249">
                <a:lnSpc>
                  <a:spcPct val="90000"/>
                </a:lnSpc>
                <a:spcBef>
                  <a:spcPts val="0"/>
                </a:spcBef>
                <a:spcAft>
                  <a:spcPts val="0"/>
                </a:spcAft>
                <a:buNone/>
                <a:defRPr/>
              </a:pPr>
              <a:endParaRPr lang="en-GB" sz="500"/>
            </a:p>
          </p:txBody>
        </p:sp>
        <p:sp>
          <p:nvSpPr>
            <p:cNvPr id="1620118702" name="Freeform: Shape 63"/>
            <p:cNvSpPr/>
            <p:nvPr/>
          </p:nvSpPr>
          <p:spPr bwMode="auto">
            <a:xfrm>
              <a:off x="82114" y="0"/>
              <a:ext cx="1774105" cy="1099037"/>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8" anchor="ctr" anchorCtr="0">
              <a:noAutofit/>
            </a:bodyPr>
            <a:lstStyle/>
            <a:p>
              <a:pPr marL="0" lvl="0" indent="0" algn="ctr" defTabSz="311149">
                <a:lnSpc>
                  <a:spcPct val="90000"/>
                </a:lnSpc>
                <a:spcBef>
                  <a:spcPts val="0"/>
                </a:spcBef>
                <a:spcAft>
                  <a:spcPts val="0"/>
                </a:spcAft>
                <a:buNone/>
                <a:defRPr/>
              </a:pPr>
              <a:r>
                <a:rPr lang="en" sz="2000"/>
                <a:t>NHS COVID-19 Contact App</a:t>
              </a:r>
              <a:endParaRPr/>
            </a:p>
          </p:txBody>
        </p:sp>
      </p:grpSp>
      <p:grpSp>
        <p:nvGrpSpPr>
          <p:cNvPr id="311158416" name="Group 64"/>
          <p:cNvGrpSpPr/>
          <p:nvPr/>
        </p:nvGrpSpPr>
        <p:grpSpPr bwMode="auto">
          <a:xfrm>
            <a:off x="8721588" y="2755325"/>
            <a:ext cx="2312241" cy="1019405"/>
            <a:chOff x="8603407" y="2707082"/>
            <a:chExt cx="2312241" cy="1019405"/>
          </a:xfrm>
        </p:grpSpPr>
        <p:sp>
          <p:nvSpPr>
            <p:cNvPr id="1151910342" name="Freeform: Shape 65"/>
            <p:cNvSpPr/>
            <p:nvPr/>
          </p:nvSpPr>
          <p:spPr bwMode="auto">
            <a:xfrm rot="21136642">
              <a:off x="8603407" y="3402673"/>
              <a:ext cx="1297058" cy="15823"/>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0" y="5390"/>
                  </a:moveTo>
                  <a:lnTo>
                    <a:pt x="768681"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2" tIns="-13827" rIns="377823" bIns="-13826" numCol="1" spcCol="1268" anchor="ctr" anchorCtr="0">
              <a:noAutofit/>
            </a:bodyPr>
            <a:lstStyle/>
            <a:p>
              <a:pPr marL="0" lvl="0" indent="0" algn="ctr" defTabSz="222249">
                <a:lnSpc>
                  <a:spcPct val="90000"/>
                </a:lnSpc>
                <a:spcBef>
                  <a:spcPts val="0"/>
                </a:spcBef>
                <a:spcAft>
                  <a:spcPts val="0"/>
                </a:spcAft>
                <a:buNone/>
                <a:defRPr/>
              </a:pPr>
              <a:endParaRPr lang="en-GB" sz="500"/>
            </a:p>
          </p:txBody>
        </p:sp>
        <p:sp>
          <p:nvSpPr>
            <p:cNvPr id="688441011" name="Freeform: Shape 66"/>
            <p:cNvSpPr/>
            <p:nvPr/>
          </p:nvSpPr>
          <p:spPr bwMode="auto">
            <a:xfrm>
              <a:off x="9743838" y="2707082"/>
              <a:ext cx="1171810" cy="1019405"/>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8" anchor="ctr" anchorCtr="0">
              <a:noAutofit/>
            </a:bodyPr>
            <a:lstStyle/>
            <a:p>
              <a:pPr marL="0" lvl="0" indent="0" algn="ctr" defTabSz="311149">
                <a:lnSpc>
                  <a:spcPct val="90000"/>
                </a:lnSpc>
                <a:spcBef>
                  <a:spcPts val="0"/>
                </a:spcBef>
                <a:spcAft>
                  <a:spcPts val="0"/>
                </a:spcAft>
                <a:buNone/>
                <a:defRPr/>
              </a:pPr>
              <a:r>
                <a:rPr lang="en-GB" sz="2000"/>
                <a:t>Freestyle Libre</a:t>
              </a:r>
              <a:endParaRPr/>
            </a:p>
          </p:txBody>
        </p:sp>
      </p:grpSp>
      <p:grpSp>
        <p:nvGrpSpPr>
          <p:cNvPr id="256803987" name="Group 70"/>
          <p:cNvGrpSpPr/>
          <p:nvPr/>
        </p:nvGrpSpPr>
        <p:grpSpPr bwMode="auto">
          <a:xfrm>
            <a:off x="7395801" y="4390188"/>
            <a:ext cx="1171810" cy="2147770"/>
            <a:chOff x="7395801" y="4390188"/>
            <a:chExt cx="1171810" cy="2147770"/>
          </a:xfrm>
        </p:grpSpPr>
        <p:sp>
          <p:nvSpPr>
            <p:cNvPr id="1507429923" name="Freeform: Shape 71"/>
            <p:cNvSpPr/>
            <p:nvPr/>
          </p:nvSpPr>
          <p:spPr bwMode="auto">
            <a:xfrm rot="5399976">
              <a:off x="7417525" y="4945275"/>
              <a:ext cx="1128363" cy="18189"/>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0" y="5390"/>
                  </a:moveTo>
                  <a:lnTo>
                    <a:pt x="768681"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2" tIns="-13826" rIns="377823" bIns="-13826" numCol="1" spcCol="1268" anchor="ctr" anchorCtr="0">
              <a:noAutofit/>
            </a:bodyPr>
            <a:lstStyle/>
            <a:p>
              <a:pPr marL="0" lvl="0" indent="0" algn="ctr" defTabSz="222249">
                <a:lnSpc>
                  <a:spcPct val="90000"/>
                </a:lnSpc>
                <a:spcBef>
                  <a:spcPts val="0"/>
                </a:spcBef>
                <a:spcAft>
                  <a:spcPts val="0"/>
                </a:spcAft>
                <a:buNone/>
                <a:defRPr/>
              </a:pPr>
              <a:endParaRPr lang="en-GB" sz="500"/>
            </a:p>
          </p:txBody>
        </p:sp>
        <p:sp>
          <p:nvSpPr>
            <p:cNvPr id="1377779540" name="Freeform: Shape 72"/>
            <p:cNvSpPr/>
            <p:nvPr/>
          </p:nvSpPr>
          <p:spPr bwMode="auto">
            <a:xfrm>
              <a:off x="7395801" y="5518553"/>
              <a:ext cx="1171810" cy="1019405"/>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8" anchor="ctr" anchorCtr="0">
              <a:noAutofit/>
            </a:bodyPr>
            <a:lstStyle/>
            <a:p>
              <a:pPr marL="0" lvl="0" indent="0" algn="ctr" defTabSz="311149">
                <a:lnSpc>
                  <a:spcPct val="90000"/>
                </a:lnSpc>
                <a:spcBef>
                  <a:spcPts val="0"/>
                </a:spcBef>
                <a:spcAft>
                  <a:spcPts val="0"/>
                </a:spcAft>
                <a:buNone/>
                <a:defRPr/>
              </a:pPr>
              <a:r>
                <a:rPr lang="en" sz="2000"/>
                <a:t>NHS AI Lab</a:t>
              </a:r>
              <a:endParaRPr/>
            </a:p>
          </p:txBody>
        </p:sp>
      </p:grpSp>
      <p:grpSp>
        <p:nvGrpSpPr>
          <p:cNvPr id="375574891" name="Group 73"/>
          <p:cNvGrpSpPr/>
          <p:nvPr/>
        </p:nvGrpSpPr>
        <p:grpSpPr bwMode="auto">
          <a:xfrm>
            <a:off x="5308497" y="4043615"/>
            <a:ext cx="2408452" cy="1043804"/>
            <a:chOff x="5047765" y="4034478"/>
            <a:chExt cx="2408452" cy="1043804"/>
          </a:xfrm>
        </p:grpSpPr>
        <p:sp>
          <p:nvSpPr>
            <p:cNvPr id="1316456011" name="Freeform: Shape 74"/>
            <p:cNvSpPr/>
            <p:nvPr/>
          </p:nvSpPr>
          <p:spPr bwMode="auto">
            <a:xfrm rot="19792586">
              <a:off x="6159159" y="4204420"/>
              <a:ext cx="1297058" cy="15825"/>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768681" y="5390"/>
                  </a:moveTo>
                  <a:lnTo>
                    <a:pt x="0"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1" tIns="-13826" rIns="377823" bIns="-13826" numCol="1" spcCol="1268" anchor="ctr" anchorCtr="0">
              <a:noAutofit/>
            </a:bodyPr>
            <a:lstStyle/>
            <a:p>
              <a:pPr marL="0" lvl="0" indent="0" algn="ctr" defTabSz="222249">
                <a:lnSpc>
                  <a:spcPct val="90000"/>
                </a:lnSpc>
                <a:spcBef>
                  <a:spcPts val="0"/>
                </a:spcBef>
                <a:spcAft>
                  <a:spcPts val="0"/>
                </a:spcAft>
                <a:buNone/>
                <a:defRPr/>
              </a:pPr>
              <a:endParaRPr lang="en-GB" sz="500"/>
            </a:p>
          </p:txBody>
        </p:sp>
        <p:sp>
          <p:nvSpPr>
            <p:cNvPr id="1971109356" name="Freeform: Shape 75"/>
            <p:cNvSpPr/>
            <p:nvPr/>
          </p:nvSpPr>
          <p:spPr bwMode="auto">
            <a:xfrm>
              <a:off x="5047765" y="4034478"/>
              <a:ext cx="1238465" cy="1043804"/>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8" anchor="ctr" anchorCtr="0">
              <a:noAutofit/>
            </a:bodyPr>
            <a:lstStyle/>
            <a:p>
              <a:pPr marL="0" lvl="0" indent="0" algn="ctr" defTabSz="311149">
                <a:lnSpc>
                  <a:spcPct val="90000"/>
                </a:lnSpc>
                <a:spcBef>
                  <a:spcPts val="0"/>
                </a:spcBef>
                <a:spcAft>
                  <a:spcPts val="0"/>
                </a:spcAft>
                <a:buNone/>
                <a:defRPr/>
              </a:pPr>
              <a:r>
                <a:rPr lang="en-GB" sz="2000"/>
                <a:t>Oxevision</a:t>
              </a:r>
              <a:endParaRPr/>
            </a:p>
          </p:txBody>
        </p:sp>
      </p:grpSp>
      <p:grpSp>
        <p:nvGrpSpPr>
          <p:cNvPr id="358817302" name="Group 79"/>
          <p:cNvGrpSpPr/>
          <p:nvPr/>
        </p:nvGrpSpPr>
        <p:grpSpPr bwMode="auto">
          <a:xfrm>
            <a:off x="5944635" y="1633196"/>
            <a:ext cx="1320585" cy="1942678"/>
            <a:chOff x="5944635" y="1633196"/>
            <a:chExt cx="1320585" cy="1942678"/>
          </a:xfrm>
        </p:grpSpPr>
        <p:sp>
          <p:nvSpPr>
            <p:cNvPr id="822781238" name="Freeform: Shape 80"/>
            <p:cNvSpPr/>
            <p:nvPr/>
          </p:nvSpPr>
          <p:spPr bwMode="auto">
            <a:xfrm rot="3239972">
              <a:off x="6691941" y="3002598"/>
              <a:ext cx="1128363" cy="18191"/>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768681" y="5390"/>
                  </a:moveTo>
                  <a:lnTo>
                    <a:pt x="0"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2" tIns="-13826" rIns="377823" bIns="-13826" numCol="1" spcCol="1268" anchor="ctr" anchorCtr="0">
              <a:noAutofit/>
            </a:bodyPr>
            <a:lstStyle/>
            <a:p>
              <a:pPr marL="0" lvl="0" indent="0" algn="ctr" defTabSz="222249">
                <a:lnSpc>
                  <a:spcPct val="90000"/>
                </a:lnSpc>
                <a:spcBef>
                  <a:spcPts val="0"/>
                </a:spcBef>
                <a:spcAft>
                  <a:spcPts val="0"/>
                </a:spcAft>
                <a:buNone/>
                <a:defRPr/>
              </a:pPr>
              <a:endParaRPr lang="en-GB" sz="500"/>
            </a:p>
          </p:txBody>
        </p:sp>
        <p:sp>
          <p:nvSpPr>
            <p:cNvPr id="1460668681" name="Freeform: Shape 81"/>
            <p:cNvSpPr/>
            <p:nvPr/>
          </p:nvSpPr>
          <p:spPr bwMode="auto">
            <a:xfrm>
              <a:off x="5944635" y="1633196"/>
              <a:ext cx="1171810" cy="1019405"/>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8" anchor="ctr" anchorCtr="0">
              <a:noAutofit/>
            </a:bodyPr>
            <a:lstStyle/>
            <a:p>
              <a:pPr marL="0" lvl="0" indent="0" algn="ctr" defTabSz="311149">
                <a:lnSpc>
                  <a:spcPct val="90000"/>
                </a:lnSpc>
                <a:spcBef>
                  <a:spcPts val="0"/>
                </a:spcBef>
                <a:spcAft>
                  <a:spcPts val="0"/>
                </a:spcAft>
                <a:buNone/>
                <a:defRPr/>
              </a:pPr>
              <a:r>
                <a:rPr lang="en-GB" sz="2000"/>
                <a:t>Kardia</a:t>
              </a:r>
            </a:p>
            <a:p>
              <a:pPr marL="0" lvl="0" indent="0" algn="ctr" defTabSz="311149">
                <a:lnSpc>
                  <a:spcPct val="90000"/>
                </a:lnSpc>
                <a:spcBef>
                  <a:spcPts val="0"/>
                </a:spcBef>
                <a:spcAft>
                  <a:spcPts val="0"/>
                </a:spcAft>
                <a:buNone/>
                <a:defRPr/>
              </a:pPr>
              <a:r>
                <a:rPr lang="en-GB" sz="2000"/>
                <a:t>Mobile</a:t>
              </a:r>
              <a:r>
                <a:rPr lang="en-GB" sz="700"/>
                <a:t> </a:t>
              </a:r>
              <a:endParaRPr/>
            </a:p>
          </p:txBody>
        </p:sp>
      </p:grpSp>
      <p:sp>
        <p:nvSpPr>
          <p:cNvPr id="786702922" name="Freeform: Shape 82"/>
          <p:cNvSpPr/>
          <p:nvPr/>
        </p:nvSpPr>
        <p:spPr bwMode="auto">
          <a:xfrm>
            <a:off x="7303291" y="3205071"/>
            <a:ext cx="1439275" cy="1249189"/>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8" anchor="ctr" anchorCtr="0">
            <a:noAutofit/>
          </a:bodyPr>
          <a:lstStyle/>
          <a:p>
            <a:pPr marL="0" lvl="0" indent="0" algn="ctr" defTabSz="311149">
              <a:lnSpc>
                <a:spcPct val="90000"/>
              </a:lnSpc>
              <a:spcBef>
                <a:spcPts val="0"/>
              </a:spcBef>
              <a:spcAft>
                <a:spcPts val="0"/>
              </a:spcAft>
              <a:buNone/>
              <a:defRPr/>
            </a:pPr>
            <a:r>
              <a:rPr lang="en-GB" sz="2000"/>
              <a:t>Innovations</a:t>
            </a:r>
            <a:endParaRPr/>
          </a:p>
        </p:txBody>
      </p:sp>
      <p:grpSp>
        <p:nvGrpSpPr>
          <p:cNvPr id="2064139722" name="Group 21"/>
          <p:cNvGrpSpPr/>
          <p:nvPr/>
        </p:nvGrpSpPr>
        <p:grpSpPr bwMode="auto">
          <a:xfrm>
            <a:off x="5210705" y="2755325"/>
            <a:ext cx="2113504" cy="1019405"/>
            <a:chOff x="5706801" y="2166597"/>
            <a:chExt cx="2113504" cy="1019405"/>
          </a:xfrm>
        </p:grpSpPr>
        <p:sp>
          <p:nvSpPr>
            <p:cNvPr id="1938078371" name="Freeform: Shape 22"/>
            <p:cNvSpPr/>
            <p:nvPr/>
          </p:nvSpPr>
          <p:spPr bwMode="auto">
            <a:xfrm rot="798485">
              <a:off x="6691941" y="3002598"/>
              <a:ext cx="1128363" cy="18191"/>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768681" y="5390"/>
                  </a:moveTo>
                  <a:lnTo>
                    <a:pt x="0"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2" tIns="-13826" rIns="377823" bIns="-13826" numCol="1" spcCol="1268" anchor="ctr" anchorCtr="0">
              <a:noAutofit/>
            </a:bodyPr>
            <a:lstStyle/>
            <a:p>
              <a:pPr marL="0" lvl="0" indent="0" algn="ctr" defTabSz="222249">
                <a:lnSpc>
                  <a:spcPct val="90000"/>
                </a:lnSpc>
                <a:spcBef>
                  <a:spcPts val="0"/>
                </a:spcBef>
                <a:spcAft>
                  <a:spcPts val="0"/>
                </a:spcAft>
                <a:buNone/>
                <a:defRPr/>
              </a:pPr>
              <a:endParaRPr lang="en-GB" sz="500"/>
            </a:p>
          </p:txBody>
        </p:sp>
        <p:sp>
          <p:nvSpPr>
            <p:cNvPr id="1112500812" name="Freeform: Shape 23"/>
            <p:cNvSpPr/>
            <p:nvPr/>
          </p:nvSpPr>
          <p:spPr bwMode="auto">
            <a:xfrm>
              <a:off x="5706801" y="2166597"/>
              <a:ext cx="1171810" cy="1019405"/>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8" anchor="ctr" anchorCtr="0">
              <a:noAutofit/>
            </a:bodyPr>
            <a:lstStyle/>
            <a:p>
              <a:pPr marL="0" lvl="0" indent="0" algn="ctr" defTabSz="311149">
                <a:lnSpc>
                  <a:spcPct val="90000"/>
                </a:lnSpc>
                <a:spcBef>
                  <a:spcPts val="0"/>
                </a:spcBef>
                <a:spcAft>
                  <a:spcPts val="0"/>
                </a:spcAft>
                <a:buNone/>
                <a:defRPr/>
              </a:pPr>
              <a:r>
                <a:rPr lang="en-GB" sz="2000"/>
                <a:t>NHS App</a:t>
              </a:r>
              <a:r>
                <a:rPr lang="en-GB" sz="700"/>
                <a:t> </a:t>
              </a:r>
              <a:endParaRPr/>
            </a:p>
          </p:txBody>
        </p:sp>
      </p:grpSp>
      <p:sp>
        <p:nvSpPr>
          <p:cNvPr id="2124004160" name="Freeform: Shape 26"/>
          <p:cNvSpPr/>
          <p:nvPr/>
        </p:nvSpPr>
        <p:spPr bwMode="auto">
          <a:xfrm rot="8085133">
            <a:off x="6668892" y="4786370"/>
            <a:ext cx="1128363" cy="21591"/>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0" y="5390"/>
                </a:moveTo>
                <a:lnTo>
                  <a:pt x="768681"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2" tIns="-13826" rIns="377823" bIns="-13826" numCol="1" spcCol="1268" anchor="ctr" anchorCtr="0">
            <a:noAutofit/>
          </a:bodyPr>
          <a:lstStyle/>
          <a:p>
            <a:pPr marL="0" lvl="0" indent="0" algn="ctr" defTabSz="222249">
              <a:lnSpc>
                <a:spcPct val="90000"/>
              </a:lnSpc>
              <a:spcBef>
                <a:spcPts val="0"/>
              </a:spcBef>
              <a:spcAft>
                <a:spcPts val="0"/>
              </a:spcAft>
              <a:buNone/>
              <a:defRPr/>
            </a:pPr>
            <a:endParaRPr lang="en-GB" sz="500"/>
          </a:p>
        </p:txBody>
      </p:sp>
      <p:sp>
        <p:nvSpPr>
          <p:cNvPr id="832557121" name="Freeform: Shape 27"/>
          <p:cNvSpPr/>
          <p:nvPr/>
        </p:nvSpPr>
        <p:spPr bwMode="auto">
          <a:xfrm>
            <a:off x="5966188" y="5025774"/>
            <a:ext cx="1390956" cy="1019405"/>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8" anchor="ctr" anchorCtr="0">
            <a:noAutofit/>
          </a:bodyPr>
          <a:lstStyle/>
          <a:p>
            <a:pPr marL="0" lvl="0" indent="0" algn="ctr" defTabSz="311149">
              <a:lnSpc>
                <a:spcPct val="90000"/>
              </a:lnSpc>
              <a:spcBef>
                <a:spcPts val="0"/>
              </a:spcBef>
              <a:spcAft>
                <a:spcPts val="0"/>
              </a:spcAft>
              <a:buNone/>
              <a:defRPr/>
            </a:pPr>
            <a:r>
              <a:rPr lang="en-GB" sz="2000"/>
              <a:t>100,000 Genomes Project</a:t>
            </a:r>
          </a:p>
        </p:txBody>
      </p:sp>
      <p:grpSp>
        <p:nvGrpSpPr>
          <p:cNvPr id="1940956097" name="Group 28"/>
          <p:cNvGrpSpPr/>
          <p:nvPr/>
        </p:nvGrpSpPr>
        <p:grpSpPr bwMode="auto">
          <a:xfrm>
            <a:off x="8686057" y="4077856"/>
            <a:ext cx="2227339" cy="1043804"/>
            <a:chOff x="4058892" y="4034478"/>
            <a:chExt cx="2227339" cy="1043804"/>
          </a:xfrm>
        </p:grpSpPr>
        <p:sp>
          <p:nvSpPr>
            <p:cNvPr id="342594471" name="Freeform: Shape 29"/>
            <p:cNvSpPr/>
            <p:nvPr/>
          </p:nvSpPr>
          <p:spPr bwMode="auto">
            <a:xfrm rot="11985910">
              <a:off x="4058892" y="4221468"/>
              <a:ext cx="1297058" cy="15825"/>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768681" y="5390"/>
                  </a:moveTo>
                  <a:lnTo>
                    <a:pt x="0"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1" tIns="-13826" rIns="377823" bIns="-13826" numCol="1" spcCol="1268" anchor="ctr" anchorCtr="0">
              <a:noAutofit/>
            </a:bodyPr>
            <a:lstStyle/>
            <a:p>
              <a:pPr marL="0" lvl="0" indent="0" algn="ctr" defTabSz="222249">
                <a:lnSpc>
                  <a:spcPct val="90000"/>
                </a:lnSpc>
                <a:spcBef>
                  <a:spcPts val="0"/>
                </a:spcBef>
                <a:spcAft>
                  <a:spcPts val="0"/>
                </a:spcAft>
                <a:buNone/>
                <a:defRPr/>
              </a:pPr>
              <a:endParaRPr lang="en-GB" sz="500"/>
            </a:p>
          </p:txBody>
        </p:sp>
        <p:sp>
          <p:nvSpPr>
            <p:cNvPr id="92526893" name="Freeform: Shape 30"/>
            <p:cNvSpPr/>
            <p:nvPr/>
          </p:nvSpPr>
          <p:spPr bwMode="auto">
            <a:xfrm>
              <a:off x="5047765" y="4034478"/>
              <a:ext cx="1238465" cy="1043804"/>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8" anchor="ctr" anchorCtr="0">
              <a:noAutofit/>
            </a:bodyPr>
            <a:lstStyle/>
            <a:p>
              <a:pPr marL="0" lvl="0" indent="0" algn="ctr" defTabSz="311149">
                <a:lnSpc>
                  <a:spcPct val="90000"/>
                </a:lnSpc>
                <a:spcBef>
                  <a:spcPts val="0"/>
                </a:spcBef>
                <a:spcAft>
                  <a:spcPts val="0"/>
                </a:spcAft>
                <a:buNone/>
                <a:defRPr/>
              </a:pPr>
              <a:r>
                <a:rPr lang="en-GB" sz="2000"/>
                <a:t>ORCHA</a:t>
              </a:r>
              <a:endParaRPr/>
            </a:p>
          </p:txBody>
        </p:sp>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682247453" name="TextBox 1"/>
          <p:cNvSpPr txBox="1"/>
          <p:nvPr/>
        </p:nvSpPr>
        <p:spPr bwMode="auto">
          <a:xfrm>
            <a:off x="1275008" y="1584101"/>
            <a:ext cx="9839460" cy="769441"/>
          </a:xfrm>
          <a:prstGeom prst="rect">
            <a:avLst/>
          </a:prstGeom>
          <a:noFill/>
        </p:spPr>
        <p:txBody>
          <a:bodyPr wrap="square" rtlCol="0">
            <a:spAutoFit/>
          </a:bodyPr>
          <a:lstStyle/>
          <a:p>
            <a:pPr algn="ctr">
              <a:defRPr/>
            </a:pPr>
            <a:r>
              <a:rPr lang="en-GB" sz="4400" b="1">
                <a:solidFill>
                  <a:schemeClr val="bg1"/>
                </a:solidFill>
              </a:rPr>
              <a:t>Research Time - Component 1 </a:t>
            </a:r>
            <a:endParaRPr/>
          </a:p>
        </p:txBody>
      </p:sp>
      <p:sp>
        <p:nvSpPr>
          <p:cNvPr id="693884745" name="TextBox 2"/>
          <p:cNvSpPr txBox="1"/>
          <p:nvPr/>
        </p:nvSpPr>
        <p:spPr bwMode="auto">
          <a:xfrm>
            <a:off x="1623060" y="3040380"/>
            <a:ext cx="9612630" cy="1077218"/>
          </a:xfrm>
          <a:prstGeom prst="rect">
            <a:avLst/>
          </a:prstGeom>
          <a:noFill/>
        </p:spPr>
        <p:txBody>
          <a:bodyPr wrap="square" rtlCol="0">
            <a:spAutoFit/>
          </a:bodyPr>
          <a:lstStyle/>
          <a:p>
            <a:pPr algn="ctr">
              <a:defRPr/>
            </a:pPr>
            <a:r>
              <a:rPr lang="en-GB" sz="3200" b="1">
                <a:solidFill>
                  <a:schemeClr val="bg1"/>
                </a:solidFill>
              </a:rPr>
              <a:t>Spend time researching your own chosen innovation or device. Share your progress with your lecturer. </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94864954" name="Title 3"/>
          <p:cNvSpPr>
            <a:spLocks noGrp="1"/>
          </p:cNvSpPr>
          <p:nvPr>
            <p:ph type="title"/>
          </p:nvPr>
        </p:nvSpPr>
        <p:spPr bwMode="auto"/>
        <p:txBody>
          <a:bodyPr/>
          <a:lstStyle/>
          <a:p>
            <a:pPr>
              <a:defRPr/>
            </a:pPr>
            <a:r>
              <a:rPr lang="en-GB" b="1">
                <a:latin typeface="+mn-lt"/>
              </a:rPr>
              <a:t>During the Session… </a:t>
            </a:r>
            <a:endParaRPr/>
          </a:p>
        </p:txBody>
      </p:sp>
      <p:sp>
        <p:nvSpPr>
          <p:cNvPr id="135002636" name="Arrow: Right 7"/>
          <p:cNvSpPr/>
          <p:nvPr/>
        </p:nvSpPr>
        <p:spPr bwMode="auto">
          <a:xfrm>
            <a:off x="1219834" y="1825625"/>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669276981" name="Freeform: Shape 8"/>
          <p:cNvSpPr/>
          <p:nvPr/>
        </p:nvSpPr>
        <p:spPr bwMode="auto">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Revised key concepts</a:t>
            </a:r>
            <a:endParaRPr/>
          </a:p>
        </p:txBody>
      </p:sp>
      <p:sp>
        <p:nvSpPr>
          <p:cNvPr id="1899553165" name="Freeform: Shape 9"/>
          <p:cNvSpPr/>
          <p:nvPr/>
        </p:nvSpPr>
        <p:spPr bwMode="auto">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Reviewed key elements of policy and legislation in UK</a:t>
            </a:r>
            <a:endParaRPr/>
          </a:p>
        </p:txBody>
      </p:sp>
      <p:sp>
        <p:nvSpPr>
          <p:cNvPr id="1480409926" name="Freeform: Shape 10"/>
          <p:cNvSpPr/>
          <p:nvPr/>
        </p:nvSpPr>
        <p:spPr bwMode="auto">
          <a:xfrm>
            <a:off x="7999939"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Overviewed the main barriers and benefits of innovation</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69276981"/>
                                        </p:tgtEl>
                                        <p:attrNameLst>
                                          <p:attrName>style.visibility</p:attrName>
                                        </p:attrNameLst>
                                      </p:cBhvr>
                                      <p:to>
                                        <p:strVal val="visible"/>
                                      </p:to>
                                    </p:set>
                                    <p:animEffect transition="in" filter="fade">
                                      <p:cBhvr>
                                        <p:cTn id="7" dur="500"/>
                                        <p:tgtEl>
                                          <p:spTgt spid="66927698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99553165"/>
                                        </p:tgtEl>
                                        <p:attrNameLst>
                                          <p:attrName>style.visibility</p:attrName>
                                        </p:attrNameLst>
                                      </p:cBhvr>
                                      <p:to>
                                        <p:strVal val="visible"/>
                                      </p:to>
                                    </p:set>
                                    <p:animEffect transition="in" filter="fade">
                                      <p:cBhvr>
                                        <p:cTn id="12" dur="500"/>
                                        <p:tgtEl>
                                          <p:spTgt spid="189955316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80409926"/>
                                        </p:tgtEl>
                                        <p:attrNameLst>
                                          <p:attrName>style.visibility</p:attrName>
                                        </p:attrNameLst>
                                      </p:cBhvr>
                                      <p:to>
                                        <p:strVal val="visible"/>
                                      </p:to>
                                    </p:set>
                                    <p:animEffect transition="in" filter="fade">
                                      <p:cBhvr>
                                        <p:cTn id="17" dur="500"/>
                                        <p:tgtEl>
                                          <p:spTgt spid="14804099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9276981" grpId="0" animBg="1"/>
      <p:bldP spid="1899553165" grpId="0" animBg="1"/>
      <p:bldP spid="1480409926" grpId="0" animBg="1"/>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378165376" name="Title 1"/>
          <p:cNvSpPr>
            <a:spLocks noGrp="1"/>
          </p:cNvSpPr>
          <p:nvPr>
            <p:ph type="title"/>
          </p:nvPr>
        </p:nvSpPr>
        <p:spPr bwMode="auto">
          <a:xfrm>
            <a:off x="2627865" y="2766218"/>
            <a:ext cx="6936270" cy="1325563"/>
          </a:xfrm>
        </p:spPr>
        <p:txBody>
          <a:bodyPr/>
          <a:lstStyle/>
          <a:p>
            <a:pPr>
              <a:defRPr/>
            </a:pPr>
            <a:r>
              <a:rPr lang="en-GB"/>
              <a:t>Remember UWTSD Resources </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12140826" name="Title 1"/>
          <p:cNvSpPr>
            <a:spLocks noGrp="1"/>
          </p:cNvSpPr>
          <p:nvPr>
            <p:ph type="title"/>
          </p:nvPr>
        </p:nvSpPr>
        <p:spPr bwMode="auto">
          <a:xfrm>
            <a:off x="3780148" y="126408"/>
            <a:ext cx="7956222" cy="1325563"/>
          </a:xfrm>
        </p:spPr>
        <p:txBody>
          <a:bodyPr>
            <a:normAutofit/>
          </a:bodyPr>
          <a:lstStyle/>
          <a:p>
            <a:pPr>
              <a:defRPr/>
            </a:pPr>
            <a:r>
              <a:rPr lang="en-US" sz="4000" b="1">
                <a:latin typeface="+mn-lt"/>
              </a:rPr>
              <a:t>UWTSD Library Support </a:t>
            </a:r>
            <a:endParaRPr/>
          </a:p>
        </p:txBody>
      </p:sp>
      <p:sp>
        <p:nvSpPr>
          <p:cNvPr id="1772875692" name="Rectangle: Rounded Corners 4"/>
          <p:cNvSpPr/>
          <p:nvPr/>
        </p:nvSpPr>
        <p:spPr bwMode="auto">
          <a:xfrm>
            <a:off x="3849445" y="4976777"/>
            <a:ext cx="7418716" cy="1380226"/>
          </a:xfrm>
          <a:prstGeom prst="roundRect">
            <a:avLst>
              <a:gd name="adj"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defRPr/>
            </a:pPr>
            <a:r>
              <a:rPr lang="en-US" sz="2000">
                <a:ea typeface="Calibri"/>
                <a:cs typeface="Calibri"/>
              </a:rPr>
              <a:t>The UWTSD Library team have provided additional support to help you to develop your research skills. These are available for you to work through at your own pace.  </a:t>
            </a:r>
            <a:endParaRPr/>
          </a:p>
        </p:txBody>
      </p:sp>
      <p:pic>
        <p:nvPicPr>
          <p:cNvPr id="555324347" name="Picture 5" descr="A qr code with a dinosaur&#10;&#10;Description automatically generated"/>
          <p:cNvPicPr>
            <a:picLocks noChangeAspect="1"/>
          </p:cNvPicPr>
          <p:nvPr/>
        </p:nvPicPr>
        <p:blipFill rotWithShape="1">
          <a:blip r:embed="rId3"/>
          <a:stretch/>
        </p:blipFill>
        <p:spPr bwMode="auto">
          <a:xfrm>
            <a:off x="56072" y="2018581"/>
            <a:ext cx="3094009" cy="3079632"/>
          </a:xfrm>
          <a:prstGeom prst="rect">
            <a:avLst/>
          </a:prstGeom>
        </p:spPr>
      </p:pic>
      <p:pic>
        <p:nvPicPr>
          <p:cNvPr id="955201565" name="Content Placeholder 8" descr="A screenshot of a website&#10;&#10;Description automatically generated">
            <a:hlinkClick r:id="rId4"/>
          </p:cNvPr>
          <p:cNvPicPr>
            <a:picLocks noGrp="1" noChangeAspect="1"/>
          </p:cNvPicPr>
          <p:nvPr>
            <p:ph idx="1"/>
          </p:nvPr>
        </p:nvPicPr>
        <p:blipFill rotWithShape="1">
          <a:blip r:embed="rId5"/>
          <a:stretch/>
        </p:blipFill>
        <p:spPr bwMode="auto">
          <a:xfrm>
            <a:off x="3473806" y="1589426"/>
            <a:ext cx="7792528" cy="3112440"/>
          </a:xfrm>
          <a:prstGeom prst="rect">
            <a:avLst/>
          </a:prstGeom>
          <a:ln w="31750">
            <a:solidFill>
              <a:srgbClr val="002060"/>
            </a:solid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This value indicates the number of saves or revisions. The application is responsible for updating this value after each revision.</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9C2DCFA-149B-430D-8596-BC24F5C8AA48}">
  <ds:schemaRefs>
    <ds:schemaRef ds:uri="http://schemas.microsoft.com/sharepoint/v3/contenttype/forms"/>
  </ds:schemaRefs>
</ds:datastoreItem>
</file>

<file path=customXml/itemProps2.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25</Slides>
  <Notes>25</Notes>
  <HiddenSlides>0</HiddenSlides>
  <MMClips>2</MMClips>
  <ScaleCrop>false</ScaleCrop>
  <HeadingPairs>
    <vt:vector size="4" baseType="variant">
      <vt:variant>
        <vt:lpstr>Theme</vt:lpstr>
      </vt:variant>
      <vt:variant>
        <vt:i4>7</vt:i4>
      </vt:variant>
      <vt:variant>
        <vt:lpstr>Slide Titles</vt:lpstr>
      </vt:variant>
      <vt:variant>
        <vt:i4>25</vt:i4>
      </vt:variant>
    </vt:vector>
  </HeadingPairs>
  <TitlesOfParts>
    <vt:vector size="32" baseType="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During the Session… </vt:lpstr>
      <vt:lpstr>What is meant by Industrial Revolutions?</vt:lpstr>
      <vt:lpstr>Industry 4.0   Cyber-physical Systems</vt:lpstr>
      <vt:lpstr>Health Technology and Informatics</vt:lpstr>
      <vt:lpstr>Ongoing and Future Developments</vt:lpstr>
      <vt:lpstr>2022 priorities – Equipping the System Digitally for Better Care</vt:lpstr>
      <vt:lpstr>What had happened by March 2025?</vt:lpstr>
      <vt:lpstr>Barriers identified in the 2022 plan</vt:lpstr>
      <vt:lpstr>The 2022 action plan organised digital reform around three stages:</vt:lpstr>
      <vt:lpstr>What Good Looks Like for LA’s and Care Providers</vt:lpstr>
      <vt:lpstr>Information Governance</vt:lpstr>
      <vt:lpstr>Data Protection and UK GDPR</vt:lpstr>
      <vt:lpstr>GDPR – Seven Principles</vt:lpstr>
      <vt:lpstr>PowerPoint Presentation</vt:lpstr>
      <vt:lpstr>Ethical use of Patient Data</vt:lpstr>
      <vt:lpstr>The Caldicott Principles</vt:lpstr>
      <vt:lpstr>PowerPoint Presentation</vt:lpstr>
      <vt:lpstr>Barriers to Innovations</vt:lpstr>
      <vt:lpstr>Innovations explored in week 4 + 5</vt:lpstr>
      <vt:lpstr>PowerPoint Presentation</vt:lpstr>
      <vt:lpstr>During the Session… </vt:lpstr>
      <vt:lpstr>Remember UWTSD Resources </vt:lpstr>
      <vt:lpstr>UWTSD Library Support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
  <cp:revision>821</cp:revision>
  <dcterms:created xsi:type="dcterms:W3CDTF">2021-03-09T15:35:42Z</dcterms:created>
  <dcterms:modified xsi:type="dcterms:W3CDTF">2026-09-04T14:12:59Z</dcterms:modified>
</cp:coreProperties>
</file>