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61" r:id="rId4"/>
    <p:sldId id="262" r:id="rId5"/>
    <p:sldId id="263" r:id="rId6"/>
    <p:sldId id="264"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0" d="100"/>
          <a:sy n="60" d="100"/>
        </p:scale>
        <p:origin x="826" y="9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019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8860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4806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332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11/13/2018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3994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91316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11/13/2018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2977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8011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1043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63708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18889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5801830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11/13/2018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5632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739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11/13/2018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5140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11/13/2018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3226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11/13/2018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08887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11/13/2018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49930936"/>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5787-6B7D-4735-BFC3-6A3606B6F06E}"/>
              </a:ext>
            </a:extLst>
          </p:cNvPr>
          <p:cNvSpPr>
            <a:spLocks noGrp="1"/>
          </p:cNvSpPr>
          <p:nvPr>
            <p:ph type="ctrTitle"/>
          </p:nvPr>
        </p:nvSpPr>
        <p:spPr/>
        <p:txBody>
          <a:bodyPr/>
          <a:lstStyle/>
          <a:p>
            <a:r>
              <a:rPr lang="en-US" dirty="0"/>
              <a:t>Sports Management Placement</a:t>
            </a:r>
            <a:endParaRPr lang="en-GB" dirty="0"/>
          </a:p>
        </p:txBody>
      </p:sp>
      <p:sp>
        <p:nvSpPr>
          <p:cNvPr id="3" name="Subtitle 2">
            <a:extLst>
              <a:ext uri="{FF2B5EF4-FFF2-40B4-BE49-F238E27FC236}">
                <a16:creationId xmlns:a16="http://schemas.microsoft.com/office/drawing/2014/main" id="{C8819F2F-47A8-4441-8A7D-35D0EA6FAE86}"/>
              </a:ext>
            </a:extLst>
          </p:cNvPr>
          <p:cNvSpPr>
            <a:spLocks noGrp="1"/>
          </p:cNvSpPr>
          <p:nvPr>
            <p:ph type="subTitle" idx="1"/>
          </p:nvPr>
        </p:nvSpPr>
        <p:spPr/>
        <p:txBody>
          <a:bodyPr/>
          <a:lstStyle/>
          <a:p>
            <a:r>
              <a:rPr lang="en-US" dirty="0"/>
              <a:t>Mathew Lloyd</a:t>
            </a:r>
            <a:endParaRPr lang="en-GB" dirty="0"/>
          </a:p>
        </p:txBody>
      </p:sp>
    </p:spTree>
    <p:extLst>
      <p:ext uri="{BB962C8B-B14F-4D97-AF65-F5344CB8AC3E}">
        <p14:creationId xmlns:p14="http://schemas.microsoft.com/office/powerpoint/2010/main" val="3928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EBBA8BB1-5CDD-4F65-8C04-42A29A450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74" name="Rectangle 73">
              <a:extLst>
                <a:ext uri="{FF2B5EF4-FFF2-40B4-BE49-F238E27FC236}">
                  <a16:creationId xmlns:a16="http://schemas.microsoft.com/office/drawing/2014/main" id="{619DC0E9-A156-4D4C-BF2B-FD5ED51DD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22AE646C-7D80-413A-B7C7-5A766566ED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77" name="Rectangle 76">
            <a:extLst>
              <a:ext uri="{FF2B5EF4-FFF2-40B4-BE49-F238E27FC236}">
                <a16:creationId xmlns:a16="http://schemas.microsoft.com/office/drawing/2014/main" id="{C23F7EEA-0035-4B3C-B97D-3E1D06DE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79" y="1"/>
            <a:ext cx="4641022" cy="68579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319350C-C661-4910-8BF2-999C93F27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0C4DB3-962F-438E-92C3-8896383BE4F6}"/>
              </a:ext>
            </a:extLst>
          </p:cNvPr>
          <p:cNvSpPr>
            <a:spLocks noGrp="1"/>
          </p:cNvSpPr>
          <p:nvPr>
            <p:ph type="title"/>
          </p:nvPr>
        </p:nvSpPr>
        <p:spPr>
          <a:xfrm>
            <a:off x="680321" y="753228"/>
            <a:ext cx="7087552" cy="1080938"/>
          </a:xfrm>
        </p:spPr>
        <p:txBody>
          <a:bodyPr>
            <a:normAutofit/>
          </a:bodyPr>
          <a:lstStyle/>
          <a:p>
            <a:r>
              <a:rPr lang="en-US" dirty="0"/>
              <a:t>Step 1: An Introduction</a:t>
            </a:r>
            <a:endParaRPr lang="en-GB" dirty="0"/>
          </a:p>
        </p:txBody>
      </p:sp>
      <p:pic>
        <p:nvPicPr>
          <p:cNvPr id="81" name="Picture 80">
            <a:extLst>
              <a:ext uri="{FF2B5EF4-FFF2-40B4-BE49-F238E27FC236}">
                <a16:creationId xmlns:a16="http://schemas.microsoft.com/office/drawing/2014/main" id="{5BBBB5D7-C4EA-4FF6-9BA3-23C2A720E3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AF87BBD-DA0E-443A-BFF6-5E6B44211533}"/>
              </a:ext>
            </a:extLst>
          </p:cNvPr>
          <p:cNvSpPr>
            <a:spLocks noGrp="1"/>
          </p:cNvSpPr>
          <p:nvPr>
            <p:ph idx="1"/>
          </p:nvPr>
        </p:nvSpPr>
        <p:spPr>
          <a:xfrm>
            <a:off x="599310" y="2427478"/>
            <a:ext cx="6209863" cy="3407664"/>
          </a:xfrm>
        </p:spPr>
        <p:txBody>
          <a:bodyPr>
            <a:noAutofit/>
          </a:bodyPr>
          <a:lstStyle/>
          <a:p>
            <a:pPr marL="0" indent="0">
              <a:buNone/>
            </a:pPr>
            <a:r>
              <a:rPr lang="en-US" sz="1200" dirty="0"/>
              <a:t>Before we started the lectures, I had an insight of what “Placement” was really about. For example, we learnt about what the benefits of going on placement are? </a:t>
            </a:r>
          </a:p>
          <a:p>
            <a:pPr>
              <a:buFontTx/>
              <a:buChar char="-"/>
            </a:pPr>
            <a:r>
              <a:rPr lang="en-US" sz="1200" dirty="0"/>
              <a:t>Experience</a:t>
            </a:r>
          </a:p>
          <a:p>
            <a:pPr>
              <a:buFontTx/>
              <a:buChar char="-"/>
            </a:pPr>
            <a:r>
              <a:rPr lang="en-US" sz="1200" dirty="0"/>
              <a:t>It would look great on a CV for future jobs. </a:t>
            </a:r>
          </a:p>
          <a:p>
            <a:pPr>
              <a:buFontTx/>
              <a:buChar char="-"/>
            </a:pPr>
            <a:r>
              <a:rPr lang="en-US" sz="1200" dirty="0"/>
              <a:t>Improved Job Opportunities </a:t>
            </a:r>
          </a:p>
          <a:p>
            <a:pPr>
              <a:buFontTx/>
              <a:buChar char="-"/>
            </a:pPr>
            <a:r>
              <a:rPr lang="en-US" sz="1200" dirty="0"/>
              <a:t>Experience of living at a different part of the country/the world</a:t>
            </a:r>
          </a:p>
          <a:p>
            <a:pPr marL="0" indent="0">
              <a:buNone/>
            </a:pPr>
            <a:endParaRPr lang="en-US" sz="1200" dirty="0"/>
          </a:p>
          <a:p>
            <a:pPr marL="0" indent="0">
              <a:buNone/>
            </a:pPr>
            <a:r>
              <a:rPr lang="en-US" sz="1200" dirty="0"/>
              <a:t>We had a talk about different various placements that past students have been on and have enjoyed. One of the most popular placement past UWTSD students had been on was “Challenger” that is based out in the USA. I had an insight of what life was out in the States and what you would usually do on a day to day basis if you decided to do placement with Challenger. </a:t>
            </a:r>
          </a:p>
          <a:p>
            <a:pPr marL="0" indent="0">
              <a:buNone/>
            </a:pPr>
            <a:r>
              <a:rPr lang="en-US" sz="1200" dirty="0"/>
              <a:t>For example, Monday (Passing), Tuesday (Dribbling), Wednesday (Shooting), Thursday (Attacking/Defending), Friday (Fun Games), Saturday (Day off/Travel) and Sunday (Travel and meet the families). </a:t>
            </a:r>
          </a:p>
          <a:p>
            <a:pPr marL="0" indent="0">
              <a:buNone/>
            </a:pPr>
            <a:endParaRPr lang="en-US" sz="1200" dirty="0"/>
          </a:p>
        </p:txBody>
      </p:sp>
      <p:pic>
        <p:nvPicPr>
          <p:cNvPr id="1026" name="Picture 2" descr="Image result for tick">
            <a:extLst>
              <a:ext uri="{FF2B5EF4-FFF2-40B4-BE49-F238E27FC236}">
                <a16:creationId xmlns:a16="http://schemas.microsoft.com/office/drawing/2014/main" id="{BD5CF94B-65B9-4FEE-9D4F-7985485E7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7895" y="641918"/>
            <a:ext cx="2521165" cy="26262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don't know emoji">
            <a:extLst>
              <a:ext uri="{FF2B5EF4-FFF2-40B4-BE49-F238E27FC236}">
                <a16:creationId xmlns:a16="http://schemas.microsoft.com/office/drawing/2014/main" id="{2834D37F-6817-476C-9BE7-A11DEDE41F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54451" y="3589866"/>
            <a:ext cx="2628054" cy="2628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550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944A96CB-BB2D-4B40-BD8C-C5839ECCC9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5" name="Rectangle 24">
              <a:extLst>
                <a:ext uri="{FF2B5EF4-FFF2-40B4-BE49-F238E27FC236}">
                  <a16:creationId xmlns:a16="http://schemas.microsoft.com/office/drawing/2014/main" id="{41884710-7E7F-431C-8CCD-D090A5764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B49AEA9-FD7E-45EC-839D-2104AE82DF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8" name="Rectangle 27">
            <a:extLst>
              <a:ext uri="{FF2B5EF4-FFF2-40B4-BE49-F238E27FC236}">
                <a16:creationId xmlns:a16="http://schemas.microsoft.com/office/drawing/2014/main" id="{2F91778B-00FB-453F-8BAB-74DCA6DE8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 name="Picture 29">
            <a:extLst>
              <a:ext uri="{FF2B5EF4-FFF2-40B4-BE49-F238E27FC236}">
                <a16:creationId xmlns:a16="http://schemas.microsoft.com/office/drawing/2014/main" id="{0927C77F-5BD7-4AC2-8A93-18341CB587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0FB215B0-7B9E-4DEF-B194-C1971FE03E39}"/>
              </a:ext>
            </a:extLst>
          </p:cNvPr>
          <p:cNvSpPr>
            <a:spLocks noGrp="1"/>
          </p:cNvSpPr>
          <p:nvPr>
            <p:ph idx="1"/>
          </p:nvPr>
        </p:nvSpPr>
        <p:spPr>
          <a:xfrm>
            <a:off x="680322" y="2336873"/>
            <a:ext cx="5632246" cy="3599316"/>
          </a:xfrm>
        </p:spPr>
        <p:txBody>
          <a:bodyPr>
            <a:normAutofit/>
          </a:bodyPr>
          <a:lstStyle/>
          <a:p>
            <a:pPr marL="0" indent="0">
              <a:buNone/>
            </a:pPr>
            <a:r>
              <a:rPr lang="en-US" sz="2000" b="1" i="1" u="sng" dirty="0"/>
              <a:t>Length of placement: </a:t>
            </a:r>
            <a:r>
              <a:rPr lang="en-US" sz="2000" dirty="0"/>
              <a:t>8 weeks = 200 hours. </a:t>
            </a:r>
          </a:p>
          <a:p>
            <a:pPr marL="0" indent="0">
              <a:buNone/>
            </a:pPr>
            <a:endParaRPr lang="en-US" sz="2000" dirty="0"/>
          </a:p>
          <a:p>
            <a:pPr marL="0" indent="0">
              <a:buNone/>
            </a:pPr>
            <a:r>
              <a:rPr lang="en-US" sz="2000" b="1" i="1" u="sng" dirty="0"/>
              <a:t>My preference</a:t>
            </a:r>
            <a:r>
              <a:rPr lang="en-US" sz="2000" dirty="0"/>
              <a:t>: Stay locally as I feel like it would help me with my career better than going abroad. </a:t>
            </a:r>
          </a:p>
          <a:p>
            <a:pPr marL="0" indent="0">
              <a:buNone/>
            </a:pPr>
            <a:endParaRPr lang="en-US" sz="2000" dirty="0"/>
          </a:p>
          <a:p>
            <a:pPr marL="0" indent="0">
              <a:buNone/>
            </a:pPr>
            <a:r>
              <a:rPr lang="en-US" sz="2000" b="1" i="1" u="sng" dirty="0"/>
              <a:t>Going overseas/different country </a:t>
            </a:r>
            <a:r>
              <a:rPr lang="en-US" sz="2000" dirty="0"/>
              <a:t>= Would look great on a CV, but personally feel like I wouldn’t be able to last 8 weeks and because of that I would fail the unit.</a:t>
            </a:r>
          </a:p>
          <a:p>
            <a:pPr marL="0" indent="0">
              <a:buNone/>
            </a:pPr>
            <a:endParaRPr lang="en-GB" sz="2000" b="1" i="1" u="sng" dirty="0"/>
          </a:p>
        </p:txBody>
      </p:sp>
      <p:pic>
        <p:nvPicPr>
          <p:cNvPr id="6" name="Picture 5">
            <a:extLst>
              <a:ext uri="{FF2B5EF4-FFF2-40B4-BE49-F238E27FC236}">
                <a16:creationId xmlns:a16="http://schemas.microsoft.com/office/drawing/2014/main" id="{5090C052-AE95-42D4-A556-44CDF00E7EA2}"/>
              </a:ext>
            </a:extLst>
          </p:cNvPr>
          <p:cNvPicPr>
            <a:picLocks noChangeAspect="1"/>
          </p:cNvPicPr>
          <p:nvPr/>
        </p:nvPicPr>
        <p:blipFill rotWithShape="1">
          <a:blip r:embed="rId4"/>
          <a:srcRect t="5326" r="4" b="4656"/>
          <a:stretch/>
        </p:blipFill>
        <p:spPr>
          <a:xfrm>
            <a:off x="6984387" y="484632"/>
            <a:ext cx="4719805" cy="2836084"/>
          </a:xfrm>
          <a:prstGeom prst="rect">
            <a:avLst/>
          </a:prstGeom>
          <a:ln>
            <a:noFill/>
          </a:ln>
          <a:effectLst>
            <a:outerShdw blurRad="76200" dist="63500" dir="5040000" algn="tl" rotWithShape="0">
              <a:srgbClr val="000000">
                <a:alpha val="41000"/>
              </a:srgbClr>
            </a:outerShdw>
          </a:effectLst>
        </p:spPr>
      </p:pic>
      <p:pic>
        <p:nvPicPr>
          <p:cNvPr id="7" name="Picture 6">
            <a:extLst>
              <a:ext uri="{FF2B5EF4-FFF2-40B4-BE49-F238E27FC236}">
                <a16:creationId xmlns:a16="http://schemas.microsoft.com/office/drawing/2014/main" id="{1BE7DEE1-8464-40AC-A4AB-48EDC3F519E9}"/>
              </a:ext>
            </a:extLst>
          </p:cNvPr>
          <p:cNvPicPr>
            <a:picLocks noChangeAspect="1"/>
          </p:cNvPicPr>
          <p:nvPr/>
        </p:nvPicPr>
        <p:blipFill rotWithShape="1">
          <a:blip r:embed="rId5"/>
          <a:srcRect r="9255" b="4"/>
          <a:stretch/>
        </p:blipFill>
        <p:spPr>
          <a:xfrm>
            <a:off x="6984386" y="3632401"/>
            <a:ext cx="4719805" cy="2743530"/>
          </a:xfrm>
          <a:prstGeom prst="rect">
            <a:avLst/>
          </a:prstGeom>
          <a:ln>
            <a:noFill/>
          </a:ln>
          <a:effectLst>
            <a:outerShdw blurRad="76200" dist="63500" dir="5040000" algn="tl" rotWithShape="0">
              <a:srgbClr val="000000">
                <a:alpha val="41000"/>
              </a:srgbClr>
            </a:outerShdw>
          </a:effectLst>
        </p:spPr>
      </p:pic>
      <p:sp>
        <p:nvSpPr>
          <p:cNvPr id="9" name="Title 8">
            <a:extLst>
              <a:ext uri="{FF2B5EF4-FFF2-40B4-BE49-F238E27FC236}">
                <a16:creationId xmlns:a16="http://schemas.microsoft.com/office/drawing/2014/main" id="{2DE374D6-0612-4D96-9A8E-6A5715D9EB5C}"/>
              </a:ext>
            </a:extLst>
          </p:cNvPr>
          <p:cNvSpPr>
            <a:spLocks noGrp="1"/>
          </p:cNvSpPr>
          <p:nvPr>
            <p:ph type="title"/>
          </p:nvPr>
        </p:nvSpPr>
        <p:spPr/>
        <p:txBody>
          <a:bodyPr/>
          <a:lstStyle/>
          <a:p>
            <a:r>
              <a:rPr lang="en-US" dirty="0"/>
              <a:t>My Options</a:t>
            </a:r>
            <a:endParaRPr lang="en-GB" dirty="0"/>
          </a:p>
        </p:txBody>
      </p:sp>
    </p:spTree>
    <p:extLst>
      <p:ext uri="{BB962C8B-B14F-4D97-AF65-F5344CB8AC3E}">
        <p14:creationId xmlns:p14="http://schemas.microsoft.com/office/powerpoint/2010/main" val="203838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7EE22B-9FA5-4FAC-9662-D2F9C706E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3AFE330-1515-493C-9BAD-A215440CC5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3" name="Rectangle 12">
            <a:extLst>
              <a:ext uri="{FF2B5EF4-FFF2-40B4-BE49-F238E27FC236}">
                <a16:creationId xmlns:a16="http://schemas.microsoft.com/office/drawing/2014/main" id="{1C46C271-4C9C-47FC-A552-BE6A80B6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68546B5-3A43-4E90-B43D-914113B15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D6CBB3-459F-479E-A95F-5D73BAD3B2A5}"/>
              </a:ext>
            </a:extLst>
          </p:cNvPr>
          <p:cNvSpPr>
            <a:spLocks noGrp="1"/>
          </p:cNvSpPr>
          <p:nvPr>
            <p:ph type="title"/>
          </p:nvPr>
        </p:nvSpPr>
        <p:spPr>
          <a:xfrm>
            <a:off x="680321" y="753228"/>
            <a:ext cx="4136123" cy="1080938"/>
          </a:xfrm>
        </p:spPr>
        <p:txBody>
          <a:bodyPr>
            <a:normAutofit/>
          </a:bodyPr>
          <a:lstStyle/>
          <a:p>
            <a:r>
              <a:rPr lang="en-US" sz="2400"/>
              <a:t>UFCB (University Campus Of Football Business)</a:t>
            </a:r>
            <a:endParaRPr lang="en-GB" sz="2400"/>
          </a:p>
        </p:txBody>
      </p:sp>
      <p:pic>
        <p:nvPicPr>
          <p:cNvPr id="17" name="Picture 16">
            <a:extLst>
              <a:ext uri="{FF2B5EF4-FFF2-40B4-BE49-F238E27FC236}">
                <a16:creationId xmlns:a16="http://schemas.microsoft.com/office/drawing/2014/main" id="{3358FCD0-2FAE-4728-A479-6CF4DAA31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1D992EAE-B293-4440-AE21-D9F45154E869}"/>
              </a:ext>
            </a:extLst>
          </p:cNvPr>
          <p:cNvSpPr>
            <a:spLocks noGrp="1"/>
          </p:cNvSpPr>
          <p:nvPr>
            <p:ph idx="1"/>
          </p:nvPr>
        </p:nvSpPr>
        <p:spPr>
          <a:xfrm>
            <a:off x="680321" y="2336873"/>
            <a:ext cx="3656289" cy="2711377"/>
          </a:xfrm>
        </p:spPr>
        <p:txBody>
          <a:bodyPr>
            <a:normAutofit lnSpcReduction="10000"/>
          </a:bodyPr>
          <a:lstStyle/>
          <a:p>
            <a:pPr>
              <a:buFontTx/>
              <a:buChar char="-"/>
            </a:pPr>
            <a:r>
              <a:rPr lang="en-US" sz="1400" dirty="0"/>
              <a:t>One of the placements I have been researching. </a:t>
            </a:r>
          </a:p>
          <a:p>
            <a:pPr>
              <a:buFontTx/>
              <a:buChar char="-"/>
            </a:pPr>
            <a:r>
              <a:rPr lang="en-US" sz="1400" dirty="0"/>
              <a:t>Main Sport = Football. </a:t>
            </a:r>
          </a:p>
          <a:p>
            <a:pPr>
              <a:buFontTx/>
              <a:buChar char="-"/>
            </a:pPr>
            <a:r>
              <a:rPr lang="en-US" sz="1400" dirty="0"/>
              <a:t>It would give me the opportunity to have the included positions at different National Governing Bodies, Sporting Brands in the UK and also Premier League Clubs. </a:t>
            </a:r>
          </a:p>
          <a:p>
            <a:pPr>
              <a:buFontTx/>
              <a:buChar char="-"/>
            </a:pPr>
            <a:r>
              <a:rPr lang="en-US" sz="1400" dirty="0"/>
              <a:t>By taking this route, it would give me experience in different paths of career opportunities, for example: Sports journalism, broadcasting, sponsorship activation, sports law and coaching. </a:t>
            </a:r>
            <a:endParaRPr lang="en-GB" sz="1400" dirty="0"/>
          </a:p>
        </p:txBody>
      </p:sp>
      <p:pic>
        <p:nvPicPr>
          <p:cNvPr id="4" name="Picture 3">
            <a:extLst>
              <a:ext uri="{FF2B5EF4-FFF2-40B4-BE49-F238E27FC236}">
                <a16:creationId xmlns:a16="http://schemas.microsoft.com/office/drawing/2014/main" id="{CAA4FAD4-5264-43F1-AB59-277DEF89C397}"/>
              </a:ext>
            </a:extLst>
          </p:cNvPr>
          <p:cNvPicPr>
            <a:picLocks noChangeAspect="1"/>
          </p:cNvPicPr>
          <p:nvPr/>
        </p:nvPicPr>
        <p:blipFill>
          <a:blip r:embed="rId4"/>
          <a:stretch>
            <a:fillRect/>
          </a:stretch>
        </p:blipFill>
        <p:spPr>
          <a:xfrm>
            <a:off x="5621909" y="640080"/>
            <a:ext cx="5577840" cy="557784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667615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6C4F9A63-9A95-4F8F-842E-B268B062F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45" name="Rectangle 44">
              <a:extLst>
                <a:ext uri="{FF2B5EF4-FFF2-40B4-BE49-F238E27FC236}">
                  <a16:creationId xmlns:a16="http://schemas.microsoft.com/office/drawing/2014/main" id="{53A5A802-9806-4D78-BC75-1B4BD4BD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D48459F4-47EC-4A18-BCCB-10CA66650B4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48" name="Rectangle 47">
            <a:extLst>
              <a:ext uri="{FF2B5EF4-FFF2-40B4-BE49-F238E27FC236}">
                <a16:creationId xmlns:a16="http://schemas.microsoft.com/office/drawing/2014/main" id="{14CDBE66-D392-4FC9-AF52-5EC2DC77B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9F3F68E-A462-4ADB-B1A0-165675D3679D}"/>
              </a:ext>
            </a:extLst>
          </p:cNvPr>
          <p:cNvSpPr>
            <a:spLocks noGrp="1"/>
          </p:cNvSpPr>
          <p:nvPr>
            <p:ph type="title"/>
          </p:nvPr>
        </p:nvSpPr>
        <p:spPr>
          <a:xfrm>
            <a:off x="680322" y="753228"/>
            <a:ext cx="4196478" cy="1080938"/>
          </a:xfrm>
        </p:spPr>
        <p:txBody>
          <a:bodyPr>
            <a:normAutofit/>
          </a:bodyPr>
          <a:lstStyle/>
          <a:p>
            <a:r>
              <a:rPr lang="en-US" sz="3200"/>
              <a:t>UFCB</a:t>
            </a:r>
            <a:endParaRPr lang="en-GB" sz="3200"/>
          </a:p>
        </p:txBody>
      </p:sp>
      <p:pic>
        <p:nvPicPr>
          <p:cNvPr id="50" name="Picture 49">
            <a:extLst>
              <a:ext uri="{FF2B5EF4-FFF2-40B4-BE49-F238E27FC236}">
                <a16:creationId xmlns:a16="http://schemas.microsoft.com/office/drawing/2014/main" id="{4A11744C-FA49-45F1-91DE-F761C1E5DE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0A0CED0B-8725-4C11-BF3D-7DDDACC2AE73}"/>
              </a:ext>
            </a:extLst>
          </p:cNvPr>
          <p:cNvSpPr>
            <a:spLocks noGrp="1"/>
          </p:cNvSpPr>
          <p:nvPr>
            <p:ph idx="1"/>
          </p:nvPr>
        </p:nvSpPr>
        <p:spPr>
          <a:xfrm>
            <a:off x="680321" y="2336873"/>
            <a:ext cx="4124289" cy="3599316"/>
          </a:xfrm>
        </p:spPr>
        <p:txBody>
          <a:bodyPr>
            <a:normAutofit/>
          </a:bodyPr>
          <a:lstStyle/>
          <a:p>
            <a:pPr marL="0" indent="0">
              <a:buNone/>
            </a:pPr>
            <a:r>
              <a:rPr lang="en-US" sz="1600" dirty="0"/>
              <a:t>Students whom have gone to UFCB in the past for experience have gone to different places/clubs, such as:</a:t>
            </a:r>
          </a:p>
          <a:p>
            <a:pPr>
              <a:buFontTx/>
              <a:buChar char="-"/>
            </a:pPr>
            <a:r>
              <a:rPr lang="en-US" sz="1600" dirty="0"/>
              <a:t>Manchester City Football Club</a:t>
            </a:r>
          </a:p>
          <a:p>
            <a:pPr>
              <a:buFontTx/>
              <a:buChar char="-"/>
            </a:pPr>
            <a:r>
              <a:rPr lang="en-US" sz="1600" dirty="0"/>
              <a:t>Leeds United Football Club</a:t>
            </a:r>
          </a:p>
          <a:p>
            <a:pPr>
              <a:buFontTx/>
              <a:buChar char="-"/>
            </a:pPr>
            <a:r>
              <a:rPr lang="en-US" sz="1600" dirty="0"/>
              <a:t>Norwich City Football Club</a:t>
            </a:r>
          </a:p>
          <a:p>
            <a:pPr>
              <a:buFontTx/>
              <a:buChar char="-"/>
            </a:pPr>
            <a:r>
              <a:rPr lang="en-US" sz="1600" dirty="0"/>
              <a:t>Doncaster Rovers Football Club</a:t>
            </a:r>
          </a:p>
          <a:p>
            <a:pPr>
              <a:buFontTx/>
              <a:buChar char="-"/>
            </a:pPr>
            <a:r>
              <a:rPr lang="en-US" sz="1600" dirty="0"/>
              <a:t>And a lot more</a:t>
            </a:r>
            <a:endParaRPr lang="en-GB" sz="1600" dirty="0"/>
          </a:p>
        </p:txBody>
      </p:sp>
      <p:pic>
        <p:nvPicPr>
          <p:cNvPr id="5" name="Picture 4">
            <a:extLst>
              <a:ext uri="{FF2B5EF4-FFF2-40B4-BE49-F238E27FC236}">
                <a16:creationId xmlns:a16="http://schemas.microsoft.com/office/drawing/2014/main" id="{B337478E-A737-4AD9-BA59-E64931AF62C9}"/>
              </a:ext>
            </a:extLst>
          </p:cNvPr>
          <p:cNvPicPr>
            <a:picLocks noChangeAspect="1"/>
          </p:cNvPicPr>
          <p:nvPr/>
        </p:nvPicPr>
        <p:blipFill rotWithShape="1">
          <a:blip r:embed="rId4"/>
          <a:srcRect r="-5" b="6322"/>
          <a:stretch/>
        </p:blipFill>
        <p:spPr>
          <a:xfrm>
            <a:off x="5449575" y="488844"/>
            <a:ext cx="3368936" cy="3526040"/>
          </a:xfrm>
          <a:prstGeom prst="rect">
            <a:avLst/>
          </a:prstGeom>
        </p:spPr>
      </p:pic>
      <p:sp>
        <p:nvSpPr>
          <p:cNvPr id="52" name="Rectangle 51">
            <a:extLst>
              <a:ext uri="{FF2B5EF4-FFF2-40B4-BE49-F238E27FC236}">
                <a16:creationId xmlns:a16="http://schemas.microsoft.com/office/drawing/2014/main" id="{637CB650-7A99-46B3-9A19-AF9FA3FC3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7679" y="488844"/>
            <a:ext cx="2739690" cy="2022832"/>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6C27E8-75E8-45D7-AE55-D7DEB1992317}"/>
              </a:ext>
            </a:extLst>
          </p:cNvPr>
          <p:cNvPicPr>
            <a:picLocks noChangeAspect="1"/>
          </p:cNvPicPr>
          <p:nvPr/>
        </p:nvPicPr>
        <p:blipFill rotWithShape="1">
          <a:blip r:embed="rId5"/>
          <a:srcRect t="13083" r="-3" b="13080"/>
          <a:stretch/>
        </p:blipFill>
        <p:spPr>
          <a:xfrm>
            <a:off x="8967679" y="488844"/>
            <a:ext cx="2739690" cy="2022832"/>
          </a:xfrm>
          <a:prstGeom prst="rect">
            <a:avLst/>
          </a:prstGeom>
        </p:spPr>
      </p:pic>
      <p:sp>
        <p:nvSpPr>
          <p:cNvPr id="54" name="Rectangle 53">
            <a:extLst>
              <a:ext uri="{FF2B5EF4-FFF2-40B4-BE49-F238E27FC236}">
                <a16:creationId xmlns:a16="http://schemas.microsoft.com/office/drawing/2014/main" id="{1D1B5FFF-658E-4C7D-B9CB-71639F28B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198" y="4169238"/>
            <a:ext cx="3378077" cy="220937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E611462-09AD-4F8C-B3E3-C147B56EF7B0}"/>
              </a:ext>
            </a:extLst>
          </p:cNvPr>
          <p:cNvPicPr>
            <a:picLocks noChangeAspect="1"/>
          </p:cNvPicPr>
          <p:nvPr/>
        </p:nvPicPr>
        <p:blipFill rotWithShape="1">
          <a:blip r:embed="rId6"/>
          <a:srcRect t="7448" r="-2" b="-2"/>
          <a:stretch/>
        </p:blipFill>
        <p:spPr>
          <a:xfrm>
            <a:off x="5449198" y="4169238"/>
            <a:ext cx="3378077" cy="2209379"/>
          </a:xfrm>
          <a:prstGeom prst="rect">
            <a:avLst/>
          </a:prstGeom>
        </p:spPr>
      </p:pic>
      <p:pic>
        <p:nvPicPr>
          <p:cNvPr id="6" name="Picture 5">
            <a:extLst>
              <a:ext uri="{FF2B5EF4-FFF2-40B4-BE49-F238E27FC236}">
                <a16:creationId xmlns:a16="http://schemas.microsoft.com/office/drawing/2014/main" id="{069A57EA-E0DB-4B09-B3F4-75B04A5177B4}"/>
              </a:ext>
            </a:extLst>
          </p:cNvPr>
          <p:cNvPicPr>
            <a:picLocks noChangeAspect="1"/>
          </p:cNvPicPr>
          <p:nvPr/>
        </p:nvPicPr>
        <p:blipFill rotWithShape="1">
          <a:blip r:embed="rId7"/>
          <a:srcRect l="13059" r="13143" b="-5"/>
          <a:stretch/>
        </p:blipFill>
        <p:spPr>
          <a:xfrm>
            <a:off x="8967680" y="2666029"/>
            <a:ext cx="2739691" cy="3712587"/>
          </a:xfrm>
          <a:prstGeom prst="rect">
            <a:avLst/>
          </a:prstGeom>
        </p:spPr>
      </p:pic>
    </p:spTree>
    <p:extLst>
      <p:ext uri="{BB962C8B-B14F-4D97-AF65-F5344CB8AC3E}">
        <p14:creationId xmlns:p14="http://schemas.microsoft.com/office/powerpoint/2010/main" val="101261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67EE22B-9FA5-4FAC-9662-D2F9C706E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3AFE330-1515-493C-9BAD-A215440CC5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8" name="Rectangle 17">
            <a:extLst>
              <a:ext uri="{FF2B5EF4-FFF2-40B4-BE49-F238E27FC236}">
                <a16:creationId xmlns:a16="http://schemas.microsoft.com/office/drawing/2014/main" id="{1C46C271-4C9C-47FC-A552-BE6A80B6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68546B5-3A43-4E90-B43D-914113B15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129FB42-2445-4753-961B-93B521088B8C}"/>
              </a:ext>
            </a:extLst>
          </p:cNvPr>
          <p:cNvSpPr>
            <a:spLocks noGrp="1"/>
          </p:cNvSpPr>
          <p:nvPr>
            <p:ph type="title"/>
          </p:nvPr>
        </p:nvSpPr>
        <p:spPr>
          <a:xfrm>
            <a:off x="680321" y="753228"/>
            <a:ext cx="4136123" cy="1080938"/>
          </a:xfrm>
        </p:spPr>
        <p:txBody>
          <a:bodyPr vert="horz" lIns="91440" tIns="45720" rIns="91440" bIns="45720" rtlCol="0" anchor="ctr">
            <a:normAutofit/>
          </a:bodyPr>
          <a:lstStyle/>
          <a:p>
            <a:r>
              <a:rPr lang="en-US" sz="2400"/>
              <a:t>PGL</a:t>
            </a:r>
          </a:p>
        </p:txBody>
      </p:sp>
      <p:pic>
        <p:nvPicPr>
          <p:cNvPr id="22" name="Picture 21">
            <a:extLst>
              <a:ext uri="{FF2B5EF4-FFF2-40B4-BE49-F238E27FC236}">
                <a16:creationId xmlns:a16="http://schemas.microsoft.com/office/drawing/2014/main" id="{3358FCD0-2FAE-4728-A479-6CF4DAA31A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8" name="TextBox 7">
            <a:extLst>
              <a:ext uri="{FF2B5EF4-FFF2-40B4-BE49-F238E27FC236}">
                <a16:creationId xmlns:a16="http://schemas.microsoft.com/office/drawing/2014/main" id="{EC8E285A-185B-4305-AD86-4A63EC967322}"/>
              </a:ext>
            </a:extLst>
          </p:cNvPr>
          <p:cNvSpPr txBox="1"/>
          <p:nvPr/>
        </p:nvSpPr>
        <p:spPr>
          <a:xfrm>
            <a:off x="680321" y="2336873"/>
            <a:ext cx="3656289" cy="3599316"/>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400"/>
              <a:t>PGL is the UK’s leading outdoor education provider, delivering inspirational learning through adventure.</a:t>
            </a:r>
          </a:p>
          <a:p>
            <a:pPr marL="285750" indent="-228600" defTabSz="914400">
              <a:lnSpc>
                <a:spcPct val="90000"/>
              </a:lnSpc>
              <a:spcAft>
                <a:spcPts val="600"/>
              </a:spcAft>
              <a:buFont typeface="Arial" panose="020B0604020202020204" pitchFamily="34" charset="0"/>
              <a:buChar char="•"/>
            </a:pPr>
            <a:r>
              <a:rPr lang="en-US" sz="1400"/>
              <a:t>PGL provides School Trips, Group Residentials, Adventure Holidays and Family Adventures. </a:t>
            </a:r>
          </a:p>
          <a:p>
            <a:pPr marL="285750" indent="-228600" defTabSz="914400">
              <a:lnSpc>
                <a:spcPct val="90000"/>
              </a:lnSpc>
              <a:spcAft>
                <a:spcPts val="600"/>
              </a:spcAft>
              <a:buFont typeface="Arial" panose="020B0604020202020204" pitchFamily="34" charset="0"/>
              <a:buChar char="•"/>
            </a:pPr>
            <a:endParaRPr lang="en-US" sz="1400"/>
          </a:p>
        </p:txBody>
      </p:sp>
      <p:pic>
        <p:nvPicPr>
          <p:cNvPr id="9" name="Picture 8">
            <a:extLst>
              <a:ext uri="{FF2B5EF4-FFF2-40B4-BE49-F238E27FC236}">
                <a16:creationId xmlns:a16="http://schemas.microsoft.com/office/drawing/2014/main" id="{06A798CF-20F8-4423-9DCD-93F0B0F1DB6E}"/>
              </a:ext>
            </a:extLst>
          </p:cNvPr>
          <p:cNvPicPr>
            <a:picLocks noChangeAspect="1"/>
          </p:cNvPicPr>
          <p:nvPr/>
        </p:nvPicPr>
        <p:blipFill>
          <a:blip r:embed="rId4"/>
          <a:stretch>
            <a:fillRect/>
          </a:stretch>
        </p:blipFill>
        <p:spPr>
          <a:xfrm>
            <a:off x="5621909" y="640080"/>
            <a:ext cx="5577840" cy="5577840"/>
          </a:xfrm>
          <a:prstGeom prst="rect">
            <a:avLst/>
          </a:prstGeom>
          <a:ln>
            <a:noFill/>
          </a:ln>
          <a:effectLst>
            <a:outerShdw blurRad="76200" dist="63500" dir="5040000" algn="tl" rotWithShape="0">
              <a:srgbClr val="000000">
                <a:alpha val="41000"/>
              </a:srgbClr>
            </a:outerShdw>
          </a:effectLst>
        </p:spPr>
      </p:pic>
      <p:sp>
        <p:nvSpPr>
          <p:cNvPr id="7" name="TextBox 6">
            <a:extLst>
              <a:ext uri="{FF2B5EF4-FFF2-40B4-BE49-F238E27FC236}">
                <a16:creationId xmlns:a16="http://schemas.microsoft.com/office/drawing/2014/main" id="{460A7D2F-7E7B-46DF-B42F-B3169D5461F9}"/>
              </a:ext>
            </a:extLst>
          </p:cNvPr>
          <p:cNvSpPr txBox="1"/>
          <p:nvPr/>
        </p:nvSpPr>
        <p:spPr>
          <a:xfrm>
            <a:off x="-496071" y="2306103"/>
            <a:ext cx="8277225" cy="43815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E3CBA759-C921-4E71-A3DA-4048137C3840}"/>
              </a:ext>
            </a:extLst>
          </p:cNvPr>
          <p:cNvSpPr txBox="1"/>
          <p:nvPr/>
        </p:nvSpPr>
        <p:spPr>
          <a:xfrm>
            <a:off x="236957" y="4065127"/>
            <a:ext cx="4388359" cy="2246769"/>
          </a:xfrm>
          <a:prstGeom prst="rect">
            <a:avLst/>
          </a:prstGeom>
          <a:noFill/>
        </p:spPr>
        <p:txBody>
          <a:bodyPr wrap="square" rtlCol="0">
            <a:spAutoFit/>
          </a:bodyPr>
          <a:lstStyle/>
          <a:p>
            <a:pPr marL="285750" indent="-285750">
              <a:buFontTx/>
              <a:buChar char="-"/>
            </a:pPr>
            <a:r>
              <a:rPr lang="en-US" sz="1400" dirty="0"/>
              <a:t>One of my main choices, at this moment in time. </a:t>
            </a:r>
          </a:p>
          <a:p>
            <a:pPr marL="285750" indent="-285750">
              <a:buFontTx/>
              <a:buChar char="-"/>
            </a:pPr>
            <a:r>
              <a:rPr lang="en-US" sz="1400" dirty="0"/>
              <a:t>Different locations: </a:t>
            </a:r>
            <a:r>
              <a:rPr lang="en-US" sz="1400" dirty="0" err="1"/>
              <a:t>Brecon</a:t>
            </a:r>
            <a:r>
              <a:rPr lang="en-US" sz="1400" dirty="0"/>
              <a:t>, Ross-on-Wye, Shrewsbury, </a:t>
            </a:r>
            <a:r>
              <a:rPr lang="en-US" sz="1400" dirty="0" err="1"/>
              <a:t>Herefore</a:t>
            </a:r>
            <a:r>
              <a:rPr lang="en-US" sz="1400" dirty="0"/>
              <a:t>, Torrington, </a:t>
            </a:r>
            <a:r>
              <a:rPr lang="en-US" sz="1400" dirty="0" err="1"/>
              <a:t>WoodBridge</a:t>
            </a:r>
            <a:r>
              <a:rPr lang="en-US" sz="1400" dirty="0"/>
              <a:t> and much more. </a:t>
            </a:r>
          </a:p>
          <a:p>
            <a:pPr marL="285750" indent="-285750">
              <a:buFontTx/>
              <a:buChar char="-"/>
            </a:pPr>
            <a:endParaRPr lang="en-US" sz="1400" dirty="0"/>
          </a:p>
          <a:p>
            <a:r>
              <a:rPr lang="en-US" sz="1400" dirty="0"/>
              <a:t>- Various different roles when working with the PGL. For example, an Activity Instructor/Group Leader. You’d have to be energetic, good communication skills, commitment and enthusiasm and the ability to relate to young people. </a:t>
            </a:r>
            <a:endParaRPr lang="en-GB" sz="1400" dirty="0"/>
          </a:p>
        </p:txBody>
      </p:sp>
    </p:spTree>
    <p:extLst>
      <p:ext uri="{BB962C8B-B14F-4D97-AF65-F5344CB8AC3E}">
        <p14:creationId xmlns:p14="http://schemas.microsoft.com/office/powerpoint/2010/main" val="373849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grpSp>
        <p:nvGrpSpPr>
          <p:cNvPr id="47" name="Group 36">
            <a:extLst>
              <a:ext uri="{FF2B5EF4-FFF2-40B4-BE49-F238E27FC236}">
                <a16:creationId xmlns:a16="http://schemas.microsoft.com/office/drawing/2014/main" id="{263D79EE-C069-4BBA-B364-6432E5440D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8" name="Rectangle 37">
              <a:extLst>
                <a:ext uri="{FF2B5EF4-FFF2-40B4-BE49-F238E27FC236}">
                  <a16:creationId xmlns:a16="http://schemas.microsoft.com/office/drawing/2014/main" id="{DA81690A-11AD-4A48-B71A-872C4B0B4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08A44ABF-B3F2-41FE-9842-A8A8012ACE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48" name="Rectangle 40">
            <a:extLst>
              <a:ext uri="{FF2B5EF4-FFF2-40B4-BE49-F238E27FC236}">
                <a16:creationId xmlns:a16="http://schemas.microsoft.com/office/drawing/2014/main" id="{40AE8D95-923B-47FB-A6F2-9AB802B4E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79" y="1"/>
            <a:ext cx="4641022" cy="68579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2">
            <a:extLst>
              <a:ext uri="{FF2B5EF4-FFF2-40B4-BE49-F238E27FC236}">
                <a16:creationId xmlns:a16="http://schemas.microsoft.com/office/drawing/2014/main" id="{579F1B50-D3F7-4EDD-A1A8-C40A1B6213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FD70B0-C7D7-43EF-A3EF-3776188783B1}"/>
              </a:ext>
            </a:extLst>
          </p:cNvPr>
          <p:cNvSpPr>
            <a:spLocks noGrp="1"/>
          </p:cNvSpPr>
          <p:nvPr>
            <p:ph type="title"/>
          </p:nvPr>
        </p:nvSpPr>
        <p:spPr>
          <a:xfrm>
            <a:off x="680321" y="753228"/>
            <a:ext cx="7087552" cy="1080938"/>
          </a:xfrm>
        </p:spPr>
        <p:txBody>
          <a:bodyPr>
            <a:normAutofit/>
          </a:bodyPr>
          <a:lstStyle/>
          <a:p>
            <a:r>
              <a:rPr lang="en-US" dirty="0"/>
              <a:t>At the moment…….</a:t>
            </a:r>
            <a:endParaRPr lang="en-GB" dirty="0"/>
          </a:p>
        </p:txBody>
      </p:sp>
      <p:pic>
        <p:nvPicPr>
          <p:cNvPr id="50" name="Picture 44">
            <a:extLst>
              <a:ext uri="{FF2B5EF4-FFF2-40B4-BE49-F238E27FC236}">
                <a16:creationId xmlns:a16="http://schemas.microsoft.com/office/drawing/2014/main" id="{B220D53E-3F7A-46BD-839A-11F369F700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5824224-DB51-4815-BD1D-C255A31728CD}"/>
              </a:ext>
            </a:extLst>
          </p:cNvPr>
          <p:cNvSpPr>
            <a:spLocks noGrp="1"/>
          </p:cNvSpPr>
          <p:nvPr>
            <p:ph idx="1"/>
          </p:nvPr>
        </p:nvSpPr>
        <p:spPr>
          <a:xfrm>
            <a:off x="680321" y="2336873"/>
            <a:ext cx="6423211" cy="1315171"/>
          </a:xfrm>
        </p:spPr>
        <p:txBody>
          <a:bodyPr>
            <a:normAutofit/>
          </a:bodyPr>
          <a:lstStyle/>
          <a:p>
            <a:pPr>
              <a:buFontTx/>
              <a:buChar char="-"/>
            </a:pPr>
            <a:r>
              <a:rPr lang="en-US" sz="2000" dirty="0"/>
              <a:t>I have not decided on which placement. </a:t>
            </a:r>
          </a:p>
          <a:p>
            <a:pPr>
              <a:buFontTx/>
              <a:buChar char="-"/>
            </a:pPr>
            <a:r>
              <a:rPr lang="en-US" sz="2000" dirty="0"/>
              <a:t>I have a few different options. </a:t>
            </a:r>
          </a:p>
          <a:p>
            <a:pPr>
              <a:buFontTx/>
              <a:buChar char="-"/>
            </a:pPr>
            <a:r>
              <a:rPr lang="en-US" sz="2000" dirty="0"/>
              <a:t>Locally would be ideal. </a:t>
            </a:r>
          </a:p>
          <a:p>
            <a:pPr>
              <a:buFontTx/>
              <a:buChar char="-"/>
            </a:pPr>
            <a:endParaRPr lang="en-US" sz="2000" dirty="0"/>
          </a:p>
        </p:txBody>
      </p:sp>
      <p:pic>
        <p:nvPicPr>
          <p:cNvPr id="6" name="Picture 5">
            <a:extLst>
              <a:ext uri="{FF2B5EF4-FFF2-40B4-BE49-F238E27FC236}">
                <a16:creationId xmlns:a16="http://schemas.microsoft.com/office/drawing/2014/main" id="{646D2732-2C63-4CE1-97D0-F353A470A349}"/>
              </a:ext>
            </a:extLst>
          </p:cNvPr>
          <p:cNvPicPr>
            <a:picLocks noChangeAspect="1"/>
          </p:cNvPicPr>
          <p:nvPr/>
        </p:nvPicPr>
        <p:blipFill>
          <a:blip r:embed="rId4"/>
          <a:stretch>
            <a:fillRect/>
          </a:stretch>
        </p:blipFill>
        <p:spPr>
          <a:xfrm>
            <a:off x="8450236" y="641918"/>
            <a:ext cx="2836482" cy="1744437"/>
          </a:xfrm>
          <a:prstGeom prst="rect">
            <a:avLst/>
          </a:prstGeom>
        </p:spPr>
      </p:pic>
      <p:pic>
        <p:nvPicPr>
          <p:cNvPr id="4" name="Picture 3">
            <a:extLst>
              <a:ext uri="{FF2B5EF4-FFF2-40B4-BE49-F238E27FC236}">
                <a16:creationId xmlns:a16="http://schemas.microsoft.com/office/drawing/2014/main" id="{BD3FEF34-670A-4F3E-874F-AE23FE46259C}"/>
              </a:ext>
            </a:extLst>
          </p:cNvPr>
          <p:cNvPicPr>
            <a:picLocks noChangeAspect="1"/>
          </p:cNvPicPr>
          <p:nvPr/>
        </p:nvPicPr>
        <p:blipFill>
          <a:blip r:embed="rId5"/>
          <a:stretch>
            <a:fillRect/>
          </a:stretch>
        </p:blipFill>
        <p:spPr>
          <a:xfrm>
            <a:off x="8985780" y="2547223"/>
            <a:ext cx="1765394" cy="1765394"/>
          </a:xfrm>
          <a:prstGeom prst="rect">
            <a:avLst/>
          </a:prstGeom>
        </p:spPr>
      </p:pic>
      <p:pic>
        <p:nvPicPr>
          <p:cNvPr id="5" name="Picture 4">
            <a:extLst>
              <a:ext uri="{FF2B5EF4-FFF2-40B4-BE49-F238E27FC236}">
                <a16:creationId xmlns:a16="http://schemas.microsoft.com/office/drawing/2014/main" id="{680293BA-5371-4899-A011-9496EFCF8B43}"/>
              </a:ext>
            </a:extLst>
          </p:cNvPr>
          <p:cNvPicPr>
            <a:picLocks noChangeAspect="1"/>
          </p:cNvPicPr>
          <p:nvPr/>
        </p:nvPicPr>
        <p:blipFill>
          <a:blip r:embed="rId6"/>
          <a:stretch>
            <a:fillRect/>
          </a:stretch>
        </p:blipFill>
        <p:spPr>
          <a:xfrm>
            <a:off x="8985781" y="4452526"/>
            <a:ext cx="1765394" cy="1765394"/>
          </a:xfrm>
          <a:prstGeom prst="rect">
            <a:avLst/>
          </a:prstGeom>
        </p:spPr>
      </p:pic>
    </p:spTree>
    <p:extLst>
      <p:ext uri="{BB962C8B-B14F-4D97-AF65-F5344CB8AC3E}">
        <p14:creationId xmlns:p14="http://schemas.microsoft.com/office/powerpoint/2010/main" val="382749402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otalTime>2</TotalTime>
  <Words>509</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Trebuchet MS</vt:lpstr>
      <vt:lpstr>Berlin</vt:lpstr>
      <vt:lpstr>Sports Management Placement</vt:lpstr>
      <vt:lpstr>Step 1: An Introduction</vt:lpstr>
      <vt:lpstr>My Options</vt:lpstr>
      <vt:lpstr>UFCB (University Campus Of Football Business)</vt:lpstr>
      <vt:lpstr>UFCB</vt:lpstr>
      <vt:lpstr>PGL</vt:lpstr>
      <vt:lpstr>At the moment…….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Management Placement</dc:title>
  <dc:creator>Thomas Lloyd (1601245)</dc:creator>
  <cp:lastModifiedBy>Thomas Lloyd (1601245)</cp:lastModifiedBy>
  <cp:revision>1</cp:revision>
  <dcterms:created xsi:type="dcterms:W3CDTF">2018-11-16T14:04:35Z</dcterms:created>
  <dcterms:modified xsi:type="dcterms:W3CDTF">2018-11-16T14:07:07Z</dcterms:modified>
</cp:coreProperties>
</file>