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70" r:id="rId7"/>
    <p:sldId id="265" r:id="rId8"/>
    <p:sldId id="266" r:id="rId9"/>
    <p:sldId id="264" r:id="rId10"/>
    <p:sldId id="273" r:id="rId11"/>
    <p:sldId id="2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855936-CE85-4527-9497-77A23523196A}" v="148" dt="2024-03-07T15:25:05.8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E6D51-5900-072C-1655-0F1884C2FC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020232-6A72-AE4D-722B-333F8518B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F1799-5301-C2C2-9EF7-CC6F7746B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41187-FF08-29BE-CC51-27BA2F5D3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563A9-7DB8-0A31-AD0C-0ACA2BBE6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785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3D44C-D09A-EC00-FA6B-E3F1BE406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88EFE-4B36-7971-2334-DCDF2EEF14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3F54A-028E-EB90-3CDE-1A6A5A13D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AB4B8-475C-6155-3502-74435DA84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9B17A-2916-11F1-252D-09532ACD5B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389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701AC-8C7F-5A87-8A7E-C3792B294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1A3BD-0B26-04EA-3DA6-DF507F52BC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06133F-AE2B-0464-3B15-76EBC0E29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A94E3-CD1D-DB43-0F27-D0CC0C4AC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3AC2A-2A87-80DC-9383-A31351DC6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18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11CCF-8AE3-074F-5A52-D26D95275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86B8E-BCD2-A95D-8EFB-8005246CC8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0E23BC-EBC1-650E-141D-148F041E3F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AD43B1-D1B1-4CAA-D9A1-96F583605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E4099A-9AF9-E8D0-F73C-2BD5B3B20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7F4DA-5F4B-F256-BA40-FDD478B11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353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DE5A6-474D-0F6D-E45D-9B85D03C1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ACE17C-2B9D-F7CE-E85C-C05742573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B545FA-3C86-AE59-2057-7428FF5BD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36E614-262C-AF0B-8259-9AB8F685C7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065794-95C2-187D-5328-28405A400A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47CAA2-9EA7-1C33-21F9-015330669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D49C32-9259-E366-305C-E4488047A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400BC8-55B3-23ED-22F7-A1C6D9968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01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837BE-BD43-B65C-1D45-5AC0469BB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72BD20-F07E-0EFC-CCEC-0879150FC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E9D9C3-15E3-8287-56F0-46DF5A8F7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C117C2-350E-2752-9D61-0ACF90D32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999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6C8478-E92E-59A3-59E8-7A0557E9D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899DA5-9C25-7FA8-983E-44A84E82B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6BC7AC-55BC-E00A-D0CF-56B7BCD12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064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17C3E-F1DB-61B3-60FC-D0D6342E4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FB8FD-4371-0472-FC83-54FE63CA2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068872-9091-5A85-C8BE-3AEE310266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82BEAF-571E-D7D2-CBBE-28A0427F7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C66AAF-787C-2EF4-8B05-E582464D7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ACF001-C660-40BF-577B-3CA0B9956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54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A164C-36D4-5D6A-E6B9-5CC57BB2F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C2E4AE-9AA4-A323-677A-CA16D1F246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B81CA4-A225-3E19-8CA7-AA389CCF9D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ED9DD-BB2F-106F-8F79-6353F709D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F8133-EF9B-AC3A-71A7-17CD723AB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8B8A63-5E93-224D-BB6A-5ED089A9D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092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A50F2-ADED-A081-FDD0-36EFE4931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41ACCD-C084-6435-D9EF-8B3143370A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AD1519-D9F3-E52B-C80B-36AF960C7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3DF6E9-AA1E-AC13-01EB-4B861B7BC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3E46F-83FF-098C-99C4-ADC11435C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31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D97BB2-B6D4-9779-AF46-E369196B93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9BE66-F3DE-C7EF-1241-73E0963BBC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9649C-62CE-06AF-4F0C-00C5ADE4C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51F6B-C963-A3FC-296A-1E0ADBD5D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1326A-510A-FAB9-194F-3844D6348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81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5853E7-8021-D58A-E0C3-DC4BE56B8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021F86-B8E9-F89A-E289-12EB0C2796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98661-CF38-01DC-D443-AE32D96326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7BD6B6-4FEA-48BF-B796-60E1DEE7D9F6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BED3-1FEB-3319-1A93-709ACB719A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CF56A-CCB6-AB28-F481-F7814823F7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D54A4-4765-4F00-8796-4A6F28A49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17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r/research-paper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ynebarry.com/2015/03/03/week-7-mind-mapping-introducing-the-concept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0522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68972/adult-education-for-seniors" TargetMode="External"/><Relationship Id="rId2" Type="http://schemas.openxmlformats.org/officeDocument/2006/relationships/image" Target="../media/image6.1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tl/easter-p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commons.wikimedia.org/wiki/file:easter_bunny.jpg" TargetMode="Externa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shanesnipes.commons.gc.cuny.edu/2021/01/22/how-much-time-should-one-commit-to-online-degree-coursework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0522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205220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adersinsight.net/JEI/article/view/1438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">
            <a:extLst>
              <a:ext uri="{FF2B5EF4-FFF2-40B4-BE49-F238E27FC236}">
                <a16:creationId xmlns:a16="http://schemas.microsoft.com/office/drawing/2014/main" id="{F37B4089-43D0-AD85-940E-350FB4EC582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6858000" y="2849880"/>
            <a:ext cx="4904232" cy="31394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 fontScale="9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kumimoji="0" lang="en-GB" altLang="en-US" sz="6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and Evaluation Skills for Health Care Practice:</a:t>
            </a:r>
            <a:br>
              <a:rPr kumimoji="0" lang="en-GB" altLang="en-US" sz="8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GB" altLang="en-US" sz="6100" b="0" i="0" u="none" strike="noStrike" cap="none" normalizeH="0" baseline="0" dirty="0">
              <a:ln>
                <a:noFill/>
              </a:ln>
              <a:effectLst/>
              <a:latin typeface="Calibri (Body)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1F4684-6AA8-F4B7-E9BB-94468413B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1" y="5202936"/>
            <a:ext cx="6894576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Module 3       Module 3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912B2433-1CAB-66F5-AA47-B92E33D8B6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 descr="A notepad and pen next to a computer&#10;&#10;Description automatically generated">
            <a:extLst>
              <a:ext uri="{FF2B5EF4-FFF2-40B4-BE49-F238E27FC236}">
                <a16:creationId xmlns:a16="http://schemas.microsoft.com/office/drawing/2014/main" id="{0E674464-B407-F347-E0E2-32FA49B6AE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2500" y="0"/>
            <a:ext cx="5905500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A1E020-4093-5988-861B-BF9C470083B6}"/>
              </a:ext>
            </a:extLst>
          </p:cNvPr>
          <p:cNvSpPr txBox="1"/>
          <p:nvPr/>
        </p:nvSpPr>
        <p:spPr>
          <a:xfrm>
            <a:off x="952500" y="6858000"/>
            <a:ext cx="10287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icpedia.org/post-it-note/r/research-paper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503514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5604A-2840-F368-1DA6-9FACE880A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200" dirty="0"/>
              <a:t>Week one: 26 / 02 / 26</a:t>
            </a:r>
            <a:br>
              <a:rPr lang="en-GB" sz="3200" dirty="0"/>
            </a:br>
            <a:r>
              <a:rPr lang="en-GB" sz="3200" dirty="0"/>
              <a:t>online lesson</a:t>
            </a:r>
          </a:p>
        </p:txBody>
      </p:sp>
      <p:pic>
        <p:nvPicPr>
          <p:cNvPr id="16" name="Picture 15" descr="Sunlit desk">
            <a:extLst>
              <a:ext uri="{FF2B5EF4-FFF2-40B4-BE49-F238E27FC236}">
                <a16:creationId xmlns:a16="http://schemas.microsoft.com/office/drawing/2014/main" id="{2811F1F0-E550-D769-EDD1-3ADC0344D9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56" r="34400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ADE7-37E9-BD48-021C-F408B547D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dirty="0"/>
              <a:t>Module and assignment overview </a:t>
            </a:r>
          </a:p>
          <a:p>
            <a:r>
              <a:rPr lang="en-GB" sz="2200" dirty="0"/>
              <a:t>Compare contrast and evaluate practice </a:t>
            </a:r>
          </a:p>
        </p:txBody>
      </p:sp>
    </p:spTree>
    <p:extLst>
      <p:ext uri="{BB962C8B-B14F-4D97-AF65-F5344CB8AC3E}">
        <p14:creationId xmlns:p14="http://schemas.microsoft.com/office/powerpoint/2010/main" val="3463806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5EC17-DF3E-12E3-C13A-E1DA60E9B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200" dirty="0"/>
              <a:t>Week two: 05 / 03 / 26</a:t>
            </a:r>
            <a:br>
              <a:rPr lang="en-GB" sz="3200" dirty="0"/>
            </a:br>
            <a:r>
              <a:rPr lang="en-GB" sz="3200" dirty="0"/>
              <a:t>Online Lesson </a:t>
            </a:r>
          </a:p>
        </p:txBody>
      </p:sp>
      <p:pic>
        <p:nvPicPr>
          <p:cNvPr id="5" name="Picture 4" descr="Drawings on colourful paper">
            <a:extLst>
              <a:ext uri="{FF2B5EF4-FFF2-40B4-BE49-F238E27FC236}">
                <a16:creationId xmlns:a16="http://schemas.microsoft.com/office/drawing/2014/main" id="{D25A6AB0-F978-4E31-79CE-8F92CA39D1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49" r="40406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EAA1F-0FE3-E2A5-5D1F-523DD1058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dirty="0"/>
              <a:t>Introduction to research </a:t>
            </a:r>
          </a:p>
          <a:p>
            <a:r>
              <a:rPr lang="en-GB" sz="2200" dirty="0"/>
              <a:t>Assignment one and two explained further 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209604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8153E-EA24-C9E7-A2D0-9AD365F14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3440" y="741391"/>
            <a:ext cx="448056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/>
              <a:t>Week three: 12 / 03 / 26</a:t>
            </a:r>
            <a:br>
              <a:rPr lang="en-US" sz="3200" dirty="0"/>
            </a:br>
            <a:r>
              <a:rPr lang="en-US" sz="3200" dirty="0"/>
              <a:t>online lesson</a:t>
            </a:r>
          </a:p>
        </p:txBody>
      </p:sp>
      <p:pic>
        <p:nvPicPr>
          <p:cNvPr id="6" name="Picture 5" descr="A diagram of a mind map&#10;&#10;Description automatically generated">
            <a:extLst>
              <a:ext uri="{FF2B5EF4-FFF2-40B4-BE49-F238E27FC236}">
                <a16:creationId xmlns:a16="http://schemas.microsoft.com/office/drawing/2014/main" id="{E64DE74A-72BE-668C-34C9-B318568BF6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906" r="12997" b="-1"/>
          <a:stretch/>
        </p:blipFill>
        <p:spPr>
          <a:xfrm>
            <a:off x="386858" y="741391"/>
            <a:ext cx="6406903" cy="5043096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7974A-85BA-C1CC-EA32-0F3396B4AF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0284" y="2533476"/>
            <a:ext cx="3405415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Mind mapping </a:t>
            </a:r>
          </a:p>
          <a:p>
            <a:pPr marL="0" indent="0">
              <a:buNone/>
            </a:pPr>
            <a:r>
              <a:rPr 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3382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FB289-E598-B987-E323-D6BBC038E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800" y="741391"/>
            <a:ext cx="4267200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Week four: 19 / 03 / 26</a:t>
            </a:r>
            <a:br>
              <a:rPr lang="en-GB" sz="3200" dirty="0"/>
            </a:br>
            <a:r>
              <a:rPr lang="en-GB" sz="3200" dirty="0"/>
              <a:t>Online lecture</a:t>
            </a:r>
          </a:p>
        </p:txBody>
      </p:sp>
      <p:pic>
        <p:nvPicPr>
          <p:cNvPr id="4" name="Picture 3" descr="A pair of glasses on a book&#10;&#10;Description automatically generated">
            <a:extLst>
              <a:ext uri="{FF2B5EF4-FFF2-40B4-BE49-F238E27FC236}">
                <a16:creationId xmlns:a16="http://schemas.microsoft.com/office/drawing/2014/main" id="{6DB91DBD-782F-420A-9A5B-4CB3B0D0AE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328" r="13549" b="-1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E1AEA-90BA-95C5-E020-3284F5175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anchor="t">
            <a:normAutofit/>
          </a:bodyPr>
          <a:lstStyle/>
          <a:p>
            <a:r>
              <a:rPr lang="en-GB" sz="2000" dirty="0"/>
              <a:t>CASP analysis </a:t>
            </a:r>
          </a:p>
          <a:p>
            <a:r>
              <a:rPr lang="en-GB" sz="2000" dirty="0"/>
              <a:t>One to one sessions. </a:t>
            </a:r>
          </a:p>
        </p:txBody>
      </p:sp>
    </p:spTree>
    <p:extLst>
      <p:ext uri="{BB962C8B-B14F-4D97-AF65-F5344CB8AC3E}">
        <p14:creationId xmlns:p14="http://schemas.microsoft.com/office/powerpoint/2010/main" val="237244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6486C6-920D-864D-4FAA-7EAF1A087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4D09E-68BD-B7EC-6D53-AA75ED68A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120" y="1046480"/>
            <a:ext cx="3961292" cy="4318475"/>
          </a:xfrm>
        </p:spPr>
        <p:txBody>
          <a:bodyPr anchor="b">
            <a:normAutofit/>
          </a:bodyPr>
          <a:lstStyle/>
          <a:p>
            <a:r>
              <a:rPr lang="en-GB" sz="3200" dirty="0"/>
              <a:t>Week five: 26/ 03 / 26</a:t>
            </a:r>
            <a:br>
              <a:rPr lang="en-GB" sz="3200" dirty="0"/>
            </a:br>
            <a:r>
              <a:rPr lang="en-GB" sz="3200" dirty="0"/>
              <a:t>Online lecture </a:t>
            </a:r>
            <a:br>
              <a:rPr lang="en-GB" sz="3200" dirty="0"/>
            </a:br>
            <a:br>
              <a:rPr lang="en-GB" sz="3200" dirty="0"/>
            </a:br>
            <a:r>
              <a:rPr lang="en-GB" sz="2200" dirty="0"/>
              <a:t>Clinical governance </a:t>
            </a:r>
            <a:br>
              <a:rPr lang="en-GB" sz="2200" dirty="0"/>
            </a:br>
            <a:r>
              <a:rPr lang="en-GB" sz="2200" dirty="0"/>
              <a:t>Co-production </a:t>
            </a:r>
            <a:br>
              <a:rPr lang="en-GB" sz="2200" dirty="0"/>
            </a:br>
            <a:r>
              <a:rPr lang="en-GB" sz="2200" dirty="0"/>
              <a:t>Overview of research report</a:t>
            </a:r>
            <a:br>
              <a:rPr lang="en-GB" sz="2200" dirty="0"/>
            </a:br>
            <a:r>
              <a:rPr lang="en-GB" sz="2200" dirty="0"/>
              <a:t>Opportunity for one-to-one sessions in the afternoon! </a:t>
            </a:r>
            <a:br>
              <a:rPr lang="en-GB" sz="2200" dirty="0"/>
            </a:br>
            <a:br>
              <a:rPr lang="en-GB" sz="2200" dirty="0"/>
            </a:br>
            <a:endParaRPr lang="en-GB" sz="2200" dirty="0"/>
          </a:p>
        </p:txBody>
      </p:sp>
      <p:pic>
        <p:nvPicPr>
          <p:cNvPr id="6" name="Picture 5" descr="A group of people sitting around a table&#10;&#10;Description automatically generated">
            <a:extLst>
              <a:ext uri="{FF2B5EF4-FFF2-40B4-BE49-F238E27FC236}">
                <a16:creationId xmlns:a16="http://schemas.microsoft.com/office/drawing/2014/main" id="{707D433E-8BA3-726B-FA6F-9E02A22E677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222" r="31432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793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C3555-728E-95C1-D33F-DBCA85BD7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757" y="2585577"/>
            <a:ext cx="3443514" cy="1616203"/>
          </a:xfrm>
        </p:spPr>
        <p:txBody>
          <a:bodyPr anchor="b">
            <a:normAutofit fontScale="90000"/>
          </a:bodyPr>
          <a:lstStyle/>
          <a:p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 No university / </a:t>
            </a:r>
            <a:br>
              <a:rPr lang="en-GB" sz="2700" dirty="0"/>
            </a:br>
            <a:r>
              <a:rPr lang="en-GB" sz="2700" dirty="0"/>
              <a:t>Easter Break </a:t>
            </a:r>
            <a:br>
              <a:rPr lang="en-GB" sz="2700" dirty="0"/>
            </a:br>
            <a:br>
              <a:rPr lang="en-GB" sz="2700" dirty="0"/>
            </a:br>
            <a:r>
              <a:rPr lang="en-GB" sz="2700" dirty="0">
                <a:highlight>
                  <a:srgbClr val="FFFF00"/>
                </a:highlight>
              </a:rPr>
              <a:t>3 weeks </a:t>
            </a:r>
            <a:br>
              <a:rPr lang="en-GB" sz="2700" dirty="0">
                <a:highlight>
                  <a:srgbClr val="FFFF00"/>
                </a:highlight>
              </a:rPr>
            </a:br>
            <a:br>
              <a:rPr lang="en-GB" sz="2700">
                <a:highlight>
                  <a:srgbClr val="FFFF00"/>
                </a:highlight>
              </a:rPr>
            </a:br>
            <a:r>
              <a:rPr lang="en-GB" sz="2700">
                <a:highlight>
                  <a:srgbClr val="FFFF00"/>
                </a:highlight>
              </a:rPr>
              <a:t>2</a:t>
            </a:r>
            <a:r>
              <a:rPr lang="en-GB" sz="2700" baseline="30000">
                <a:highlight>
                  <a:srgbClr val="FFFF00"/>
                </a:highlight>
              </a:rPr>
              <a:t>nd</a:t>
            </a:r>
            <a:r>
              <a:rPr lang="en-GB" sz="2700">
                <a:highlight>
                  <a:srgbClr val="FFFF00"/>
                </a:highlight>
              </a:rPr>
              <a:t> April</a:t>
            </a:r>
            <a:br>
              <a:rPr lang="en-GB" sz="2700" dirty="0">
                <a:highlight>
                  <a:srgbClr val="FFFF00"/>
                </a:highlight>
              </a:rPr>
            </a:br>
            <a:r>
              <a:rPr lang="en-GB" sz="2700" dirty="0">
                <a:highlight>
                  <a:srgbClr val="FFFF00"/>
                </a:highlight>
              </a:rPr>
              <a:t>9</a:t>
            </a:r>
            <a:r>
              <a:rPr lang="en-GB" sz="2700" baseline="30000" dirty="0">
                <a:highlight>
                  <a:srgbClr val="FFFF00"/>
                </a:highlight>
              </a:rPr>
              <a:t>th</a:t>
            </a:r>
            <a:r>
              <a:rPr lang="en-GB" sz="2700" dirty="0">
                <a:highlight>
                  <a:srgbClr val="FFFF00"/>
                </a:highlight>
              </a:rPr>
              <a:t> April </a:t>
            </a:r>
            <a:br>
              <a:rPr lang="en-GB" sz="2700">
                <a:highlight>
                  <a:srgbClr val="FFFF00"/>
                </a:highlight>
              </a:rPr>
            </a:br>
            <a:r>
              <a:rPr lang="en-GB" sz="2700">
                <a:highlight>
                  <a:srgbClr val="FFFF00"/>
                </a:highlight>
              </a:rPr>
              <a:t>16</a:t>
            </a:r>
            <a:r>
              <a:rPr lang="en-GB" sz="2700" baseline="30000">
                <a:highlight>
                  <a:srgbClr val="FFFF00"/>
                </a:highlight>
              </a:rPr>
              <a:t>th</a:t>
            </a:r>
            <a:r>
              <a:rPr lang="en-GB" sz="2700">
                <a:highlight>
                  <a:srgbClr val="FFFF00"/>
                </a:highlight>
              </a:rPr>
              <a:t> April  </a:t>
            </a:r>
            <a:endParaRPr lang="en-GB" sz="2700" dirty="0">
              <a:highlight>
                <a:srgbClr val="FFFF00"/>
              </a:highlight>
            </a:endParaRPr>
          </a:p>
        </p:txBody>
      </p:sp>
      <p:pic>
        <p:nvPicPr>
          <p:cNvPr id="7" name="Picture 6" descr="A black background with flowers and leaves&#10;&#10;Description automatically generated">
            <a:extLst>
              <a:ext uri="{FF2B5EF4-FFF2-40B4-BE49-F238E27FC236}">
                <a16:creationId xmlns:a16="http://schemas.microsoft.com/office/drawing/2014/main" id="{F58F600A-41BD-0973-D4BB-3CD7EE517A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7114" y="1797416"/>
            <a:ext cx="6449549" cy="3192526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1C49F18-8757-4E87-5C2E-9D6D7B82B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5C84D91-E5BF-B919-ACEF-4A25262CE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D889E38-27CA-E23F-B646-8D7B4BB17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A person in a garment sitting on a bench&#10;&#10;Description automatically generated">
            <a:extLst>
              <a:ext uri="{FF2B5EF4-FFF2-40B4-BE49-F238E27FC236}">
                <a16:creationId xmlns:a16="http://schemas.microsoft.com/office/drawing/2014/main" id="{5897C020-C0F8-7B17-6E52-368E0F341CC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3703" r="1" b="26103"/>
          <a:stretch/>
        </p:blipFill>
        <p:spPr>
          <a:xfrm>
            <a:off x="20" y="-3"/>
            <a:ext cx="7576437" cy="685799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37F7227-4CD9-EC71-32E0-09F7F49327AE}"/>
              </a:ext>
            </a:extLst>
          </p:cNvPr>
          <p:cNvSpPr txBox="1"/>
          <p:nvPr/>
        </p:nvSpPr>
        <p:spPr>
          <a:xfrm>
            <a:off x="5269415" y="665793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commons.wikimedia.org/wiki/file:easter_bunny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33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A94B6-C7CF-7725-FBE9-96D9F4EE6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120" y="741391"/>
            <a:ext cx="3758092" cy="1616203"/>
          </a:xfrm>
        </p:spPr>
        <p:txBody>
          <a:bodyPr anchor="b">
            <a:normAutofit/>
          </a:bodyPr>
          <a:lstStyle/>
          <a:p>
            <a:r>
              <a:rPr lang="en-GB" sz="3200" dirty="0"/>
              <a:t>Week six: 23 / 04 / 26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Self directed study </a:t>
            </a:r>
          </a:p>
        </p:txBody>
      </p:sp>
      <p:pic>
        <p:nvPicPr>
          <p:cNvPr id="6" name="Picture 5" descr="A person writing on a notebook&#10;&#10;Description automatically generated">
            <a:extLst>
              <a:ext uri="{FF2B5EF4-FFF2-40B4-BE49-F238E27FC236}">
                <a16:creationId xmlns:a16="http://schemas.microsoft.com/office/drawing/2014/main" id="{D340481C-DBD8-10F7-5D29-9CC6605952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25123"/>
          <a:stretch/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CD72E-EDB9-CEE8-4454-0C5A0E3FA9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79978" y="2533476"/>
            <a:ext cx="3369234" cy="3447832"/>
          </a:xfrm>
        </p:spPr>
        <p:txBody>
          <a:bodyPr anchor="t">
            <a:normAutofit/>
          </a:bodyPr>
          <a:lstStyle/>
          <a:p>
            <a:endParaRPr lang="en-GB" sz="2000" dirty="0"/>
          </a:p>
          <a:p>
            <a:endParaRPr lang="en-GB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E1E37C-B746-F715-C7C3-8D07F0FE6D33}"/>
              </a:ext>
            </a:extLst>
          </p:cNvPr>
          <p:cNvSpPr txBox="1"/>
          <p:nvPr/>
        </p:nvSpPr>
        <p:spPr>
          <a:xfrm>
            <a:off x="4950172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shanesnipes.commons.gc.cuny.edu/2021/01/22/how-much-time-should-one-commit-to-online-degree-coursework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081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31DC96-A33B-E157-0B1C-EAE4417A7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0" y="365125"/>
            <a:ext cx="4897120" cy="1899912"/>
          </a:xfrm>
        </p:spPr>
        <p:txBody>
          <a:bodyPr>
            <a:normAutofit/>
          </a:bodyPr>
          <a:lstStyle/>
          <a:p>
            <a:r>
              <a:rPr lang="en-GB" sz="3600" dirty="0"/>
              <a:t>Week seven: 30 / 04 / 26</a:t>
            </a:r>
            <a:br>
              <a:rPr lang="en-GB" sz="3600" dirty="0"/>
            </a:br>
            <a:r>
              <a:rPr lang="en-GB" sz="3600" dirty="0"/>
              <a:t>Self directed study</a:t>
            </a:r>
          </a:p>
        </p:txBody>
      </p:sp>
      <p:pic>
        <p:nvPicPr>
          <p:cNvPr id="5" name="Picture 4" descr="A pair of glasses on a book&#10;&#10;Description automatically generated">
            <a:extLst>
              <a:ext uri="{FF2B5EF4-FFF2-40B4-BE49-F238E27FC236}">
                <a16:creationId xmlns:a16="http://schemas.microsoft.com/office/drawing/2014/main" id="{40A9C7AD-8F6C-3490-0D09-7275976261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512" r="15733" b="-1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11F33-6B9B-28D2-A500-A3D19E2A8D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Time to work on research report.</a:t>
            </a:r>
          </a:p>
          <a:p>
            <a:r>
              <a:rPr lang="en-GB" sz="2000" dirty="0"/>
              <a:t>Opportunity for one to one sessions. </a:t>
            </a:r>
          </a:p>
          <a:p>
            <a:r>
              <a:rPr lang="en-GB" sz="2000" dirty="0"/>
              <a:t>Invitation going out for one-to- one reflection (assignment 2)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12229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7CE3C-A94B-9209-70B6-A03F20EFA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97CBA-82CE-8620-8EDF-4D19E84B4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2400" y="1050687"/>
            <a:ext cx="540511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Week eight: 07 / 05 / 26  </a:t>
            </a:r>
            <a:br>
              <a:rPr lang="en-GB" sz="4000" dirty="0"/>
            </a:br>
            <a:r>
              <a:rPr lang="en-GB" sz="4000" dirty="0"/>
              <a:t>Self-directed learning </a:t>
            </a:r>
          </a:p>
        </p:txBody>
      </p:sp>
      <p:pic>
        <p:nvPicPr>
          <p:cNvPr id="5" name="Picture 4" descr="A pair of glasses on a book&#10;&#10;Description automatically generated">
            <a:extLst>
              <a:ext uri="{FF2B5EF4-FFF2-40B4-BE49-F238E27FC236}">
                <a16:creationId xmlns:a16="http://schemas.microsoft.com/office/drawing/2014/main" id="{14698512-51AB-17F1-AF79-F64D1E26D9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512" r="15733" b="-1"/>
          <a:stretch/>
        </p:blipFill>
        <p:spPr>
          <a:xfrm>
            <a:off x="1" y="10"/>
            <a:ext cx="630935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DEF7A-426E-F06E-5D8B-C75FFAD00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39074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Time to work on research report.</a:t>
            </a:r>
          </a:p>
          <a:p>
            <a:r>
              <a:rPr lang="en-GB" sz="2000" dirty="0"/>
              <a:t>One to one reflection slots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4455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F9A9B9-81C8-D43C-17A3-B6078BD3BF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5AC1-2EA9-7411-0649-A77EEFF5A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6391" y="1050687"/>
            <a:ext cx="4417407" cy="1899912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Week nine: 14 / 05 /26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Self-directed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648E3-A0AE-FD4C-7783-01496E0892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39074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Time to work on research report before submission at 23:59.</a:t>
            </a:r>
          </a:p>
          <a:p>
            <a:endParaRPr lang="en-GB" sz="2000" dirty="0"/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7C56384D-B5A6-EAFD-A930-DA10AB24A8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771" r="24318"/>
          <a:stretch/>
        </p:blipFill>
        <p:spPr>
          <a:xfrm>
            <a:off x="0" y="10"/>
            <a:ext cx="6096000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55758D-1FEF-EB57-A948-54CF152FAE5E}"/>
              </a:ext>
            </a:extLst>
          </p:cNvPr>
          <p:cNvSpPr txBox="1"/>
          <p:nvPr/>
        </p:nvSpPr>
        <p:spPr>
          <a:xfrm>
            <a:off x="10005183" y="6657945"/>
            <a:ext cx="2862325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readersinsight.net/JEI/article/view/143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060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278</Words>
  <Application>Microsoft Office PowerPoint</Application>
  <PresentationFormat>Widescreen</PresentationFormat>
  <Paragraphs>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(Body)</vt:lpstr>
      <vt:lpstr>Calibri Light</vt:lpstr>
      <vt:lpstr>Office Theme</vt:lpstr>
      <vt:lpstr>Research and Evaluation Skills for Health Care Practice: </vt:lpstr>
      <vt:lpstr>Week one: 26 / 02 / 26 online lesson</vt:lpstr>
      <vt:lpstr>Week two: 05 / 03 / 26 Online Lesson </vt:lpstr>
      <vt:lpstr>Week three: 12 / 03 / 26 online lesson</vt:lpstr>
      <vt:lpstr>Week four: 19 / 03 / 26 Online lecture</vt:lpstr>
      <vt:lpstr>Week five: 26/ 03 / 26 Online lecture   Clinical governance  Co-production  Overview of research report Opportunity for one-to-one sessions in the afternoon!   </vt:lpstr>
      <vt:lpstr>   No university /  Easter Break   3 weeks   2nd April 9th April  16th April  </vt:lpstr>
      <vt:lpstr>Week six: 23 / 04 / 26  Self directed study </vt:lpstr>
      <vt:lpstr>Week seven: 30 / 04 / 26 Self directed study</vt:lpstr>
      <vt:lpstr>Week eight: 07 / 05 / 26   Self-directed learning </vt:lpstr>
      <vt:lpstr>Week nine: 14 / 05 /26  Self-directed learning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and Evaluation Skills for Health Care Practice:</dc:title>
  <dc:creator>sarah collins</dc:creator>
  <cp:lastModifiedBy>sarah collins</cp:lastModifiedBy>
  <cp:revision>6</cp:revision>
  <dcterms:created xsi:type="dcterms:W3CDTF">2024-03-05T20:03:15Z</dcterms:created>
  <dcterms:modified xsi:type="dcterms:W3CDTF">2026-03-12T10:35:37Z</dcterms:modified>
</cp:coreProperties>
</file>