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microsoft.com/office/2020/02/relationships/classificationlabels" Target="docMetadata/LabelInfo.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9144000" cy="5143500" type="screen16x9"/>
  <p:notesSz cx="6858000" cy="9144000"/>
  <p:embeddedFontLst>
    <p:embeddedFont>
      <p:font typeface="Roboto" panose="02000000000000000000" pitchFamily="2" charset="0"/>
      <p:regular r:id="rId18"/>
      <p:bold r:id="rId19"/>
      <p:italic r:id="rId20"/>
      <p:boldItalic r:id="rId21"/>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3" d="100"/>
          <a:sy n="103" d="100"/>
        </p:scale>
        <p:origin x="874" y="77"/>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1.fntdata"/><Relationship Id="rId3" Type="http://schemas.openxmlformats.org/officeDocument/2006/relationships/slide" Target="slides/slide2.xml"/><Relationship Id="rId21" Type="http://schemas.openxmlformats.org/officeDocument/2006/relationships/font" Target="fonts/font4.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3.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font" Target="fonts/font2.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traveltrade.visitwales.com/fact-sheets/wellbeing-outdoors/cycling-and-mountain-biking"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1"/>
        <p:cNvGrpSpPr/>
        <p:nvPr/>
      </p:nvGrpSpPr>
      <p:grpSpPr>
        <a:xfrm>
          <a:off x="0" y="0"/>
          <a:ext cx="0" cy="0"/>
          <a:chOff x="0" y="0"/>
          <a:chExt cx="0" cy="0"/>
        </a:xfrm>
      </p:grpSpPr>
      <p:sp>
        <p:nvSpPr>
          <p:cNvPr id="82" name="Google Shape;82;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 name="Google Shape;83;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8"/>
        <p:cNvGrpSpPr/>
        <p:nvPr/>
      </p:nvGrpSpPr>
      <p:grpSpPr>
        <a:xfrm>
          <a:off x="0" y="0"/>
          <a:ext cx="0" cy="0"/>
          <a:chOff x="0" y="0"/>
          <a:chExt cx="0" cy="0"/>
        </a:xfrm>
      </p:grpSpPr>
      <p:sp>
        <p:nvSpPr>
          <p:cNvPr id="89" name="Google Shape;89;g39d8c2d3623_0_34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0" name="Google Shape;90;g39d8c2d3623_0_34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This study will emphasise the major factors which need to be considered to reach and influence a wide range of visitors to attend the Croesco event in Wales. Diverse attractions and the required resources will be discussed. Certain marketing strategies will be illustrated. Also, a detailed financial report will be provided.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endParaRPr sz="1200">
              <a:latin typeface="Times New Roman"/>
              <a:ea typeface="Times New Roman"/>
              <a:cs typeface="Times New Roman"/>
              <a:sym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5"/>
        <p:cNvGrpSpPr/>
        <p:nvPr/>
      </p:nvGrpSpPr>
      <p:grpSpPr>
        <a:xfrm>
          <a:off x="0" y="0"/>
          <a:ext cx="0" cy="0"/>
          <a:chOff x="0" y="0"/>
          <a:chExt cx="0" cy="0"/>
        </a:xfrm>
      </p:grpSpPr>
      <p:sp>
        <p:nvSpPr>
          <p:cNvPr id="96" name="Google Shape;96;g39d8c2d3623_0_34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7" name="Google Shape;97;g39d8c2d3623_0_34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Welsh event, Croesco, is a campaign teaching people worldwide and to make them aware of the cultures, traditions and local festivals of Croesco. In addition, people can enjoy different kinds of foods, arts, exhibitions, love music, attend workshops and many other things in this event. Shirgar is the associate partner of this event (Visitswanseabay, 2025). This event will offer a raw experience of Welsh culture along with its foods, language, culture, attractions etc., with joy (hwyl) for the people worldwide. The visitors can be aware of the major things which make Weakes unique in the world. On the other hand, people can be a part of a variety of activities in Wales. This event aims to connect people with joy and share their experiences with the Welsh event (Traveltrade, 2025). On the other hand, this helps in increasing the number of tourists, which can contribute to the national GDP. Tourism is the key factor for Wales to improve its economy. More than 941,000 people visit Wales a day. Also, the annual spend of visitors in Wales is over 6.3 billion. More than 9.5% people in Wales are employed directly in the tourism sector. This event can help boost tourism in Wales (Gov.Wales, 2025).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endParaRPr sz="1200">
              <a:latin typeface="Times New Roman"/>
              <a:ea typeface="Times New Roman"/>
              <a:cs typeface="Times New Roman"/>
              <a:sym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2"/>
        <p:cNvGrpSpPr/>
        <p:nvPr/>
      </p:nvGrpSpPr>
      <p:grpSpPr>
        <a:xfrm>
          <a:off x="0" y="0"/>
          <a:ext cx="0" cy="0"/>
          <a:chOff x="0" y="0"/>
          <a:chExt cx="0" cy="0"/>
        </a:xfrm>
      </p:grpSpPr>
      <p:sp>
        <p:nvSpPr>
          <p:cNvPr id="103" name="Google Shape;103;g39d8c2d3623_0_35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4" name="Google Shape;104;g39d8c2d3623_0_35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detection of the target audio can help in recognising the choices and requirements to meet their expectations, enhance their experiences and lead to satisfaction (</a:t>
            </a:r>
            <a:r>
              <a:rPr lang="en" sz="1200">
                <a:solidFill>
                  <a:srgbClr val="222222"/>
                </a:solidFill>
                <a:highlight>
                  <a:srgbClr val="FFFFFF"/>
                </a:highlight>
                <a:latin typeface="Times New Roman"/>
                <a:ea typeface="Times New Roman"/>
                <a:cs typeface="Times New Roman"/>
                <a:sym typeface="Times New Roman"/>
              </a:rPr>
              <a:t>Kitunen </a:t>
            </a:r>
            <a:r>
              <a:rPr lang="en" sz="1200" i="1">
                <a:solidFill>
                  <a:srgbClr val="222222"/>
                </a:solidFill>
                <a:highlight>
                  <a:srgbClr val="FFFFFF"/>
                </a:highlight>
                <a:latin typeface="Times New Roman"/>
                <a:ea typeface="Times New Roman"/>
                <a:cs typeface="Times New Roman"/>
                <a:sym typeface="Times New Roman"/>
              </a:rPr>
              <a:t>et al. </a:t>
            </a:r>
            <a:r>
              <a:rPr lang="en" sz="1200">
                <a:solidFill>
                  <a:srgbClr val="222222"/>
                </a:solidFill>
                <a:highlight>
                  <a:srgbClr val="FFFFFF"/>
                </a:highlight>
                <a:latin typeface="Times New Roman"/>
                <a:ea typeface="Times New Roman"/>
                <a:cs typeface="Times New Roman"/>
                <a:sym typeface="Times New Roman"/>
              </a:rPr>
              <a:t>2019)</a:t>
            </a:r>
            <a:r>
              <a:rPr lang="en" sz="1200">
                <a:solidFill>
                  <a:schemeClr val="dk1"/>
                </a:solidFill>
                <a:latin typeface="Times New Roman"/>
                <a:ea typeface="Times New Roman"/>
                <a:cs typeface="Times New Roman"/>
                <a:sym typeface="Times New Roman"/>
              </a:rPr>
              <a:t>. This event has targeted the demographic audience based on the different qualities or characteristics of exploring new and authentic cultures, travelling habits, including both male and female etc. In addition, this event will focus on the independent explorers. People preferring altered or personalised services and gaining knowledge on different cultures, foods, local festivals and visiting different attractions will be the target audience (</a:t>
            </a:r>
            <a:r>
              <a:rPr lang="en" sz="1200">
                <a:solidFill>
                  <a:srgbClr val="222222"/>
                </a:solidFill>
                <a:highlight>
                  <a:srgbClr val="FFFFFF"/>
                </a:highlight>
                <a:latin typeface="Times New Roman"/>
                <a:ea typeface="Times New Roman"/>
                <a:cs typeface="Times New Roman"/>
                <a:sym typeface="Times New Roman"/>
              </a:rPr>
              <a:t>Visitwales, 2025)</a:t>
            </a:r>
            <a:r>
              <a:rPr lang="en" sz="1200">
                <a:solidFill>
                  <a:schemeClr val="dk1"/>
                </a:solidFill>
                <a:latin typeface="Times New Roman"/>
                <a:ea typeface="Times New Roman"/>
                <a:cs typeface="Times New Roman"/>
                <a:sym typeface="Times New Roman"/>
              </a:rPr>
              <a:t>.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endParaRPr sz="1200">
              <a:latin typeface="Times New Roman"/>
              <a:ea typeface="Times New Roman"/>
              <a:cs typeface="Times New Roman"/>
              <a:sym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9"/>
        <p:cNvGrpSpPr/>
        <p:nvPr/>
      </p:nvGrpSpPr>
      <p:grpSpPr>
        <a:xfrm>
          <a:off x="0" y="0"/>
          <a:ext cx="0" cy="0"/>
          <a:chOff x="0" y="0"/>
          <a:chExt cx="0" cy="0"/>
        </a:xfrm>
      </p:grpSpPr>
      <p:sp>
        <p:nvSpPr>
          <p:cNvPr id="110" name="Google Shape;110;g39d8c2d3623_0_35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1" name="Google Shape;111;g39d8c2d3623_0_35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In the present era, there is a wide range of people who prefer to experience the authenticity of different cultures and traditions besides gaining knowledge on these factors. Also, it is found that more than 56% of people in the world want to visit places focused on cultural factors or heritage in different locations (</a:t>
            </a:r>
            <a:r>
              <a:rPr lang="en" sz="1200">
                <a:solidFill>
                  <a:srgbClr val="222222"/>
                </a:solidFill>
                <a:highlight>
                  <a:srgbClr val="FFFFFF"/>
                </a:highlight>
                <a:latin typeface="Times New Roman"/>
                <a:ea typeface="Times New Roman"/>
                <a:cs typeface="Times New Roman"/>
                <a:sym typeface="Times New Roman"/>
              </a:rPr>
              <a:t>Poling, 2025)</a:t>
            </a:r>
            <a:r>
              <a:rPr lang="en" sz="1200">
                <a:solidFill>
                  <a:schemeClr val="dk1"/>
                </a:solidFill>
                <a:latin typeface="Times New Roman"/>
                <a:ea typeface="Times New Roman"/>
                <a:cs typeface="Times New Roman"/>
                <a:sym typeface="Times New Roman"/>
              </a:rPr>
              <a:t>.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endParaRPr sz="1200">
              <a:latin typeface="Times New Roman"/>
              <a:ea typeface="Times New Roman"/>
              <a:cs typeface="Times New Roman"/>
              <a:sym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6"/>
        <p:cNvGrpSpPr/>
        <p:nvPr/>
      </p:nvGrpSpPr>
      <p:grpSpPr>
        <a:xfrm>
          <a:off x="0" y="0"/>
          <a:ext cx="0" cy="0"/>
          <a:chOff x="0" y="0"/>
          <a:chExt cx="0" cy="0"/>
        </a:xfrm>
      </p:grpSpPr>
      <p:sp>
        <p:nvSpPr>
          <p:cNvPr id="117" name="Google Shape;117;g39d8c2d3623_0_36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8" name="Google Shape;118;g39d8c2d3623_0_36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In the execution of the Croessco event in Wales, the organisers will follow MICE tourism, including proper meetings to keep all the individuals updated on the tasks, incentives to keep all the m, members engaged and motivated, conferences to clarify doubts and monitoring the performance to maintain quality by the manager and exhibition is the final stage to accomplish the entire project (</a:t>
            </a:r>
            <a:r>
              <a:rPr lang="en" sz="1200">
                <a:solidFill>
                  <a:srgbClr val="222222"/>
                </a:solidFill>
                <a:highlight>
                  <a:srgbClr val="FFFFFF"/>
                </a:highlight>
                <a:latin typeface="Times New Roman"/>
                <a:ea typeface="Times New Roman"/>
                <a:cs typeface="Times New Roman"/>
                <a:sym typeface="Times New Roman"/>
              </a:rPr>
              <a:t>Tourismni, 2025)</a:t>
            </a:r>
            <a:r>
              <a:rPr lang="en" sz="1200">
                <a:solidFill>
                  <a:schemeClr val="dk1"/>
                </a:solidFill>
                <a:latin typeface="Times New Roman"/>
                <a:ea typeface="Times New Roman"/>
                <a:cs typeface="Times New Roman"/>
                <a:sym typeface="Times New Roman"/>
              </a:rPr>
              <a:t>.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endParaRPr sz="1200">
              <a:latin typeface="Times New Roman"/>
              <a:ea typeface="Times New Roman"/>
              <a:cs typeface="Times New Roman"/>
              <a:sym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3"/>
        <p:cNvGrpSpPr/>
        <p:nvPr/>
      </p:nvGrpSpPr>
      <p:grpSpPr>
        <a:xfrm>
          <a:off x="0" y="0"/>
          <a:ext cx="0" cy="0"/>
          <a:chOff x="0" y="0"/>
          <a:chExt cx="0" cy="0"/>
        </a:xfrm>
      </p:grpSpPr>
      <p:sp>
        <p:nvSpPr>
          <p:cNvPr id="124" name="Google Shape;124;g39d8c2d3623_0_36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5" name="Google Shape;125;g39d8c2d3623_0_36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Efficient organisers will build the plan for the completion of the event, Croesco in Wales, to meet customer experience. Also, the determination of the process of market research can help in finding challenges or competitors to resolve them with the adoption or implementation of suitable and appropriate solutions (</a:t>
            </a:r>
            <a:r>
              <a:rPr lang="en" sz="1200">
                <a:solidFill>
                  <a:srgbClr val="222222"/>
                </a:solidFill>
                <a:highlight>
                  <a:srgbClr val="FFFFFF"/>
                </a:highlight>
                <a:latin typeface="Times New Roman"/>
                <a:ea typeface="Times New Roman"/>
                <a:cs typeface="Times New Roman"/>
                <a:sym typeface="Times New Roman"/>
              </a:rPr>
              <a:t>Fox </a:t>
            </a:r>
            <a:r>
              <a:rPr lang="en" sz="1200" i="1">
                <a:solidFill>
                  <a:srgbClr val="222222"/>
                </a:solidFill>
                <a:highlight>
                  <a:srgbClr val="FFFFFF"/>
                </a:highlight>
                <a:latin typeface="Times New Roman"/>
                <a:ea typeface="Times New Roman"/>
                <a:cs typeface="Times New Roman"/>
                <a:sym typeface="Times New Roman"/>
              </a:rPr>
              <a:t>et al. </a:t>
            </a:r>
            <a:r>
              <a:rPr lang="en" sz="1200">
                <a:solidFill>
                  <a:srgbClr val="222222"/>
                </a:solidFill>
                <a:highlight>
                  <a:srgbClr val="FFFFFF"/>
                </a:highlight>
                <a:latin typeface="Times New Roman"/>
                <a:ea typeface="Times New Roman"/>
                <a:cs typeface="Times New Roman"/>
                <a:sym typeface="Times New Roman"/>
              </a:rPr>
              <a:t>2014).</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endParaRPr sz="1200">
              <a:latin typeface="Times New Roman"/>
              <a:ea typeface="Times New Roman"/>
              <a:cs typeface="Times New Roman"/>
              <a:sym typeface="Times New Roman"/>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0"/>
        <p:cNvGrpSpPr/>
        <p:nvPr/>
      </p:nvGrpSpPr>
      <p:grpSpPr>
        <a:xfrm>
          <a:off x="0" y="0"/>
          <a:ext cx="0" cy="0"/>
          <a:chOff x="0" y="0"/>
          <a:chExt cx="0" cy="0"/>
        </a:xfrm>
      </p:grpSpPr>
      <p:sp>
        <p:nvSpPr>
          <p:cNvPr id="131" name="Google Shape;131;g39d8c2d3623_0_37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2" name="Google Shape;132;g39d8c2d3623_0_37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It is important to utilise different social media platforms to inform and keep visitors engaged. Also, hiring popular influencers can help in attracting and engaging visitors (</a:t>
            </a:r>
            <a:r>
              <a:rPr lang="en" sz="1200">
                <a:solidFill>
                  <a:srgbClr val="222222"/>
                </a:solidFill>
                <a:highlight>
                  <a:srgbClr val="FFFFFF"/>
                </a:highlight>
                <a:latin typeface="Times New Roman"/>
                <a:ea typeface="Times New Roman"/>
                <a:cs typeface="Times New Roman"/>
                <a:sym typeface="Times New Roman"/>
              </a:rPr>
              <a:t>Isosuo, 2016)</a:t>
            </a:r>
            <a:r>
              <a:rPr lang="en" sz="1200">
                <a:solidFill>
                  <a:schemeClr val="dk1"/>
                </a:solidFill>
                <a:latin typeface="Times New Roman"/>
                <a:ea typeface="Times New Roman"/>
                <a:cs typeface="Times New Roman"/>
                <a:sym typeface="Times New Roman"/>
              </a:rPr>
              <a:t>. On the other hand, the illustration of different attractions of Wales can help in influencing people. Cadw coastal castles and historic sites, </a:t>
            </a:r>
            <a:r>
              <a:rPr lang="en" sz="1200">
                <a:solidFill>
                  <a:srgbClr val="1D1D1B"/>
                </a:solidFill>
                <a:uFill>
                  <a:noFill/>
                </a:uFill>
                <a:latin typeface="Times New Roman"/>
                <a:ea typeface="Times New Roman"/>
                <a:cs typeface="Times New Roman"/>
                <a:sym typeface="Times New Roman"/>
                <a:hlinkClick r:id="rId3">
                  <a:extLst>
                    <a:ext uri="{A12FA001-AC4F-418D-AE19-62706E023703}">
                      <ahyp:hlinkClr xmlns:ahyp="http://schemas.microsoft.com/office/drawing/2018/hyperlinkcolor" val="tx"/>
                    </a:ext>
                  </a:extLst>
                </a:hlinkClick>
              </a:rPr>
              <a:t>Cycling and mountain biking</a:t>
            </a:r>
            <a:r>
              <a:rPr lang="en" sz="1200">
                <a:solidFill>
                  <a:schemeClr val="dk1"/>
                </a:solidFill>
                <a:latin typeface="Times New Roman"/>
                <a:ea typeface="Times New Roman"/>
                <a:cs typeface="Times New Roman"/>
                <a:sym typeface="Times New Roman"/>
              </a:rPr>
              <a:t>, visiting drink producers, the Cambrian Way etc. are the major activities and places to influence visitors (Traveltrade, 2025a). Also, with the help of technology, visitors can be provided an AR vision of enjoying the place with different activities, such as cable car riding, experiencing the Roman era, visiting historic castles etc. can help in attracting visitors (Gov.Wales, 2024).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endParaRPr sz="1200">
              <a:latin typeface="Times New Roman"/>
              <a:ea typeface="Times New Roman"/>
              <a:cs typeface="Times New Roman"/>
              <a:sym typeface="Times New Roman"/>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7"/>
        <p:cNvGrpSpPr/>
        <p:nvPr/>
      </p:nvGrpSpPr>
      <p:grpSpPr>
        <a:xfrm>
          <a:off x="0" y="0"/>
          <a:ext cx="0" cy="0"/>
          <a:chOff x="0" y="0"/>
          <a:chExt cx="0" cy="0"/>
        </a:xfrm>
      </p:grpSpPr>
      <p:sp>
        <p:nvSpPr>
          <p:cNvPr id="138" name="Google Shape;138;g39d8c2d3623_0_37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9" name="Google Shape;139;g39d8c2d3623_0_37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People can enjoy and experience the authentic cultures and traditions of Wales in different places or attractions in Wales. Also, these places include arts, crafts, different activities such as biking, enjoying food etc. Visitors can stay in different hotels according to their preferences in price range, locations, service etc. (Visitswanseabay, 2025). </a:t>
            </a:r>
            <a:endParaRPr sz="1200" b="1">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endParaRPr sz="1200">
              <a:latin typeface="Times New Roman"/>
              <a:ea typeface="Times New Roman"/>
              <a:cs typeface="Times New Roman"/>
              <a:sym typeface="Times New Roman"/>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4"/>
        <p:cNvGrpSpPr/>
        <p:nvPr/>
      </p:nvGrpSpPr>
      <p:grpSpPr>
        <a:xfrm>
          <a:off x="0" y="0"/>
          <a:ext cx="0" cy="0"/>
          <a:chOff x="0" y="0"/>
          <a:chExt cx="0" cy="0"/>
        </a:xfrm>
      </p:grpSpPr>
      <p:sp>
        <p:nvSpPr>
          <p:cNvPr id="145" name="Google Shape;145;g39d8c2d3623_0_38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6" name="Google Shape;146;g39d8c2d3623_0_38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For conducting a successful event, it should hold some of the important skills, which are organisation, communication and networking skills. It must be carrying the problem-solving skills, it must be taking on multitasking and creativity capacity for the implementation of the event (</a:t>
            </a:r>
            <a:r>
              <a:rPr lang="en" sz="1200">
                <a:solidFill>
                  <a:srgbClr val="222222"/>
                </a:solidFill>
                <a:latin typeface="Times New Roman"/>
                <a:ea typeface="Times New Roman"/>
                <a:cs typeface="Times New Roman"/>
                <a:sym typeface="Times New Roman"/>
              </a:rPr>
              <a:t>Meredith, 2022).</a:t>
            </a:r>
            <a:endParaRPr sz="1200" b="1" i="1">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1"/>
        <p:cNvGrpSpPr/>
        <p:nvPr/>
      </p:nvGrpSpPr>
      <p:grpSpPr>
        <a:xfrm>
          <a:off x="0" y="0"/>
          <a:ext cx="0" cy="0"/>
          <a:chOff x="0" y="0"/>
          <a:chExt cx="0" cy="0"/>
        </a:xfrm>
      </p:grpSpPr>
      <p:sp>
        <p:nvSpPr>
          <p:cNvPr id="152" name="Google Shape;152;g39d8c2d3623_0_38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3" name="Google Shape;153;g39d8c2d3623_0_38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This event is influenced by the resources of the natural landscape. This event in the alving on the world-leading adventures, and it provides a great experience to its visitors. It is promoting the contemporary forms of culture. It consists of the colourful types of communities, which are helpful in the unique offering of the food and culture experienced. It will be using the resources of the local food and drinks for its visitors (</a:t>
            </a:r>
            <a:r>
              <a:rPr lang="en" sz="1200">
                <a:solidFill>
                  <a:srgbClr val="222222"/>
                </a:solidFill>
                <a:latin typeface="Times New Roman"/>
                <a:ea typeface="Times New Roman"/>
                <a:cs typeface="Times New Roman"/>
                <a:sym typeface="Times New Roman"/>
              </a:rPr>
              <a:t>Wales, 2025).</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8"/>
        <p:cNvGrpSpPr/>
        <p:nvPr/>
      </p:nvGrpSpPr>
      <p:grpSpPr>
        <a:xfrm>
          <a:off x="0" y="0"/>
          <a:ext cx="0" cy="0"/>
          <a:chOff x="0" y="0"/>
          <a:chExt cx="0" cy="0"/>
        </a:xfrm>
      </p:grpSpPr>
      <p:sp>
        <p:nvSpPr>
          <p:cNvPr id="159" name="Google Shape;159;g39d8c2d3623_0_39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0" name="Google Shape;160;g39d8c2d3623_0_39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In the working of the cost-benefit analyses, it refers to eliminating the different kinds of costs which are used in the completion of the event. It assumes the benefits of forecasting, which are associated with the project in direct and indirect ways with the costing of the project. From the perspective of the finances, the CBA is examined on the NPV of the project (</a:t>
            </a:r>
            <a:r>
              <a:rPr lang="en" sz="1200">
                <a:solidFill>
                  <a:srgbClr val="222222"/>
                </a:solidFill>
                <a:latin typeface="Times New Roman"/>
                <a:ea typeface="Times New Roman"/>
                <a:cs typeface="Times New Roman"/>
                <a:sym typeface="Times New Roman"/>
              </a:rPr>
              <a:t>Mishan and Quah, 2020)</a:t>
            </a:r>
            <a:r>
              <a:rPr lang="en" sz="1200">
                <a:solidFill>
                  <a:schemeClr val="dk1"/>
                </a:solidFill>
                <a:latin typeface="Times New Roman"/>
                <a:ea typeface="Times New Roman"/>
                <a:cs typeface="Times New Roman"/>
                <a:sym typeface="Times New Roman"/>
              </a:rPr>
              <a:t>. It will be holding on to the capacity of the comperring with the cost and benefits. </a:t>
            </a:r>
            <a:r>
              <a:rPr lang="en" sz="1200">
                <a:solidFill>
                  <a:srgbClr val="222222"/>
                </a:solidFill>
                <a:latin typeface="Times New Roman"/>
                <a:ea typeface="Times New Roman"/>
                <a:cs typeface="Times New Roman"/>
                <a:sym typeface="Times New Roman"/>
              </a:rPr>
              <a:t>In the exceeding of the box is the review of the CBA. It is described on the net return as 19000. It is indicating on the (-122,000, -1500 - 1000), 138000. </a:t>
            </a:r>
            <a:endParaRPr sz="1200">
              <a:solidFill>
                <a:srgbClr val="222222"/>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5"/>
        <p:cNvGrpSpPr/>
        <p:nvPr/>
      </p:nvGrpSpPr>
      <p:grpSpPr>
        <a:xfrm>
          <a:off x="0" y="0"/>
          <a:ext cx="0" cy="0"/>
          <a:chOff x="0" y="0"/>
          <a:chExt cx="0" cy="0"/>
        </a:xfrm>
      </p:grpSpPr>
      <p:sp>
        <p:nvSpPr>
          <p:cNvPr id="166" name="Google Shape;166;g39d8c2d3623_0_39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7" name="Google Shape;167;g39d8c2d3623_0_39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working of the P&amp;L provides an overview of the revenue, spending and financial position of the business effectively. It is showing the capacity of the generation of profit. It provides a true and fair view of the financial performances and gives a position of the finances in he company. It is a concern with the primary and secondary sources of the finances and relevant to the concern of the business working (</a:t>
            </a:r>
            <a:r>
              <a:rPr lang="en" sz="1200">
                <a:solidFill>
                  <a:srgbClr val="222222"/>
                </a:solidFill>
                <a:latin typeface="Times New Roman"/>
                <a:ea typeface="Times New Roman"/>
                <a:cs typeface="Times New Roman"/>
                <a:sym typeface="Times New Roman"/>
              </a:rPr>
              <a:t>Pantazia, 2021). In the over and above of the box is carrying on the calculation of the profit and loss account. It presents the different types of operating expenses which are faced by the management in the implementation of the programme. </a:t>
            </a:r>
            <a:endParaRPr sz="1200" b="1">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2"/>
        <p:cNvGrpSpPr/>
        <p:nvPr/>
      </p:nvGrpSpPr>
      <p:grpSpPr>
        <a:xfrm>
          <a:off x="0" y="0"/>
          <a:ext cx="0" cy="0"/>
          <a:chOff x="0" y="0"/>
          <a:chExt cx="0" cy="0"/>
        </a:xfrm>
      </p:grpSpPr>
      <p:sp>
        <p:nvSpPr>
          <p:cNvPr id="173" name="Google Shape;173;g39d8c2d3623_0_40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4" name="Google Shape;174;g39d8c2d3623_0_40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This study explains the  VISIT WALES. It provides information about the resources funding obligation and which types of skills required in the operations of conducting the event in a successful way. </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9"/>
        <p:cNvGrpSpPr/>
        <p:nvPr/>
      </p:nvGrpSpPr>
      <p:grpSpPr>
        <a:xfrm>
          <a:off x="0" y="0"/>
          <a:ext cx="0" cy="0"/>
          <a:chOff x="0" y="0"/>
          <a:chExt cx="0" cy="0"/>
        </a:xfrm>
      </p:grpSpPr>
      <p:sp>
        <p:nvSpPr>
          <p:cNvPr id="180" name="Google Shape;180;g39d8c2d3623_0_40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1" name="Google Shape;181;g39d8c2d3623_0_40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chemeClr val="dk1"/>
        </a:solidFill>
        <a:effectLst/>
      </p:bgPr>
    </p:bg>
    <p:spTree>
      <p:nvGrpSpPr>
        <p:cNvPr id="1" name="Shape 9"/>
        <p:cNvGrpSpPr/>
        <p:nvPr/>
      </p:nvGrpSpPr>
      <p:grpSpPr>
        <a:xfrm>
          <a:off x="0" y="0"/>
          <a:ext cx="0" cy="0"/>
          <a:chOff x="0" y="0"/>
          <a:chExt cx="0" cy="0"/>
        </a:xfrm>
      </p:grpSpPr>
      <p:grpSp>
        <p:nvGrpSpPr>
          <p:cNvPr id="10" name="Google Shape;10;p2"/>
          <p:cNvGrpSpPr/>
          <p:nvPr/>
        </p:nvGrpSpPr>
        <p:grpSpPr>
          <a:xfrm>
            <a:off x="6098378" y="5"/>
            <a:ext cx="3045625" cy="2030570"/>
            <a:chOff x="6098378" y="5"/>
            <a:chExt cx="3045625" cy="2030570"/>
          </a:xfrm>
        </p:grpSpPr>
        <p:sp>
          <p:nvSpPr>
            <p:cNvPr id="11" name="Google Shape;11;p2"/>
            <p:cNvSpPr/>
            <p:nvPr/>
          </p:nvSpPr>
          <p:spPr>
            <a:xfrm>
              <a:off x="8128803" y="16"/>
              <a:ext cx="1015200" cy="10152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2"/>
            <p:cNvSpPr/>
            <p:nvPr/>
          </p:nvSpPr>
          <p:spPr>
            <a:xfrm flipH="1">
              <a:off x="7113463" y="5"/>
              <a:ext cx="1015200" cy="1015200"/>
            </a:xfrm>
            <a:prstGeom prst="rtTriangl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rot="10800000" flipH="1">
              <a:off x="7113588" y="107"/>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p2"/>
            <p:cNvSpPr/>
            <p:nvPr/>
          </p:nvSpPr>
          <p:spPr>
            <a:xfrm rot="10800000">
              <a:off x="6098378" y="97"/>
              <a:ext cx="1015200" cy="10152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5;p2"/>
            <p:cNvSpPr/>
            <p:nvPr/>
          </p:nvSpPr>
          <p:spPr>
            <a:xfrm rot="10800000">
              <a:off x="8128789" y="1015375"/>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6" name="Google Shape;16;p2"/>
          <p:cNvSpPr txBox="1">
            <a:spLocks noGrp="1"/>
          </p:cNvSpPr>
          <p:nvPr>
            <p:ph type="ctrTitle"/>
          </p:nvPr>
        </p:nvSpPr>
        <p:spPr>
          <a:xfrm>
            <a:off x="598100" y="1775222"/>
            <a:ext cx="8222100" cy="838800"/>
          </a:xfrm>
          <a:prstGeom prst="rect">
            <a:avLst/>
          </a:prstGeom>
        </p:spPr>
        <p:txBody>
          <a:bodyPr spcFirstLastPara="1" wrap="square" lIns="91425" tIns="91425" rIns="91425" bIns="91425" anchor="b" anchorCtr="0">
            <a:normAutofit/>
          </a:bodyPr>
          <a:lstStyle>
            <a:lvl1pPr lvl="0">
              <a:spcBef>
                <a:spcPts val="0"/>
              </a:spcBef>
              <a:spcAft>
                <a:spcPts val="0"/>
              </a:spcAft>
              <a:buClr>
                <a:schemeClr val="lt1"/>
              </a:buClr>
              <a:buSzPts val="4200"/>
              <a:buNone/>
              <a:defRPr sz="4200">
                <a:solidFill>
                  <a:schemeClr val="lt1"/>
                </a:solidFill>
              </a:defRPr>
            </a:lvl1pPr>
            <a:lvl2pPr lvl="1">
              <a:spcBef>
                <a:spcPts val="0"/>
              </a:spcBef>
              <a:spcAft>
                <a:spcPts val="0"/>
              </a:spcAft>
              <a:buClr>
                <a:schemeClr val="lt1"/>
              </a:buClr>
              <a:buSzPts val="4200"/>
              <a:buNone/>
              <a:defRPr sz="4200">
                <a:solidFill>
                  <a:schemeClr val="lt1"/>
                </a:solidFill>
              </a:defRPr>
            </a:lvl2pPr>
            <a:lvl3pPr lvl="2">
              <a:spcBef>
                <a:spcPts val="0"/>
              </a:spcBef>
              <a:spcAft>
                <a:spcPts val="0"/>
              </a:spcAft>
              <a:buClr>
                <a:schemeClr val="lt1"/>
              </a:buClr>
              <a:buSzPts val="4200"/>
              <a:buNone/>
              <a:defRPr sz="4200">
                <a:solidFill>
                  <a:schemeClr val="lt1"/>
                </a:solidFill>
              </a:defRPr>
            </a:lvl3pPr>
            <a:lvl4pPr lvl="3">
              <a:spcBef>
                <a:spcPts val="0"/>
              </a:spcBef>
              <a:spcAft>
                <a:spcPts val="0"/>
              </a:spcAft>
              <a:buClr>
                <a:schemeClr val="lt1"/>
              </a:buClr>
              <a:buSzPts val="4200"/>
              <a:buNone/>
              <a:defRPr sz="4200">
                <a:solidFill>
                  <a:schemeClr val="lt1"/>
                </a:solidFill>
              </a:defRPr>
            </a:lvl4pPr>
            <a:lvl5pPr lvl="4">
              <a:spcBef>
                <a:spcPts val="0"/>
              </a:spcBef>
              <a:spcAft>
                <a:spcPts val="0"/>
              </a:spcAft>
              <a:buClr>
                <a:schemeClr val="lt1"/>
              </a:buClr>
              <a:buSzPts val="4200"/>
              <a:buNone/>
              <a:defRPr sz="4200">
                <a:solidFill>
                  <a:schemeClr val="lt1"/>
                </a:solidFill>
              </a:defRPr>
            </a:lvl5pPr>
            <a:lvl6pPr lvl="5">
              <a:spcBef>
                <a:spcPts val="0"/>
              </a:spcBef>
              <a:spcAft>
                <a:spcPts val="0"/>
              </a:spcAft>
              <a:buClr>
                <a:schemeClr val="lt1"/>
              </a:buClr>
              <a:buSzPts val="4200"/>
              <a:buNone/>
              <a:defRPr sz="4200">
                <a:solidFill>
                  <a:schemeClr val="lt1"/>
                </a:solidFill>
              </a:defRPr>
            </a:lvl6pPr>
            <a:lvl7pPr lvl="6">
              <a:spcBef>
                <a:spcPts val="0"/>
              </a:spcBef>
              <a:spcAft>
                <a:spcPts val="0"/>
              </a:spcAft>
              <a:buClr>
                <a:schemeClr val="lt1"/>
              </a:buClr>
              <a:buSzPts val="4200"/>
              <a:buNone/>
              <a:defRPr sz="4200">
                <a:solidFill>
                  <a:schemeClr val="lt1"/>
                </a:solidFill>
              </a:defRPr>
            </a:lvl7pPr>
            <a:lvl8pPr lvl="7">
              <a:spcBef>
                <a:spcPts val="0"/>
              </a:spcBef>
              <a:spcAft>
                <a:spcPts val="0"/>
              </a:spcAft>
              <a:buClr>
                <a:schemeClr val="lt1"/>
              </a:buClr>
              <a:buSzPts val="4200"/>
              <a:buNone/>
              <a:defRPr sz="4200">
                <a:solidFill>
                  <a:schemeClr val="lt1"/>
                </a:solidFill>
              </a:defRPr>
            </a:lvl8pPr>
            <a:lvl9pPr lvl="8">
              <a:spcBef>
                <a:spcPts val="0"/>
              </a:spcBef>
              <a:spcAft>
                <a:spcPts val="0"/>
              </a:spcAft>
              <a:buClr>
                <a:schemeClr val="lt1"/>
              </a:buClr>
              <a:buSzPts val="4200"/>
              <a:buNone/>
              <a:defRPr sz="4200">
                <a:solidFill>
                  <a:schemeClr val="lt1"/>
                </a:solidFill>
              </a:defRPr>
            </a:lvl9pPr>
          </a:lstStyle>
          <a:p>
            <a:endParaRPr/>
          </a:p>
        </p:txBody>
      </p:sp>
      <p:sp>
        <p:nvSpPr>
          <p:cNvPr id="17" name="Google Shape;17;p2"/>
          <p:cNvSpPr txBox="1">
            <a:spLocks noGrp="1"/>
          </p:cNvSpPr>
          <p:nvPr>
            <p:ph type="subTitle" idx="1"/>
          </p:nvPr>
        </p:nvSpPr>
        <p:spPr>
          <a:xfrm>
            <a:off x="598088" y="2715913"/>
            <a:ext cx="8222100" cy="432900"/>
          </a:xfrm>
          <a:prstGeom prst="rect">
            <a:avLst/>
          </a:prstGeom>
        </p:spPr>
        <p:txBody>
          <a:bodyPr spcFirstLastPara="1" wrap="square" lIns="91425" tIns="91425" rIns="91425" bIns="91425" anchor="t" anchorCtr="0">
            <a:normAutofit/>
          </a:bodyPr>
          <a:lstStyle>
            <a:lvl1pPr lvl="0">
              <a:lnSpc>
                <a:spcPct val="100000"/>
              </a:lnSpc>
              <a:spcBef>
                <a:spcPts val="0"/>
              </a:spcBef>
              <a:spcAft>
                <a:spcPts val="0"/>
              </a:spcAft>
              <a:buClr>
                <a:schemeClr val="lt1"/>
              </a:buClr>
              <a:buSzPts val="2100"/>
              <a:buNone/>
              <a:defRPr sz="2100">
                <a:solidFill>
                  <a:schemeClr val="lt1"/>
                </a:solidFill>
              </a:defRPr>
            </a:lvl1pPr>
            <a:lvl2pPr lvl="1">
              <a:lnSpc>
                <a:spcPct val="100000"/>
              </a:lnSpc>
              <a:spcBef>
                <a:spcPts val="0"/>
              </a:spcBef>
              <a:spcAft>
                <a:spcPts val="0"/>
              </a:spcAft>
              <a:buClr>
                <a:schemeClr val="lt1"/>
              </a:buClr>
              <a:buSzPts val="2100"/>
              <a:buNone/>
              <a:defRPr sz="2100">
                <a:solidFill>
                  <a:schemeClr val="lt1"/>
                </a:solidFill>
              </a:defRPr>
            </a:lvl2pPr>
            <a:lvl3pPr lvl="2">
              <a:lnSpc>
                <a:spcPct val="100000"/>
              </a:lnSpc>
              <a:spcBef>
                <a:spcPts val="0"/>
              </a:spcBef>
              <a:spcAft>
                <a:spcPts val="0"/>
              </a:spcAft>
              <a:buClr>
                <a:schemeClr val="lt1"/>
              </a:buClr>
              <a:buSzPts val="2100"/>
              <a:buNone/>
              <a:defRPr sz="2100">
                <a:solidFill>
                  <a:schemeClr val="lt1"/>
                </a:solidFill>
              </a:defRPr>
            </a:lvl3pPr>
            <a:lvl4pPr lvl="3">
              <a:lnSpc>
                <a:spcPct val="100000"/>
              </a:lnSpc>
              <a:spcBef>
                <a:spcPts val="0"/>
              </a:spcBef>
              <a:spcAft>
                <a:spcPts val="0"/>
              </a:spcAft>
              <a:buClr>
                <a:schemeClr val="lt1"/>
              </a:buClr>
              <a:buSzPts val="2100"/>
              <a:buNone/>
              <a:defRPr sz="2100">
                <a:solidFill>
                  <a:schemeClr val="lt1"/>
                </a:solidFill>
              </a:defRPr>
            </a:lvl4pPr>
            <a:lvl5pPr lvl="4">
              <a:lnSpc>
                <a:spcPct val="100000"/>
              </a:lnSpc>
              <a:spcBef>
                <a:spcPts val="0"/>
              </a:spcBef>
              <a:spcAft>
                <a:spcPts val="0"/>
              </a:spcAft>
              <a:buClr>
                <a:schemeClr val="lt1"/>
              </a:buClr>
              <a:buSzPts val="2100"/>
              <a:buNone/>
              <a:defRPr sz="2100">
                <a:solidFill>
                  <a:schemeClr val="lt1"/>
                </a:solidFill>
              </a:defRPr>
            </a:lvl5pPr>
            <a:lvl6pPr lvl="5">
              <a:lnSpc>
                <a:spcPct val="100000"/>
              </a:lnSpc>
              <a:spcBef>
                <a:spcPts val="0"/>
              </a:spcBef>
              <a:spcAft>
                <a:spcPts val="0"/>
              </a:spcAft>
              <a:buClr>
                <a:schemeClr val="lt1"/>
              </a:buClr>
              <a:buSzPts val="2100"/>
              <a:buNone/>
              <a:defRPr sz="2100">
                <a:solidFill>
                  <a:schemeClr val="lt1"/>
                </a:solidFill>
              </a:defRPr>
            </a:lvl6pPr>
            <a:lvl7pPr lvl="6">
              <a:lnSpc>
                <a:spcPct val="100000"/>
              </a:lnSpc>
              <a:spcBef>
                <a:spcPts val="0"/>
              </a:spcBef>
              <a:spcAft>
                <a:spcPts val="0"/>
              </a:spcAft>
              <a:buClr>
                <a:schemeClr val="lt1"/>
              </a:buClr>
              <a:buSzPts val="2100"/>
              <a:buNone/>
              <a:defRPr sz="2100">
                <a:solidFill>
                  <a:schemeClr val="lt1"/>
                </a:solidFill>
              </a:defRPr>
            </a:lvl7pPr>
            <a:lvl8pPr lvl="7">
              <a:lnSpc>
                <a:spcPct val="100000"/>
              </a:lnSpc>
              <a:spcBef>
                <a:spcPts val="0"/>
              </a:spcBef>
              <a:spcAft>
                <a:spcPts val="0"/>
              </a:spcAft>
              <a:buClr>
                <a:schemeClr val="lt1"/>
              </a:buClr>
              <a:buSzPts val="2100"/>
              <a:buNone/>
              <a:defRPr sz="2100">
                <a:solidFill>
                  <a:schemeClr val="lt1"/>
                </a:solidFill>
              </a:defRPr>
            </a:lvl8pPr>
            <a:lvl9pPr lvl="8">
              <a:lnSpc>
                <a:spcPct val="100000"/>
              </a:lnSpc>
              <a:spcBef>
                <a:spcPts val="0"/>
              </a:spcBef>
              <a:spcAft>
                <a:spcPts val="0"/>
              </a:spcAft>
              <a:buClr>
                <a:schemeClr val="lt1"/>
              </a:buClr>
              <a:buSzPts val="2100"/>
              <a:buNone/>
              <a:defRPr sz="2100">
                <a:solidFill>
                  <a:schemeClr val="lt1"/>
                </a:solidFill>
              </a:defRPr>
            </a:lvl9pPr>
          </a:lstStyle>
          <a:p>
            <a:endParaRPr/>
          </a:p>
        </p:txBody>
      </p:sp>
      <p:sp>
        <p:nvSpPr>
          <p:cNvPr id="18" name="Google Shape;18;p2"/>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chemeClr val="dk1"/>
        </a:solidFill>
        <a:effectLst/>
      </p:bgPr>
    </p:bg>
    <p:spTree>
      <p:nvGrpSpPr>
        <p:cNvPr id="1" name="Shape 19"/>
        <p:cNvGrpSpPr/>
        <p:nvPr/>
      </p:nvGrpSpPr>
      <p:grpSpPr>
        <a:xfrm>
          <a:off x="0" y="0"/>
          <a:ext cx="0" cy="0"/>
          <a:chOff x="0" y="0"/>
          <a:chExt cx="0" cy="0"/>
        </a:xfrm>
      </p:grpSpPr>
      <p:grpSp>
        <p:nvGrpSpPr>
          <p:cNvPr id="20" name="Google Shape;20;p3"/>
          <p:cNvGrpSpPr/>
          <p:nvPr/>
        </p:nvGrpSpPr>
        <p:grpSpPr>
          <a:xfrm>
            <a:off x="6098378" y="5"/>
            <a:ext cx="3045625" cy="2030570"/>
            <a:chOff x="6098378" y="5"/>
            <a:chExt cx="3045625" cy="2030570"/>
          </a:xfrm>
        </p:grpSpPr>
        <p:sp>
          <p:nvSpPr>
            <p:cNvPr id="21" name="Google Shape;21;p3"/>
            <p:cNvSpPr/>
            <p:nvPr/>
          </p:nvSpPr>
          <p:spPr>
            <a:xfrm>
              <a:off x="8128803" y="16"/>
              <a:ext cx="1015200" cy="10152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p3"/>
            <p:cNvSpPr/>
            <p:nvPr/>
          </p:nvSpPr>
          <p:spPr>
            <a:xfrm flipH="1">
              <a:off x="7113463" y="5"/>
              <a:ext cx="1015200" cy="1015200"/>
            </a:xfrm>
            <a:prstGeom prst="rtTriangl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23;p3"/>
            <p:cNvSpPr/>
            <p:nvPr/>
          </p:nvSpPr>
          <p:spPr>
            <a:xfrm rot="10800000" flipH="1">
              <a:off x="7113588" y="107"/>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4;p3"/>
            <p:cNvSpPr/>
            <p:nvPr/>
          </p:nvSpPr>
          <p:spPr>
            <a:xfrm rot="10800000">
              <a:off x="6098378" y="97"/>
              <a:ext cx="1015200" cy="10152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5;p3"/>
            <p:cNvSpPr/>
            <p:nvPr/>
          </p:nvSpPr>
          <p:spPr>
            <a:xfrm rot="10800000">
              <a:off x="8128789" y="1015375"/>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6" name="Google Shape;26;p3"/>
          <p:cNvSpPr txBox="1">
            <a:spLocks noGrp="1"/>
          </p:cNvSpPr>
          <p:nvPr>
            <p:ph type="title"/>
          </p:nvPr>
        </p:nvSpPr>
        <p:spPr>
          <a:xfrm>
            <a:off x="598100" y="2152347"/>
            <a:ext cx="8222100" cy="838800"/>
          </a:xfrm>
          <a:prstGeom prst="rect">
            <a:avLst/>
          </a:prstGeom>
        </p:spPr>
        <p:txBody>
          <a:bodyPr spcFirstLastPara="1" wrap="square" lIns="91425" tIns="91425" rIns="91425" bIns="91425" anchor="ctr" anchorCtr="0">
            <a:normAutofit/>
          </a:bodyPr>
          <a:lstStyle>
            <a:lvl1pPr lvl="0">
              <a:spcBef>
                <a:spcPts val="0"/>
              </a:spcBef>
              <a:spcAft>
                <a:spcPts val="0"/>
              </a:spcAft>
              <a:buClr>
                <a:schemeClr val="lt1"/>
              </a:buClr>
              <a:buSzPts val="4200"/>
              <a:buNone/>
              <a:defRPr sz="4200">
                <a:solidFill>
                  <a:schemeClr val="lt1"/>
                </a:solidFill>
              </a:defRPr>
            </a:lvl1pPr>
            <a:lvl2pPr lvl="1">
              <a:spcBef>
                <a:spcPts val="0"/>
              </a:spcBef>
              <a:spcAft>
                <a:spcPts val="0"/>
              </a:spcAft>
              <a:buClr>
                <a:schemeClr val="lt1"/>
              </a:buClr>
              <a:buSzPts val="4200"/>
              <a:buNone/>
              <a:defRPr sz="4200">
                <a:solidFill>
                  <a:schemeClr val="lt1"/>
                </a:solidFill>
              </a:defRPr>
            </a:lvl2pPr>
            <a:lvl3pPr lvl="2">
              <a:spcBef>
                <a:spcPts val="0"/>
              </a:spcBef>
              <a:spcAft>
                <a:spcPts val="0"/>
              </a:spcAft>
              <a:buClr>
                <a:schemeClr val="lt1"/>
              </a:buClr>
              <a:buSzPts val="4200"/>
              <a:buNone/>
              <a:defRPr sz="4200">
                <a:solidFill>
                  <a:schemeClr val="lt1"/>
                </a:solidFill>
              </a:defRPr>
            </a:lvl3pPr>
            <a:lvl4pPr lvl="3">
              <a:spcBef>
                <a:spcPts val="0"/>
              </a:spcBef>
              <a:spcAft>
                <a:spcPts val="0"/>
              </a:spcAft>
              <a:buClr>
                <a:schemeClr val="lt1"/>
              </a:buClr>
              <a:buSzPts val="4200"/>
              <a:buNone/>
              <a:defRPr sz="4200">
                <a:solidFill>
                  <a:schemeClr val="lt1"/>
                </a:solidFill>
              </a:defRPr>
            </a:lvl4pPr>
            <a:lvl5pPr lvl="4">
              <a:spcBef>
                <a:spcPts val="0"/>
              </a:spcBef>
              <a:spcAft>
                <a:spcPts val="0"/>
              </a:spcAft>
              <a:buClr>
                <a:schemeClr val="lt1"/>
              </a:buClr>
              <a:buSzPts val="4200"/>
              <a:buNone/>
              <a:defRPr sz="4200">
                <a:solidFill>
                  <a:schemeClr val="lt1"/>
                </a:solidFill>
              </a:defRPr>
            </a:lvl5pPr>
            <a:lvl6pPr lvl="5">
              <a:spcBef>
                <a:spcPts val="0"/>
              </a:spcBef>
              <a:spcAft>
                <a:spcPts val="0"/>
              </a:spcAft>
              <a:buClr>
                <a:schemeClr val="lt1"/>
              </a:buClr>
              <a:buSzPts val="4200"/>
              <a:buNone/>
              <a:defRPr sz="4200">
                <a:solidFill>
                  <a:schemeClr val="lt1"/>
                </a:solidFill>
              </a:defRPr>
            </a:lvl6pPr>
            <a:lvl7pPr lvl="6">
              <a:spcBef>
                <a:spcPts val="0"/>
              </a:spcBef>
              <a:spcAft>
                <a:spcPts val="0"/>
              </a:spcAft>
              <a:buClr>
                <a:schemeClr val="lt1"/>
              </a:buClr>
              <a:buSzPts val="4200"/>
              <a:buNone/>
              <a:defRPr sz="4200">
                <a:solidFill>
                  <a:schemeClr val="lt1"/>
                </a:solidFill>
              </a:defRPr>
            </a:lvl7pPr>
            <a:lvl8pPr lvl="7">
              <a:spcBef>
                <a:spcPts val="0"/>
              </a:spcBef>
              <a:spcAft>
                <a:spcPts val="0"/>
              </a:spcAft>
              <a:buClr>
                <a:schemeClr val="lt1"/>
              </a:buClr>
              <a:buSzPts val="4200"/>
              <a:buNone/>
              <a:defRPr sz="4200">
                <a:solidFill>
                  <a:schemeClr val="lt1"/>
                </a:solidFill>
              </a:defRPr>
            </a:lvl8pPr>
            <a:lvl9pPr lvl="8">
              <a:spcBef>
                <a:spcPts val="0"/>
              </a:spcBef>
              <a:spcAft>
                <a:spcPts val="0"/>
              </a:spcAft>
              <a:buClr>
                <a:schemeClr val="lt1"/>
              </a:buClr>
              <a:buSzPts val="4200"/>
              <a:buNone/>
              <a:defRPr sz="4200">
                <a:solidFill>
                  <a:schemeClr val="lt1"/>
                </a:solidFill>
              </a:defRPr>
            </a:lvl9pPr>
          </a:lstStyle>
          <a:p>
            <a:endParaRPr/>
          </a:p>
        </p:txBody>
      </p:sp>
      <p:sp>
        <p:nvSpPr>
          <p:cNvPr id="27" name="Google Shape;27;p3"/>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28"/>
        <p:cNvGrpSpPr/>
        <p:nvPr/>
      </p:nvGrpSpPr>
      <p:grpSpPr>
        <a:xfrm>
          <a:off x="0" y="0"/>
          <a:ext cx="0" cy="0"/>
          <a:chOff x="0" y="0"/>
          <a:chExt cx="0" cy="0"/>
        </a:xfrm>
      </p:grpSpPr>
      <p:grpSp>
        <p:nvGrpSpPr>
          <p:cNvPr id="29" name="Google Shape;29;p4"/>
          <p:cNvGrpSpPr/>
          <p:nvPr/>
        </p:nvGrpSpPr>
        <p:grpSpPr>
          <a:xfrm>
            <a:off x="0" y="3903669"/>
            <a:ext cx="9144000" cy="1239925"/>
            <a:chOff x="0" y="3903669"/>
            <a:chExt cx="9144000" cy="1239925"/>
          </a:xfrm>
        </p:grpSpPr>
        <p:sp>
          <p:nvSpPr>
            <p:cNvPr id="30" name="Google Shape;30;p4"/>
            <p:cNvSpPr/>
            <p:nvPr/>
          </p:nvSpPr>
          <p:spPr>
            <a:xfrm>
              <a:off x="8154895" y="3903669"/>
              <a:ext cx="989100" cy="987900"/>
            </a:xfrm>
            <a:prstGeom prst="rtTriangle">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31;p4"/>
            <p:cNvSpPr/>
            <p:nvPr/>
          </p:nvSpPr>
          <p:spPr>
            <a:xfrm flipH="1">
              <a:off x="6181163" y="3903669"/>
              <a:ext cx="989100" cy="987900"/>
            </a:xfrm>
            <a:prstGeom prst="rtTriangle">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32;p4"/>
            <p:cNvSpPr/>
            <p:nvPr/>
          </p:nvSpPr>
          <p:spPr>
            <a:xfrm>
              <a:off x="7170274" y="3903669"/>
              <a:ext cx="989100" cy="987900"/>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33;p4"/>
            <p:cNvSpPr/>
            <p:nvPr/>
          </p:nvSpPr>
          <p:spPr>
            <a:xfrm rot="10800000">
              <a:off x="8154757" y="3903682"/>
              <a:ext cx="989100" cy="987900"/>
            </a:xfrm>
            <a:prstGeom prst="rtTriangl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34;p4"/>
            <p:cNvSpPr/>
            <p:nvPr/>
          </p:nvSpPr>
          <p:spPr>
            <a:xfrm>
              <a:off x="0" y="4891594"/>
              <a:ext cx="9144000" cy="2520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5" name="Google Shape;35;p4"/>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36" name="Google Shape;36;p4"/>
          <p:cNvSpPr txBox="1">
            <a:spLocks noGrp="1"/>
          </p:cNvSpPr>
          <p:nvPr>
            <p:ph type="body" idx="1"/>
          </p:nvPr>
        </p:nvSpPr>
        <p:spPr>
          <a:xfrm>
            <a:off x="311700" y="1229875"/>
            <a:ext cx="8520600" cy="33390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37" name="Google Shape;37;p4"/>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38"/>
        <p:cNvGrpSpPr/>
        <p:nvPr/>
      </p:nvGrpSpPr>
      <p:grpSpPr>
        <a:xfrm>
          <a:off x="0" y="0"/>
          <a:ext cx="0" cy="0"/>
          <a:chOff x="0" y="0"/>
          <a:chExt cx="0" cy="0"/>
        </a:xfrm>
      </p:grpSpPr>
      <p:sp>
        <p:nvSpPr>
          <p:cNvPr id="39" name="Google Shape;39;p5"/>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40" name="Google Shape;40;p5"/>
          <p:cNvSpPr txBox="1">
            <a:spLocks noGrp="1"/>
          </p:cNvSpPr>
          <p:nvPr>
            <p:ph type="body" idx="1"/>
          </p:nvPr>
        </p:nvSpPr>
        <p:spPr>
          <a:xfrm>
            <a:off x="311700" y="1229975"/>
            <a:ext cx="3999900" cy="33390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41" name="Google Shape;41;p5"/>
          <p:cNvSpPr txBox="1">
            <a:spLocks noGrp="1"/>
          </p:cNvSpPr>
          <p:nvPr>
            <p:ph type="body" idx="2"/>
          </p:nvPr>
        </p:nvSpPr>
        <p:spPr>
          <a:xfrm>
            <a:off x="4832400" y="1229975"/>
            <a:ext cx="3999900" cy="33390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42" name="Google Shape;42;p5"/>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solidFill>
                  <a:schemeClr val="dk2"/>
                </a:solidFill>
              </a:defRPr>
            </a:lvl1pPr>
            <a:lvl2pPr lvl="1">
              <a:buNone/>
              <a:defRPr>
                <a:solidFill>
                  <a:schemeClr val="dk2"/>
                </a:solidFill>
              </a:defRPr>
            </a:lvl2pPr>
            <a:lvl3pPr lvl="2">
              <a:buNone/>
              <a:defRPr>
                <a:solidFill>
                  <a:schemeClr val="dk2"/>
                </a:solidFill>
              </a:defRPr>
            </a:lvl3pPr>
            <a:lvl4pPr lvl="3">
              <a:buNone/>
              <a:defRPr>
                <a:solidFill>
                  <a:schemeClr val="dk2"/>
                </a:solidFill>
              </a:defRPr>
            </a:lvl4pPr>
            <a:lvl5pPr lvl="4">
              <a:buNone/>
              <a:defRPr>
                <a:solidFill>
                  <a:schemeClr val="dk2"/>
                </a:solidFill>
              </a:defRPr>
            </a:lvl5pPr>
            <a:lvl6pPr lvl="5">
              <a:buNone/>
              <a:defRPr>
                <a:solidFill>
                  <a:schemeClr val="dk2"/>
                </a:solidFill>
              </a:defRPr>
            </a:lvl6pPr>
            <a:lvl7pPr lvl="6">
              <a:buNone/>
              <a:defRPr>
                <a:solidFill>
                  <a:schemeClr val="dk2"/>
                </a:solidFill>
              </a:defRPr>
            </a:lvl7pPr>
            <a:lvl8pPr lvl="7">
              <a:buNone/>
              <a:defRPr>
                <a:solidFill>
                  <a:schemeClr val="dk2"/>
                </a:solidFill>
              </a:defRPr>
            </a:lvl8pPr>
            <a:lvl9pPr lvl="8">
              <a:buNone/>
              <a:defRPr>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3"/>
        <p:cNvGrpSpPr/>
        <p:nvPr/>
      </p:nvGrpSpPr>
      <p:grpSpPr>
        <a:xfrm>
          <a:off x="0" y="0"/>
          <a:ext cx="0" cy="0"/>
          <a:chOff x="0" y="0"/>
          <a:chExt cx="0" cy="0"/>
        </a:xfrm>
      </p:grpSpPr>
      <p:sp>
        <p:nvSpPr>
          <p:cNvPr id="44" name="Google Shape;44;p6"/>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45" name="Google Shape;45;p6"/>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solidFill>
                  <a:schemeClr val="dk2"/>
                </a:solidFill>
              </a:defRPr>
            </a:lvl1pPr>
            <a:lvl2pPr lvl="1">
              <a:buNone/>
              <a:defRPr>
                <a:solidFill>
                  <a:schemeClr val="dk2"/>
                </a:solidFill>
              </a:defRPr>
            </a:lvl2pPr>
            <a:lvl3pPr lvl="2">
              <a:buNone/>
              <a:defRPr>
                <a:solidFill>
                  <a:schemeClr val="dk2"/>
                </a:solidFill>
              </a:defRPr>
            </a:lvl3pPr>
            <a:lvl4pPr lvl="3">
              <a:buNone/>
              <a:defRPr>
                <a:solidFill>
                  <a:schemeClr val="dk2"/>
                </a:solidFill>
              </a:defRPr>
            </a:lvl4pPr>
            <a:lvl5pPr lvl="4">
              <a:buNone/>
              <a:defRPr>
                <a:solidFill>
                  <a:schemeClr val="dk2"/>
                </a:solidFill>
              </a:defRPr>
            </a:lvl5pPr>
            <a:lvl6pPr lvl="5">
              <a:buNone/>
              <a:defRPr>
                <a:solidFill>
                  <a:schemeClr val="dk2"/>
                </a:solidFill>
              </a:defRPr>
            </a:lvl6pPr>
            <a:lvl7pPr lvl="6">
              <a:buNone/>
              <a:defRPr>
                <a:solidFill>
                  <a:schemeClr val="dk2"/>
                </a:solidFill>
              </a:defRPr>
            </a:lvl7pPr>
            <a:lvl8pPr lvl="7">
              <a:buNone/>
              <a:defRPr>
                <a:solidFill>
                  <a:schemeClr val="dk2"/>
                </a:solidFill>
              </a:defRPr>
            </a:lvl8pPr>
            <a:lvl9pPr lvl="8">
              <a:buNone/>
              <a:defRPr>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46"/>
        <p:cNvGrpSpPr/>
        <p:nvPr/>
      </p:nvGrpSpPr>
      <p:grpSpPr>
        <a:xfrm>
          <a:off x="0" y="0"/>
          <a:ext cx="0" cy="0"/>
          <a:chOff x="0" y="0"/>
          <a:chExt cx="0" cy="0"/>
        </a:xfrm>
      </p:grpSpPr>
      <p:sp>
        <p:nvSpPr>
          <p:cNvPr id="47" name="Google Shape;47;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48" name="Google Shape;48;p7"/>
          <p:cNvSpPr txBox="1">
            <a:spLocks noGrp="1"/>
          </p:cNvSpPr>
          <p:nvPr>
            <p:ph type="body" idx="1"/>
          </p:nvPr>
        </p:nvSpPr>
        <p:spPr>
          <a:xfrm>
            <a:off x="311700" y="1465804"/>
            <a:ext cx="2808000" cy="31032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49" name="Google Shape;49;p7"/>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solidFill>
                  <a:schemeClr val="dk2"/>
                </a:solidFill>
              </a:defRPr>
            </a:lvl1pPr>
            <a:lvl2pPr lvl="1">
              <a:buNone/>
              <a:defRPr>
                <a:solidFill>
                  <a:schemeClr val="dk2"/>
                </a:solidFill>
              </a:defRPr>
            </a:lvl2pPr>
            <a:lvl3pPr lvl="2">
              <a:buNone/>
              <a:defRPr>
                <a:solidFill>
                  <a:schemeClr val="dk2"/>
                </a:solidFill>
              </a:defRPr>
            </a:lvl3pPr>
            <a:lvl4pPr lvl="3">
              <a:buNone/>
              <a:defRPr>
                <a:solidFill>
                  <a:schemeClr val="dk2"/>
                </a:solidFill>
              </a:defRPr>
            </a:lvl4pPr>
            <a:lvl5pPr lvl="4">
              <a:buNone/>
              <a:defRPr>
                <a:solidFill>
                  <a:schemeClr val="dk2"/>
                </a:solidFill>
              </a:defRPr>
            </a:lvl5pPr>
            <a:lvl6pPr lvl="5">
              <a:buNone/>
              <a:defRPr>
                <a:solidFill>
                  <a:schemeClr val="dk2"/>
                </a:solidFill>
              </a:defRPr>
            </a:lvl6pPr>
            <a:lvl7pPr lvl="6">
              <a:buNone/>
              <a:defRPr>
                <a:solidFill>
                  <a:schemeClr val="dk2"/>
                </a:solidFill>
              </a:defRPr>
            </a:lvl7pPr>
            <a:lvl8pPr lvl="7">
              <a:buNone/>
              <a:defRPr>
                <a:solidFill>
                  <a:schemeClr val="dk2"/>
                </a:solidFill>
              </a:defRPr>
            </a:lvl8pPr>
            <a:lvl9pPr lvl="8">
              <a:buNone/>
              <a:defRPr>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accent4"/>
        </a:solidFill>
        <a:effectLst/>
      </p:bgPr>
    </p:bg>
    <p:spTree>
      <p:nvGrpSpPr>
        <p:cNvPr id="1" name="Shape 50"/>
        <p:cNvGrpSpPr/>
        <p:nvPr/>
      </p:nvGrpSpPr>
      <p:grpSpPr>
        <a:xfrm>
          <a:off x="0" y="0"/>
          <a:ext cx="0" cy="0"/>
          <a:chOff x="0" y="0"/>
          <a:chExt cx="0" cy="0"/>
        </a:xfrm>
      </p:grpSpPr>
      <p:grpSp>
        <p:nvGrpSpPr>
          <p:cNvPr id="51" name="Google Shape;51;p8"/>
          <p:cNvGrpSpPr/>
          <p:nvPr/>
        </p:nvGrpSpPr>
        <p:grpSpPr>
          <a:xfrm>
            <a:off x="6098378" y="5"/>
            <a:ext cx="3045625" cy="2030570"/>
            <a:chOff x="6098378" y="5"/>
            <a:chExt cx="3045625" cy="2030570"/>
          </a:xfrm>
        </p:grpSpPr>
        <p:sp>
          <p:nvSpPr>
            <p:cNvPr id="52" name="Google Shape;52;p8"/>
            <p:cNvSpPr/>
            <p:nvPr/>
          </p:nvSpPr>
          <p:spPr>
            <a:xfrm>
              <a:off x="8128803" y="16"/>
              <a:ext cx="1015200" cy="10152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53;p8"/>
            <p:cNvSpPr/>
            <p:nvPr/>
          </p:nvSpPr>
          <p:spPr>
            <a:xfrm flipH="1">
              <a:off x="7113463" y="5"/>
              <a:ext cx="1015200" cy="1015200"/>
            </a:xfrm>
            <a:prstGeom prst="rtTriangle">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54;p8"/>
            <p:cNvSpPr/>
            <p:nvPr/>
          </p:nvSpPr>
          <p:spPr>
            <a:xfrm rot="10800000" flipH="1">
              <a:off x="7113588" y="107"/>
              <a:ext cx="1015200" cy="1015200"/>
            </a:xfrm>
            <a:prstGeom prst="rtTriangl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55;p8"/>
            <p:cNvSpPr/>
            <p:nvPr/>
          </p:nvSpPr>
          <p:spPr>
            <a:xfrm rot="10800000">
              <a:off x="6098378" y="97"/>
              <a:ext cx="1015200" cy="1015200"/>
            </a:xfrm>
            <a:prstGeom prst="rtTriangle">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56;p8"/>
            <p:cNvSpPr/>
            <p:nvPr/>
          </p:nvSpPr>
          <p:spPr>
            <a:xfrm rot="10800000">
              <a:off x="8128789" y="1015375"/>
              <a:ext cx="1015200" cy="1015200"/>
            </a:xfrm>
            <a:prstGeom prst="rtTriangle">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7" name="Google Shape;57;p8"/>
          <p:cNvSpPr txBox="1">
            <a:spLocks noGrp="1"/>
          </p:cNvSpPr>
          <p:nvPr>
            <p:ph type="title"/>
          </p:nvPr>
        </p:nvSpPr>
        <p:spPr>
          <a:xfrm>
            <a:off x="490250" y="526350"/>
            <a:ext cx="5618700" cy="4090800"/>
          </a:xfrm>
          <a:prstGeom prst="rect">
            <a:avLst/>
          </a:prstGeom>
        </p:spPr>
        <p:txBody>
          <a:bodyPr spcFirstLastPara="1" wrap="square" lIns="91425" tIns="91425" rIns="91425" bIns="91425" anchor="ctr" anchorCtr="0">
            <a:normAutofit/>
          </a:bodyPr>
          <a:lstStyle>
            <a:lvl1pPr lvl="0">
              <a:spcBef>
                <a:spcPts val="0"/>
              </a:spcBef>
              <a:spcAft>
                <a:spcPts val="0"/>
              </a:spcAft>
              <a:buClr>
                <a:schemeClr val="lt1"/>
              </a:buClr>
              <a:buSzPts val="4800"/>
              <a:buNone/>
              <a:defRPr sz="4800">
                <a:solidFill>
                  <a:schemeClr val="lt1"/>
                </a:solidFill>
              </a:defRPr>
            </a:lvl1pPr>
            <a:lvl2pPr lvl="1">
              <a:spcBef>
                <a:spcPts val="0"/>
              </a:spcBef>
              <a:spcAft>
                <a:spcPts val="0"/>
              </a:spcAft>
              <a:buClr>
                <a:schemeClr val="lt1"/>
              </a:buClr>
              <a:buSzPts val="4800"/>
              <a:buNone/>
              <a:defRPr sz="4800">
                <a:solidFill>
                  <a:schemeClr val="lt1"/>
                </a:solidFill>
              </a:defRPr>
            </a:lvl2pPr>
            <a:lvl3pPr lvl="2">
              <a:spcBef>
                <a:spcPts val="0"/>
              </a:spcBef>
              <a:spcAft>
                <a:spcPts val="0"/>
              </a:spcAft>
              <a:buClr>
                <a:schemeClr val="lt1"/>
              </a:buClr>
              <a:buSzPts val="4800"/>
              <a:buNone/>
              <a:defRPr sz="4800">
                <a:solidFill>
                  <a:schemeClr val="lt1"/>
                </a:solidFill>
              </a:defRPr>
            </a:lvl3pPr>
            <a:lvl4pPr lvl="3">
              <a:spcBef>
                <a:spcPts val="0"/>
              </a:spcBef>
              <a:spcAft>
                <a:spcPts val="0"/>
              </a:spcAft>
              <a:buClr>
                <a:schemeClr val="lt1"/>
              </a:buClr>
              <a:buSzPts val="4800"/>
              <a:buNone/>
              <a:defRPr sz="4800">
                <a:solidFill>
                  <a:schemeClr val="lt1"/>
                </a:solidFill>
              </a:defRPr>
            </a:lvl4pPr>
            <a:lvl5pPr lvl="4">
              <a:spcBef>
                <a:spcPts val="0"/>
              </a:spcBef>
              <a:spcAft>
                <a:spcPts val="0"/>
              </a:spcAft>
              <a:buClr>
                <a:schemeClr val="lt1"/>
              </a:buClr>
              <a:buSzPts val="4800"/>
              <a:buNone/>
              <a:defRPr sz="4800">
                <a:solidFill>
                  <a:schemeClr val="lt1"/>
                </a:solidFill>
              </a:defRPr>
            </a:lvl5pPr>
            <a:lvl6pPr lvl="5">
              <a:spcBef>
                <a:spcPts val="0"/>
              </a:spcBef>
              <a:spcAft>
                <a:spcPts val="0"/>
              </a:spcAft>
              <a:buClr>
                <a:schemeClr val="lt1"/>
              </a:buClr>
              <a:buSzPts val="4800"/>
              <a:buNone/>
              <a:defRPr sz="4800">
                <a:solidFill>
                  <a:schemeClr val="lt1"/>
                </a:solidFill>
              </a:defRPr>
            </a:lvl6pPr>
            <a:lvl7pPr lvl="6">
              <a:spcBef>
                <a:spcPts val="0"/>
              </a:spcBef>
              <a:spcAft>
                <a:spcPts val="0"/>
              </a:spcAft>
              <a:buClr>
                <a:schemeClr val="lt1"/>
              </a:buClr>
              <a:buSzPts val="4800"/>
              <a:buNone/>
              <a:defRPr sz="4800">
                <a:solidFill>
                  <a:schemeClr val="lt1"/>
                </a:solidFill>
              </a:defRPr>
            </a:lvl7pPr>
            <a:lvl8pPr lvl="7">
              <a:spcBef>
                <a:spcPts val="0"/>
              </a:spcBef>
              <a:spcAft>
                <a:spcPts val="0"/>
              </a:spcAft>
              <a:buClr>
                <a:schemeClr val="lt1"/>
              </a:buClr>
              <a:buSzPts val="4800"/>
              <a:buNone/>
              <a:defRPr sz="4800">
                <a:solidFill>
                  <a:schemeClr val="lt1"/>
                </a:solidFill>
              </a:defRPr>
            </a:lvl8pPr>
            <a:lvl9pPr lvl="8">
              <a:spcBef>
                <a:spcPts val="0"/>
              </a:spcBef>
              <a:spcAft>
                <a:spcPts val="0"/>
              </a:spcAft>
              <a:buClr>
                <a:schemeClr val="lt1"/>
              </a:buClr>
              <a:buSzPts val="4800"/>
              <a:buNone/>
              <a:defRPr sz="4800">
                <a:solidFill>
                  <a:schemeClr val="lt1"/>
                </a:solidFill>
              </a:defRPr>
            </a:lvl9pPr>
          </a:lstStyle>
          <a:p>
            <a:endParaRPr/>
          </a:p>
        </p:txBody>
      </p:sp>
      <p:sp>
        <p:nvSpPr>
          <p:cNvPr id="58" name="Google Shape;58;p8"/>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59"/>
        <p:cNvGrpSpPr/>
        <p:nvPr/>
      </p:nvGrpSpPr>
      <p:grpSpPr>
        <a:xfrm>
          <a:off x="0" y="0"/>
          <a:ext cx="0" cy="0"/>
          <a:chOff x="0" y="0"/>
          <a:chExt cx="0" cy="0"/>
        </a:xfrm>
      </p:grpSpPr>
      <p:sp>
        <p:nvSpPr>
          <p:cNvPr id="60" name="Google Shape;60;p9"/>
          <p:cNvSpPr/>
          <p:nvPr/>
        </p:nvSpPr>
        <p:spPr>
          <a:xfrm>
            <a:off x="4572000" y="-175"/>
            <a:ext cx="4572000" cy="51435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61" name="Google Shape;61;p9"/>
          <p:cNvCxnSpPr/>
          <p:nvPr/>
        </p:nvCxnSpPr>
        <p:spPr>
          <a:xfrm>
            <a:off x="5029675" y="4495500"/>
            <a:ext cx="468300" cy="0"/>
          </a:xfrm>
          <a:prstGeom prst="straightConnector1">
            <a:avLst/>
          </a:prstGeom>
          <a:noFill/>
          <a:ln w="19050" cap="flat" cmpd="sng">
            <a:solidFill>
              <a:schemeClr val="lt1"/>
            </a:solidFill>
            <a:prstDash val="solid"/>
            <a:round/>
            <a:headEnd type="none" w="sm" len="sm"/>
            <a:tailEnd type="none" w="sm" len="sm"/>
          </a:ln>
        </p:spPr>
      </p:cxnSp>
      <p:sp>
        <p:nvSpPr>
          <p:cNvPr id="62" name="Google Shape;62;p9"/>
          <p:cNvSpPr txBox="1">
            <a:spLocks noGrp="1"/>
          </p:cNvSpPr>
          <p:nvPr>
            <p:ph type="title"/>
          </p:nvPr>
        </p:nvSpPr>
        <p:spPr>
          <a:xfrm>
            <a:off x="265500" y="1151100"/>
            <a:ext cx="4045200" cy="15645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63" name="Google Shape;63;p9"/>
          <p:cNvSpPr txBox="1">
            <a:spLocks noGrp="1"/>
          </p:cNvSpPr>
          <p:nvPr>
            <p:ph type="subTitle" idx="1"/>
          </p:nvPr>
        </p:nvSpPr>
        <p:spPr>
          <a:xfrm>
            <a:off x="265500" y="2769001"/>
            <a:ext cx="4045200" cy="12693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64" name="Google Shape;64;p9"/>
          <p:cNvSpPr txBox="1">
            <a:spLocks noGrp="1"/>
          </p:cNvSpPr>
          <p:nvPr>
            <p:ph type="body" idx="2"/>
          </p:nvPr>
        </p:nvSpPr>
        <p:spPr>
          <a:xfrm>
            <a:off x="4939500" y="724200"/>
            <a:ext cx="3837000" cy="36951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Clr>
                <a:schemeClr val="lt1"/>
              </a:buClr>
              <a:buSzPts val="1800"/>
              <a:buChar char="●"/>
              <a:defRPr>
                <a:solidFill>
                  <a:schemeClr val="lt1"/>
                </a:solidFill>
              </a:defRPr>
            </a:lvl1pPr>
            <a:lvl2pPr marL="914400" lvl="1" indent="-317500">
              <a:spcBef>
                <a:spcPts val="0"/>
              </a:spcBef>
              <a:spcAft>
                <a:spcPts val="0"/>
              </a:spcAft>
              <a:buClr>
                <a:schemeClr val="lt1"/>
              </a:buClr>
              <a:buSzPts val="1400"/>
              <a:buChar char="○"/>
              <a:defRPr>
                <a:solidFill>
                  <a:schemeClr val="lt1"/>
                </a:solidFill>
              </a:defRPr>
            </a:lvl2pPr>
            <a:lvl3pPr marL="1371600" lvl="2" indent="-317500">
              <a:spcBef>
                <a:spcPts val="0"/>
              </a:spcBef>
              <a:spcAft>
                <a:spcPts val="0"/>
              </a:spcAft>
              <a:buClr>
                <a:schemeClr val="lt1"/>
              </a:buClr>
              <a:buSzPts val="1400"/>
              <a:buChar char="■"/>
              <a:defRPr>
                <a:solidFill>
                  <a:schemeClr val="lt1"/>
                </a:solidFill>
              </a:defRPr>
            </a:lvl3pPr>
            <a:lvl4pPr marL="1828800" lvl="3" indent="-317500">
              <a:spcBef>
                <a:spcPts val="0"/>
              </a:spcBef>
              <a:spcAft>
                <a:spcPts val="0"/>
              </a:spcAft>
              <a:buClr>
                <a:schemeClr val="lt1"/>
              </a:buClr>
              <a:buSzPts val="1400"/>
              <a:buChar char="●"/>
              <a:defRPr>
                <a:solidFill>
                  <a:schemeClr val="lt1"/>
                </a:solidFill>
              </a:defRPr>
            </a:lvl4pPr>
            <a:lvl5pPr marL="2286000" lvl="4" indent="-317500">
              <a:spcBef>
                <a:spcPts val="0"/>
              </a:spcBef>
              <a:spcAft>
                <a:spcPts val="0"/>
              </a:spcAft>
              <a:buClr>
                <a:schemeClr val="lt1"/>
              </a:buClr>
              <a:buSzPts val="1400"/>
              <a:buChar char="○"/>
              <a:defRPr>
                <a:solidFill>
                  <a:schemeClr val="lt1"/>
                </a:solidFill>
              </a:defRPr>
            </a:lvl5pPr>
            <a:lvl6pPr marL="2743200" lvl="5" indent="-317500">
              <a:spcBef>
                <a:spcPts val="0"/>
              </a:spcBef>
              <a:spcAft>
                <a:spcPts val="0"/>
              </a:spcAft>
              <a:buClr>
                <a:schemeClr val="lt1"/>
              </a:buClr>
              <a:buSzPts val="1400"/>
              <a:buChar char="■"/>
              <a:defRPr>
                <a:solidFill>
                  <a:schemeClr val="lt1"/>
                </a:solidFill>
              </a:defRPr>
            </a:lvl6pPr>
            <a:lvl7pPr marL="3200400" lvl="6" indent="-317500">
              <a:spcBef>
                <a:spcPts val="0"/>
              </a:spcBef>
              <a:spcAft>
                <a:spcPts val="0"/>
              </a:spcAft>
              <a:buClr>
                <a:schemeClr val="lt1"/>
              </a:buClr>
              <a:buSzPts val="1400"/>
              <a:buChar char="●"/>
              <a:defRPr>
                <a:solidFill>
                  <a:schemeClr val="lt1"/>
                </a:solidFill>
              </a:defRPr>
            </a:lvl7pPr>
            <a:lvl8pPr marL="3657600" lvl="7" indent="-317500">
              <a:spcBef>
                <a:spcPts val="0"/>
              </a:spcBef>
              <a:spcAft>
                <a:spcPts val="0"/>
              </a:spcAft>
              <a:buClr>
                <a:schemeClr val="lt1"/>
              </a:buClr>
              <a:buSzPts val="1400"/>
              <a:buChar char="○"/>
              <a:defRPr>
                <a:solidFill>
                  <a:schemeClr val="lt1"/>
                </a:solidFill>
              </a:defRPr>
            </a:lvl8pPr>
            <a:lvl9pPr marL="4114800" lvl="8" indent="-317500">
              <a:spcBef>
                <a:spcPts val="0"/>
              </a:spcBef>
              <a:spcAft>
                <a:spcPts val="0"/>
              </a:spcAft>
              <a:buClr>
                <a:schemeClr val="lt1"/>
              </a:buClr>
              <a:buSzPts val="1400"/>
              <a:buChar char="■"/>
              <a:defRPr>
                <a:solidFill>
                  <a:schemeClr val="lt1"/>
                </a:solidFill>
              </a:defRPr>
            </a:lvl9pPr>
          </a:lstStyle>
          <a:p>
            <a:endParaRPr/>
          </a:p>
        </p:txBody>
      </p:sp>
      <p:sp>
        <p:nvSpPr>
          <p:cNvPr id="65" name="Google Shape;65;p9"/>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66"/>
        <p:cNvGrpSpPr/>
        <p:nvPr/>
      </p:nvGrpSpPr>
      <p:grpSpPr>
        <a:xfrm>
          <a:off x="0" y="0"/>
          <a:ext cx="0" cy="0"/>
          <a:chOff x="0" y="0"/>
          <a:chExt cx="0" cy="0"/>
        </a:xfrm>
      </p:grpSpPr>
      <p:sp>
        <p:nvSpPr>
          <p:cNvPr id="67" name="Google Shape;67;p10"/>
          <p:cNvSpPr txBox="1">
            <a:spLocks noGrp="1"/>
          </p:cNvSpPr>
          <p:nvPr>
            <p:ph type="body" idx="1"/>
          </p:nvPr>
        </p:nvSpPr>
        <p:spPr>
          <a:xfrm>
            <a:off x="319500" y="4230575"/>
            <a:ext cx="5998800" cy="5988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1800"/>
              <a:buNone/>
              <a:defRPr/>
            </a:lvl1pPr>
          </a:lstStyle>
          <a:p>
            <a:endParaRPr/>
          </a:p>
        </p:txBody>
      </p:sp>
      <p:sp>
        <p:nvSpPr>
          <p:cNvPr id="68" name="Google Shape;68;p10"/>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solidFill>
                  <a:schemeClr val="dk2"/>
                </a:solidFill>
              </a:defRPr>
            </a:lvl1pPr>
            <a:lvl2pPr lvl="1">
              <a:buNone/>
              <a:defRPr>
                <a:solidFill>
                  <a:schemeClr val="dk2"/>
                </a:solidFill>
              </a:defRPr>
            </a:lvl2pPr>
            <a:lvl3pPr lvl="2">
              <a:buNone/>
              <a:defRPr>
                <a:solidFill>
                  <a:schemeClr val="dk2"/>
                </a:solidFill>
              </a:defRPr>
            </a:lvl3pPr>
            <a:lvl4pPr lvl="3">
              <a:buNone/>
              <a:defRPr>
                <a:solidFill>
                  <a:schemeClr val="dk2"/>
                </a:solidFill>
              </a:defRPr>
            </a:lvl4pPr>
            <a:lvl5pPr lvl="4">
              <a:buNone/>
              <a:defRPr>
                <a:solidFill>
                  <a:schemeClr val="dk2"/>
                </a:solidFill>
              </a:defRPr>
            </a:lvl5pPr>
            <a:lvl6pPr lvl="5">
              <a:buNone/>
              <a:defRPr>
                <a:solidFill>
                  <a:schemeClr val="dk2"/>
                </a:solidFill>
              </a:defRPr>
            </a:lvl6pPr>
            <a:lvl7pPr lvl="6">
              <a:buNone/>
              <a:defRPr>
                <a:solidFill>
                  <a:schemeClr val="dk2"/>
                </a:solidFill>
              </a:defRPr>
            </a:lvl7pPr>
            <a:lvl8pPr lvl="7">
              <a:buNone/>
              <a:defRPr>
                <a:solidFill>
                  <a:schemeClr val="dk2"/>
                </a:solidFill>
              </a:defRPr>
            </a:lvl8pPr>
            <a:lvl9pPr lvl="8">
              <a:buNone/>
              <a:defRPr>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bg>
      <p:bgPr>
        <a:solidFill>
          <a:schemeClr val="dk1"/>
        </a:solidFill>
        <a:effectLst/>
      </p:bgPr>
    </p:bg>
    <p:spTree>
      <p:nvGrpSpPr>
        <p:cNvPr id="1" name="Shape 69"/>
        <p:cNvGrpSpPr/>
        <p:nvPr/>
      </p:nvGrpSpPr>
      <p:grpSpPr>
        <a:xfrm>
          <a:off x="0" y="0"/>
          <a:ext cx="0" cy="0"/>
          <a:chOff x="0" y="0"/>
          <a:chExt cx="0" cy="0"/>
        </a:xfrm>
      </p:grpSpPr>
      <p:grpSp>
        <p:nvGrpSpPr>
          <p:cNvPr id="70" name="Google Shape;70;p11"/>
          <p:cNvGrpSpPr/>
          <p:nvPr/>
        </p:nvGrpSpPr>
        <p:grpSpPr>
          <a:xfrm>
            <a:off x="6098378" y="5"/>
            <a:ext cx="3045625" cy="2030570"/>
            <a:chOff x="6098378" y="5"/>
            <a:chExt cx="3045625" cy="2030570"/>
          </a:xfrm>
        </p:grpSpPr>
        <p:sp>
          <p:nvSpPr>
            <p:cNvPr id="71" name="Google Shape;71;p11"/>
            <p:cNvSpPr/>
            <p:nvPr/>
          </p:nvSpPr>
          <p:spPr>
            <a:xfrm>
              <a:off x="8128803" y="16"/>
              <a:ext cx="1015200" cy="10152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72;p11"/>
            <p:cNvSpPr/>
            <p:nvPr/>
          </p:nvSpPr>
          <p:spPr>
            <a:xfrm flipH="1">
              <a:off x="7113463" y="5"/>
              <a:ext cx="1015200" cy="1015200"/>
            </a:xfrm>
            <a:prstGeom prst="rtTriangl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73;p11"/>
            <p:cNvSpPr/>
            <p:nvPr/>
          </p:nvSpPr>
          <p:spPr>
            <a:xfrm rot="10800000" flipH="1">
              <a:off x="7113588" y="107"/>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74;p11"/>
            <p:cNvSpPr/>
            <p:nvPr/>
          </p:nvSpPr>
          <p:spPr>
            <a:xfrm rot="10800000">
              <a:off x="6098378" y="97"/>
              <a:ext cx="1015200" cy="10152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75;p11"/>
            <p:cNvSpPr/>
            <p:nvPr/>
          </p:nvSpPr>
          <p:spPr>
            <a:xfrm rot="10800000">
              <a:off x="8128789" y="1015375"/>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6" name="Google Shape;76;p11"/>
          <p:cNvSpPr txBox="1">
            <a:spLocks noGrp="1"/>
          </p:cNvSpPr>
          <p:nvPr>
            <p:ph type="title" hasCustomPrompt="1"/>
          </p:nvPr>
        </p:nvSpPr>
        <p:spPr>
          <a:xfrm>
            <a:off x="311700" y="1256050"/>
            <a:ext cx="8520600" cy="2030700"/>
          </a:xfrm>
          <a:prstGeom prst="rect">
            <a:avLst/>
          </a:prstGeom>
        </p:spPr>
        <p:txBody>
          <a:bodyPr spcFirstLastPara="1" wrap="square" lIns="91425" tIns="91425" rIns="91425" bIns="91425" anchor="b" anchorCtr="0">
            <a:normAutofit/>
          </a:bodyPr>
          <a:lstStyle>
            <a:lvl1pPr lvl="0" algn="ctr">
              <a:spcBef>
                <a:spcPts val="0"/>
              </a:spcBef>
              <a:spcAft>
                <a:spcPts val="0"/>
              </a:spcAft>
              <a:buClr>
                <a:schemeClr val="lt1"/>
              </a:buClr>
              <a:buSzPts val="12000"/>
              <a:buNone/>
              <a:defRPr sz="12000">
                <a:solidFill>
                  <a:schemeClr val="lt1"/>
                </a:solidFill>
              </a:defRPr>
            </a:lvl1pPr>
            <a:lvl2pPr lvl="1" algn="ctr">
              <a:spcBef>
                <a:spcPts val="0"/>
              </a:spcBef>
              <a:spcAft>
                <a:spcPts val="0"/>
              </a:spcAft>
              <a:buClr>
                <a:schemeClr val="lt1"/>
              </a:buClr>
              <a:buSzPts val="12000"/>
              <a:buNone/>
              <a:defRPr sz="12000">
                <a:solidFill>
                  <a:schemeClr val="lt1"/>
                </a:solidFill>
              </a:defRPr>
            </a:lvl2pPr>
            <a:lvl3pPr lvl="2" algn="ctr">
              <a:spcBef>
                <a:spcPts val="0"/>
              </a:spcBef>
              <a:spcAft>
                <a:spcPts val="0"/>
              </a:spcAft>
              <a:buClr>
                <a:schemeClr val="lt1"/>
              </a:buClr>
              <a:buSzPts val="12000"/>
              <a:buNone/>
              <a:defRPr sz="12000">
                <a:solidFill>
                  <a:schemeClr val="lt1"/>
                </a:solidFill>
              </a:defRPr>
            </a:lvl3pPr>
            <a:lvl4pPr lvl="3" algn="ctr">
              <a:spcBef>
                <a:spcPts val="0"/>
              </a:spcBef>
              <a:spcAft>
                <a:spcPts val="0"/>
              </a:spcAft>
              <a:buClr>
                <a:schemeClr val="lt1"/>
              </a:buClr>
              <a:buSzPts val="12000"/>
              <a:buNone/>
              <a:defRPr sz="12000">
                <a:solidFill>
                  <a:schemeClr val="lt1"/>
                </a:solidFill>
              </a:defRPr>
            </a:lvl4pPr>
            <a:lvl5pPr lvl="4" algn="ctr">
              <a:spcBef>
                <a:spcPts val="0"/>
              </a:spcBef>
              <a:spcAft>
                <a:spcPts val="0"/>
              </a:spcAft>
              <a:buClr>
                <a:schemeClr val="lt1"/>
              </a:buClr>
              <a:buSzPts val="12000"/>
              <a:buNone/>
              <a:defRPr sz="12000">
                <a:solidFill>
                  <a:schemeClr val="lt1"/>
                </a:solidFill>
              </a:defRPr>
            </a:lvl5pPr>
            <a:lvl6pPr lvl="5" algn="ctr">
              <a:spcBef>
                <a:spcPts val="0"/>
              </a:spcBef>
              <a:spcAft>
                <a:spcPts val="0"/>
              </a:spcAft>
              <a:buClr>
                <a:schemeClr val="lt1"/>
              </a:buClr>
              <a:buSzPts val="12000"/>
              <a:buNone/>
              <a:defRPr sz="12000">
                <a:solidFill>
                  <a:schemeClr val="lt1"/>
                </a:solidFill>
              </a:defRPr>
            </a:lvl6pPr>
            <a:lvl7pPr lvl="6" algn="ctr">
              <a:spcBef>
                <a:spcPts val="0"/>
              </a:spcBef>
              <a:spcAft>
                <a:spcPts val="0"/>
              </a:spcAft>
              <a:buClr>
                <a:schemeClr val="lt1"/>
              </a:buClr>
              <a:buSzPts val="12000"/>
              <a:buNone/>
              <a:defRPr sz="12000">
                <a:solidFill>
                  <a:schemeClr val="lt1"/>
                </a:solidFill>
              </a:defRPr>
            </a:lvl7pPr>
            <a:lvl8pPr lvl="7" algn="ctr">
              <a:spcBef>
                <a:spcPts val="0"/>
              </a:spcBef>
              <a:spcAft>
                <a:spcPts val="0"/>
              </a:spcAft>
              <a:buClr>
                <a:schemeClr val="lt1"/>
              </a:buClr>
              <a:buSzPts val="12000"/>
              <a:buNone/>
              <a:defRPr sz="12000">
                <a:solidFill>
                  <a:schemeClr val="lt1"/>
                </a:solidFill>
              </a:defRPr>
            </a:lvl8pPr>
            <a:lvl9pPr lvl="8" algn="ctr">
              <a:spcBef>
                <a:spcPts val="0"/>
              </a:spcBef>
              <a:spcAft>
                <a:spcPts val="0"/>
              </a:spcAft>
              <a:buClr>
                <a:schemeClr val="lt1"/>
              </a:buClr>
              <a:buSzPts val="12000"/>
              <a:buNone/>
              <a:defRPr sz="12000">
                <a:solidFill>
                  <a:schemeClr val="lt1"/>
                </a:solidFill>
              </a:defRPr>
            </a:lvl9pPr>
          </a:lstStyle>
          <a:p>
            <a:r>
              <a:t>xx%</a:t>
            </a:r>
          </a:p>
        </p:txBody>
      </p:sp>
      <p:sp>
        <p:nvSpPr>
          <p:cNvPr id="77" name="Google Shape;77;p11"/>
          <p:cNvSpPr txBox="1">
            <a:spLocks noGrp="1"/>
          </p:cNvSpPr>
          <p:nvPr>
            <p:ph type="body" idx="1"/>
          </p:nvPr>
        </p:nvSpPr>
        <p:spPr>
          <a:xfrm>
            <a:off x="311700" y="3369225"/>
            <a:ext cx="8520600" cy="1281900"/>
          </a:xfrm>
          <a:prstGeom prst="rect">
            <a:avLst/>
          </a:prstGeom>
        </p:spPr>
        <p:txBody>
          <a:bodyPr spcFirstLastPara="1" wrap="square" lIns="91425" tIns="91425" rIns="91425" bIns="91425" anchor="t" anchorCtr="0">
            <a:normAutofit/>
          </a:bodyPr>
          <a:lstStyle>
            <a:lvl1pPr marL="457200" lvl="0" indent="-342900" algn="ctr">
              <a:spcBef>
                <a:spcPts val="0"/>
              </a:spcBef>
              <a:spcAft>
                <a:spcPts val="0"/>
              </a:spcAft>
              <a:buClr>
                <a:schemeClr val="lt1"/>
              </a:buClr>
              <a:buSzPts val="1800"/>
              <a:buChar char="●"/>
              <a:defRPr>
                <a:solidFill>
                  <a:schemeClr val="lt1"/>
                </a:solidFill>
              </a:defRPr>
            </a:lvl1pPr>
            <a:lvl2pPr marL="914400" lvl="1" indent="-317500" algn="ctr">
              <a:spcBef>
                <a:spcPts val="0"/>
              </a:spcBef>
              <a:spcAft>
                <a:spcPts val="0"/>
              </a:spcAft>
              <a:buClr>
                <a:schemeClr val="lt1"/>
              </a:buClr>
              <a:buSzPts val="1400"/>
              <a:buChar char="○"/>
              <a:defRPr>
                <a:solidFill>
                  <a:schemeClr val="lt1"/>
                </a:solidFill>
              </a:defRPr>
            </a:lvl2pPr>
            <a:lvl3pPr marL="1371600" lvl="2" indent="-317500" algn="ctr">
              <a:spcBef>
                <a:spcPts val="0"/>
              </a:spcBef>
              <a:spcAft>
                <a:spcPts val="0"/>
              </a:spcAft>
              <a:buClr>
                <a:schemeClr val="lt1"/>
              </a:buClr>
              <a:buSzPts val="1400"/>
              <a:buChar char="■"/>
              <a:defRPr>
                <a:solidFill>
                  <a:schemeClr val="lt1"/>
                </a:solidFill>
              </a:defRPr>
            </a:lvl3pPr>
            <a:lvl4pPr marL="1828800" lvl="3" indent="-317500" algn="ctr">
              <a:spcBef>
                <a:spcPts val="0"/>
              </a:spcBef>
              <a:spcAft>
                <a:spcPts val="0"/>
              </a:spcAft>
              <a:buClr>
                <a:schemeClr val="lt1"/>
              </a:buClr>
              <a:buSzPts val="1400"/>
              <a:buChar char="●"/>
              <a:defRPr>
                <a:solidFill>
                  <a:schemeClr val="lt1"/>
                </a:solidFill>
              </a:defRPr>
            </a:lvl4pPr>
            <a:lvl5pPr marL="2286000" lvl="4" indent="-317500" algn="ctr">
              <a:spcBef>
                <a:spcPts val="0"/>
              </a:spcBef>
              <a:spcAft>
                <a:spcPts val="0"/>
              </a:spcAft>
              <a:buClr>
                <a:schemeClr val="lt1"/>
              </a:buClr>
              <a:buSzPts val="1400"/>
              <a:buChar char="○"/>
              <a:defRPr>
                <a:solidFill>
                  <a:schemeClr val="lt1"/>
                </a:solidFill>
              </a:defRPr>
            </a:lvl5pPr>
            <a:lvl6pPr marL="2743200" lvl="5" indent="-317500" algn="ctr">
              <a:spcBef>
                <a:spcPts val="0"/>
              </a:spcBef>
              <a:spcAft>
                <a:spcPts val="0"/>
              </a:spcAft>
              <a:buClr>
                <a:schemeClr val="lt1"/>
              </a:buClr>
              <a:buSzPts val="1400"/>
              <a:buChar char="■"/>
              <a:defRPr>
                <a:solidFill>
                  <a:schemeClr val="lt1"/>
                </a:solidFill>
              </a:defRPr>
            </a:lvl6pPr>
            <a:lvl7pPr marL="3200400" lvl="6" indent="-317500" algn="ctr">
              <a:spcBef>
                <a:spcPts val="0"/>
              </a:spcBef>
              <a:spcAft>
                <a:spcPts val="0"/>
              </a:spcAft>
              <a:buClr>
                <a:schemeClr val="lt1"/>
              </a:buClr>
              <a:buSzPts val="1400"/>
              <a:buChar char="●"/>
              <a:defRPr>
                <a:solidFill>
                  <a:schemeClr val="lt1"/>
                </a:solidFill>
              </a:defRPr>
            </a:lvl7pPr>
            <a:lvl8pPr marL="3657600" lvl="7" indent="-317500" algn="ctr">
              <a:spcBef>
                <a:spcPts val="0"/>
              </a:spcBef>
              <a:spcAft>
                <a:spcPts val="0"/>
              </a:spcAft>
              <a:buClr>
                <a:schemeClr val="lt1"/>
              </a:buClr>
              <a:buSzPts val="1400"/>
              <a:buChar char="○"/>
              <a:defRPr>
                <a:solidFill>
                  <a:schemeClr val="lt1"/>
                </a:solidFill>
              </a:defRPr>
            </a:lvl8pPr>
            <a:lvl9pPr marL="4114800" lvl="8" indent="-317500" algn="ctr">
              <a:spcBef>
                <a:spcPts val="0"/>
              </a:spcBef>
              <a:spcAft>
                <a:spcPts val="0"/>
              </a:spcAft>
              <a:buClr>
                <a:schemeClr val="lt1"/>
              </a:buClr>
              <a:buSzPts val="1400"/>
              <a:buChar char="■"/>
              <a:defRPr>
                <a:solidFill>
                  <a:schemeClr val="lt1"/>
                </a:solidFill>
              </a:defRPr>
            </a:lvl9pPr>
          </a:lstStyle>
          <a:p>
            <a:endParaRPr/>
          </a:p>
        </p:txBody>
      </p:sp>
      <p:sp>
        <p:nvSpPr>
          <p:cNvPr id="78" name="Google Shape;78;p11"/>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79"/>
        <p:cNvGrpSpPr/>
        <p:nvPr/>
      </p:nvGrpSpPr>
      <p:grpSpPr>
        <a:xfrm>
          <a:off x="0" y="0"/>
          <a:ext cx="0" cy="0"/>
          <a:chOff x="0" y="0"/>
          <a:chExt cx="0" cy="0"/>
        </a:xfrm>
      </p:grpSpPr>
      <p:sp>
        <p:nvSpPr>
          <p:cNvPr id="80" name="Google Shape;80;p12"/>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solidFill>
                  <a:schemeClr val="dk2"/>
                </a:solidFill>
              </a:defRPr>
            </a:lvl1pPr>
            <a:lvl2pPr lvl="1">
              <a:buNone/>
              <a:defRPr>
                <a:solidFill>
                  <a:schemeClr val="dk2"/>
                </a:solidFill>
              </a:defRPr>
            </a:lvl2pPr>
            <a:lvl3pPr lvl="2">
              <a:buNone/>
              <a:defRPr>
                <a:solidFill>
                  <a:schemeClr val="dk2"/>
                </a:solidFill>
              </a:defRPr>
            </a:lvl3pPr>
            <a:lvl4pPr lvl="3">
              <a:buNone/>
              <a:defRPr>
                <a:solidFill>
                  <a:schemeClr val="dk2"/>
                </a:solidFill>
              </a:defRPr>
            </a:lvl4pPr>
            <a:lvl5pPr lvl="4">
              <a:buNone/>
              <a:defRPr>
                <a:solidFill>
                  <a:schemeClr val="dk2"/>
                </a:solidFill>
              </a:defRPr>
            </a:lvl5pPr>
            <a:lvl6pPr lvl="5">
              <a:buNone/>
              <a:defRPr>
                <a:solidFill>
                  <a:schemeClr val="dk2"/>
                </a:solidFill>
              </a:defRPr>
            </a:lvl6pPr>
            <a:lvl7pPr lvl="6">
              <a:buNone/>
              <a:defRPr>
                <a:solidFill>
                  <a:schemeClr val="dk2"/>
                </a:solidFill>
              </a:defRPr>
            </a:lvl7pPr>
            <a:lvl8pPr lvl="7">
              <a:buNone/>
              <a:defRPr>
                <a:solidFill>
                  <a:schemeClr val="dk2"/>
                </a:solidFill>
              </a:defRPr>
            </a:lvl8pPr>
            <a:lvl9pPr lvl="8">
              <a:buNone/>
              <a:defRPr>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geometric">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10000"/>
            <a:ext cx="8520600" cy="6078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1pPr>
            <a:lvl2pPr lvl="1">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2pPr>
            <a:lvl3pPr lvl="2">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3pPr>
            <a:lvl4pPr lvl="3">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4pPr>
            <a:lvl5pPr lvl="4">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5pPr>
            <a:lvl6pPr lvl="5">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6pPr>
            <a:lvl7pPr lvl="6">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7pPr>
            <a:lvl8pPr lvl="7">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8pPr>
            <a:lvl9pPr lvl="8">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9pPr>
          </a:lstStyle>
          <a:p>
            <a:endParaRPr/>
          </a:p>
        </p:txBody>
      </p:sp>
      <p:sp>
        <p:nvSpPr>
          <p:cNvPr id="7" name="Google Shape;7;p1"/>
          <p:cNvSpPr txBox="1">
            <a:spLocks noGrp="1"/>
          </p:cNvSpPr>
          <p:nvPr>
            <p:ph type="body" idx="1"/>
          </p:nvPr>
        </p:nvSpPr>
        <p:spPr>
          <a:xfrm>
            <a:off x="311700" y="1229875"/>
            <a:ext cx="8520600" cy="33390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2"/>
              </a:buClr>
              <a:buSzPts val="1800"/>
              <a:buFont typeface="Roboto"/>
              <a:buChar char="●"/>
              <a:defRPr sz="1800">
                <a:solidFill>
                  <a:schemeClr val="dk2"/>
                </a:solidFill>
                <a:latin typeface="Roboto"/>
                <a:ea typeface="Roboto"/>
                <a:cs typeface="Roboto"/>
                <a:sym typeface="Roboto"/>
              </a:defRPr>
            </a:lvl1pPr>
            <a:lvl2pPr marL="914400" lvl="1"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2pPr>
            <a:lvl3pPr marL="1371600" lvl="2"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3pPr>
            <a:lvl4pPr marL="1828800" lvl="3"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4pPr>
            <a:lvl5pPr marL="2286000" lvl="4"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5pPr>
            <a:lvl6pPr marL="2743200" lvl="5"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6pPr>
            <a:lvl7pPr marL="3200400" lvl="6"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7pPr>
            <a:lvl8pPr marL="3657600" lvl="7"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8pPr>
            <a:lvl9pPr marL="4114800" lvl="8"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9pPr>
          </a:lstStyle>
          <a:p>
            <a:endParaRPr/>
          </a:p>
        </p:txBody>
      </p:sp>
      <p:sp>
        <p:nvSpPr>
          <p:cNvPr id="8" name="Google Shape;8;p1"/>
          <p:cNvSpPr txBox="1">
            <a:spLocks noGrp="1"/>
          </p:cNvSpPr>
          <p:nvPr>
            <p:ph type="sldNum" idx="12"/>
          </p:nvPr>
        </p:nvSpPr>
        <p:spPr>
          <a:xfrm>
            <a:off x="8460431" y="4651190"/>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lt1"/>
                </a:solidFill>
                <a:latin typeface="Roboto"/>
                <a:ea typeface="Roboto"/>
                <a:cs typeface="Roboto"/>
                <a:sym typeface="Roboto"/>
              </a:defRPr>
            </a:lvl1pPr>
            <a:lvl2pPr lvl="1" algn="r">
              <a:buNone/>
              <a:defRPr sz="1000">
                <a:solidFill>
                  <a:schemeClr val="lt1"/>
                </a:solidFill>
                <a:latin typeface="Roboto"/>
                <a:ea typeface="Roboto"/>
                <a:cs typeface="Roboto"/>
                <a:sym typeface="Roboto"/>
              </a:defRPr>
            </a:lvl2pPr>
            <a:lvl3pPr lvl="2" algn="r">
              <a:buNone/>
              <a:defRPr sz="1000">
                <a:solidFill>
                  <a:schemeClr val="lt1"/>
                </a:solidFill>
                <a:latin typeface="Roboto"/>
                <a:ea typeface="Roboto"/>
                <a:cs typeface="Roboto"/>
                <a:sym typeface="Roboto"/>
              </a:defRPr>
            </a:lvl3pPr>
            <a:lvl4pPr lvl="3" algn="r">
              <a:buNone/>
              <a:defRPr sz="1000">
                <a:solidFill>
                  <a:schemeClr val="lt1"/>
                </a:solidFill>
                <a:latin typeface="Roboto"/>
                <a:ea typeface="Roboto"/>
                <a:cs typeface="Roboto"/>
                <a:sym typeface="Roboto"/>
              </a:defRPr>
            </a:lvl4pPr>
            <a:lvl5pPr lvl="4" algn="r">
              <a:buNone/>
              <a:defRPr sz="1000">
                <a:solidFill>
                  <a:schemeClr val="lt1"/>
                </a:solidFill>
                <a:latin typeface="Roboto"/>
                <a:ea typeface="Roboto"/>
                <a:cs typeface="Roboto"/>
                <a:sym typeface="Roboto"/>
              </a:defRPr>
            </a:lvl5pPr>
            <a:lvl6pPr lvl="5" algn="r">
              <a:buNone/>
              <a:defRPr sz="1000">
                <a:solidFill>
                  <a:schemeClr val="lt1"/>
                </a:solidFill>
                <a:latin typeface="Roboto"/>
                <a:ea typeface="Roboto"/>
                <a:cs typeface="Roboto"/>
                <a:sym typeface="Roboto"/>
              </a:defRPr>
            </a:lvl6pPr>
            <a:lvl7pPr lvl="6" algn="r">
              <a:buNone/>
              <a:defRPr sz="1000">
                <a:solidFill>
                  <a:schemeClr val="lt1"/>
                </a:solidFill>
                <a:latin typeface="Roboto"/>
                <a:ea typeface="Roboto"/>
                <a:cs typeface="Roboto"/>
                <a:sym typeface="Roboto"/>
              </a:defRPr>
            </a:lvl7pPr>
            <a:lvl8pPr lvl="7" algn="r">
              <a:buNone/>
              <a:defRPr sz="1000">
                <a:solidFill>
                  <a:schemeClr val="lt1"/>
                </a:solidFill>
                <a:latin typeface="Roboto"/>
                <a:ea typeface="Roboto"/>
                <a:cs typeface="Roboto"/>
                <a:sym typeface="Roboto"/>
              </a:defRPr>
            </a:lvl8pPr>
            <a:lvl9pPr lvl="8" algn="r">
              <a:buNone/>
              <a:defRPr sz="1000">
                <a:solidFill>
                  <a:schemeClr val="lt1"/>
                </a:solidFill>
                <a:latin typeface="Roboto"/>
                <a:ea typeface="Roboto"/>
                <a:cs typeface="Roboto"/>
                <a:sym typeface="Roboto"/>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8" Type="http://schemas.openxmlformats.org/officeDocument/2006/relationships/hyperlink" Target="https://amis.ase.ro/2021/docs/AMIS2021Proceedings.pdf#page=208" TargetMode="External"/><Relationship Id="rId3" Type="http://schemas.openxmlformats.org/officeDocument/2006/relationships/hyperlink" Target="https://www.researchgate.net/publication/272576623_Smart_Tourism_Destinations_Enhancing_Tourism_Experience_Through_Personalisation_of_Services" TargetMode="External"/><Relationship Id="rId7" Type="http://schemas.openxmlformats.org/officeDocument/2006/relationships/hyperlink" Target="https://www.taylorfrancis.com/books/mono/10.4324/9781351029780/cost-benefit-analysis-euston-quah-mishan" TargetMode="External"/><Relationship Id="rId2" Type="http://schemas.openxmlformats.org/officeDocument/2006/relationships/notesSlide" Target="../notesSlides/notesSlide15.xml"/><Relationship Id="rId1" Type="http://schemas.openxmlformats.org/officeDocument/2006/relationships/slideLayout" Target="../slideLayouts/slideLayout3.xml"/><Relationship Id="rId6" Type="http://schemas.openxmlformats.org/officeDocument/2006/relationships/hyperlink" Target="https://books.google.com./books?hl=en&amp;lr=&amp;id=ipZXDwAAQBAJ&amp;oi=fnd&amp;pg=PR6&amp;dq=Meredith,+J.+(2022)+Project+management:+a+managerial++approach&amp;ots=Qyp0wKGGqW&amp;sig=KoAsrgzYgtVKbh1tp_TveyUqJyg&amp;redir_esc=y#v=onepage&amp;q=skills&amp;f=false" TargetMode="External"/><Relationship Id="rId5" Type="http://schemas.openxmlformats.org/officeDocument/2006/relationships/hyperlink" Target="https://link.springer.com/content/pdf/10.1186/s12889-019-6696-2.pdf" TargetMode="External"/><Relationship Id="rId4" Type="http://schemas.openxmlformats.org/officeDocument/2006/relationships/hyperlink" Target="https://www.theseus.fi/bitstream/handle/10024/114035/thesisheliisosuo.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84"/>
        <p:cNvGrpSpPr/>
        <p:nvPr/>
      </p:nvGrpSpPr>
      <p:grpSpPr>
        <a:xfrm>
          <a:off x="0" y="0"/>
          <a:ext cx="0" cy="0"/>
          <a:chOff x="0" y="0"/>
          <a:chExt cx="0" cy="0"/>
        </a:xfrm>
      </p:grpSpPr>
      <p:sp>
        <p:nvSpPr>
          <p:cNvPr id="85" name="Google Shape;85;p13"/>
          <p:cNvSpPr txBox="1">
            <a:spLocks noGrp="1"/>
          </p:cNvSpPr>
          <p:nvPr>
            <p:ph type="ctrTitle"/>
          </p:nvPr>
        </p:nvSpPr>
        <p:spPr>
          <a:xfrm>
            <a:off x="240900" y="3076100"/>
            <a:ext cx="8662200" cy="838800"/>
          </a:xfrm>
          <a:prstGeom prst="rect">
            <a:avLst/>
          </a:prstGeom>
        </p:spPr>
        <p:txBody>
          <a:bodyPr spcFirstLastPara="1" wrap="square" lIns="91425" tIns="91425" rIns="91425" bIns="91425" anchor="b" anchorCtr="0">
            <a:noAutofit/>
          </a:bodyPr>
          <a:lstStyle/>
          <a:p>
            <a:pPr marL="0" lvl="0" indent="0" algn="l" rtl="0">
              <a:lnSpc>
                <a:spcPct val="115000"/>
              </a:lnSpc>
              <a:spcBef>
                <a:spcPts val="0"/>
              </a:spcBef>
              <a:spcAft>
                <a:spcPts val="0"/>
              </a:spcAft>
              <a:buSzPts val="990"/>
              <a:buNone/>
            </a:pPr>
            <a:r>
              <a:rPr lang="en" sz="2500" b="1" dirty="0">
                <a:latin typeface="Times New Roman"/>
                <a:ea typeface="Times New Roman"/>
                <a:cs typeface="Times New Roman"/>
                <a:sym typeface="Times New Roman"/>
              </a:rPr>
              <a:t>Assignment 1: Feasibility Plan for an International Meeting / Event</a:t>
            </a:r>
            <a:endParaRPr sz="2500" b="1" dirty="0">
              <a:latin typeface="Times New Roman"/>
              <a:ea typeface="Times New Roman"/>
              <a:cs typeface="Times New Roman"/>
              <a:sym typeface="Times New Roman"/>
            </a:endParaRPr>
          </a:p>
          <a:p>
            <a:pPr marL="0" lvl="0" indent="0" algn="l" rtl="0">
              <a:spcBef>
                <a:spcPts val="0"/>
              </a:spcBef>
              <a:spcAft>
                <a:spcPts val="0"/>
              </a:spcAft>
              <a:buSzPts val="990"/>
              <a:buNone/>
            </a:pPr>
            <a:endParaRPr sz="3300" dirty="0"/>
          </a:p>
        </p:txBody>
      </p:sp>
      <p:sp>
        <p:nvSpPr>
          <p:cNvPr id="86" name="Google Shape;86;p13"/>
          <p:cNvSpPr txBox="1">
            <a:spLocks noGrp="1"/>
          </p:cNvSpPr>
          <p:nvPr>
            <p:ph type="subTitle" idx="1"/>
          </p:nvPr>
        </p:nvSpPr>
        <p:spPr>
          <a:xfrm>
            <a:off x="240900" y="3340625"/>
            <a:ext cx="8362200" cy="838800"/>
          </a:xfrm>
          <a:prstGeom prst="rect">
            <a:avLst/>
          </a:prstGeom>
        </p:spPr>
        <p:txBody>
          <a:bodyPr spcFirstLastPara="1" wrap="square" lIns="91425" tIns="91425" rIns="91425" bIns="91425" anchor="t" anchorCtr="0">
            <a:noAutofit/>
          </a:bodyPr>
          <a:lstStyle/>
          <a:p>
            <a:pPr marL="0" lvl="0" indent="0" algn="l" rtl="0">
              <a:lnSpc>
                <a:spcPct val="95000"/>
              </a:lnSpc>
              <a:spcBef>
                <a:spcPts val="0"/>
              </a:spcBef>
              <a:spcAft>
                <a:spcPts val="0"/>
              </a:spcAft>
              <a:buSzPts val="770"/>
              <a:buNone/>
            </a:pPr>
            <a:r>
              <a:rPr lang="en" sz="2500" b="1" dirty="0">
                <a:latin typeface="Times New Roman"/>
                <a:ea typeface="Times New Roman"/>
                <a:cs typeface="Times New Roman"/>
                <a:sym typeface="Times New Roman"/>
              </a:rPr>
              <a:t>International Meetings Management for the Hotel Industry</a:t>
            </a:r>
            <a:endParaRPr sz="2500" b="1" dirty="0">
              <a:latin typeface="Times New Roman"/>
              <a:ea typeface="Times New Roman"/>
              <a:cs typeface="Times New Roman"/>
              <a:sym typeface="Times New Roman"/>
            </a:endParaRPr>
          </a:p>
          <a:p>
            <a:pPr marL="0" lvl="0" indent="0" algn="l" rtl="0">
              <a:lnSpc>
                <a:spcPct val="95000"/>
              </a:lnSpc>
              <a:spcBef>
                <a:spcPts val="0"/>
              </a:spcBef>
              <a:spcAft>
                <a:spcPts val="0"/>
              </a:spcAft>
              <a:buSzPts val="770"/>
              <a:buNone/>
            </a:pPr>
            <a:r>
              <a:rPr lang="en" sz="2500" b="1" dirty="0">
                <a:latin typeface="Times New Roman"/>
                <a:ea typeface="Times New Roman"/>
                <a:cs typeface="Times New Roman"/>
                <a:sym typeface="Times New Roman"/>
              </a:rPr>
              <a:t>BMIH6007</a:t>
            </a:r>
          </a:p>
          <a:p>
            <a:pPr marL="0" lvl="0" indent="0" algn="l" rtl="0">
              <a:lnSpc>
                <a:spcPct val="95000"/>
              </a:lnSpc>
              <a:spcBef>
                <a:spcPts val="0"/>
              </a:spcBef>
              <a:spcAft>
                <a:spcPts val="0"/>
              </a:spcAft>
              <a:buSzPts val="770"/>
              <a:buNone/>
            </a:pPr>
            <a:r>
              <a:rPr lang="en" sz="2500" b="1" dirty="0">
                <a:latin typeface="Times New Roman"/>
                <a:cs typeface="Times New Roman"/>
                <a:sym typeface="Times New Roman"/>
              </a:rPr>
              <a:t>Student Name: Alexandru Matei</a:t>
            </a:r>
          </a:p>
          <a:p>
            <a:pPr marL="0" lvl="0" indent="0" algn="l" rtl="0">
              <a:lnSpc>
                <a:spcPct val="95000"/>
              </a:lnSpc>
              <a:spcBef>
                <a:spcPts val="0"/>
              </a:spcBef>
              <a:spcAft>
                <a:spcPts val="0"/>
              </a:spcAft>
              <a:buSzPts val="770"/>
              <a:buNone/>
            </a:pPr>
            <a:r>
              <a:rPr lang="en" sz="2500" b="1" dirty="0">
                <a:latin typeface="Times New Roman"/>
                <a:cs typeface="Times New Roman"/>
                <a:sym typeface="Times New Roman"/>
              </a:rPr>
              <a:t>ID: 2126985</a:t>
            </a:r>
          </a:p>
          <a:p>
            <a:pPr marL="0" lvl="0" indent="0" algn="l" rtl="0">
              <a:lnSpc>
                <a:spcPct val="95000"/>
              </a:lnSpc>
              <a:spcBef>
                <a:spcPts val="0"/>
              </a:spcBef>
              <a:spcAft>
                <a:spcPts val="0"/>
              </a:spcAft>
              <a:buSzPts val="770"/>
              <a:buNone/>
            </a:pPr>
            <a:endParaRPr sz="2000" dirty="0"/>
          </a:p>
        </p:txBody>
      </p:sp>
      <p:pic>
        <p:nvPicPr>
          <p:cNvPr id="87" name="Google Shape;87;p13"/>
          <p:cNvPicPr preferRelativeResize="0"/>
          <p:nvPr/>
        </p:nvPicPr>
        <p:blipFill>
          <a:blip r:embed="rId3">
            <a:alphaModFix/>
          </a:blip>
          <a:stretch>
            <a:fillRect/>
          </a:stretch>
        </p:blipFill>
        <p:spPr>
          <a:xfrm>
            <a:off x="152400" y="152400"/>
            <a:ext cx="3695700" cy="1724025"/>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91"/>
        <p:cNvGrpSpPr/>
        <p:nvPr/>
      </p:nvGrpSpPr>
      <p:grpSpPr>
        <a:xfrm>
          <a:off x="0" y="0"/>
          <a:ext cx="0" cy="0"/>
          <a:chOff x="0" y="0"/>
          <a:chExt cx="0" cy="0"/>
        </a:xfrm>
      </p:grpSpPr>
      <p:sp>
        <p:nvSpPr>
          <p:cNvPr id="92" name="Google Shape;92;p14"/>
          <p:cNvSpPr txBox="1">
            <a:spLocks noGrp="1"/>
          </p:cNvSpPr>
          <p:nvPr>
            <p:ph type="title"/>
          </p:nvPr>
        </p:nvSpPr>
        <p:spPr>
          <a:xfrm>
            <a:off x="311700" y="99715"/>
            <a:ext cx="8520600" cy="607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r>
              <a:rPr lang="en" sz="3600" b="1" dirty="0">
                <a:solidFill>
                  <a:srgbClr val="000000"/>
                </a:solidFill>
                <a:latin typeface="Times New Roman"/>
                <a:ea typeface="Times New Roman"/>
                <a:cs typeface="Times New Roman"/>
                <a:sym typeface="Times New Roman"/>
              </a:rPr>
              <a:t>Introduction</a:t>
            </a:r>
            <a:endParaRPr sz="3600" b="1" dirty="0">
              <a:solidFill>
                <a:srgbClr val="000000"/>
              </a:solidFill>
              <a:latin typeface="Times New Roman"/>
              <a:ea typeface="Times New Roman"/>
              <a:cs typeface="Times New Roman"/>
              <a:sym typeface="Times New Roman"/>
            </a:endParaRPr>
          </a:p>
          <a:p>
            <a:pPr marL="0" lvl="0" indent="0" algn="l" rtl="0">
              <a:spcBef>
                <a:spcPts val="0"/>
              </a:spcBef>
              <a:spcAft>
                <a:spcPts val="0"/>
              </a:spcAft>
              <a:buNone/>
            </a:pPr>
            <a:endParaRPr sz="3600" dirty="0">
              <a:latin typeface="Times New Roman"/>
              <a:ea typeface="Times New Roman"/>
              <a:cs typeface="Times New Roman"/>
              <a:sym typeface="Times New Roman"/>
            </a:endParaRPr>
          </a:p>
        </p:txBody>
      </p:sp>
      <p:sp>
        <p:nvSpPr>
          <p:cNvPr id="93" name="Google Shape;93;p14"/>
          <p:cNvSpPr txBox="1">
            <a:spLocks noGrp="1"/>
          </p:cNvSpPr>
          <p:nvPr>
            <p:ph type="body" idx="1"/>
          </p:nvPr>
        </p:nvSpPr>
        <p:spPr>
          <a:xfrm>
            <a:off x="223975" y="1044021"/>
            <a:ext cx="4845900" cy="3339000"/>
          </a:xfrm>
          <a:prstGeom prst="rect">
            <a:avLst/>
          </a:prstGeom>
        </p:spPr>
        <p:txBody>
          <a:bodyPr spcFirstLastPara="1" wrap="square" lIns="91425" tIns="91425" rIns="91425" bIns="91425" anchor="t" anchorCtr="0">
            <a:noAutofit/>
          </a:bodyPr>
          <a:lstStyle/>
          <a:p>
            <a:pPr marL="457200" lvl="0" indent="-355600" algn="just" rtl="0">
              <a:lnSpc>
                <a:spcPct val="130000"/>
              </a:lnSpc>
              <a:spcBef>
                <a:spcPts val="0"/>
              </a:spcBef>
              <a:spcAft>
                <a:spcPts val="0"/>
              </a:spcAft>
              <a:buClr>
                <a:srgbClr val="000000"/>
              </a:buClr>
              <a:buSzPts val="2000"/>
              <a:buFont typeface="Times New Roman"/>
              <a:buChar char="●"/>
            </a:pPr>
            <a:r>
              <a:rPr lang="en" sz="2000" dirty="0">
                <a:solidFill>
                  <a:srgbClr val="000000"/>
                </a:solidFill>
                <a:latin typeface="Times New Roman"/>
                <a:ea typeface="Times New Roman"/>
                <a:cs typeface="Times New Roman"/>
                <a:sym typeface="Times New Roman"/>
              </a:rPr>
              <a:t>This study will elaborate on the crucial factors of the chosen place, Wales, in relation to the MICE tourism industry, to attract a large number of visitors to the event, Croesco. </a:t>
            </a:r>
            <a:endParaRPr sz="2000" dirty="0">
              <a:solidFill>
                <a:srgbClr val="000000"/>
              </a:solidFill>
              <a:latin typeface="Times New Roman"/>
              <a:ea typeface="Times New Roman"/>
              <a:cs typeface="Times New Roman"/>
              <a:sym typeface="Times New Roman"/>
            </a:endParaRPr>
          </a:p>
          <a:p>
            <a:pPr marL="457200" lvl="0" indent="-355600" algn="just" rtl="0">
              <a:lnSpc>
                <a:spcPct val="130000"/>
              </a:lnSpc>
              <a:spcBef>
                <a:spcPts val="0"/>
              </a:spcBef>
              <a:spcAft>
                <a:spcPts val="0"/>
              </a:spcAft>
              <a:buClr>
                <a:srgbClr val="000000"/>
              </a:buClr>
              <a:buSzPts val="2000"/>
              <a:buFont typeface="Times New Roman"/>
              <a:buChar char="●"/>
            </a:pPr>
            <a:r>
              <a:rPr lang="en" sz="2000" dirty="0">
                <a:solidFill>
                  <a:srgbClr val="000000"/>
                </a:solidFill>
                <a:latin typeface="Times New Roman"/>
                <a:ea typeface="Times New Roman"/>
                <a:cs typeface="Times New Roman"/>
                <a:sym typeface="Times New Roman"/>
              </a:rPr>
              <a:t>This assessment will focus on all the important factors to attract customers to visit Wales, along with a suitable documentation report to follow. </a:t>
            </a:r>
            <a:endParaRPr sz="2000" dirty="0">
              <a:solidFill>
                <a:srgbClr val="000000"/>
              </a:solidFill>
              <a:latin typeface="Times New Roman"/>
              <a:ea typeface="Times New Roman"/>
              <a:cs typeface="Times New Roman"/>
              <a:sym typeface="Times New Roman"/>
            </a:endParaRPr>
          </a:p>
          <a:p>
            <a:pPr marL="0" lvl="0" indent="0" algn="l" rtl="0">
              <a:lnSpc>
                <a:spcPct val="95000"/>
              </a:lnSpc>
              <a:spcBef>
                <a:spcPts val="0"/>
              </a:spcBef>
              <a:spcAft>
                <a:spcPts val="1200"/>
              </a:spcAft>
              <a:buSzPts val="935"/>
              <a:buNone/>
            </a:pPr>
            <a:endParaRPr sz="2000" dirty="0">
              <a:latin typeface="Times New Roman"/>
              <a:ea typeface="Times New Roman"/>
              <a:cs typeface="Times New Roman"/>
              <a:sym typeface="Times New Roman"/>
            </a:endParaRPr>
          </a:p>
        </p:txBody>
      </p:sp>
      <p:pic>
        <p:nvPicPr>
          <p:cNvPr id="94" name="Google Shape;94;p14"/>
          <p:cNvPicPr preferRelativeResize="0"/>
          <p:nvPr/>
        </p:nvPicPr>
        <p:blipFill>
          <a:blip r:embed="rId3">
            <a:alphaModFix/>
          </a:blip>
          <a:stretch>
            <a:fillRect/>
          </a:stretch>
        </p:blipFill>
        <p:spPr>
          <a:xfrm>
            <a:off x="5397725" y="1362775"/>
            <a:ext cx="3522300" cy="3073210"/>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98"/>
        <p:cNvGrpSpPr/>
        <p:nvPr/>
      </p:nvGrpSpPr>
      <p:grpSpPr>
        <a:xfrm>
          <a:off x="0" y="0"/>
          <a:ext cx="0" cy="0"/>
          <a:chOff x="0" y="0"/>
          <a:chExt cx="0" cy="0"/>
        </a:xfrm>
      </p:grpSpPr>
      <p:sp>
        <p:nvSpPr>
          <p:cNvPr id="99" name="Google Shape;99;p15"/>
          <p:cNvSpPr txBox="1">
            <a:spLocks noGrp="1"/>
          </p:cNvSpPr>
          <p:nvPr>
            <p:ph type="title"/>
          </p:nvPr>
        </p:nvSpPr>
        <p:spPr>
          <a:xfrm>
            <a:off x="311700" y="186975"/>
            <a:ext cx="8520600" cy="607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r>
              <a:rPr lang="en" b="1" dirty="0">
                <a:solidFill>
                  <a:srgbClr val="000000"/>
                </a:solidFill>
                <a:latin typeface="Times New Roman"/>
                <a:ea typeface="Times New Roman"/>
                <a:cs typeface="Times New Roman"/>
                <a:sym typeface="Times New Roman"/>
              </a:rPr>
              <a:t>Event content and context</a:t>
            </a:r>
            <a:endParaRPr dirty="0"/>
          </a:p>
        </p:txBody>
      </p:sp>
      <p:sp>
        <p:nvSpPr>
          <p:cNvPr id="100" name="Google Shape;100;p15"/>
          <p:cNvSpPr txBox="1">
            <a:spLocks noGrp="1"/>
          </p:cNvSpPr>
          <p:nvPr>
            <p:ph type="body" idx="1"/>
          </p:nvPr>
        </p:nvSpPr>
        <p:spPr>
          <a:xfrm>
            <a:off x="222490" y="962246"/>
            <a:ext cx="8520600" cy="3339000"/>
          </a:xfrm>
          <a:prstGeom prst="rect">
            <a:avLst/>
          </a:prstGeom>
        </p:spPr>
        <p:txBody>
          <a:bodyPr spcFirstLastPara="1" wrap="square" lIns="91425" tIns="91425" rIns="91425" bIns="91425" anchor="t" anchorCtr="0">
            <a:normAutofit/>
          </a:bodyPr>
          <a:lstStyle/>
          <a:p>
            <a:pPr marL="457200" lvl="0" indent="-355600" algn="just" rtl="0">
              <a:lnSpc>
                <a:spcPct val="150000"/>
              </a:lnSpc>
              <a:spcBef>
                <a:spcPts val="0"/>
              </a:spcBef>
              <a:spcAft>
                <a:spcPts val="0"/>
              </a:spcAft>
              <a:buClr>
                <a:srgbClr val="000000"/>
              </a:buClr>
              <a:buSzPts val="2000"/>
              <a:buFont typeface="Times New Roman"/>
              <a:buChar char="●"/>
            </a:pPr>
            <a:r>
              <a:rPr lang="en" sz="2000" dirty="0">
                <a:solidFill>
                  <a:srgbClr val="000000"/>
                </a:solidFill>
                <a:latin typeface="Times New Roman"/>
                <a:ea typeface="Times New Roman"/>
                <a:cs typeface="Times New Roman"/>
                <a:sym typeface="Times New Roman"/>
              </a:rPr>
              <a:t>The event, Croesco, has the major purpose of attracting and influencing people to visit Wales by showing a grand welcome. </a:t>
            </a:r>
            <a:endParaRPr sz="2000" dirty="0">
              <a:solidFill>
                <a:srgbClr val="000000"/>
              </a:solidFill>
              <a:latin typeface="Times New Roman"/>
              <a:ea typeface="Times New Roman"/>
              <a:cs typeface="Times New Roman"/>
              <a:sym typeface="Times New Roman"/>
            </a:endParaRPr>
          </a:p>
          <a:p>
            <a:pPr marL="457200" lvl="0" indent="-355600" algn="just" rtl="0">
              <a:lnSpc>
                <a:spcPct val="150000"/>
              </a:lnSpc>
              <a:spcBef>
                <a:spcPts val="0"/>
              </a:spcBef>
              <a:spcAft>
                <a:spcPts val="0"/>
              </a:spcAft>
              <a:buClr>
                <a:srgbClr val="000000"/>
              </a:buClr>
              <a:buSzPts val="2000"/>
              <a:buFont typeface="Times New Roman"/>
              <a:buChar char="●"/>
            </a:pPr>
            <a:r>
              <a:rPr lang="en" sz="2000" dirty="0">
                <a:solidFill>
                  <a:srgbClr val="000000"/>
                </a:solidFill>
                <a:latin typeface="Times New Roman"/>
                <a:ea typeface="Times New Roman"/>
                <a:cs typeface="Times New Roman"/>
                <a:sym typeface="Times New Roman"/>
              </a:rPr>
              <a:t>Croesco can be considered the grand celebration of the cultures, traditions, local festivals etc. of Wales (Visitswanseabay, 2025). </a:t>
            </a:r>
            <a:endParaRPr sz="2000" dirty="0">
              <a:solidFill>
                <a:srgbClr val="000000"/>
              </a:solidFill>
              <a:latin typeface="Times New Roman"/>
              <a:ea typeface="Times New Roman"/>
              <a:cs typeface="Times New Roman"/>
              <a:sym typeface="Times New Roman"/>
            </a:endParaRPr>
          </a:p>
          <a:p>
            <a:pPr marL="0" lvl="0" indent="0" algn="l" rtl="0">
              <a:spcBef>
                <a:spcPts val="0"/>
              </a:spcBef>
              <a:spcAft>
                <a:spcPts val="1200"/>
              </a:spcAft>
              <a:buNone/>
            </a:pPr>
            <a:endParaRPr sz="2000" dirty="0"/>
          </a:p>
        </p:txBody>
      </p:sp>
      <p:pic>
        <p:nvPicPr>
          <p:cNvPr id="101" name="Google Shape;101;p15"/>
          <p:cNvPicPr preferRelativeResize="0"/>
          <p:nvPr/>
        </p:nvPicPr>
        <p:blipFill>
          <a:blip r:embed="rId3">
            <a:alphaModFix/>
          </a:blip>
          <a:stretch>
            <a:fillRect/>
          </a:stretch>
        </p:blipFill>
        <p:spPr>
          <a:xfrm>
            <a:off x="2943165" y="3114475"/>
            <a:ext cx="3079250" cy="1698900"/>
          </a:xfrm>
          <a:prstGeom prst="rect">
            <a:avLst/>
          </a:prstGeom>
          <a:noFill/>
          <a:ln w="9525" cap="flat" cmpd="sng">
            <a:solidFill>
              <a:schemeClr val="dk2"/>
            </a:solidFill>
            <a:prstDash val="solid"/>
            <a:round/>
            <a:headEnd type="none" w="sm" len="sm"/>
            <a:tailEnd type="none" w="sm" len="sm"/>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05"/>
        <p:cNvGrpSpPr/>
        <p:nvPr/>
      </p:nvGrpSpPr>
      <p:grpSpPr>
        <a:xfrm>
          <a:off x="0" y="0"/>
          <a:ext cx="0" cy="0"/>
          <a:chOff x="0" y="0"/>
          <a:chExt cx="0" cy="0"/>
        </a:xfrm>
      </p:grpSpPr>
      <p:sp>
        <p:nvSpPr>
          <p:cNvPr id="106" name="Google Shape;106;p16"/>
          <p:cNvSpPr txBox="1">
            <a:spLocks noGrp="1"/>
          </p:cNvSpPr>
          <p:nvPr>
            <p:ph type="title"/>
          </p:nvPr>
        </p:nvSpPr>
        <p:spPr>
          <a:xfrm>
            <a:off x="136275" y="146850"/>
            <a:ext cx="8520600" cy="607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r>
              <a:rPr lang="en" b="1">
                <a:solidFill>
                  <a:srgbClr val="000000"/>
                </a:solidFill>
                <a:latin typeface="Times New Roman"/>
                <a:ea typeface="Times New Roman"/>
                <a:cs typeface="Times New Roman"/>
                <a:sym typeface="Times New Roman"/>
              </a:rPr>
              <a:t>Market factors</a:t>
            </a:r>
            <a:endParaRPr b="1">
              <a:solidFill>
                <a:srgbClr val="000000"/>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 b="1" i="1">
                <a:solidFill>
                  <a:srgbClr val="000000"/>
                </a:solidFill>
                <a:latin typeface="Times New Roman"/>
                <a:ea typeface="Times New Roman"/>
                <a:cs typeface="Times New Roman"/>
                <a:sym typeface="Times New Roman"/>
              </a:rPr>
              <a:t>Target market </a:t>
            </a:r>
            <a:endParaRPr b="1" i="1">
              <a:solidFill>
                <a:srgbClr val="000000"/>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
        <p:nvSpPr>
          <p:cNvPr id="107" name="Google Shape;107;p16"/>
          <p:cNvSpPr txBox="1">
            <a:spLocks noGrp="1"/>
          </p:cNvSpPr>
          <p:nvPr>
            <p:ph type="body" idx="1"/>
          </p:nvPr>
        </p:nvSpPr>
        <p:spPr>
          <a:xfrm>
            <a:off x="3227800" y="1170401"/>
            <a:ext cx="5767200" cy="3339000"/>
          </a:xfrm>
          <a:prstGeom prst="rect">
            <a:avLst/>
          </a:prstGeom>
        </p:spPr>
        <p:txBody>
          <a:bodyPr spcFirstLastPara="1" wrap="square" lIns="91425" tIns="91425" rIns="91425" bIns="91425" anchor="t" anchorCtr="0">
            <a:normAutofit/>
          </a:bodyPr>
          <a:lstStyle/>
          <a:p>
            <a:pPr marL="457200" lvl="0" indent="-355600" algn="just" rtl="0">
              <a:lnSpc>
                <a:spcPct val="150000"/>
              </a:lnSpc>
              <a:spcBef>
                <a:spcPts val="0"/>
              </a:spcBef>
              <a:spcAft>
                <a:spcPts val="0"/>
              </a:spcAft>
              <a:buClr>
                <a:srgbClr val="000000"/>
              </a:buClr>
              <a:buSzPts val="2000"/>
              <a:buFont typeface="Times New Roman"/>
              <a:buChar char="●"/>
            </a:pPr>
            <a:r>
              <a:rPr lang="en" sz="2000" dirty="0">
                <a:solidFill>
                  <a:srgbClr val="000000"/>
                </a:solidFill>
                <a:latin typeface="Times New Roman"/>
                <a:ea typeface="Times New Roman"/>
                <a:cs typeface="Times New Roman"/>
                <a:sym typeface="Times New Roman"/>
              </a:rPr>
              <a:t>It is important to identify the target audience to analyse their behaviours to recognise their demands and preferences (</a:t>
            </a:r>
            <a:r>
              <a:rPr lang="en" sz="2000" dirty="0">
                <a:solidFill>
                  <a:srgbClr val="222222"/>
                </a:solidFill>
                <a:highlight>
                  <a:srgbClr val="FFFFFF"/>
                </a:highlight>
                <a:latin typeface="Times New Roman"/>
                <a:ea typeface="Times New Roman"/>
                <a:cs typeface="Times New Roman"/>
                <a:sym typeface="Times New Roman"/>
              </a:rPr>
              <a:t>Kitunen </a:t>
            </a:r>
            <a:r>
              <a:rPr lang="en" sz="2000" i="1" dirty="0">
                <a:solidFill>
                  <a:srgbClr val="222222"/>
                </a:solidFill>
                <a:highlight>
                  <a:srgbClr val="FFFFFF"/>
                </a:highlight>
                <a:latin typeface="Times New Roman"/>
                <a:ea typeface="Times New Roman"/>
                <a:cs typeface="Times New Roman"/>
                <a:sym typeface="Times New Roman"/>
              </a:rPr>
              <a:t>et al. </a:t>
            </a:r>
            <a:r>
              <a:rPr lang="en" sz="2000" dirty="0">
                <a:solidFill>
                  <a:srgbClr val="222222"/>
                </a:solidFill>
                <a:highlight>
                  <a:srgbClr val="FFFFFF"/>
                </a:highlight>
                <a:latin typeface="Times New Roman"/>
                <a:ea typeface="Times New Roman"/>
                <a:cs typeface="Times New Roman"/>
                <a:sym typeface="Times New Roman"/>
              </a:rPr>
              <a:t>2019)</a:t>
            </a:r>
            <a:r>
              <a:rPr lang="en" sz="2000" dirty="0">
                <a:solidFill>
                  <a:srgbClr val="000000"/>
                </a:solidFill>
                <a:latin typeface="Times New Roman"/>
                <a:ea typeface="Times New Roman"/>
                <a:cs typeface="Times New Roman"/>
                <a:sym typeface="Times New Roman"/>
              </a:rPr>
              <a:t>. </a:t>
            </a:r>
            <a:endParaRPr sz="2000" dirty="0">
              <a:solidFill>
                <a:srgbClr val="000000"/>
              </a:solidFill>
              <a:latin typeface="Times New Roman"/>
              <a:ea typeface="Times New Roman"/>
              <a:cs typeface="Times New Roman"/>
              <a:sym typeface="Times New Roman"/>
            </a:endParaRPr>
          </a:p>
          <a:p>
            <a:pPr marL="457200" lvl="0" indent="-355600" algn="just" rtl="0">
              <a:lnSpc>
                <a:spcPct val="150000"/>
              </a:lnSpc>
              <a:spcBef>
                <a:spcPts val="0"/>
              </a:spcBef>
              <a:spcAft>
                <a:spcPts val="0"/>
              </a:spcAft>
              <a:buClr>
                <a:srgbClr val="000000"/>
              </a:buClr>
              <a:buSzPts val="2000"/>
              <a:buFont typeface="Times New Roman"/>
              <a:buChar char="●"/>
            </a:pPr>
            <a:r>
              <a:rPr lang="en" sz="2000" dirty="0">
                <a:solidFill>
                  <a:srgbClr val="000000"/>
                </a:solidFill>
                <a:latin typeface="Times New Roman"/>
                <a:ea typeface="Times New Roman"/>
                <a:cs typeface="Times New Roman"/>
                <a:sym typeface="Times New Roman"/>
              </a:rPr>
              <a:t>The event, Croesco, has also targeted a large number of people across the world to visit Wales to experience the authentic cultures. </a:t>
            </a:r>
            <a:endParaRPr sz="2000" dirty="0">
              <a:solidFill>
                <a:srgbClr val="000000"/>
              </a:solidFill>
              <a:latin typeface="Times New Roman"/>
              <a:ea typeface="Times New Roman"/>
              <a:cs typeface="Times New Roman"/>
              <a:sym typeface="Times New Roman"/>
            </a:endParaRPr>
          </a:p>
          <a:p>
            <a:pPr marL="0" lvl="0" indent="0" algn="l" rtl="0">
              <a:spcBef>
                <a:spcPts val="0"/>
              </a:spcBef>
              <a:spcAft>
                <a:spcPts val="1200"/>
              </a:spcAft>
              <a:buNone/>
            </a:pPr>
            <a:endParaRPr sz="2000" dirty="0"/>
          </a:p>
        </p:txBody>
      </p:sp>
      <p:pic>
        <p:nvPicPr>
          <p:cNvPr id="108" name="Google Shape;108;p16"/>
          <p:cNvPicPr preferRelativeResize="0"/>
          <p:nvPr/>
        </p:nvPicPr>
        <p:blipFill rotWithShape="1">
          <a:blip r:embed="rId3">
            <a:alphaModFix/>
          </a:blip>
          <a:srcRect r="15419"/>
          <a:stretch/>
        </p:blipFill>
        <p:spPr>
          <a:xfrm>
            <a:off x="278150" y="1757500"/>
            <a:ext cx="2949650" cy="2000975"/>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12"/>
        <p:cNvGrpSpPr/>
        <p:nvPr/>
      </p:nvGrpSpPr>
      <p:grpSpPr>
        <a:xfrm>
          <a:off x="0" y="0"/>
          <a:ext cx="0" cy="0"/>
          <a:chOff x="0" y="0"/>
          <a:chExt cx="0" cy="0"/>
        </a:xfrm>
      </p:grpSpPr>
      <p:sp>
        <p:nvSpPr>
          <p:cNvPr id="113" name="Google Shape;113;p17"/>
          <p:cNvSpPr txBox="1">
            <a:spLocks noGrp="1"/>
          </p:cNvSpPr>
          <p:nvPr>
            <p:ph type="title"/>
          </p:nvPr>
        </p:nvSpPr>
        <p:spPr>
          <a:xfrm>
            <a:off x="311700" y="192981"/>
            <a:ext cx="8520600" cy="607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r>
              <a:rPr lang="en" b="1" i="1" dirty="0">
                <a:solidFill>
                  <a:srgbClr val="000000"/>
                </a:solidFill>
                <a:latin typeface="Times New Roman"/>
                <a:ea typeface="Times New Roman"/>
                <a:cs typeface="Times New Roman"/>
                <a:sym typeface="Times New Roman"/>
              </a:rPr>
              <a:t>Demand for the event </a:t>
            </a:r>
            <a:endParaRPr b="1" i="1" dirty="0">
              <a:solidFill>
                <a:srgbClr val="000000"/>
              </a:solidFill>
              <a:latin typeface="Times New Roman"/>
              <a:ea typeface="Times New Roman"/>
              <a:cs typeface="Times New Roman"/>
              <a:sym typeface="Times New Roman"/>
            </a:endParaRPr>
          </a:p>
          <a:p>
            <a:pPr marL="0" lvl="0" indent="0" algn="l" rtl="0">
              <a:spcBef>
                <a:spcPts val="0"/>
              </a:spcBef>
              <a:spcAft>
                <a:spcPts val="0"/>
              </a:spcAft>
              <a:buNone/>
            </a:pPr>
            <a:endParaRPr dirty="0"/>
          </a:p>
        </p:txBody>
      </p:sp>
      <p:sp>
        <p:nvSpPr>
          <p:cNvPr id="114" name="Google Shape;114;p17"/>
          <p:cNvSpPr txBox="1">
            <a:spLocks noGrp="1"/>
          </p:cNvSpPr>
          <p:nvPr>
            <p:ph type="body" idx="1"/>
          </p:nvPr>
        </p:nvSpPr>
        <p:spPr>
          <a:xfrm>
            <a:off x="311700" y="965761"/>
            <a:ext cx="8520600" cy="3756600"/>
          </a:xfrm>
          <a:prstGeom prst="rect">
            <a:avLst/>
          </a:prstGeom>
        </p:spPr>
        <p:txBody>
          <a:bodyPr spcFirstLastPara="1" wrap="square" lIns="91425" tIns="91425" rIns="91425" bIns="91425" anchor="t" anchorCtr="0">
            <a:normAutofit/>
          </a:bodyPr>
          <a:lstStyle/>
          <a:p>
            <a:pPr marL="457200" lvl="0" indent="-342900" algn="just" rtl="0">
              <a:lnSpc>
                <a:spcPct val="150000"/>
              </a:lnSpc>
              <a:spcBef>
                <a:spcPts val="0"/>
              </a:spcBef>
              <a:spcAft>
                <a:spcPts val="0"/>
              </a:spcAft>
              <a:buClr>
                <a:srgbClr val="000000"/>
              </a:buClr>
              <a:buSzPts val="1800"/>
              <a:buFont typeface="Times New Roman"/>
              <a:buChar char="●"/>
            </a:pPr>
            <a:r>
              <a:rPr lang="en" dirty="0">
                <a:solidFill>
                  <a:srgbClr val="000000"/>
                </a:solidFill>
                <a:latin typeface="Times New Roman"/>
                <a:ea typeface="Times New Roman"/>
                <a:cs typeface="Times New Roman"/>
                <a:sym typeface="Times New Roman"/>
              </a:rPr>
              <a:t>There is a huge demand for this kind of event where people can enjoy real cultures and local festivals with ‘hwyl’, a grand welcome and local warmth (Traveltrade, 2025). </a:t>
            </a:r>
            <a:endParaRPr dirty="0">
              <a:solidFill>
                <a:srgbClr val="000000"/>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endParaRPr dirty="0">
              <a:solidFill>
                <a:srgbClr val="000000"/>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endParaRPr dirty="0">
              <a:solidFill>
                <a:srgbClr val="000000"/>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endParaRPr dirty="0">
              <a:solidFill>
                <a:srgbClr val="000000"/>
              </a:solidFill>
              <a:latin typeface="Times New Roman"/>
              <a:ea typeface="Times New Roman"/>
              <a:cs typeface="Times New Roman"/>
              <a:sym typeface="Times New Roman"/>
            </a:endParaRPr>
          </a:p>
          <a:p>
            <a:pPr marL="457200" lvl="0" indent="-342900" algn="just" rtl="0">
              <a:lnSpc>
                <a:spcPct val="150000"/>
              </a:lnSpc>
              <a:spcBef>
                <a:spcPts val="0"/>
              </a:spcBef>
              <a:spcAft>
                <a:spcPts val="0"/>
              </a:spcAft>
              <a:buClr>
                <a:srgbClr val="000000"/>
              </a:buClr>
              <a:buSzPts val="1800"/>
              <a:buFont typeface="Times New Roman"/>
              <a:buChar char="●"/>
            </a:pPr>
            <a:r>
              <a:rPr lang="en" dirty="0">
                <a:solidFill>
                  <a:srgbClr val="000000"/>
                </a:solidFill>
                <a:latin typeface="Times New Roman"/>
                <a:ea typeface="Times New Roman"/>
                <a:cs typeface="Times New Roman"/>
                <a:sym typeface="Times New Roman"/>
              </a:rPr>
              <a:t>An efficient event management plan can help in attracting a large number of visitors with its personalised services (</a:t>
            </a:r>
            <a:r>
              <a:rPr lang="en" dirty="0">
                <a:solidFill>
                  <a:srgbClr val="222222"/>
                </a:solidFill>
                <a:highlight>
                  <a:srgbClr val="FFFFFF"/>
                </a:highlight>
                <a:latin typeface="Times New Roman"/>
                <a:ea typeface="Times New Roman"/>
                <a:cs typeface="Times New Roman"/>
                <a:sym typeface="Times New Roman"/>
              </a:rPr>
              <a:t>Buhalis and Amaranggana, 2015)</a:t>
            </a:r>
            <a:r>
              <a:rPr lang="en" dirty="0">
                <a:solidFill>
                  <a:srgbClr val="000000"/>
                </a:solidFill>
                <a:latin typeface="Times New Roman"/>
                <a:ea typeface="Times New Roman"/>
                <a:cs typeface="Times New Roman"/>
                <a:sym typeface="Times New Roman"/>
              </a:rPr>
              <a:t>. </a:t>
            </a:r>
            <a:endParaRPr dirty="0">
              <a:solidFill>
                <a:srgbClr val="000000"/>
              </a:solidFill>
              <a:latin typeface="Times New Roman"/>
              <a:ea typeface="Times New Roman"/>
              <a:cs typeface="Times New Roman"/>
              <a:sym typeface="Times New Roman"/>
            </a:endParaRPr>
          </a:p>
          <a:p>
            <a:pPr marL="0" lvl="0" indent="0" algn="l" rtl="0">
              <a:spcBef>
                <a:spcPts val="0"/>
              </a:spcBef>
              <a:spcAft>
                <a:spcPts val="1200"/>
              </a:spcAft>
              <a:buNone/>
            </a:pPr>
            <a:endParaRPr dirty="0"/>
          </a:p>
        </p:txBody>
      </p:sp>
      <p:pic>
        <p:nvPicPr>
          <p:cNvPr id="115" name="Google Shape;115;p17"/>
          <p:cNvPicPr preferRelativeResize="0"/>
          <p:nvPr/>
        </p:nvPicPr>
        <p:blipFill>
          <a:blip r:embed="rId3">
            <a:alphaModFix/>
          </a:blip>
          <a:stretch>
            <a:fillRect/>
          </a:stretch>
        </p:blipFill>
        <p:spPr>
          <a:xfrm>
            <a:off x="2582350" y="2059638"/>
            <a:ext cx="3979300" cy="1243525"/>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19"/>
        <p:cNvGrpSpPr/>
        <p:nvPr/>
      </p:nvGrpSpPr>
      <p:grpSpPr>
        <a:xfrm>
          <a:off x="0" y="0"/>
          <a:ext cx="0" cy="0"/>
          <a:chOff x="0" y="0"/>
          <a:chExt cx="0" cy="0"/>
        </a:xfrm>
      </p:grpSpPr>
      <p:sp>
        <p:nvSpPr>
          <p:cNvPr id="120" name="Google Shape;120;p18"/>
          <p:cNvSpPr txBox="1">
            <a:spLocks noGrp="1"/>
          </p:cNvSpPr>
          <p:nvPr>
            <p:ph type="title"/>
          </p:nvPr>
        </p:nvSpPr>
        <p:spPr>
          <a:xfrm>
            <a:off x="311700" y="201844"/>
            <a:ext cx="8520600" cy="607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r>
              <a:rPr lang="en" b="1" i="1">
                <a:solidFill>
                  <a:srgbClr val="000000"/>
                </a:solidFill>
                <a:latin typeface="Times New Roman"/>
                <a:ea typeface="Times New Roman"/>
                <a:cs typeface="Times New Roman"/>
                <a:sym typeface="Times New Roman"/>
              </a:rPr>
              <a:t>Supply </a:t>
            </a:r>
            <a:endParaRPr b="1" i="1">
              <a:solidFill>
                <a:srgbClr val="000000"/>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
        <p:nvSpPr>
          <p:cNvPr id="121" name="Google Shape;121;p18"/>
          <p:cNvSpPr txBox="1">
            <a:spLocks noGrp="1"/>
          </p:cNvSpPr>
          <p:nvPr>
            <p:ph type="body" idx="1"/>
          </p:nvPr>
        </p:nvSpPr>
        <p:spPr>
          <a:xfrm>
            <a:off x="311700" y="1229875"/>
            <a:ext cx="4692300" cy="3339000"/>
          </a:xfrm>
          <a:prstGeom prst="rect">
            <a:avLst/>
          </a:prstGeom>
        </p:spPr>
        <p:txBody>
          <a:bodyPr spcFirstLastPara="1" wrap="square" lIns="91425" tIns="91425" rIns="91425" bIns="91425" anchor="t" anchorCtr="0">
            <a:noAutofit/>
          </a:bodyPr>
          <a:lstStyle/>
          <a:p>
            <a:pPr marL="457200" lvl="0" indent="-352425" algn="just" rtl="0">
              <a:lnSpc>
                <a:spcPct val="140000"/>
              </a:lnSpc>
              <a:spcBef>
                <a:spcPts val="0"/>
              </a:spcBef>
              <a:spcAft>
                <a:spcPts val="0"/>
              </a:spcAft>
              <a:buClr>
                <a:srgbClr val="000000"/>
              </a:buClr>
              <a:buSzPts val="1950"/>
              <a:buFont typeface="Times New Roman"/>
              <a:buChar char="●"/>
            </a:pPr>
            <a:r>
              <a:rPr lang="en" sz="1950">
                <a:solidFill>
                  <a:srgbClr val="000000"/>
                </a:solidFill>
                <a:latin typeface="Times New Roman"/>
                <a:ea typeface="Times New Roman"/>
                <a:cs typeface="Times New Roman"/>
                <a:sym typeface="Times New Roman"/>
              </a:rPr>
              <a:t>It is important to maintain the supply chain in all the different operations to avoid potential disruptions and satisfy all the customers (</a:t>
            </a:r>
            <a:r>
              <a:rPr lang="en" sz="1950">
                <a:solidFill>
                  <a:srgbClr val="222222"/>
                </a:solidFill>
                <a:highlight>
                  <a:srgbClr val="FFFFFF"/>
                </a:highlight>
                <a:latin typeface="Times New Roman"/>
                <a:ea typeface="Times New Roman"/>
                <a:cs typeface="Times New Roman"/>
                <a:sym typeface="Times New Roman"/>
              </a:rPr>
              <a:t>Kitunen </a:t>
            </a:r>
            <a:r>
              <a:rPr lang="en" sz="1950" i="1">
                <a:solidFill>
                  <a:srgbClr val="222222"/>
                </a:solidFill>
                <a:highlight>
                  <a:srgbClr val="FFFFFF"/>
                </a:highlight>
                <a:latin typeface="Times New Roman"/>
                <a:ea typeface="Times New Roman"/>
                <a:cs typeface="Times New Roman"/>
                <a:sym typeface="Times New Roman"/>
              </a:rPr>
              <a:t>et al. </a:t>
            </a:r>
            <a:r>
              <a:rPr lang="en" sz="1950">
                <a:solidFill>
                  <a:srgbClr val="222222"/>
                </a:solidFill>
                <a:highlight>
                  <a:srgbClr val="FFFFFF"/>
                </a:highlight>
                <a:latin typeface="Times New Roman"/>
                <a:ea typeface="Times New Roman"/>
                <a:cs typeface="Times New Roman"/>
                <a:sym typeface="Times New Roman"/>
              </a:rPr>
              <a:t>2019)</a:t>
            </a:r>
            <a:r>
              <a:rPr lang="en" sz="1950">
                <a:solidFill>
                  <a:srgbClr val="000000"/>
                </a:solidFill>
                <a:latin typeface="Times New Roman"/>
                <a:ea typeface="Times New Roman"/>
                <a:cs typeface="Times New Roman"/>
                <a:sym typeface="Times New Roman"/>
              </a:rPr>
              <a:t>. </a:t>
            </a:r>
            <a:endParaRPr sz="1950">
              <a:solidFill>
                <a:srgbClr val="000000"/>
              </a:solidFill>
              <a:latin typeface="Times New Roman"/>
              <a:ea typeface="Times New Roman"/>
              <a:cs typeface="Times New Roman"/>
              <a:sym typeface="Times New Roman"/>
            </a:endParaRPr>
          </a:p>
          <a:p>
            <a:pPr marL="457200" lvl="0" indent="-352425" algn="just" rtl="0">
              <a:lnSpc>
                <a:spcPct val="140000"/>
              </a:lnSpc>
              <a:spcBef>
                <a:spcPts val="0"/>
              </a:spcBef>
              <a:spcAft>
                <a:spcPts val="0"/>
              </a:spcAft>
              <a:buClr>
                <a:srgbClr val="000000"/>
              </a:buClr>
              <a:buSzPts val="1950"/>
              <a:buFont typeface="Times New Roman"/>
              <a:buChar char="●"/>
            </a:pPr>
            <a:r>
              <a:rPr lang="en" sz="1950">
                <a:solidFill>
                  <a:srgbClr val="000000"/>
                </a:solidFill>
                <a:latin typeface="Times New Roman"/>
                <a:ea typeface="Times New Roman"/>
                <a:cs typeface="Times New Roman"/>
                <a:sym typeface="Times New Roman"/>
              </a:rPr>
              <a:t>In the event, Croesco, MICE tourism will be utilised to prevent from creating any gap in the execution of the entire program. </a:t>
            </a:r>
            <a:endParaRPr sz="1950">
              <a:solidFill>
                <a:srgbClr val="000000"/>
              </a:solidFill>
              <a:latin typeface="Times New Roman"/>
              <a:ea typeface="Times New Roman"/>
              <a:cs typeface="Times New Roman"/>
              <a:sym typeface="Times New Roman"/>
            </a:endParaRPr>
          </a:p>
          <a:p>
            <a:pPr marL="0" lvl="0" indent="0" algn="l" rtl="0">
              <a:lnSpc>
                <a:spcPct val="105000"/>
              </a:lnSpc>
              <a:spcBef>
                <a:spcPts val="0"/>
              </a:spcBef>
              <a:spcAft>
                <a:spcPts val="1200"/>
              </a:spcAft>
              <a:buSzPts val="1018"/>
              <a:buNone/>
            </a:pPr>
            <a:endParaRPr sz="1950"/>
          </a:p>
        </p:txBody>
      </p:sp>
      <p:pic>
        <p:nvPicPr>
          <p:cNvPr id="122" name="Google Shape;122;p18"/>
          <p:cNvPicPr preferRelativeResize="0"/>
          <p:nvPr/>
        </p:nvPicPr>
        <p:blipFill>
          <a:blip r:embed="rId3">
            <a:alphaModFix/>
          </a:blip>
          <a:stretch>
            <a:fillRect/>
          </a:stretch>
        </p:blipFill>
        <p:spPr>
          <a:xfrm>
            <a:off x="5201350" y="1643875"/>
            <a:ext cx="3835201" cy="1855742"/>
          </a:xfrm>
          <a:prstGeom prst="rect">
            <a:avLst/>
          </a:prstGeom>
          <a:noFill/>
          <a:ln w="9525" cap="flat" cmpd="sng">
            <a:solidFill>
              <a:schemeClr val="dk2"/>
            </a:solidFill>
            <a:prstDash val="solid"/>
            <a:round/>
            <a:headEnd type="none" w="sm" len="sm"/>
            <a:tailEnd type="none" w="sm" len="sm"/>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26"/>
        <p:cNvGrpSpPr/>
        <p:nvPr/>
      </p:nvGrpSpPr>
      <p:grpSpPr>
        <a:xfrm>
          <a:off x="0" y="0"/>
          <a:ext cx="0" cy="0"/>
          <a:chOff x="0" y="0"/>
          <a:chExt cx="0" cy="0"/>
        </a:xfrm>
      </p:grpSpPr>
      <p:sp>
        <p:nvSpPr>
          <p:cNvPr id="127" name="Google Shape;127;p19"/>
          <p:cNvSpPr txBox="1">
            <a:spLocks noGrp="1"/>
          </p:cNvSpPr>
          <p:nvPr>
            <p:ph type="title"/>
          </p:nvPr>
        </p:nvSpPr>
        <p:spPr>
          <a:xfrm>
            <a:off x="311700" y="183525"/>
            <a:ext cx="8520600" cy="607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r>
              <a:rPr lang="en" b="1" i="1" dirty="0">
                <a:solidFill>
                  <a:srgbClr val="000000"/>
                </a:solidFill>
                <a:latin typeface="Times New Roman"/>
                <a:ea typeface="Times New Roman"/>
                <a:cs typeface="Times New Roman"/>
                <a:sym typeface="Times New Roman"/>
              </a:rPr>
              <a:t>Competition </a:t>
            </a:r>
            <a:endParaRPr b="1" i="1" dirty="0">
              <a:solidFill>
                <a:srgbClr val="000000"/>
              </a:solidFill>
              <a:latin typeface="Times New Roman"/>
              <a:ea typeface="Times New Roman"/>
              <a:cs typeface="Times New Roman"/>
              <a:sym typeface="Times New Roman"/>
            </a:endParaRPr>
          </a:p>
          <a:p>
            <a:pPr marL="0" lvl="0" indent="0" algn="l" rtl="0">
              <a:spcBef>
                <a:spcPts val="0"/>
              </a:spcBef>
              <a:spcAft>
                <a:spcPts val="0"/>
              </a:spcAft>
              <a:buNone/>
            </a:pPr>
            <a:endParaRPr dirty="0"/>
          </a:p>
        </p:txBody>
      </p:sp>
      <p:sp>
        <p:nvSpPr>
          <p:cNvPr id="128" name="Google Shape;128;p19"/>
          <p:cNvSpPr txBox="1">
            <a:spLocks noGrp="1"/>
          </p:cNvSpPr>
          <p:nvPr>
            <p:ph type="body" idx="1"/>
          </p:nvPr>
        </p:nvSpPr>
        <p:spPr>
          <a:xfrm>
            <a:off x="3388526" y="605472"/>
            <a:ext cx="5591400" cy="3339000"/>
          </a:xfrm>
          <a:prstGeom prst="rect">
            <a:avLst/>
          </a:prstGeom>
        </p:spPr>
        <p:txBody>
          <a:bodyPr spcFirstLastPara="1" wrap="square" lIns="91425" tIns="91425" rIns="91425" bIns="91425" anchor="t" anchorCtr="0">
            <a:noAutofit/>
          </a:bodyPr>
          <a:lstStyle/>
          <a:p>
            <a:pPr marL="457200" lvl="0" indent="-355600" algn="just" rtl="0">
              <a:lnSpc>
                <a:spcPct val="150000"/>
              </a:lnSpc>
              <a:spcBef>
                <a:spcPts val="0"/>
              </a:spcBef>
              <a:spcAft>
                <a:spcPts val="0"/>
              </a:spcAft>
              <a:buClr>
                <a:srgbClr val="000000"/>
              </a:buClr>
              <a:buSzPts val="2000"/>
              <a:buFont typeface="Times New Roman"/>
              <a:buChar char="●"/>
            </a:pPr>
            <a:r>
              <a:rPr lang="en" sz="2000" dirty="0">
                <a:solidFill>
                  <a:srgbClr val="000000"/>
                </a:solidFill>
                <a:latin typeface="Times New Roman"/>
                <a:ea typeface="Times New Roman"/>
                <a:cs typeface="Times New Roman"/>
                <a:sym typeface="Times New Roman"/>
              </a:rPr>
              <a:t>The event in Wales, Croesco, may face certain competition from different locations which are also popular for their cultures and attract visitors. </a:t>
            </a:r>
            <a:endParaRPr sz="2000" dirty="0">
              <a:solidFill>
                <a:srgbClr val="000000"/>
              </a:solidFill>
              <a:latin typeface="Times New Roman"/>
              <a:ea typeface="Times New Roman"/>
              <a:cs typeface="Times New Roman"/>
              <a:sym typeface="Times New Roman"/>
            </a:endParaRPr>
          </a:p>
          <a:p>
            <a:pPr marL="457200" lvl="0" indent="-355600" algn="just" rtl="0">
              <a:lnSpc>
                <a:spcPct val="150000"/>
              </a:lnSpc>
              <a:spcBef>
                <a:spcPts val="0"/>
              </a:spcBef>
              <a:spcAft>
                <a:spcPts val="0"/>
              </a:spcAft>
              <a:buClr>
                <a:srgbClr val="000000"/>
              </a:buClr>
              <a:buSzPts val="2000"/>
              <a:buFont typeface="Times New Roman"/>
              <a:buChar char="●"/>
            </a:pPr>
            <a:r>
              <a:rPr lang="en" sz="2000" dirty="0">
                <a:solidFill>
                  <a:srgbClr val="000000"/>
                </a:solidFill>
                <a:latin typeface="Times New Roman"/>
                <a:ea typeface="Times New Roman"/>
                <a:cs typeface="Times New Roman"/>
                <a:sym typeface="Times New Roman"/>
              </a:rPr>
              <a:t>It is important to move forward with discipline in fostering an effective management process to attract visitors, avoiding any challenges (</a:t>
            </a:r>
            <a:r>
              <a:rPr lang="en" sz="2000" dirty="0">
                <a:solidFill>
                  <a:srgbClr val="222222"/>
                </a:solidFill>
                <a:latin typeface="Times New Roman"/>
                <a:ea typeface="Times New Roman"/>
                <a:cs typeface="Times New Roman"/>
                <a:sym typeface="Times New Roman"/>
              </a:rPr>
              <a:t>Fox </a:t>
            </a:r>
            <a:r>
              <a:rPr lang="en" sz="2000" i="1" dirty="0">
                <a:solidFill>
                  <a:srgbClr val="222222"/>
                </a:solidFill>
                <a:latin typeface="Times New Roman"/>
                <a:ea typeface="Times New Roman"/>
                <a:cs typeface="Times New Roman"/>
                <a:sym typeface="Times New Roman"/>
              </a:rPr>
              <a:t>et al. </a:t>
            </a:r>
            <a:r>
              <a:rPr lang="en" sz="2000" dirty="0">
                <a:solidFill>
                  <a:srgbClr val="222222"/>
                </a:solidFill>
                <a:latin typeface="Times New Roman"/>
                <a:ea typeface="Times New Roman"/>
                <a:cs typeface="Times New Roman"/>
                <a:sym typeface="Times New Roman"/>
              </a:rPr>
              <a:t>2014)</a:t>
            </a:r>
            <a:r>
              <a:rPr lang="en" sz="2000" dirty="0">
                <a:solidFill>
                  <a:srgbClr val="000000"/>
                </a:solidFill>
                <a:latin typeface="Times New Roman"/>
                <a:ea typeface="Times New Roman"/>
                <a:cs typeface="Times New Roman"/>
                <a:sym typeface="Times New Roman"/>
              </a:rPr>
              <a:t>.</a:t>
            </a:r>
            <a:endParaRPr sz="2000" dirty="0">
              <a:solidFill>
                <a:srgbClr val="000000"/>
              </a:solidFill>
              <a:latin typeface="Times New Roman"/>
              <a:ea typeface="Times New Roman"/>
              <a:cs typeface="Times New Roman"/>
              <a:sym typeface="Times New Roman"/>
            </a:endParaRPr>
          </a:p>
          <a:p>
            <a:pPr marL="0" lvl="0" indent="0" algn="l" rtl="0">
              <a:spcBef>
                <a:spcPts val="0"/>
              </a:spcBef>
              <a:spcAft>
                <a:spcPts val="1200"/>
              </a:spcAft>
              <a:buNone/>
            </a:pPr>
            <a:endParaRPr sz="2000" dirty="0"/>
          </a:p>
        </p:txBody>
      </p:sp>
      <p:pic>
        <p:nvPicPr>
          <p:cNvPr id="129" name="Google Shape;129;p19"/>
          <p:cNvPicPr preferRelativeResize="0"/>
          <p:nvPr/>
        </p:nvPicPr>
        <p:blipFill>
          <a:blip r:embed="rId3">
            <a:alphaModFix/>
          </a:blip>
          <a:stretch>
            <a:fillRect/>
          </a:stretch>
        </p:blipFill>
        <p:spPr>
          <a:xfrm>
            <a:off x="311700" y="1648700"/>
            <a:ext cx="3076826" cy="1846096"/>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33"/>
        <p:cNvGrpSpPr/>
        <p:nvPr/>
      </p:nvGrpSpPr>
      <p:grpSpPr>
        <a:xfrm>
          <a:off x="0" y="0"/>
          <a:ext cx="0" cy="0"/>
          <a:chOff x="0" y="0"/>
          <a:chExt cx="0" cy="0"/>
        </a:xfrm>
      </p:grpSpPr>
      <p:sp>
        <p:nvSpPr>
          <p:cNvPr id="134" name="Google Shape;134;p20"/>
          <p:cNvSpPr txBox="1">
            <a:spLocks noGrp="1"/>
          </p:cNvSpPr>
          <p:nvPr>
            <p:ph type="title"/>
          </p:nvPr>
        </p:nvSpPr>
        <p:spPr>
          <a:xfrm>
            <a:off x="311700" y="270725"/>
            <a:ext cx="8520600" cy="607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r>
              <a:rPr lang="en" sz="2400" b="1" i="1" dirty="0">
                <a:solidFill>
                  <a:srgbClr val="000000"/>
                </a:solidFill>
                <a:latin typeface="Times New Roman"/>
                <a:ea typeface="Times New Roman"/>
                <a:cs typeface="Times New Roman"/>
                <a:sym typeface="Times New Roman"/>
              </a:rPr>
              <a:t>Marketing activity </a:t>
            </a:r>
            <a:endParaRPr sz="2400" b="1" i="1" dirty="0">
              <a:solidFill>
                <a:srgbClr val="000000"/>
              </a:solidFill>
              <a:latin typeface="Times New Roman"/>
              <a:ea typeface="Times New Roman"/>
              <a:cs typeface="Times New Roman"/>
              <a:sym typeface="Times New Roman"/>
            </a:endParaRPr>
          </a:p>
          <a:p>
            <a:pPr marL="0" lvl="0" indent="0" algn="l" rtl="0">
              <a:spcBef>
                <a:spcPts val="0"/>
              </a:spcBef>
              <a:spcAft>
                <a:spcPts val="0"/>
              </a:spcAft>
              <a:buNone/>
            </a:pPr>
            <a:endParaRPr sz="2400" dirty="0"/>
          </a:p>
        </p:txBody>
      </p:sp>
      <p:sp>
        <p:nvSpPr>
          <p:cNvPr id="135" name="Google Shape;135;p20"/>
          <p:cNvSpPr txBox="1">
            <a:spLocks noGrp="1"/>
          </p:cNvSpPr>
          <p:nvPr>
            <p:ph type="body" idx="1"/>
          </p:nvPr>
        </p:nvSpPr>
        <p:spPr>
          <a:xfrm>
            <a:off x="151300" y="977114"/>
            <a:ext cx="5218500" cy="3339000"/>
          </a:xfrm>
          <a:prstGeom prst="rect">
            <a:avLst/>
          </a:prstGeom>
        </p:spPr>
        <p:txBody>
          <a:bodyPr spcFirstLastPara="1" wrap="square" lIns="91425" tIns="91425" rIns="91425" bIns="91425" anchor="t" anchorCtr="0">
            <a:noAutofit/>
          </a:bodyPr>
          <a:lstStyle/>
          <a:p>
            <a:pPr marL="457200" lvl="0" indent="-349250" algn="just" rtl="0">
              <a:lnSpc>
                <a:spcPct val="150000"/>
              </a:lnSpc>
              <a:spcBef>
                <a:spcPts val="0"/>
              </a:spcBef>
              <a:spcAft>
                <a:spcPts val="0"/>
              </a:spcAft>
              <a:buClr>
                <a:srgbClr val="000000"/>
              </a:buClr>
              <a:buSzPts val="1900"/>
              <a:buFont typeface="Times New Roman"/>
              <a:buChar char="●"/>
            </a:pPr>
            <a:r>
              <a:rPr lang="en" sz="1900" dirty="0">
                <a:solidFill>
                  <a:srgbClr val="000000"/>
                </a:solidFill>
                <a:latin typeface="Times New Roman"/>
                <a:ea typeface="Times New Roman"/>
                <a:cs typeface="Times New Roman"/>
                <a:sym typeface="Times New Roman"/>
              </a:rPr>
              <a:t>Croesco is itself a campaign which is promoting the warm welcome of Wales by experiencing its cultures, arts, local festivals etc. (Visitswanseabay, 2025).</a:t>
            </a:r>
            <a:endParaRPr sz="1900" dirty="0">
              <a:solidFill>
                <a:srgbClr val="000000"/>
              </a:solidFill>
              <a:latin typeface="Times New Roman"/>
              <a:ea typeface="Times New Roman"/>
              <a:cs typeface="Times New Roman"/>
              <a:sym typeface="Times New Roman"/>
            </a:endParaRPr>
          </a:p>
          <a:p>
            <a:pPr marL="457200" lvl="0" indent="-349250" algn="just" rtl="0">
              <a:lnSpc>
                <a:spcPct val="150000"/>
              </a:lnSpc>
              <a:spcBef>
                <a:spcPts val="0"/>
              </a:spcBef>
              <a:spcAft>
                <a:spcPts val="0"/>
              </a:spcAft>
              <a:buClr>
                <a:srgbClr val="000000"/>
              </a:buClr>
              <a:buSzPts val="1900"/>
              <a:buFont typeface="Times New Roman"/>
              <a:buChar char="●"/>
            </a:pPr>
            <a:r>
              <a:rPr lang="en" sz="1900" dirty="0">
                <a:solidFill>
                  <a:srgbClr val="000000"/>
                </a:solidFill>
                <a:latin typeface="Times New Roman"/>
                <a:ea typeface="Times New Roman"/>
                <a:cs typeface="Times New Roman"/>
                <a:sym typeface="Times New Roman"/>
              </a:rPr>
              <a:t>The utilisation of different social media channels and influencer marketing can engage or cover more potential visitors, preaching the uniqueness of the event (</a:t>
            </a:r>
            <a:r>
              <a:rPr lang="en" sz="1900" dirty="0">
                <a:solidFill>
                  <a:srgbClr val="222222"/>
                </a:solidFill>
                <a:latin typeface="Times New Roman"/>
                <a:ea typeface="Times New Roman"/>
                <a:cs typeface="Times New Roman"/>
                <a:sym typeface="Times New Roman"/>
              </a:rPr>
              <a:t>Isosuo, 2016)</a:t>
            </a:r>
            <a:r>
              <a:rPr lang="en" sz="1900" dirty="0">
                <a:solidFill>
                  <a:srgbClr val="000000"/>
                </a:solidFill>
                <a:latin typeface="Times New Roman"/>
                <a:ea typeface="Times New Roman"/>
                <a:cs typeface="Times New Roman"/>
                <a:sym typeface="Times New Roman"/>
              </a:rPr>
              <a:t>. </a:t>
            </a:r>
            <a:endParaRPr sz="1900" dirty="0"/>
          </a:p>
        </p:txBody>
      </p:sp>
      <p:pic>
        <p:nvPicPr>
          <p:cNvPr id="136" name="Google Shape;136;p20"/>
          <p:cNvPicPr preferRelativeResize="0"/>
          <p:nvPr/>
        </p:nvPicPr>
        <p:blipFill>
          <a:blip r:embed="rId3">
            <a:alphaModFix/>
          </a:blip>
          <a:stretch>
            <a:fillRect/>
          </a:stretch>
        </p:blipFill>
        <p:spPr>
          <a:xfrm>
            <a:off x="5530200" y="1417025"/>
            <a:ext cx="3462500" cy="2309460"/>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40"/>
        <p:cNvGrpSpPr/>
        <p:nvPr/>
      </p:nvGrpSpPr>
      <p:grpSpPr>
        <a:xfrm>
          <a:off x="0" y="0"/>
          <a:ext cx="0" cy="0"/>
          <a:chOff x="0" y="0"/>
          <a:chExt cx="0" cy="0"/>
        </a:xfrm>
      </p:grpSpPr>
      <p:sp>
        <p:nvSpPr>
          <p:cNvPr id="141" name="Google Shape;141;p21"/>
          <p:cNvSpPr txBox="1">
            <a:spLocks noGrp="1"/>
          </p:cNvSpPr>
          <p:nvPr>
            <p:ph type="title"/>
          </p:nvPr>
        </p:nvSpPr>
        <p:spPr>
          <a:xfrm>
            <a:off x="209484" y="73375"/>
            <a:ext cx="8520600" cy="607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r>
              <a:rPr lang="en" b="1" dirty="0">
                <a:solidFill>
                  <a:srgbClr val="000000"/>
                </a:solidFill>
                <a:latin typeface="Times New Roman"/>
                <a:ea typeface="Times New Roman"/>
                <a:cs typeface="Times New Roman"/>
                <a:sym typeface="Times New Roman"/>
              </a:rPr>
              <a:t>Operational factors</a:t>
            </a:r>
            <a:endParaRPr b="1" dirty="0">
              <a:solidFill>
                <a:srgbClr val="000000"/>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 b="1" i="1" dirty="0">
                <a:solidFill>
                  <a:srgbClr val="000000"/>
                </a:solidFill>
                <a:latin typeface="Times New Roman"/>
                <a:ea typeface="Times New Roman"/>
                <a:cs typeface="Times New Roman"/>
                <a:sym typeface="Times New Roman"/>
              </a:rPr>
              <a:t>Venue</a:t>
            </a:r>
            <a:endParaRPr b="1" i="1" dirty="0">
              <a:solidFill>
                <a:srgbClr val="000000"/>
              </a:solidFill>
              <a:latin typeface="Times New Roman"/>
              <a:ea typeface="Times New Roman"/>
              <a:cs typeface="Times New Roman"/>
              <a:sym typeface="Times New Roman"/>
            </a:endParaRPr>
          </a:p>
          <a:p>
            <a:pPr marL="0" lvl="0" indent="0" algn="l" rtl="0">
              <a:spcBef>
                <a:spcPts val="0"/>
              </a:spcBef>
              <a:spcAft>
                <a:spcPts val="0"/>
              </a:spcAft>
              <a:buNone/>
            </a:pPr>
            <a:endParaRPr dirty="0"/>
          </a:p>
        </p:txBody>
      </p:sp>
      <p:sp>
        <p:nvSpPr>
          <p:cNvPr id="142" name="Google Shape;142;p21"/>
          <p:cNvSpPr txBox="1">
            <a:spLocks noGrp="1"/>
          </p:cNvSpPr>
          <p:nvPr>
            <p:ph type="body" idx="1"/>
          </p:nvPr>
        </p:nvSpPr>
        <p:spPr>
          <a:xfrm>
            <a:off x="3688300" y="1427225"/>
            <a:ext cx="5166000" cy="3339000"/>
          </a:xfrm>
          <a:prstGeom prst="rect">
            <a:avLst/>
          </a:prstGeom>
        </p:spPr>
        <p:txBody>
          <a:bodyPr spcFirstLastPara="1" wrap="square" lIns="91425" tIns="91425" rIns="91425" bIns="91425" anchor="t" anchorCtr="0">
            <a:normAutofit/>
          </a:bodyPr>
          <a:lstStyle/>
          <a:p>
            <a:pPr marL="457200" lvl="0" indent="-355600" algn="just" rtl="0">
              <a:lnSpc>
                <a:spcPct val="150000"/>
              </a:lnSpc>
              <a:spcBef>
                <a:spcPts val="0"/>
              </a:spcBef>
              <a:spcAft>
                <a:spcPts val="0"/>
              </a:spcAft>
              <a:buClr>
                <a:srgbClr val="000000"/>
              </a:buClr>
              <a:buSzPts val="2000"/>
              <a:buFont typeface="Times New Roman"/>
              <a:buChar char="●"/>
            </a:pPr>
            <a:r>
              <a:rPr lang="en" sz="2000">
                <a:solidFill>
                  <a:srgbClr val="000000"/>
                </a:solidFill>
                <a:latin typeface="Times New Roman"/>
                <a:ea typeface="Times New Roman"/>
                <a:cs typeface="Times New Roman"/>
                <a:sym typeface="Times New Roman"/>
              </a:rPr>
              <a:t>The event, Croesco, is celebrated in the entire Wales to enhance visitor experience and make them feel welcome. </a:t>
            </a:r>
            <a:endParaRPr sz="2000">
              <a:solidFill>
                <a:srgbClr val="000000"/>
              </a:solidFill>
              <a:latin typeface="Times New Roman"/>
              <a:ea typeface="Times New Roman"/>
              <a:cs typeface="Times New Roman"/>
              <a:sym typeface="Times New Roman"/>
            </a:endParaRPr>
          </a:p>
          <a:p>
            <a:pPr marL="457200" lvl="0" indent="-355600" algn="just" rtl="0">
              <a:lnSpc>
                <a:spcPct val="150000"/>
              </a:lnSpc>
              <a:spcBef>
                <a:spcPts val="0"/>
              </a:spcBef>
              <a:spcAft>
                <a:spcPts val="0"/>
              </a:spcAft>
              <a:buClr>
                <a:srgbClr val="000000"/>
              </a:buClr>
              <a:buSzPts val="2000"/>
              <a:buFont typeface="Times New Roman"/>
              <a:buChar char="●"/>
            </a:pPr>
            <a:r>
              <a:rPr lang="en" sz="2000">
                <a:solidFill>
                  <a:srgbClr val="000000"/>
                </a:solidFill>
                <a:latin typeface="Times New Roman"/>
                <a:ea typeface="Times New Roman"/>
                <a:cs typeface="Times New Roman"/>
                <a:sym typeface="Times New Roman"/>
              </a:rPr>
              <a:t>Different locations in Wales where visitors go reflect the cultures and traditions. </a:t>
            </a:r>
            <a:endParaRPr sz="2000">
              <a:solidFill>
                <a:srgbClr val="000000"/>
              </a:solidFill>
              <a:latin typeface="Times New Roman"/>
              <a:ea typeface="Times New Roman"/>
              <a:cs typeface="Times New Roman"/>
              <a:sym typeface="Times New Roman"/>
            </a:endParaRPr>
          </a:p>
          <a:p>
            <a:pPr marL="0" lvl="0" indent="0" algn="l" rtl="0">
              <a:spcBef>
                <a:spcPts val="0"/>
              </a:spcBef>
              <a:spcAft>
                <a:spcPts val="1200"/>
              </a:spcAft>
              <a:buNone/>
            </a:pPr>
            <a:endParaRPr sz="2000"/>
          </a:p>
        </p:txBody>
      </p:sp>
      <p:pic>
        <p:nvPicPr>
          <p:cNvPr id="143" name="Google Shape;143;p21"/>
          <p:cNvPicPr preferRelativeResize="0"/>
          <p:nvPr/>
        </p:nvPicPr>
        <p:blipFill rotWithShape="1">
          <a:blip r:embed="rId3">
            <a:alphaModFix/>
          </a:blip>
          <a:srcRect l="21286" r="11223"/>
          <a:stretch/>
        </p:blipFill>
        <p:spPr>
          <a:xfrm>
            <a:off x="320600" y="1805225"/>
            <a:ext cx="3258049" cy="2413725"/>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47"/>
        <p:cNvGrpSpPr/>
        <p:nvPr/>
      </p:nvGrpSpPr>
      <p:grpSpPr>
        <a:xfrm>
          <a:off x="0" y="0"/>
          <a:ext cx="0" cy="0"/>
          <a:chOff x="0" y="0"/>
          <a:chExt cx="0" cy="0"/>
        </a:xfrm>
      </p:grpSpPr>
      <p:sp>
        <p:nvSpPr>
          <p:cNvPr id="148" name="Google Shape;148;p22"/>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Autofit/>
          </a:bodyPr>
          <a:lstStyle/>
          <a:p>
            <a:pPr marL="0" lvl="0" indent="0" algn="ctr" rtl="0">
              <a:lnSpc>
                <a:spcPct val="150000"/>
              </a:lnSpc>
              <a:spcBef>
                <a:spcPts val="0"/>
              </a:spcBef>
              <a:spcAft>
                <a:spcPts val="0"/>
              </a:spcAft>
              <a:buSzPts val="990"/>
              <a:buNone/>
            </a:pPr>
            <a:r>
              <a:rPr lang="en" sz="1879" b="1" i="1">
                <a:solidFill>
                  <a:srgbClr val="000000"/>
                </a:solidFill>
                <a:latin typeface="Times New Roman"/>
                <a:ea typeface="Times New Roman"/>
                <a:cs typeface="Times New Roman"/>
                <a:sym typeface="Times New Roman"/>
              </a:rPr>
              <a:t>Required skills</a:t>
            </a:r>
            <a:endParaRPr sz="1879" b="1" i="1">
              <a:solidFill>
                <a:srgbClr val="000000"/>
              </a:solidFill>
              <a:latin typeface="Times New Roman"/>
              <a:ea typeface="Times New Roman"/>
              <a:cs typeface="Times New Roman"/>
              <a:sym typeface="Times New Roman"/>
            </a:endParaRPr>
          </a:p>
          <a:p>
            <a:pPr marL="0" lvl="0" indent="0" algn="ctr" rtl="0">
              <a:spcBef>
                <a:spcPts val="0"/>
              </a:spcBef>
              <a:spcAft>
                <a:spcPts val="0"/>
              </a:spcAft>
              <a:buSzPts val="990"/>
              <a:buNone/>
            </a:pPr>
            <a:endParaRPr sz="3500"/>
          </a:p>
        </p:txBody>
      </p:sp>
      <p:sp>
        <p:nvSpPr>
          <p:cNvPr id="149" name="Google Shape;149;p22"/>
          <p:cNvSpPr txBox="1">
            <a:spLocks noGrp="1"/>
          </p:cNvSpPr>
          <p:nvPr>
            <p:ph type="body" idx="1"/>
          </p:nvPr>
        </p:nvSpPr>
        <p:spPr>
          <a:xfrm>
            <a:off x="311700" y="1229875"/>
            <a:ext cx="3718800" cy="3339000"/>
          </a:xfrm>
          <a:prstGeom prst="rect">
            <a:avLst/>
          </a:prstGeom>
        </p:spPr>
        <p:txBody>
          <a:bodyPr spcFirstLastPara="1" wrap="square" lIns="91425" tIns="91425" rIns="91425" bIns="91425" anchor="t" anchorCtr="0">
            <a:normAutofit/>
          </a:bodyPr>
          <a:lstStyle/>
          <a:p>
            <a:pPr marL="457200" lvl="0" indent="-349250" algn="just" rtl="0">
              <a:lnSpc>
                <a:spcPct val="150000"/>
              </a:lnSpc>
              <a:spcBef>
                <a:spcPts val="0"/>
              </a:spcBef>
              <a:spcAft>
                <a:spcPts val="0"/>
              </a:spcAft>
              <a:buClr>
                <a:srgbClr val="000000"/>
              </a:buClr>
              <a:buSzPts val="1900"/>
              <a:buFont typeface="Times New Roman"/>
              <a:buChar char="●"/>
            </a:pPr>
            <a:r>
              <a:rPr lang="en" sz="1900">
                <a:solidFill>
                  <a:srgbClr val="000000"/>
                </a:solidFill>
                <a:latin typeface="Times New Roman"/>
                <a:ea typeface="Times New Roman"/>
                <a:cs typeface="Times New Roman"/>
                <a:sym typeface="Times New Roman"/>
              </a:rPr>
              <a:t>In the context of event management the some of the skills.</a:t>
            </a:r>
            <a:endParaRPr sz="1900">
              <a:solidFill>
                <a:srgbClr val="000000"/>
              </a:solidFill>
              <a:latin typeface="Times New Roman"/>
              <a:ea typeface="Times New Roman"/>
              <a:cs typeface="Times New Roman"/>
              <a:sym typeface="Times New Roman"/>
            </a:endParaRPr>
          </a:p>
          <a:p>
            <a:pPr marL="457200" lvl="0" indent="-349250" algn="just" rtl="0">
              <a:lnSpc>
                <a:spcPct val="150000"/>
              </a:lnSpc>
              <a:spcBef>
                <a:spcPts val="0"/>
              </a:spcBef>
              <a:spcAft>
                <a:spcPts val="0"/>
              </a:spcAft>
              <a:buClr>
                <a:srgbClr val="000000"/>
              </a:buClr>
              <a:buSzPts val="1900"/>
              <a:buFont typeface="Times New Roman"/>
              <a:buChar char="●"/>
            </a:pPr>
            <a:r>
              <a:rPr lang="en" sz="1900">
                <a:solidFill>
                  <a:srgbClr val="000000"/>
                </a:solidFill>
                <a:latin typeface="Times New Roman"/>
                <a:ea typeface="Times New Roman"/>
                <a:cs typeface="Times New Roman"/>
                <a:sym typeface="Times New Roman"/>
              </a:rPr>
              <a:t>It is required to have communication, networking and creativity skills (</a:t>
            </a:r>
            <a:r>
              <a:rPr lang="en" sz="1900">
                <a:solidFill>
                  <a:srgbClr val="222222"/>
                </a:solidFill>
                <a:highlight>
                  <a:srgbClr val="FFFFFF"/>
                </a:highlight>
                <a:latin typeface="Times New Roman"/>
                <a:ea typeface="Times New Roman"/>
                <a:cs typeface="Times New Roman"/>
                <a:sym typeface="Times New Roman"/>
              </a:rPr>
              <a:t>Meredith, 2022)</a:t>
            </a:r>
            <a:r>
              <a:rPr lang="en" sz="1900">
                <a:solidFill>
                  <a:srgbClr val="000000"/>
                </a:solidFill>
                <a:latin typeface="Times New Roman"/>
                <a:ea typeface="Times New Roman"/>
                <a:cs typeface="Times New Roman"/>
                <a:sym typeface="Times New Roman"/>
              </a:rPr>
              <a:t>. </a:t>
            </a:r>
            <a:endParaRPr sz="2500"/>
          </a:p>
        </p:txBody>
      </p:sp>
      <p:pic>
        <p:nvPicPr>
          <p:cNvPr id="150" name="Google Shape;150;p22"/>
          <p:cNvPicPr preferRelativeResize="0"/>
          <p:nvPr/>
        </p:nvPicPr>
        <p:blipFill>
          <a:blip r:embed="rId3">
            <a:alphaModFix/>
          </a:blip>
          <a:stretch>
            <a:fillRect/>
          </a:stretch>
        </p:blipFill>
        <p:spPr>
          <a:xfrm>
            <a:off x="4698875" y="1486637"/>
            <a:ext cx="4292725" cy="2170225"/>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54"/>
        <p:cNvGrpSpPr/>
        <p:nvPr/>
      </p:nvGrpSpPr>
      <p:grpSpPr>
        <a:xfrm>
          <a:off x="0" y="0"/>
          <a:ext cx="0" cy="0"/>
          <a:chOff x="0" y="0"/>
          <a:chExt cx="0" cy="0"/>
        </a:xfrm>
      </p:grpSpPr>
      <p:sp>
        <p:nvSpPr>
          <p:cNvPr id="155" name="Google Shape;155;p23"/>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Autofit/>
          </a:bodyPr>
          <a:lstStyle/>
          <a:p>
            <a:pPr marL="0" lvl="0" indent="0" algn="ctr" rtl="0">
              <a:lnSpc>
                <a:spcPct val="150000"/>
              </a:lnSpc>
              <a:spcBef>
                <a:spcPts val="0"/>
              </a:spcBef>
              <a:spcAft>
                <a:spcPts val="0"/>
              </a:spcAft>
              <a:buSzPts val="990"/>
              <a:buNone/>
            </a:pPr>
            <a:r>
              <a:rPr lang="en" sz="1580" b="1" i="1">
                <a:solidFill>
                  <a:srgbClr val="000000"/>
                </a:solidFill>
                <a:latin typeface="Times New Roman"/>
                <a:ea typeface="Times New Roman"/>
                <a:cs typeface="Times New Roman"/>
                <a:sym typeface="Times New Roman"/>
              </a:rPr>
              <a:t>Required resources</a:t>
            </a:r>
            <a:endParaRPr sz="1580" b="1" i="1">
              <a:solidFill>
                <a:srgbClr val="000000"/>
              </a:solidFill>
              <a:latin typeface="Times New Roman"/>
              <a:ea typeface="Times New Roman"/>
              <a:cs typeface="Times New Roman"/>
              <a:sym typeface="Times New Roman"/>
            </a:endParaRPr>
          </a:p>
          <a:p>
            <a:pPr marL="0" lvl="0" indent="0" algn="ctr" rtl="0">
              <a:spcBef>
                <a:spcPts val="0"/>
              </a:spcBef>
              <a:spcAft>
                <a:spcPts val="0"/>
              </a:spcAft>
              <a:buSzPts val="990"/>
              <a:buNone/>
            </a:pPr>
            <a:endParaRPr sz="3200"/>
          </a:p>
        </p:txBody>
      </p:sp>
      <p:sp>
        <p:nvSpPr>
          <p:cNvPr id="156" name="Google Shape;156;p23"/>
          <p:cNvSpPr txBox="1">
            <a:spLocks noGrp="1"/>
          </p:cNvSpPr>
          <p:nvPr>
            <p:ph type="body" idx="1"/>
          </p:nvPr>
        </p:nvSpPr>
        <p:spPr>
          <a:xfrm>
            <a:off x="311700" y="1229875"/>
            <a:ext cx="3728100" cy="3339000"/>
          </a:xfrm>
          <a:prstGeom prst="rect">
            <a:avLst/>
          </a:prstGeom>
        </p:spPr>
        <p:txBody>
          <a:bodyPr spcFirstLastPara="1" wrap="square" lIns="91425" tIns="91425" rIns="91425" bIns="91425" anchor="t" anchorCtr="0">
            <a:normAutofit/>
          </a:bodyPr>
          <a:lstStyle/>
          <a:p>
            <a:pPr marL="457200" lvl="0" indent="-342900" algn="just" rtl="0">
              <a:lnSpc>
                <a:spcPct val="150000"/>
              </a:lnSpc>
              <a:spcBef>
                <a:spcPts val="0"/>
              </a:spcBef>
              <a:spcAft>
                <a:spcPts val="0"/>
              </a:spcAft>
              <a:buClr>
                <a:srgbClr val="000000"/>
              </a:buClr>
              <a:buSzPts val="1800"/>
              <a:buFont typeface="Times New Roman"/>
              <a:buChar char="●"/>
            </a:pPr>
            <a:r>
              <a:rPr lang="en">
                <a:solidFill>
                  <a:srgbClr val="000000"/>
                </a:solidFill>
                <a:latin typeface="Times New Roman"/>
                <a:ea typeface="Times New Roman"/>
                <a:cs typeface="Times New Roman"/>
                <a:sym typeface="Times New Roman"/>
              </a:rPr>
              <a:t>It is influenced by the natural landscape resources.</a:t>
            </a:r>
            <a:endParaRPr>
              <a:solidFill>
                <a:srgbClr val="000000"/>
              </a:solidFill>
              <a:latin typeface="Times New Roman"/>
              <a:ea typeface="Times New Roman"/>
              <a:cs typeface="Times New Roman"/>
              <a:sym typeface="Times New Roman"/>
            </a:endParaRPr>
          </a:p>
          <a:p>
            <a:pPr marL="457200" lvl="0" indent="-342900" algn="just" rtl="0">
              <a:lnSpc>
                <a:spcPct val="150000"/>
              </a:lnSpc>
              <a:spcBef>
                <a:spcPts val="0"/>
              </a:spcBef>
              <a:spcAft>
                <a:spcPts val="0"/>
              </a:spcAft>
              <a:buClr>
                <a:srgbClr val="000000"/>
              </a:buClr>
              <a:buSzPts val="1800"/>
              <a:buFont typeface="Times New Roman"/>
              <a:buChar char="●"/>
            </a:pPr>
            <a:r>
              <a:rPr lang="en">
                <a:solidFill>
                  <a:srgbClr val="000000"/>
                </a:solidFill>
                <a:latin typeface="Times New Roman"/>
                <a:ea typeface="Times New Roman"/>
                <a:cs typeface="Times New Roman"/>
                <a:sym typeface="Times New Roman"/>
              </a:rPr>
              <a:t>It is offering a warm environment that gives a wonderful memory to its visitors (</a:t>
            </a:r>
            <a:r>
              <a:rPr lang="en">
                <a:solidFill>
                  <a:srgbClr val="222222"/>
                </a:solidFill>
                <a:highlight>
                  <a:srgbClr val="FFFFFF"/>
                </a:highlight>
                <a:latin typeface="Times New Roman"/>
                <a:ea typeface="Times New Roman"/>
                <a:cs typeface="Times New Roman"/>
                <a:sym typeface="Times New Roman"/>
              </a:rPr>
              <a:t>Wales, 2025).</a:t>
            </a:r>
            <a:endParaRPr sz="2400"/>
          </a:p>
        </p:txBody>
      </p:sp>
      <p:pic>
        <p:nvPicPr>
          <p:cNvPr id="157" name="Google Shape;157;p23"/>
          <p:cNvPicPr preferRelativeResize="0"/>
          <p:nvPr/>
        </p:nvPicPr>
        <p:blipFill>
          <a:blip r:embed="rId3">
            <a:alphaModFix/>
          </a:blip>
          <a:stretch>
            <a:fillRect/>
          </a:stretch>
        </p:blipFill>
        <p:spPr>
          <a:xfrm>
            <a:off x="4893850" y="1171875"/>
            <a:ext cx="3639450" cy="2478926"/>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61"/>
        <p:cNvGrpSpPr/>
        <p:nvPr/>
      </p:nvGrpSpPr>
      <p:grpSpPr>
        <a:xfrm>
          <a:off x="0" y="0"/>
          <a:ext cx="0" cy="0"/>
          <a:chOff x="0" y="0"/>
          <a:chExt cx="0" cy="0"/>
        </a:xfrm>
      </p:grpSpPr>
      <p:sp>
        <p:nvSpPr>
          <p:cNvPr id="162" name="Google Shape;162;p24"/>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Autofit/>
          </a:bodyPr>
          <a:lstStyle/>
          <a:p>
            <a:pPr marL="0" lvl="0" indent="0" algn="ctr" rtl="0">
              <a:lnSpc>
                <a:spcPct val="150000"/>
              </a:lnSpc>
              <a:spcBef>
                <a:spcPts val="0"/>
              </a:spcBef>
              <a:spcAft>
                <a:spcPts val="0"/>
              </a:spcAft>
              <a:buSzPts val="990"/>
              <a:buNone/>
            </a:pPr>
            <a:r>
              <a:rPr lang="en" sz="1380" b="1">
                <a:solidFill>
                  <a:srgbClr val="000000"/>
                </a:solidFill>
                <a:latin typeface="Times New Roman"/>
                <a:ea typeface="Times New Roman"/>
                <a:cs typeface="Times New Roman"/>
                <a:sym typeface="Times New Roman"/>
              </a:rPr>
              <a:t>Financial factors </a:t>
            </a:r>
            <a:endParaRPr sz="1380" b="1">
              <a:solidFill>
                <a:srgbClr val="000000"/>
              </a:solidFill>
              <a:latin typeface="Times New Roman"/>
              <a:ea typeface="Times New Roman"/>
              <a:cs typeface="Times New Roman"/>
              <a:sym typeface="Times New Roman"/>
            </a:endParaRPr>
          </a:p>
          <a:p>
            <a:pPr marL="0" lvl="0" indent="0" algn="ctr" rtl="0">
              <a:lnSpc>
                <a:spcPct val="150000"/>
              </a:lnSpc>
              <a:spcBef>
                <a:spcPts val="0"/>
              </a:spcBef>
              <a:spcAft>
                <a:spcPts val="0"/>
              </a:spcAft>
              <a:buSzPts val="990"/>
              <a:buNone/>
            </a:pPr>
            <a:r>
              <a:rPr lang="en" sz="1380" b="1" i="1">
                <a:solidFill>
                  <a:srgbClr val="000000"/>
                </a:solidFill>
                <a:latin typeface="Times New Roman"/>
                <a:ea typeface="Times New Roman"/>
                <a:cs typeface="Times New Roman"/>
                <a:sym typeface="Times New Roman"/>
              </a:rPr>
              <a:t>Costs and predicted revenues</a:t>
            </a:r>
            <a:endParaRPr/>
          </a:p>
        </p:txBody>
      </p:sp>
      <p:sp>
        <p:nvSpPr>
          <p:cNvPr id="163" name="Google Shape;163;p24"/>
          <p:cNvSpPr txBox="1">
            <a:spLocks noGrp="1"/>
          </p:cNvSpPr>
          <p:nvPr>
            <p:ph type="body" idx="1"/>
          </p:nvPr>
        </p:nvSpPr>
        <p:spPr>
          <a:xfrm>
            <a:off x="311700" y="1229875"/>
            <a:ext cx="3328800" cy="3339000"/>
          </a:xfrm>
          <a:prstGeom prst="rect">
            <a:avLst/>
          </a:prstGeom>
        </p:spPr>
        <p:txBody>
          <a:bodyPr spcFirstLastPara="1" wrap="square" lIns="91425" tIns="91425" rIns="91425" bIns="91425" anchor="t" anchorCtr="0">
            <a:normAutofit/>
          </a:bodyPr>
          <a:lstStyle/>
          <a:p>
            <a:pPr marL="457200" lvl="0" indent="-336550" algn="just" rtl="0">
              <a:lnSpc>
                <a:spcPct val="150000"/>
              </a:lnSpc>
              <a:spcBef>
                <a:spcPts val="0"/>
              </a:spcBef>
              <a:spcAft>
                <a:spcPts val="0"/>
              </a:spcAft>
              <a:buClr>
                <a:srgbClr val="000000"/>
              </a:buClr>
              <a:buSzPts val="1700"/>
              <a:buFont typeface="Times New Roman"/>
              <a:buChar char="●"/>
            </a:pPr>
            <a:r>
              <a:rPr lang="en" sz="1700">
                <a:solidFill>
                  <a:srgbClr val="000000"/>
                </a:solidFill>
                <a:latin typeface="Times New Roman"/>
                <a:ea typeface="Times New Roman"/>
                <a:cs typeface="Times New Roman"/>
                <a:sym typeface="Times New Roman"/>
              </a:rPr>
              <a:t>This fundamental is used for the decision-making tools. It is impacted by the level of uncertainty (</a:t>
            </a:r>
            <a:r>
              <a:rPr lang="en" sz="1700">
                <a:solidFill>
                  <a:srgbClr val="222222"/>
                </a:solidFill>
                <a:highlight>
                  <a:srgbClr val="FFFFFF"/>
                </a:highlight>
                <a:latin typeface="Times New Roman"/>
                <a:ea typeface="Times New Roman"/>
                <a:cs typeface="Times New Roman"/>
                <a:sym typeface="Times New Roman"/>
              </a:rPr>
              <a:t>Mishan and Quah, 2020). </a:t>
            </a:r>
            <a:endParaRPr sz="1700">
              <a:solidFill>
                <a:srgbClr val="222222"/>
              </a:solidFill>
              <a:highlight>
                <a:srgbClr val="FFFFFF"/>
              </a:highlight>
              <a:latin typeface="Times New Roman"/>
              <a:ea typeface="Times New Roman"/>
              <a:cs typeface="Times New Roman"/>
              <a:sym typeface="Times New Roman"/>
            </a:endParaRPr>
          </a:p>
          <a:p>
            <a:pPr marL="457200" lvl="0" indent="-336550" algn="just" rtl="0">
              <a:lnSpc>
                <a:spcPct val="150000"/>
              </a:lnSpc>
              <a:spcBef>
                <a:spcPts val="0"/>
              </a:spcBef>
              <a:spcAft>
                <a:spcPts val="0"/>
              </a:spcAft>
              <a:buClr>
                <a:srgbClr val="222222"/>
              </a:buClr>
              <a:buSzPts val="1700"/>
              <a:buFont typeface="Times New Roman"/>
              <a:buChar char="●"/>
            </a:pPr>
            <a:r>
              <a:rPr lang="en" sz="1700">
                <a:solidFill>
                  <a:srgbClr val="222222"/>
                </a:solidFill>
                <a:highlight>
                  <a:srgbClr val="FFFFFF"/>
                </a:highlight>
                <a:latin typeface="Times New Roman"/>
                <a:ea typeface="Times New Roman"/>
                <a:cs typeface="Times New Roman"/>
                <a:sym typeface="Times New Roman"/>
              </a:rPr>
              <a:t>For net return is (157000 - 138000), £19,000. </a:t>
            </a:r>
            <a:endParaRPr sz="2300"/>
          </a:p>
        </p:txBody>
      </p:sp>
      <p:pic>
        <p:nvPicPr>
          <p:cNvPr id="164" name="Google Shape;164;p24"/>
          <p:cNvPicPr preferRelativeResize="0"/>
          <p:nvPr/>
        </p:nvPicPr>
        <p:blipFill>
          <a:blip r:embed="rId3">
            <a:alphaModFix/>
          </a:blip>
          <a:stretch>
            <a:fillRect/>
          </a:stretch>
        </p:blipFill>
        <p:spPr>
          <a:xfrm>
            <a:off x="4262525" y="1373975"/>
            <a:ext cx="4525925" cy="2109700"/>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68"/>
        <p:cNvGrpSpPr/>
        <p:nvPr/>
      </p:nvGrpSpPr>
      <p:grpSpPr>
        <a:xfrm>
          <a:off x="0" y="0"/>
          <a:ext cx="0" cy="0"/>
          <a:chOff x="0" y="0"/>
          <a:chExt cx="0" cy="0"/>
        </a:xfrm>
      </p:grpSpPr>
      <p:sp>
        <p:nvSpPr>
          <p:cNvPr id="169" name="Google Shape;169;p25"/>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Autofit/>
          </a:bodyPr>
          <a:lstStyle/>
          <a:p>
            <a:pPr marL="0" lvl="0" indent="0" algn="ctr" rtl="0">
              <a:lnSpc>
                <a:spcPct val="150000"/>
              </a:lnSpc>
              <a:spcBef>
                <a:spcPts val="0"/>
              </a:spcBef>
              <a:spcAft>
                <a:spcPts val="0"/>
              </a:spcAft>
              <a:buSzPts val="990"/>
              <a:buNone/>
            </a:pPr>
            <a:r>
              <a:rPr lang="en" sz="1580" b="1" i="1">
                <a:solidFill>
                  <a:srgbClr val="000000"/>
                </a:solidFill>
                <a:latin typeface="Times New Roman"/>
                <a:ea typeface="Times New Roman"/>
                <a:cs typeface="Times New Roman"/>
                <a:sym typeface="Times New Roman"/>
              </a:rPr>
              <a:t>Funding sources</a:t>
            </a:r>
            <a:endParaRPr sz="1580" b="1" i="1">
              <a:solidFill>
                <a:srgbClr val="000000"/>
              </a:solidFill>
              <a:latin typeface="Times New Roman"/>
              <a:ea typeface="Times New Roman"/>
              <a:cs typeface="Times New Roman"/>
              <a:sym typeface="Times New Roman"/>
            </a:endParaRPr>
          </a:p>
          <a:p>
            <a:pPr marL="0" lvl="0" indent="0" algn="l" rtl="0">
              <a:spcBef>
                <a:spcPts val="0"/>
              </a:spcBef>
              <a:spcAft>
                <a:spcPts val="0"/>
              </a:spcAft>
              <a:buSzPts val="990"/>
              <a:buNone/>
            </a:pPr>
            <a:endParaRPr sz="2700"/>
          </a:p>
        </p:txBody>
      </p:sp>
      <p:sp>
        <p:nvSpPr>
          <p:cNvPr id="170" name="Google Shape;170;p25"/>
          <p:cNvSpPr txBox="1">
            <a:spLocks noGrp="1"/>
          </p:cNvSpPr>
          <p:nvPr>
            <p:ph type="body" idx="1"/>
          </p:nvPr>
        </p:nvSpPr>
        <p:spPr>
          <a:xfrm>
            <a:off x="311700" y="1229875"/>
            <a:ext cx="4405800" cy="3339000"/>
          </a:xfrm>
          <a:prstGeom prst="rect">
            <a:avLst/>
          </a:prstGeom>
        </p:spPr>
        <p:txBody>
          <a:bodyPr spcFirstLastPara="1" wrap="square" lIns="91425" tIns="91425" rIns="91425" bIns="91425" anchor="t" anchorCtr="0">
            <a:normAutofit/>
          </a:bodyPr>
          <a:lstStyle/>
          <a:p>
            <a:pPr marL="457200" lvl="0" indent="-349250" algn="just" rtl="0">
              <a:lnSpc>
                <a:spcPct val="150000"/>
              </a:lnSpc>
              <a:spcBef>
                <a:spcPts val="0"/>
              </a:spcBef>
              <a:spcAft>
                <a:spcPts val="0"/>
              </a:spcAft>
              <a:buClr>
                <a:srgbClr val="000000"/>
              </a:buClr>
              <a:buSzPts val="1900"/>
              <a:buFont typeface="Times New Roman"/>
              <a:buChar char="●"/>
            </a:pPr>
            <a:r>
              <a:rPr lang="en" sz="1900">
                <a:solidFill>
                  <a:srgbClr val="000000"/>
                </a:solidFill>
                <a:latin typeface="Times New Roman"/>
                <a:ea typeface="Times New Roman"/>
                <a:cs typeface="Times New Roman"/>
                <a:sym typeface="Times New Roman"/>
              </a:rPr>
              <a:t>P&amp;L will be showing the ability the generate sales, and it is helpful in the management of the expenditure.</a:t>
            </a:r>
            <a:endParaRPr sz="1900">
              <a:solidFill>
                <a:srgbClr val="000000"/>
              </a:solidFill>
              <a:latin typeface="Times New Roman"/>
              <a:ea typeface="Times New Roman"/>
              <a:cs typeface="Times New Roman"/>
              <a:sym typeface="Times New Roman"/>
            </a:endParaRPr>
          </a:p>
          <a:p>
            <a:pPr marL="457200" lvl="0" indent="-349250" algn="just" rtl="0">
              <a:lnSpc>
                <a:spcPct val="150000"/>
              </a:lnSpc>
              <a:spcBef>
                <a:spcPts val="0"/>
              </a:spcBef>
              <a:spcAft>
                <a:spcPts val="0"/>
              </a:spcAft>
              <a:buClr>
                <a:srgbClr val="000000"/>
              </a:buClr>
              <a:buSzPts val="1900"/>
              <a:buFont typeface="Times New Roman"/>
              <a:buChar char="●"/>
            </a:pPr>
            <a:r>
              <a:rPr lang="en" sz="1900">
                <a:solidFill>
                  <a:srgbClr val="222222"/>
                </a:solidFill>
                <a:highlight>
                  <a:srgbClr val="FFFFFF"/>
                </a:highlight>
                <a:latin typeface="Times New Roman"/>
                <a:ea typeface="Times New Roman"/>
                <a:cs typeface="Times New Roman"/>
                <a:sym typeface="Times New Roman"/>
              </a:rPr>
              <a:t>It is presenting on the sales are 18.8 and 18.9, and 20.2. The sales are increasing over the year.</a:t>
            </a:r>
            <a:endParaRPr sz="2500"/>
          </a:p>
        </p:txBody>
      </p:sp>
      <p:pic>
        <p:nvPicPr>
          <p:cNvPr id="171" name="Google Shape;171;p25"/>
          <p:cNvPicPr preferRelativeResize="0"/>
          <p:nvPr/>
        </p:nvPicPr>
        <p:blipFill>
          <a:blip r:embed="rId3">
            <a:alphaModFix/>
          </a:blip>
          <a:stretch>
            <a:fillRect/>
          </a:stretch>
        </p:blipFill>
        <p:spPr>
          <a:xfrm>
            <a:off x="4912400" y="1313500"/>
            <a:ext cx="3968525" cy="2207300"/>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75"/>
        <p:cNvGrpSpPr/>
        <p:nvPr/>
      </p:nvGrpSpPr>
      <p:grpSpPr>
        <a:xfrm>
          <a:off x="0" y="0"/>
          <a:ext cx="0" cy="0"/>
          <a:chOff x="0" y="0"/>
          <a:chExt cx="0" cy="0"/>
        </a:xfrm>
      </p:grpSpPr>
      <p:sp>
        <p:nvSpPr>
          <p:cNvPr id="176" name="Google Shape;176;p26"/>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rmAutofit fontScale="90000"/>
          </a:bodyPr>
          <a:lstStyle/>
          <a:p>
            <a:pPr marL="0" lvl="0" indent="0" algn="ctr" rtl="0">
              <a:lnSpc>
                <a:spcPct val="150000"/>
              </a:lnSpc>
              <a:spcBef>
                <a:spcPts val="0"/>
              </a:spcBef>
              <a:spcAft>
                <a:spcPts val="0"/>
              </a:spcAft>
              <a:buNone/>
            </a:pPr>
            <a:r>
              <a:rPr lang="en" sz="1977" b="1">
                <a:solidFill>
                  <a:srgbClr val="000000"/>
                </a:solidFill>
                <a:latin typeface="Times New Roman"/>
                <a:ea typeface="Times New Roman"/>
                <a:cs typeface="Times New Roman"/>
                <a:sym typeface="Times New Roman"/>
              </a:rPr>
              <a:t>Conclusion</a:t>
            </a:r>
            <a:endParaRPr sz="1977" b="1">
              <a:solidFill>
                <a:srgbClr val="000000"/>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
        <p:nvSpPr>
          <p:cNvPr id="177" name="Google Shape;177;p26"/>
          <p:cNvSpPr txBox="1">
            <a:spLocks noGrp="1"/>
          </p:cNvSpPr>
          <p:nvPr>
            <p:ph type="body" idx="1"/>
          </p:nvPr>
        </p:nvSpPr>
        <p:spPr>
          <a:xfrm>
            <a:off x="311700" y="1229875"/>
            <a:ext cx="3495900" cy="3339000"/>
          </a:xfrm>
          <a:prstGeom prst="rect">
            <a:avLst/>
          </a:prstGeom>
        </p:spPr>
        <p:txBody>
          <a:bodyPr spcFirstLastPara="1" wrap="square" lIns="91425" tIns="91425" rIns="91425" bIns="91425" anchor="t" anchorCtr="0">
            <a:normAutofit/>
          </a:bodyPr>
          <a:lstStyle/>
          <a:p>
            <a:pPr marL="457200" lvl="0" indent="-342900" algn="just" rtl="0">
              <a:lnSpc>
                <a:spcPct val="150000"/>
              </a:lnSpc>
              <a:spcBef>
                <a:spcPts val="0"/>
              </a:spcBef>
              <a:spcAft>
                <a:spcPts val="0"/>
              </a:spcAft>
              <a:buClr>
                <a:srgbClr val="000000"/>
              </a:buClr>
              <a:buSzPts val="1800"/>
              <a:buFont typeface="Times New Roman"/>
              <a:buChar char="●"/>
            </a:pPr>
            <a:r>
              <a:rPr lang="en">
                <a:solidFill>
                  <a:srgbClr val="000000"/>
                </a:solidFill>
                <a:latin typeface="Times New Roman"/>
                <a:ea typeface="Times New Roman"/>
                <a:cs typeface="Times New Roman"/>
                <a:sym typeface="Times New Roman"/>
              </a:rPr>
              <a:t>This study provides details of the VISIT WALES.</a:t>
            </a:r>
            <a:endParaRPr>
              <a:solidFill>
                <a:srgbClr val="000000"/>
              </a:solidFill>
              <a:latin typeface="Times New Roman"/>
              <a:ea typeface="Times New Roman"/>
              <a:cs typeface="Times New Roman"/>
              <a:sym typeface="Times New Roman"/>
            </a:endParaRPr>
          </a:p>
          <a:p>
            <a:pPr marL="457200" lvl="0" indent="-342900" algn="just" rtl="0">
              <a:lnSpc>
                <a:spcPct val="150000"/>
              </a:lnSpc>
              <a:spcBef>
                <a:spcPts val="0"/>
              </a:spcBef>
              <a:spcAft>
                <a:spcPts val="0"/>
              </a:spcAft>
              <a:buClr>
                <a:srgbClr val="000000"/>
              </a:buClr>
              <a:buSzPts val="1800"/>
              <a:buFont typeface="Times New Roman"/>
              <a:buChar char="●"/>
            </a:pPr>
            <a:r>
              <a:rPr lang="en">
                <a:solidFill>
                  <a:srgbClr val="000000"/>
                </a:solidFill>
                <a:latin typeface="Times New Roman"/>
                <a:ea typeface="Times New Roman"/>
                <a:cs typeface="Times New Roman"/>
                <a:sym typeface="Times New Roman"/>
              </a:rPr>
              <a:t>It provides the details of the event, which are related to the finances and operations of the event. </a:t>
            </a:r>
            <a:endParaRPr sz="2400"/>
          </a:p>
        </p:txBody>
      </p:sp>
      <p:pic>
        <p:nvPicPr>
          <p:cNvPr id="178" name="Google Shape;178;p26"/>
          <p:cNvPicPr preferRelativeResize="0"/>
          <p:nvPr/>
        </p:nvPicPr>
        <p:blipFill>
          <a:blip r:embed="rId3">
            <a:alphaModFix/>
          </a:blip>
          <a:stretch>
            <a:fillRect/>
          </a:stretch>
        </p:blipFill>
        <p:spPr>
          <a:xfrm>
            <a:off x="5025175" y="1413275"/>
            <a:ext cx="3127476" cy="2166600"/>
          </a:xfrm>
          <a:prstGeom prst="rect">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82"/>
        <p:cNvGrpSpPr/>
        <p:nvPr/>
      </p:nvGrpSpPr>
      <p:grpSpPr>
        <a:xfrm>
          <a:off x="0" y="0"/>
          <a:ext cx="0" cy="0"/>
          <a:chOff x="0" y="0"/>
          <a:chExt cx="0" cy="0"/>
        </a:xfrm>
      </p:grpSpPr>
      <p:sp>
        <p:nvSpPr>
          <p:cNvPr id="183" name="Google Shape;183;p27"/>
          <p:cNvSpPr txBox="1">
            <a:spLocks noGrp="1"/>
          </p:cNvSpPr>
          <p:nvPr>
            <p:ph type="title"/>
          </p:nvPr>
        </p:nvSpPr>
        <p:spPr>
          <a:xfrm>
            <a:off x="311700" y="149025"/>
            <a:ext cx="8520600" cy="607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b="1">
                <a:solidFill>
                  <a:srgbClr val="222222"/>
                </a:solidFill>
                <a:latin typeface="Times New Roman"/>
                <a:ea typeface="Times New Roman"/>
                <a:cs typeface="Times New Roman"/>
                <a:sym typeface="Times New Roman"/>
              </a:rPr>
              <a:t>References </a:t>
            </a:r>
            <a:endParaRPr b="1">
              <a:solidFill>
                <a:srgbClr val="222222"/>
              </a:solidFill>
              <a:latin typeface="Times New Roman"/>
              <a:ea typeface="Times New Roman"/>
              <a:cs typeface="Times New Roman"/>
              <a:sym typeface="Times New Roman"/>
            </a:endParaRPr>
          </a:p>
        </p:txBody>
      </p:sp>
      <p:sp>
        <p:nvSpPr>
          <p:cNvPr id="184" name="Google Shape;184;p27"/>
          <p:cNvSpPr txBox="1">
            <a:spLocks noGrp="1"/>
          </p:cNvSpPr>
          <p:nvPr>
            <p:ph type="body" idx="1"/>
          </p:nvPr>
        </p:nvSpPr>
        <p:spPr>
          <a:xfrm>
            <a:off x="126825" y="707925"/>
            <a:ext cx="8868300" cy="3339000"/>
          </a:xfrm>
          <a:prstGeom prst="rect">
            <a:avLst/>
          </a:prstGeom>
        </p:spPr>
        <p:txBody>
          <a:bodyPr spcFirstLastPara="1" wrap="square" lIns="91425" tIns="91425" rIns="91425" bIns="91425" anchor="t" anchorCtr="0">
            <a:noAutofit/>
          </a:bodyPr>
          <a:lstStyle/>
          <a:p>
            <a:pPr marL="0" lvl="0" indent="0" algn="just" rtl="0">
              <a:lnSpc>
                <a:spcPct val="100000"/>
              </a:lnSpc>
              <a:spcBef>
                <a:spcPts val="0"/>
              </a:spcBef>
              <a:spcAft>
                <a:spcPts val="0"/>
              </a:spcAft>
              <a:buNone/>
            </a:pPr>
            <a:r>
              <a:rPr lang="en" sz="850">
                <a:solidFill>
                  <a:srgbClr val="222222"/>
                </a:solidFill>
                <a:latin typeface="Times New Roman"/>
                <a:ea typeface="Times New Roman"/>
                <a:cs typeface="Times New Roman"/>
                <a:sym typeface="Times New Roman"/>
              </a:rPr>
              <a:t>Buhalis, D. and Amaranggana, A., (2015), December. Smart tourism destinations enhancing tourism experience through personalisation of services. In </a:t>
            </a:r>
            <a:r>
              <a:rPr lang="en" sz="850" i="1">
                <a:solidFill>
                  <a:srgbClr val="222222"/>
                </a:solidFill>
                <a:latin typeface="Times New Roman"/>
                <a:ea typeface="Times New Roman"/>
                <a:cs typeface="Times New Roman"/>
                <a:sym typeface="Times New Roman"/>
              </a:rPr>
              <a:t>Information and communication technologies in tourism 2015: Proceedings of the international conference in Lugano, Switzerland, February 3-6, 2015</a:t>
            </a:r>
            <a:r>
              <a:rPr lang="en" sz="850">
                <a:solidFill>
                  <a:srgbClr val="222222"/>
                </a:solidFill>
                <a:latin typeface="Times New Roman"/>
                <a:ea typeface="Times New Roman"/>
                <a:cs typeface="Times New Roman"/>
                <a:sym typeface="Times New Roman"/>
              </a:rPr>
              <a:t> (pp. 377-389). Cham: Springer International Publishing.</a:t>
            </a:r>
            <a:r>
              <a:rPr lang="en" sz="850">
                <a:solidFill>
                  <a:srgbClr val="222222"/>
                </a:solidFill>
                <a:uFill>
                  <a:noFill/>
                </a:uFill>
                <a:latin typeface="Times New Roman"/>
                <a:ea typeface="Times New Roman"/>
                <a:cs typeface="Times New Roman"/>
                <a:sym typeface="Times New Roman"/>
                <a:hlinkClick r:id="rId3">
                  <a:extLst>
                    <a:ext uri="{A12FA001-AC4F-418D-AE19-62706E023703}">
                      <ahyp:hlinkClr xmlns:ahyp="http://schemas.microsoft.com/office/drawing/2018/hyperlinkcolor" val="tx"/>
                    </a:ext>
                  </a:extLst>
                </a:hlinkClick>
              </a:rPr>
              <a:t> </a:t>
            </a:r>
            <a:r>
              <a:rPr lang="en" sz="850" u="sng">
                <a:solidFill>
                  <a:srgbClr val="1155CC"/>
                </a:solidFill>
                <a:latin typeface="Times New Roman"/>
                <a:ea typeface="Times New Roman"/>
                <a:cs typeface="Times New Roman"/>
                <a:sym typeface="Times New Roman"/>
                <a:hlinkClick r:id="rId3">
                  <a:extLst>
                    <a:ext uri="{A12FA001-AC4F-418D-AE19-62706E023703}">
                      <ahyp:hlinkClr xmlns:ahyp="http://schemas.microsoft.com/office/drawing/2018/hyperlinkcolor" val="tx"/>
                    </a:ext>
                  </a:extLst>
                </a:hlinkClick>
              </a:rPr>
              <a:t>https://www.researchgate.net/publication/272576623_Smart_Tourism_Destinations_Enhancing_Tourism_Experience_Through_Personalisation_of_Services</a:t>
            </a:r>
            <a:endParaRPr sz="850" u="sng">
              <a:solidFill>
                <a:srgbClr val="1155CC"/>
              </a:solidFill>
              <a:latin typeface="Times New Roman"/>
              <a:ea typeface="Times New Roman"/>
              <a:cs typeface="Times New Roman"/>
              <a:sym typeface="Times New Roman"/>
            </a:endParaRPr>
          </a:p>
          <a:p>
            <a:pPr marL="0" lvl="0" indent="0" algn="just" rtl="0">
              <a:lnSpc>
                <a:spcPct val="100000"/>
              </a:lnSpc>
              <a:spcBef>
                <a:spcPts val="0"/>
              </a:spcBef>
              <a:spcAft>
                <a:spcPts val="0"/>
              </a:spcAft>
              <a:buNone/>
            </a:pPr>
            <a:r>
              <a:rPr lang="en" sz="850">
                <a:solidFill>
                  <a:srgbClr val="222222"/>
                </a:solidFill>
                <a:latin typeface="Times New Roman"/>
                <a:ea typeface="Times New Roman"/>
                <a:cs typeface="Times New Roman"/>
                <a:sym typeface="Times New Roman"/>
              </a:rPr>
              <a:t>Fox, D., Gouthro, M.B., Morakabati, Y. and Brackstone, J., (2014). </a:t>
            </a:r>
            <a:r>
              <a:rPr lang="en" sz="850" i="1">
                <a:solidFill>
                  <a:srgbClr val="222222"/>
                </a:solidFill>
                <a:latin typeface="Times New Roman"/>
                <a:ea typeface="Times New Roman"/>
                <a:cs typeface="Times New Roman"/>
                <a:sym typeface="Times New Roman"/>
              </a:rPr>
              <a:t>Doing events research: From theory to practice</a:t>
            </a:r>
            <a:r>
              <a:rPr lang="en" sz="850">
                <a:solidFill>
                  <a:srgbClr val="222222"/>
                </a:solidFill>
                <a:latin typeface="Times New Roman"/>
                <a:ea typeface="Times New Roman"/>
                <a:cs typeface="Times New Roman"/>
                <a:sym typeface="Times New Roman"/>
              </a:rPr>
              <a:t>. Routledge.</a:t>
            </a:r>
            <a:endParaRPr sz="850">
              <a:solidFill>
                <a:srgbClr val="222222"/>
              </a:solidFill>
              <a:latin typeface="Times New Roman"/>
              <a:ea typeface="Times New Roman"/>
              <a:cs typeface="Times New Roman"/>
              <a:sym typeface="Times New Roman"/>
            </a:endParaRPr>
          </a:p>
          <a:p>
            <a:pPr marL="0" lvl="0" indent="0" algn="just" rtl="0">
              <a:lnSpc>
                <a:spcPct val="100000"/>
              </a:lnSpc>
              <a:spcBef>
                <a:spcPts val="0"/>
              </a:spcBef>
              <a:spcAft>
                <a:spcPts val="0"/>
              </a:spcAft>
              <a:buNone/>
            </a:pPr>
            <a:r>
              <a:rPr lang="en" sz="850">
                <a:solidFill>
                  <a:srgbClr val="000000"/>
                </a:solidFill>
                <a:latin typeface="Times New Roman"/>
                <a:ea typeface="Times New Roman"/>
                <a:cs typeface="Times New Roman"/>
                <a:sym typeface="Times New Roman"/>
              </a:rPr>
              <a:t>Gov.Wales (2024) </a:t>
            </a:r>
            <a:r>
              <a:rPr lang="en" sz="850" i="1">
                <a:solidFill>
                  <a:srgbClr val="000000"/>
                </a:solidFill>
                <a:latin typeface="Times New Roman"/>
                <a:ea typeface="Times New Roman"/>
                <a:cs typeface="Times New Roman"/>
                <a:sym typeface="Times New Roman"/>
              </a:rPr>
              <a:t>Croeso i gymru! Wales becomes first UK Nation to launch metaverse experience</a:t>
            </a:r>
            <a:r>
              <a:rPr lang="en" sz="850">
                <a:solidFill>
                  <a:srgbClr val="000000"/>
                </a:solidFill>
                <a:latin typeface="Times New Roman"/>
                <a:ea typeface="Times New Roman"/>
                <a:cs typeface="Times New Roman"/>
                <a:sym typeface="Times New Roman"/>
              </a:rPr>
              <a:t> </a:t>
            </a:r>
            <a:r>
              <a:rPr lang="en" sz="850" i="1">
                <a:solidFill>
                  <a:srgbClr val="000000"/>
                </a:solidFill>
                <a:latin typeface="Times New Roman"/>
                <a:ea typeface="Times New Roman"/>
                <a:cs typeface="Times New Roman"/>
                <a:sym typeface="Times New Roman"/>
              </a:rPr>
              <a:t>GOV.WALES</a:t>
            </a:r>
            <a:r>
              <a:rPr lang="en" sz="850">
                <a:solidFill>
                  <a:srgbClr val="000000"/>
                </a:solidFill>
                <a:latin typeface="Times New Roman"/>
                <a:ea typeface="Times New Roman"/>
                <a:cs typeface="Times New Roman"/>
                <a:sym typeface="Times New Roman"/>
              </a:rPr>
              <a:t>. Available at: https://www.gov.wales/croeso-i-gymru-wales-becomes-first-uk-nation-launch-metaverse-experience (Accessed: 27 October 2025).</a:t>
            </a:r>
            <a:endParaRPr sz="850">
              <a:solidFill>
                <a:srgbClr val="000000"/>
              </a:solidFill>
              <a:latin typeface="Times New Roman"/>
              <a:ea typeface="Times New Roman"/>
              <a:cs typeface="Times New Roman"/>
              <a:sym typeface="Times New Roman"/>
            </a:endParaRPr>
          </a:p>
          <a:p>
            <a:pPr marL="0" lvl="0" indent="0" algn="just" rtl="0">
              <a:lnSpc>
                <a:spcPct val="100000"/>
              </a:lnSpc>
              <a:spcBef>
                <a:spcPts val="0"/>
              </a:spcBef>
              <a:spcAft>
                <a:spcPts val="0"/>
              </a:spcAft>
              <a:buNone/>
            </a:pPr>
            <a:r>
              <a:rPr lang="en" sz="850">
                <a:solidFill>
                  <a:srgbClr val="000000"/>
                </a:solidFill>
                <a:latin typeface="Times New Roman"/>
                <a:ea typeface="Times New Roman"/>
                <a:cs typeface="Times New Roman"/>
                <a:sym typeface="Times New Roman"/>
              </a:rPr>
              <a:t>Gov.Wales (2025) </a:t>
            </a:r>
            <a:r>
              <a:rPr lang="en" sz="850" i="1">
                <a:solidFill>
                  <a:srgbClr val="000000"/>
                </a:solidFill>
                <a:latin typeface="Times New Roman"/>
                <a:ea typeface="Times New Roman"/>
                <a:cs typeface="Times New Roman"/>
                <a:sym typeface="Times New Roman"/>
              </a:rPr>
              <a:t>2020 – 2025 priorities for the visitor economy</a:t>
            </a:r>
            <a:r>
              <a:rPr lang="en" sz="850">
                <a:solidFill>
                  <a:srgbClr val="000000"/>
                </a:solidFill>
                <a:latin typeface="Times New Roman"/>
                <a:ea typeface="Times New Roman"/>
                <a:cs typeface="Times New Roman"/>
                <a:sym typeface="Times New Roman"/>
              </a:rPr>
              <a:t>. Available at: https://www.gov.wales/sites/default/files/publications/2020-01/welcome-to-wales-priorities-for-the-visitor-economy-2020-to-2025-summary.pdf (Accessed: 27 October 2025).</a:t>
            </a:r>
            <a:endParaRPr sz="850">
              <a:solidFill>
                <a:srgbClr val="000000"/>
              </a:solidFill>
              <a:latin typeface="Times New Roman"/>
              <a:ea typeface="Times New Roman"/>
              <a:cs typeface="Times New Roman"/>
              <a:sym typeface="Times New Roman"/>
            </a:endParaRPr>
          </a:p>
          <a:p>
            <a:pPr marL="0" lvl="0" indent="0" algn="just" rtl="0">
              <a:lnSpc>
                <a:spcPct val="100000"/>
              </a:lnSpc>
              <a:spcBef>
                <a:spcPts val="0"/>
              </a:spcBef>
              <a:spcAft>
                <a:spcPts val="0"/>
              </a:spcAft>
              <a:buNone/>
            </a:pPr>
            <a:r>
              <a:rPr lang="en" sz="850">
                <a:solidFill>
                  <a:srgbClr val="222222"/>
                </a:solidFill>
                <a:latin typeface="Times New Roman"/>
                <a:ea typeface="Times New Roman"/>
                <a:cs typeface="Times New Roman"/>
                <a:sym typeface="Times New Roman"/>
              </a:rPr>
              <a:t>Isosuo, H., (2016). Social media influencer marketing.</a:t>
            </a:r>
            <a:r>
              <a:rPr lang="en" sz="850">
                <a:solidFill>
                  <a:srgbClr val="222222"/>
                </a:solidFill>
                <a:uFill>
                  <a:noFill/>
                </a:uFill>
                <a:latin typeface="Times New Roman"/>
                <a:ea typeface="Times New Roman"/>
                <a:cs typeface="Times New Roman"/>
                <a:sym typeface="Times New Roman"/>
                <a:hlinkClick r:id="rId4">
                  <a:extLst>
                    <a:ext uri="{A12FA001-AC4F-418D-AE19-62706E023703}">
                      <ahyp:hlinkClr xmlns:ahyp="http://schemas.microsoft.com/office/drawing/2018/hyperlinkcolor" val="tx"/>
                    </a:ext>
                  </a:extLst>
                </a:hlinkClick>
              </a:rPr>
              <a:t> </a:t>
            </a:r>
            <a:r>
              <a:rPr lang="en" sz="850" u="sng">
                <a:solidFill>
                  <a:srgbClr val="1155CC"/>
                </a:solidFill>
                <a:latin typeface="Times New Roman"/>
                <a:ea typeface="Times New Roman"/>
                <a:cs typeface="Times New Roman"/>
                <a:sym typeface="Times New Roman"/>
                <a:hlinkClick r:id="rId4">
                  <a:extLst>
                    <a:ext uri="{A12FA001-AC4F-418D-AE19-62706E023703}">
                      <ahyp:hlinkClr xmlns:ahyp="http://schemas.microsoft.com/office/drawing/2018/hyperlinkcolor" val="tx"/>
                    </a:ext>
                  </a:extLst>
                </a:hlinkClick>
              </a:rPr>
              <a:t>https://www.theseus.fi/bitstream/handle/10024/114035/thesisheliisosuo.pdf</a:t>
            </a:r>
            <a:endParaRPr sz="850" u="sng">
              <a:solidFill>
                <a:srgbClr val="1155CC"/>
              </a:solidFill>
              <a:latin typeface="Times New Roman"/>
              <a:ea typeface="Times New Roman"/>
              <a:cs typeface="Times New Roman"/>
              <a:sym typeface="Times New Roman"/>
            </a:endParaRPr>
          </a:p>
          <a:p>
            <a:pPr marL="0" lvl="0" indent="0" algn="just" rtl="0">
              <a:lnSpc>
                <a:spcPct val="100000"/>
              </a:lnSpc>
              <a:spcBef>
                <a:spcPts val="0"/>
              </a:spcBef>
              <a:spcAft>
                <a:spcPts val="0"/>
              </a:spcAft>
              <a:buNone/>
            </a:pPr>
            <a:r>
              <a:rPr lang="en" sz="850">
                <a:solidFill>
                  <a:srgbClr val="222222"/>
                </a:solidFill>
                <a:latin typeface="Times New Roman"/>
                <a:ea typeface="Times New Roman"/>
                <a:cs typeface="Times New Roman"/>
                <a:sym typeface="Times New Roman"/>
              </a:rPr>
              <a:t>Kitunen, A., Rundle-Thiele, S., Kadir, M., Badejo, A., Zdanowicz, G. and Price, M., (2019). Learning what our target audiences think and do: Extending segmentation to all four bases. </a:t>
            </a:r>
            <a:r>
              <a:rPr lang="en" sz="850" i="1">
                <a:solidFill>
                  <a:srgbClr val="222222"/>
                </a:solidFill>
                <a:latin typeface="Times New Roman"/>
                <a:ea typeface="Times New Roman"/>
                <a:cs typeface="Times New Roman"/>
                <a:sym typeface="Times New Roman"/>
              </a:rPr>
              <a:t>BMC public health</a:t>
            </a:r>
            <a:r>
              <a:rPr lang="en" sz="850">
                <a:solidFill>
                  <a:srgbClr val="222222"/>
                </a:solidFill>
                <a:latin typeface="Times New Roman"/>
                <a:ea typeface="Times New Roman"/>
                <a:cs typeface="Times New Roman"/>
                <a:sym typeface="Times New Roman"/>
              </a:rPr>
              <a:t>, </a:t>
            </a:r>
            <a:r>
              <a:rPr lang="en" sz="850" i="1">
                <a:solidFill>
                  <a:srgbClr val="222222"/>
                </a:solidFill>
                <a:latin typeface="Times New Roman"/>
                <a:ea typeface="Times New Roman"/>
                <a:cs typeface="Times New Roman"/>
                <a:sym typeface="Times New Roman"/>
              </a:rPr>
              <a:t>19</a:t>
            </a:r>
            <a:r>
              <a:rPr lang="en" sz="850">
                <a:solidFill>
                  <a:srgbClr val="222222"/>
                </a:solidFill>
                <a:latin typeface="Times New Roman"/>
                <a:ea typeface="Times New Roman"/>
                <a:cs typeface="Times New Roman"/>
                <a:sym typeface="Times New Roman"/>
              </a:rPr>
              <a:t>(1), p.382.</a:t>
            </a:r>
            <a:r>
              <a:rPr lang="en" sz="850">
                <a:solidFill>
                  <a:srgbClr val="222222"/>
                </a:solidFill>
                <a:uFill>
                  <a:noFill/>
                </a:uFill>
                <a:latin typeface="Times New Roman"/>
                <a:ea typeface="Times New Roman"/>
                <a:cs typeface="Times New Roman"/>
                <a:sym typeface="Times New Roman"/>
                <a:hlinkClick r:id="rId5">
                  <a:extLst>
                    <a:ext uri="{A12FA001-AC4F-418D-AE19-62706E023703}">
                      <ahyp:hlinkClr xmlns:ahyp="http://schemas.microsoft.com/office/drawing/2018/hyperlinkcolor" val="tx"/>
                    </a:ext>
                  </a:extLst>
                </a:hlinkClick>
              </a:rPr>
              <a:t> </a:t>
            </a:r>
            <a:r>
              <a:rPr lang="en" sz="850" u="sng">
                <a:solidFill>
                  <a:srgbClr val="1155CC"/>
                </a:solidFill>
                <a:latin typeface="Times New Roman"/>
                <a:ea typeface="Times New Roman"/>
                <a:cs typeface="Times New Roman"/>
                <a:sym typeface="Times New Roman"/>
                <a:hlinkClick r:id="rId5">
                  <a:extLst>
                    <a:ext uri="{A12FA001-AC4F-418D-AE19-62706E023703}">
                      <ahyp:hlinkClr xmlns:ahyp="http://schemas.microsoft.com/office/drawing/2018/hyperlinkcolor" val="tx"/>
                    </a:ext>
                  </a:extLst>
                </a:hlinkClick>
              </a:rPr>
              <a:t>https://link.springer.com/content/pdf/10.1186/s12889-019-6696-2.pdf</a:t>
            </a:r>
            <a:endParaRPr sz="850" u="sng">
              <a:solidFill>
                <a:srgbClr val="1155CC"/>
              </a:solidFill>
              <a:latin typeface="Times New Roman"/>
              <a:ea typeface="Times New Roman"/>
              <a:cs typeface="Times New Roman"/>
              <a:sym typeface="Times New Roman"/>
            </a:endParaRPr>
          </a:p>
          <a:p>
            <a:pPr marL="0" lvl="0" indent="0" algn="just" rtl="0">
              <a:lnSpc>
                <a:spcPct val="100000"/>
              </a:lnSpc>
              <a:spcBef>
                <a:spcPts val="0"/>
              </a:spcBef>
              <a:spcAft>
                <a:spcPts val="0"/>
              </a:spcAft>
              <a:buNone/>
            </a:pPr>
            <a:r>
              <a:rPr lang="en" sz="850">
                <a:solidFill>
                  <a:srgbClr val="222222"/>
                </a:solidFill>
                <a:latin typeface="Times New Roman"/>
                <a:ea typeface="Times New Roman"/>
                <a:cs typeface="Times New Roman"/>
                <a:sym typeface="Times New Roman"/>
              </a:rPr>
              <a:t>Meredith, J. (2022) </a:t>
            </a:r>
            <a:r>
              <a:rPr lang="en" sz="850" i="1">
                <a:solidFill>
                  <a:srgbClr val="222222"/>
                </a:solidFill>
                <a:latin typeface="Times New Roman"/>
                <a:ea typeface="Times New Roman"/>
                <a:cs typeface="Times New Roman"/>
                <a:sym typeface="Times New Roman"/>
              </a:rPr>
              <a:t>Project management: a managerial approach. </a:t>
            </a:r>
            <a:r>
              <a:rPr lang="en" sz="850">
                <a:solidFill>
                  <a:srgbClr val="222222"/>
                </a:solidFill>
                <a:latin typeface="Times New Roman"/>
                <a:ea typeface="Times New Roman"/>
                <a:cs typeface="Times New Roman"/>
                <a:sym typeface="Times New Roman"/>
              </a:rPr>
              <a:t>Link:</a:t>
            </a:r>
            <a:r>
              <a:rPr lang="en" sz="850">
                <a:solidFill>
                  <a:srgbClr val="222222"/>
                </a:solidFill>
                <a:uFill>
                  <a:noFill/>
                </a:uFill>
                <a:latin typeface="Times New Roman"/>
                <a:ea typeface="Times New Roman"/>
                <a:cs typeface="Times New Roman"/>
                <a:sym typeface="Times New Roman"/>
                <a:hlinkClick r:id="rId6">
                  <a:extLst>
                    <a:ext uri="{A12FA001-AC4F-418D-AE19-62706E023703}">
                      <ahyp:hlinkClr xmlns:ahyp="http://schemas.microsoft.com/office/drawing/2018/hyperlinkcolor" val="tx"/>
                    </a:ext>
                  </a:extLst>
                </a:hlinkClick>
              </a:rPr>
              <a:t> </a:t>
            </a:r>
            <a:r>
              <a:rPr lang="en" sz="850" u="sng">
                <a:solidFill>
                  <a:srgbClr val="1155CC"/>
                </a:solidFill>
                <a:latin typeface="Times New Roman"/>
                <a:ea typeface="Times New Roman"/>
                <a:cs typeface="Times New Roman"/>
                <a:sym typeface="Times New Roman"/>
                <a:hlinkClick r:id="rId6">
                  <a:extLst>
                    <a:ext uri="{A12FA001-AC4F-418D-AE19-62706E023703}">
                      <ahyp:hlinkClr xmlns:ahyp="http://schemas.microsoft.com/office/drawing/2018/hyperlinkcolor" val="tx"/>
                    </a:ext>
                  </a:extLst>
                </a:hlinkClick>
              </a:rPr>
              <a:t>https://books.google.com./books?hl=en&amp;lr=&amp;id=ipZXDwAAQBAJ&amp;oi=fnd&amp;pg=PR6&amp;dq=Meredith,+J.+(2022)+Project+management:+a+managerial++approach&amp;ots=Qyp0wKGGqW&amp;sig=KoAsrgzYgtVKbh1tp_TveyUqJyg&amp;redir_esc=y#v=onepage&amp;q=skills&amp;f=false</a:t>
            </a:r>
            <a:endParaRPr sz="850" u="sng">
              <a:solidFill>
                <a:srgbClr val="1155CC"/>
              </a:solidFill>
              <a:latin typeface="Times New Roman"/>
              <a:ea typeface="Times New Roman"/>
              <a:cs typeface="Times New Roman"/>
              <a:sym typeface="Times New Roman"/>
            </a:endParaRPr>
          </a:p>
          <a:p>
            <a:pPr marL="0" lvl="0" indent="0" algn="just" rtl="0">
              <a:lnSpc>
                <a:spcPct val="100000"/>
              </a:lnSpc>
              <a:spcBef>
                <a:spcPts val="0"/>
              </a:spcBef>
              <a:spcAft>
                <a:spcPts val="0"/>
              </a:spcAft>
              <a:buNone/>
            </a:pPr>
            <a:r>
              <a:rPr lang="en" sz="850">
                <a:solidFill>
                  <a:srgbClr val="222222"/>
                </a:solidFill>
                <a:latin typeface="Times New Roman"/>
                <a:ea typeface="Times New Roman"/>
                <a:cs typeface="Times New Roman"/>
                <a:sym typeface="Times New Roman"/>
              </a:rPr>
              <a:t>Mishan, E.J. and Quah, E., (2020). </a:t>
            </a:r>
            <a:r>
              <a:rPr lang="en" sz="850" i="1">
                <a:solidFill>
                  <a:srgbClr val="222222"/>
                </a:solidFill>
                <a:latin typeface="Times New Roman"/>
                <a:ea typeface="Times New Roman"/>
                <a:cs typeface="Times New Roman"/>
                <a:sym typeface="Times New Roman"/>
              </a:rPr>
              <a:t>Cost-benefit analysis</a:t>
            </a:r>
            <a:r>
              <a:rPr lang="en" sz="850">
                <a:solidFill>
                  <a:srgbClr val="222222"/>
                </a:solidFill>
                <a:latin typeface="Times New Roman"/>
                <a:ea typeface="Times New Roman"/>
                <a:cs typeface="Times New Roman"/>
                <a:sym typeface="Times New Roman"/>
              </a:rPr>
              <a:t>. Routledge. Link:</a:t>
            </a:r>
            <a:r>
              <a:rPr lang="en" sz="850">
                <a:solidFill>
                  <a:srgbClr val="222222"/>
                </a:solidFill>
                <a:uFill>
                  <a:noFill/>
                </a:uFill>
                <a:latin typeface="Times New Roman"/>
                <a:ea typeface="Times New Roman"/>
                <a:cs typeface="Times New Roman"/>
                <a:sym typeface="Times New Roman"/>
                <a:hlinkClick r:id="rId7">
                  <a:extLst>
                    <a:ext uri="{A12FA001-AC4F-418D-AE19-62706E023703}">
                      <ahyp:hlinkClr xmlns:ahyp="http://schemas.microsoft.com/office/drawing/2018/hyperlinkcolor" val="tx"/>
                    </a:ext>
                  </a:extLst>
                </a:hlinkClick>
              </a:rPr>
              <a:t> </a:t>
            </a:r>
            <a:r>
              <a:rPr lang="en" sz="850" u="sng">
                <a:solidFill>
                  <a:srgbClr val="1155CC"/>
                </a:solidFill>
                <a:latin typeface="Times New Roman"/>
                <a:ea typeface="Times New Roman"/>
                <a:cs typeface="Times New Roman"/>
                <a:sym typeface="Times New Roman"/>
                <a:hlinkClick r:id="rId7">
                  <a:extLst>
                    <a:ext uri="{A12FA001-AC4F-418D-AE19-62706E023703}">
                      <ahyp:hlinkClr xmlns:ahyp="http://schemas.microsoft.com/office/drawing/2018/hyperlinkcolor" val="tx"/>
                    </a:ext>
                  </a:extLst>
                </a:hlinkClick>
              </a:rPr>
              <a:t>https://www.taylorfrancis.com/books/mono/10.4324/9781351029780/cost-benefit-analysis-euston-quah-mishan</a:t>
            </a:r>
            <a:endParaRPr sz="850" u="sng">
              <a:solidFill>
                <a:srgbClr val="1155CC"/>
              </a:solidFill>
              <a:latin typeface="Times New Roman"/>
              <a:ea typeface="Times New Roman"/>
              <a:cs typeface="Times New Roman"/>
              <a:sym typeface="Times New Roman"/>
            </a:endParaRPr>
          </a:p>
          <a:p>
            <a:pPr marL="0" lvl="0" indent="0" algn="just" rtl="0">
              <a:lnSpc>
                <a:spcPct val="100000"/>
              </a:lnSpc>
              <a:spcBef>
                <a:spcPts val="0"/>
              </a:spcBef>
              <a:spcAft>
                <a:spcPts val="0"/>
              </a:spcAft>
              <a:buNone/>
            </a:pPr>
            <a:r>
              <a:rPr lang="en" sz="850">
                <a:solidFill>
                  <a:srgbClr val="222222"/>
                </a:solidFill>
                <a:latin typeface="Times New Roman"/>
                <a:ea typeface="Times New Roman"/>
                <a:cs typeface="Times New Roman"/>
                <a:sym typeface="Times New Roman"/>
              </a:rPr>
              <a:t>Pantazia, M., (2021). Towards a Criticism of Profit and Loss Account. </a:t>
            </a:r>
            <a:r>
              <a:rPr lang="en" sz="850" i="1">
                <a:solidFill>
                  <a:srgbClr val="222222"/>
                </a:solidFill>
                <a:latin typeface="Times New Roman"/>
                <a:ea typeface="Times New Roman"/>
                <a:cs typeface="Times New Roman"/>
                <a:sym typeface="Times New Roman"/>
              </a:rPr>
              <a:t>Accounting and Management Information Systems AMIS 2021</a:t>
            </a:r>
            <a:r>
              <a:rPr lang="en" sz="850">
                <a:solidFill>
                  <a:srgbClr val="222222"/>
                </a:solidFill>
                <a:latin typeface="Times New Roman"/>
                <a:ea typeface="Times New Roman"/>
                <a:cs typeface="Times New Roman"/>
                <a:sym typeface="Times New Roman"/>
              </a:rPr>
              <a:t>, p.208. Link:</a:t>
            </a:r>
            <a:r>
              <a:rPr lang="en" sz="850">
                <a:solidFill>
                  <a:srgbClr val="222222"/>
                </a:solidFill>
                <a:uFill>
                  <a:noFill/>
                </a:uFill>
                <a:latin typeface="Times New Roman"/>
                <a:ea typeface="Times New Roman"/>
                <a:cs typeface="Times New Roman"/>
                <a:sym typeface="Times New Roman"/>
                <a:hlinkClick r:id="rId8">
                  <a:extLst>
                    <a:ext uri="{A12FA001-AC4F-418D-AE19-62706E023703}">
                      <ahyp:hlinkClr xmlns:ahyp="http://schemas.microsoft.com/office/drawing/2018/hyperlinkcolor" val="tx"/>
                    </a:ext>
                  </a:extLst>
                </a:hlinkClick>
              </a:rPr>
              <a:t> </a:t>
            </a:r>
            <a:r>
              <a:rPr lang="en" sz="850" u="sng">
                <a:solidFill>
                  <a:srgbClr val="1155CC"/>
                </a:solidFill>
                <a:latin typeface="Times New Roman"/>
                <a:ea typeface="Times New Roman"/>
                <a:cs typeface="Times New Roman"/>
                <a:sym typeface="Times New Roman"/>
                <a:hlinkClick r:id="rId8">
                  <a:extLst>
                    <a:ext uri="{A12FA001-AC4F-418D-AE19-62706E023703}">
                      <ahyp:hlinkClr xmlns:ahyp="http://schemas.microsoft.com/office/drawing/2018/hyperlinkcolor" val="tx"/>
                    </a:ext>
                  </a:extLst>
                </a:hlinkClick>
              </a:rPr>
              <a:t>https://amis.ase.ro/2021/docs/AMIS2021Proceedings.pdf#page=208</a:t>
            </a:r>
            <a:endParaRPr sz="850" u="sng">
              <a:solidFill>
                <a:srgbClr val="1155CC"/>
              </a:solidFill>
              <a:latin typeface="Times New Roman"/>
              <a:ea typeface="Times New Roman"/>
              <a:cs typeface="Times New Roman"/>
              <a:sym typeface="Times New Roman"/>
            </a:endParaRPr>
          </a:p>
          <a:p>
            <a:pPr marL="0" lvl="0" indent="0" algn="just" rtl="0">
              <a:lnSpc>
                <a:spcPct val="100000"/>
              </a:lnSpc>
              <a:spcBef>
                <a:spcPts val="0"/>
              </a:spcBef>
              <a:spcAft>
                <a:spcPts val="0"/>
              </a:spcAft>
              <a:buNone/>
            </a:pPr>
            <a:r>
              <a:rPr lang="en" sz="850">
                <a:solidFill>
                  <a:srgbClr val="222222"/>
                </a:solidFill>
                <a:latin typeface="Times New Roman"/>
                <a:ea typeface="Times New Roman"/>
                <a:cs typeface="Times New Roman"/>
                <a:sym typeface="Times New Roman"/>
              </a:rPr>
              <a:t>Poling, M. (2025) </a:t>
            </a:r>
            <a:r>
              <a:rPr lang="en" sz="850" i="1">
                <a:solidFill>
                  <a:srgbClr val="222222"/>
                </a:solidFill>
                <a:latin typeface="Times New Roman"/>
                <a:ea typeface="Times New Roman"/>
                <a:cs typeface="Times New Roman"/>
                <a:sym typeface="Times New Roman"/>
              </a:rPr>
              <a:t>Cultural tourism statistics</a:t>
            </a:r>
            <a:r>
              <a:rPr lang="en" sz="850">
                <a:solidFill>
                  <a:srgbClr val="222222"/>
                </a:solidFill>
                <a:latin typeface="Times New Roman"/>
                <a:ea typeface="Times New Roman"/>
                <a:cs typeface="Times New Roman"/>
                <a:sym typeface="Times New Roman"/>
              </a:rPr>
              <a:t>, </a:t>
            </a:r>
            <a:r>
              <a:rPr lang="en" sz="850" i="1">
                <a:solidFill>
                  <a:srgbClr val="222222"/>
                </a:solidFill>
                <a:latin typeface="Times New Roman"/>
                <a:ea typeface="Times New Roman"/>
                <a:cs typeface="Times New Roman"/>
                <a:sym typeface="Times New Roman"/>
              </a:rPr>
              <a:t>Monica Poling</a:t>
            </a:r>
            <a:r>
              <a:rPr lang="en" sz="850">
                <a:solidFill>
                  <a:srgbClr val="222222"/>
                </a:solidFill>
                <a:latin typeface="Times New Roman"/>
                <a:ea typeface="Times New Roman"/>
                <a:cs typeface="Times New Roman"/>
                <a:sym typeface="Times New Roman"/>
              </a:rPr>
              <a:t>. Available at: https://monicapoling.com/cultural-tourism-statistics/ (Accessed: 27 October 2025).</a:t>
            </a:r>
            <a:endParaRPr sz="850">
              <a:solidFill>
                <a:srgbClr val="222222"/>
              </a:solidFill>
              <a:latin typeface="Times New Roman"/>
              <a:ea typeface="Times New Roman"/>
              <a:cs typeface="Times New Roman"/>
              <a:sym typeface="Times New Roman"/>
            </a:endParaRPr>
          </a:p>
          <a:p>
            <a:pPr marL="0" lvl="0" indent="0" algn="just" rtl="0">
              <a:lnSpc>
                <a:spcPct val="100000"/>
              </a:lnSpc>
              <a:spcBef>
                <a:spcPts val="0"/>
              </a:spcBef>
              <a:spcAft>
                <a:spcPts val="0"/>
              </a:spcAft>
              <a:buNone/>
            </a:pPr>
            <a:r>
              <a:rPr lang="en" sz="850">
                <a:solidFill>
                  <a:srgbClr val="222222"/>
                </a:solidFill>
                <a:latin typeface="Times New Roman"/>
                <a:ea typeface="Times New Roman"/>
                <a:cs typeface="Times New Roman"/>
                <a:sym typeface="Times New Roman"/>
              </a:rPr>
              <a:t>Tourismni (2025) </a:t>
            </a:r>
            <a:r>
              <a:rPr lang="en" sz="850" i="1">
                <a:solidFill>
                  <a:srgbClr val="222222"/>
                </a:solidFill>
                <a:latin typeface="Times New Roman"/>
                <a:ea typeface="Times New Roman"/>
                <a:cs typeface="Times New Roman"/>
                <a:sym typeface="Times New Roman"/>
              </a:rPr>
              <a:t>What is mice, business tourism or Business Events?</a:t>
            </a:r>
            <a:r>
              <a:rPr lang="en" sz="850">
                <a:solidFill>
                  <a:srgbClr val="222222"/>
                </a:solidFill>
                <a:latin typeface="Times New Roman"/>
                <a:ea typeface="Times New Roman"/>
                <a:cs typeface="Times New Roman"/>
                <a:sym typeface="Times New Roman"/>
              </a:rPr>
              <a:t> </a:t>
            </a:r>
            <a:r>
              <a:rPr lang="en" sz="850" i="1">
                <a:solidFill>
                  <a:srgbClr val="222222"/>
                </a:solidFill>
                <a:latin typeface="Times New Roman"/>
                <a:ea typeface="Times New Roman"/>
                <a:cs typeface="Times New Roman"/>
                <a:sym typeface="Times New Roman"/>
              </a:rPr>
              <a:t>Tourism NI - The Hub</a:t>
            </a:r>
            <a:r>
              <a:rPr lang="en" sz="850">
                <a:solidFill>
                  <a:srgbClr val="222222"/>
                </a:solidFill>
                <a:latin typeface="Times New Roman"/>
                <a:ea typeface="Times New Roman"/>
                <a:cs typeface="Times New Roman"/>
                <a:sym typeface="Times New Roman"/>
              </a:rPr>
              <a:t>. Available at: https://www.tourismni.com/business-guidance/sector/mice-travel-trade/mice-and-travel-trade-getting-started/what-is-mice/ (Accessed: 27 October 2025).</a:t>
            </a:r>
            <a:endParaRPr sz="850">
              <a:solidFill>
                <a:srgbClr val="222222"/>
              </a:solidFill>
              <a:latin typeface="Times New Roman"/>
              <a:ea typeface="Times New Roman"/>
              <a:cs typeface="Times New Roman"/>
              <a:sym typeface="Times New Roman"/>
            </a:endParaRPr>
          </a:p>
          <a:p>
            <a:pPr marL="0" lvl="0" indent="0" algn="just" rtl="0">
              <a:lnSpc>
                <a:spcPct val="100000"/>
              </a:lnSpc>
              <a:spcBef>
                <a:spcPts val="0"/>
              </a:spcBef>
              <a:spcAft>
                <a:spcPts val="0"/>
              </a:spcAft>
              <a:buNone/>
            </a:pPr>
            <a:r>
              <a:rPr lang="en" sz="850">
                <a:solidFill>
                  <a:srgbClr val="000000"/>
                </a:solidFill>
                <a:latin typeface="Times New Roman"/>
                <a:ea typeface="Times New Roman"/>
                <a:cs typeface="Times New Roman"/>
                <a:sym typeface="Times New Roman"/>
              </a:rPr>
              <a:t>Traveltrade (2025) </a:t>
            </a:r>
            <a:r>
              <a:rPr lang="en" sz="850" i="1">
                <a:solidFill>
                  <a:srgbClr val="000000"/>
                </a:solidFill>
                <a:latin typeface="Times New Roman"/>
                <a:ea typeface="Times New Roman"/>
                <a:cs typeface="Times New Roman"/>
                <a:sym typeface="Times New Roman"/>
              </a:rPr>
              <a:t>Wales is celebrating year of Croeso, a welsh welcome for visitors</a:t>
            </a:r>
            <a:r>
              <a:rPr lang="en" sz="850">
                <a:solidFill>
                  <a:srgbClr val="000000"/>
                </a:solidFill>
                <a:latin typeface="Times New Roman"/>
                <a:ea typeface="Times New Roman"/>
                <a:cs typeface="Times New Roman"/>
                <a:sym typeface="Times New Roman"/>
              </a:rPr>
              <a:t> </a:t>
            </a:r>
            <a:r>
              <a:rPr lang="en" sz="850" i="1">
                <a:solidFill>
                  <a:srgbClr val="000000"/>
                </a:solidFill>
                <a:latin typeface="Times New Roman"/>
                <a:ea typeface="Times New Roman"/>
                <a:cs typeface="Times New Roman"/>
                <a:sym typeface="Times New Roman"/>
              </a:rPr>
              <a:t>TravelTrade</a:t>
            </a:r>
            <a:r>
              <a:rPr lang="en" sz="850">
                <a:solidFill>
                  <a:srgbClr val="000000"/>
                </a:solidFill>
                <a:latin typeface="Times New Roman"/>
                <a:ea typeface="Times New Roman"/>
                <a:cs typeface="Times New Roman"/>
                <a:sym typeface="Times New Roman"/>
              </a:rPr>
              <a:t>. Available at: https://traveltrade.visitwales.com/useful-information/toolkit/year-of-croeso (Accessed: 27 October 2025).</a:t>
            </a:r>
            <a:endParaRPr sz="850">
              <a:solidFill>
                <a:srgbClr val="000000"/>
              </a:solidFill>
              <a:latin typeface="Times New Roman"/>
              <a:ea typeface="Times New Roman"/>
              <a:cs typeface="Times New Roman"/>
              <a:sym typeface="Times New Roman"/>
            </a:endParaRPr>
          </a:p>
          <a:p>
            <a:pPr marL="0" lvl="0" indent="0" algn="just" rtl="0">
              <a:lnSpc>
                <a:spcPct val="100000"/>
              </a:lnSpc>
              <a:spcBef>
                <a:spcPts val="0"/>
              </a:spcBef>
              <a:spcAft>
                <a:spcPts val="0"/>
              </a:spcAft>
              <a:buNone/>
            </a:pPr>
            <a:r>
              <a:rPr lang="en" sz="850">
                <a:solidFill>
                  <a:srgbClr val="000000"/>
                </a:solidFill>
                <a:latin typeface="Times New Roman"/>
                <a:ea typeface="Times New Roman"/>
                <a:cs typeface="Times New Roman"/>
                <a:sym typeface="Times New Roman"/>
              </a:rPr>
              <a:t>Traveltrade (2025a) </a:t>
            </a:r>
            <a:r>
              <a:rPr lang="en" sz="850" i="1">
                <a:solidFill>
                  <a:srgbClr val="000000"/>
                </a:solidFill>
                <a:latin typeface="Times New Roman"/>
                <a:ea typeface="Times New Roman"/>
                <a:cs typeface="Times New Roman"/>
                <a:sym typeface="Times New Roman"/>
              </a:rPr>
              <a:t>Information about Wales for the Travel Trade</a:t>
            </a:r>
            <a:r>
              <a:rPr lang="en" sz="850">
                <a:solidFill>
                  <a:srgbClr val="000000"/>
                </a:solidFill>
                <a:latin typeface="Times New Roman"/>
                <a:ea typeface="Times New Roman"/>
                <a:cs typeface="Times New Roman"/>
                <a:sym typeface="Times New Roman"/>
              </a:rPr>
              <a:t> </a:t>
            </a:r>
            <a:r>
              <a:rPr lang="en" sz="850" i="1">
                <a:solidFill>
                  <a:srgbClr val="000000"/>
                </a:solidFill>
                <a:latin typeface="Times New Roman"/>
                <a:ea typeface="Times New Roman"/>
                <a:cs typeface="Times New Roman"/>
                <a:sym typeface="Times New Roman"/>
              </a:rPr>
              <a:t>Information about Wales for the Travel Trade | Travel Trade Wales</a:t>
            </a:r>
            <a:r>
              <a:rPr lang="en" sz="850">
                <a:solidFill>
                  <a:srgbClr val="000000"/>
                </a:solidFill>
                <a:latin typeface="Times New Roman"/>
                <a:ea typeface="Times New Roman"/>
                <a:cs typeface="Times New Roman"/>
                <a:sym typeface="Times New Roman"/>
              </a:rPr>
              <a:t>. Available at: https://traveltrade.visitwales.com/ (Accessed: 27 October 2025). </a:t>
            </a:r>
            <a:endParaRPr sz="850">
              <a:solidFill>
                <a:srgbClr val="000000"/>
              </a:solidFill>
              <a:latin typeface="Times New Roman"/>
              <a:ea typeface="Times New Roman"/>
              <a:cs typeface="Times New Roman"/>
              <a:sym typeface="Times New Roman"/>
            </a:endParaRPr>
          </a:p>
          <a:p>
            <a:pPr marL="0" lvl="0" indent="0" algn="just" rtl="0">
              <a:lnSpc>
                <a:spcPct val="100000"/>
              </a:lnSpc>
              <a:spcBef>
                <a:spcPts val="0"/>
              </a:spcBef>
              <a:spcAft>
                <a:spcPts val="0"/>
              </a:spcAft>
              <a:buNone/>
            </a:pPr>
            <a:r>
              <a:rPr lang="en" sz="850">
                <a:solidFill>
                  <a:srgbClr val="000000"/>
                </a:solidFill>
                <a:latin typeface="Times New Roman"/>
                <a:ea typeface="Times New Roman"/>
                <a:cs typeface="Times New Roman"/>
                <a:sym typeface="Times New Roman"/>
              </a:rPr>
              <a:t>Visitswanseabay (2025) </a:t>
            </a:r>
            <a:r>
              <a:rPr lang="en" sz="850" i="1">
                <a:solidFill>
                  <a:srgbClr val="000000"/>
                </a:solidFill>
                <a:latin typeface="Times New Roman"/>
                <a:ea typeface="Times New Roman"/>
                <a:cs typeface="Times New Roman"/>
                <a:sym typeface="Times New Roman"/>
              </a:rPr>
              <a:t>Croeso Swansea</a:t>
            </a:r>
            <a:r>
              <a:rPr lang="en" sz="850">
                <a:solidFill>
                  <a:srgbClr val="000000"/>
                </a:solidFill>
                <a:latin typeface="Times New Roman"/>
                <a:ea typeface="Times New Roman"/>
                <a:cs typeface="Times New Roman"/>
                <a:sym typeface="Times New Roman"/>
              </a:rPr>
              <a:t> </a:t>
            </a:r>
            <a:r>
              <a:rPr lang="en" sz="850" i="1">
                <a:solidFill>
                  <a:srgbClr val="000000"/>
                </a:solidFill>
                <a:latin typeface="Times New Roman"/>
                <a:ea typeface="Times New Roman"/>
                <a:cs typeface="Times New Roman"/>
                <a:sym typeface="Times New Roman"/>
              </a:rPr>
              <a:t>Swansea Bay</a:t>
            </a:r>
            <a:r>
              <a:rPr lang="en" sz="850">
                <a:solidFill>
                  <a:srgbClr val="000000"/>
                </a:solidFill>
                <a:latin typeface="Times New Roman"/>
                <a:ea typeface="Times New Roman"/>
                <a:cs typeface="Times New Roman"/>
                <a:sym typeface="Times New Roman"/>
              </a:rPr>
              <a:t>. Available at: https://www.visitswanseabay.com/croeso/ (Accessed: 27 October 2025).</a:t>
            </a:r>
            <a:endParaRPr sz="850">
              <a:solidFill>
                <a:srgbClr val="000000"/>
              </a:solidFill>
              <a:latin typeface="Times New Roman"/>
              <a:ea typeface="Times New Roman"/>
              <a:cs typeface="Times New Roman"/>
              <a:sym typeface="Times New Roman"/>
            </a:endParaRPr>
          </a:p>
          <a:p>
            <a:pPr marL="0" lvl="0" indent="0" algn="just" rtl="0">
              <a:lnSpc>
                <a:spcPct val="100000"/>
              </a:lnSpc>
              <a:spcBef>
                <a:spcPts val="0"/>
              </a:spcBef>
              <a:spcAft>
                <a:spcPts val="0"/>
              </a:spcAft>
              <a:buNone/>
            </a:pPr>
            <a:r>
              <a:rPr lang="en" sz="850">
                <a:solidFill>
                  <a:srgbClr val="222222"/>
                </a:solidFill>
                <a:latin typeface="Times New Roman"/>
                <a:ea typeface="Times New Roman"/>
                <a:cs typeface="Times New Roman"/>
                <a:sym typeface="Times New Roman"/>
              </a:rPr>
              <a:t>Visitwales (2025) </a:t>
            </a:r>
            <a:r>
              <a:rPr lang="en" sz="850" i="1">
                <a:solidFill>
                  <a:srgbClr val="222222"/>
                </a:solidFill>
                <a:latin typeface="Times New Roman"/>
                <a:ea typeface="Times New Roman"/>
                <a:cs typeface="Times New Roman"/>
                <a:sym typeface="Times New Roman"/>
              </a:rPr>
              <a:t>Understanding our target audience</a:t>
            </a:r>
            <a:r>
              <a:rPr lang="en" sz="850">
                <a:solidFill>
                  <a:srgbClr val="222222"/>
                </a:solidFill>
                <a:latin typeface="Times New Roman"/>
                <a:ea typeface="Times New Roman"/>
                <a:cs typeface="Times New Roman"/>
                <a:sym typeface="Times New Roman"/>
              </a:rPr>
              <a:t> </a:t>
            </a:r>
            <a:r>
              <a:rPr lang="en" sz="850" i="1">
                <a:solidFill>
                  <a:srgbClr val="222222"/>
                </a:solidFill>
                <a:latin typeface="Times New Roman"/>
                <a:ea typeface="Times New Roman"/>
                <a:cs typeface="Times New Roman"/>
                <a:sym typeface="Times New Roman"/>
              </a:rPr>
              <a:t>Industry</a:t>
            </a:r>
            <a:r>
              <a:rPr lang="en" sz="850">
                <a:solidFill>
                  <a:srgbClr val="222222"/>
                </a:solidFill>
                <a:latin typeface="Times New Roman"/>
                <a:ea typeface="Times New Roman"/>
                <a:cs typeface="Times New Roman"/>
                <a:sym typeface="Times New Roman"/>
              </a:rPr>
              <a:t>. Available at: https://industry.visitwales.com/get-involved/visit-wales-themed-year-campaigns/year-croeso/year-croeso-understanding-our-target (Accessed: 27 October 2025).</a:t>
            </a:r>
            <a:endParaRPr sz="850">
              <a:solidFill>
                <a:srgbClr val="222222"/>
              </a:solidFill>
              <a:latin typeface="Times New Roman"/>
              <a:ea typeface="Times New Roman"/>
              <a:cs typeface="Times New Roman"/>
              <a:sym typeface="Times New Roman"/>
            </a:endParaRPr>
          </a:p>
          <a:p>
            <a:pPr marL="0" lvl="0" indent="0" algn="just" rtl="0">
              <a:lnSpc>
                <a:spcPct val="100000"/>
              </a:lnSpc>
              <a:spcBef>
                <a:spcPts val="0"/>
              </a:spcBef>
              <a:spcAft>
                <a:spcPts val="0"/>
              </a:spcAft>
              <a:buNone/>
            </a:pPr>
            <a:r>
              <a:rPr lang="en" sz="850">
                <a:solidFill>
                  <a:srgbClr val="222222"/>
                </a:solidFill>
                <a:latin typeface="Times New Roman"/>
                <a:ea typeface="Times New Roman"/>
                <a:cs typeface="Times New Roman"/>
                <a:sym typeface="Times New Roman"/>
              </a:rPr>
              <a:t>Wales (2025) </a:t>
            </a:r>
            <a:r>
              <a:rPr lang="en" sz="850" i="1">
                <a:solidFill>
                  <a:srgbClr val="222222"/>
                </a:solidFill>
                <a:latin typeface="Times New Roman"/>
                <a:ea typeface="Times New Roman"/>
                <a:cs typeface="Times New Roman"/>
                <a:sym typeface="Times New Roman"/>
              </a:rPr>
              <a:t>Visit</a:t>
            </a:r>
            <a:r>
              <a:rPr lang="en" sz="850">
                <a:solidFill>
                  <a:srgbClr val="222222"/>
                </a:solidFill>
                <a:latin typeface="Times New Roman"/>
                <a:ea typeface="Times New Roman"/>
                <a:cs typeface="Times New Roman"/>
                <a:sym typeface="Times New Roman"/>
              </a:rPr>
              <a:t>, </a:t>
            </a:r>
            <a:r>
              <a:rPr lang="en" sz="850" i="1">
                <a:solidFill>
                  <a:srgbClr val="222222"/>
                </a:solidFill>
                <a:latin typeface="Times New Roman"/>
                <a:ea typeface="Times New Roman"/>
                <a:cs typeface="Times New Roman"/>
                <a:sym typeface="Times New Roman"/>
              </a:rPr>
              <a:t>Wales</a:t>
            </a:r>
            <a:r>
              <a:rPr lang="en" sz="850">
                <a:solidFill>
                  <a:srgbClr val="222222"/>
                </a:solidFill>
                <a:latin typeface="Times New Roman"/>
                <a:ea typeface="Times New Roman"/>
                <a:cs typeface="Times New Roman"/>
                <a:sym typeface="Times New Roman"/>
              </a:rPr>
              <a:t>. Available at: https://www.wales.com/visit (Accessed: 27 October 2025). </a:t>
            </a:r>
            <a:endParaRPr sz="850">
              <a:solidFill>
                <a:srgbClr val="222222"/>
              </a:solidFill>
              <a:latin typeface="Times New Roman"/>
              <a:ea typeface="Times New Roman"/>
              <a:cs typeface="Times New Roman"/>
              <a:sym typeface="Times New Roman"/>
            </a:endParaRPr>
          </a:p>
          <a:p>
            <a:pPr marL="0" lvl="0" indent="0" algn="just" rtl="0">
              <a:lnSpc>
                <a:spcPct val="100000"/>
              </a:lnSpc>
              <a:spcBef>
                <a:spcPts val="0"/>
              </a:spcBef>
              <a:spcAft>
                <a:spcPts val="0"/>
              </a:spcAft>
              <a:buNone/>
            </a:pPr>
            <a:endParaRPr sz="850">
              <a:latin typeface="Times New Roman"/>
              <a:ea typeface="Times New Roman"/>
              <a:cs typeface="Times New Roman"/>
              <a:sym typeface="Times New Roman"/>
            </a:endParaRPr>
          </a:p>
        </p:txBody>
      </p:sp>
    </p:spTree>
  </p:cSld>
  <p:clrMapOvr>
    <a:masterClrMapping/>
  </p:clrMapOvr>
</p:sld>
</file>

<file path=ppt/theme/theme1.xml><?xml version="1.0" encoding="utf-8"?>
<a:theme xmlns:a="http://schemas.openxmlformats.org/drawingml/2006/main" name="Geometric">
  <a:themeElements>
    <a:clrScheme name="Geometric">
      <a:dk1>
        <a:srgbClr val="2A3990"/>
      </a:dk1>
      <a:lt1>
        <a:srgbClr val="FFFFFF"/>
      </a:lt1>
      <a:dk2>
        <a:srgbClr val="434343"/>
      </a:dk2>
      <a:lt2>
        <a:srgbClr val="999999"/>
      </a:lt2>
      <a:accent1>
        <a:srgbClr val="212D74"/>
      </a:accent1>
      <a:accent2>
        <a:srgbClr val="3949AB"/>
      </a:accent2>
      <a:accent3>
        <a:srgbClr val="9C254D"/>
      </a:accent3>
      <a:accent4>
        <a:srgbClr val="D23369"/>
      </a:accent4>
      <a:accent5>
        <a:srgbClr val="F06292"/>
      </a:accent5>
      <a:accent6>
        <a:srgbClr val="7890CD"/>
      </a:accent6>
      <a:hlink>
        <a:srgbClr val="F06292"/>
      </a:hlink>
      <a:folHlink>
        <a:srgbClr val="F0629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Metadata/LabelInfo.xml><?xml version="1.0" encoding="utf-8"?>
<clbl:labelList xmlns:clbl="http://schemas.microsoft.com/office/2020/mipLabelMetadata">
  <clbl:label id="{75cf7040-9d40-4890-8ad4-f6b696598cbf}" enabled="1" method="Privileged" siteId="{11dc3b97-4e61-4275-af15-34d7903a29e7}" contentBits="0" removed="0"/>
</clbl:labelList>
</file>

<file path=docProps/app.xml><?xml version="1.0" encoding="utf-8"?>
<Properties xmlns="http://schemas.openxmlformats.org/officeDocument/2006/extended-properties" xmlns:vt="http://schemas.openxmlformats.org/officeDocument/2006/docPropsVTypes">
  <TotalTime>0</TotalTime>
  <Words>2606</Words>
  <Application>Microsoft Office PowerPoint</Application>
  <PresentationFormat>On-screen Show (16:9)</PresentationFormat>
  <Paragraphs>80</Paragraphs>
  <Slides>15</Slides>
  <Notes>15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Times New Roman</vt:lpstr>
      <vt:lpstr>Arial</vt:lpstr>
      <vt:lpstr>Roboto</vt:lpstr>
      <vt:lpstr>Geometric</vt:lpstr>
      <vt:lpstr>Assignment 1: Feasibility Plan for an International Meeting / Event </vt:lpstr>
      <vt:lpstr>Introduction </vt:lpstr>
      <vt:lpstr>Event content and context</vt:lpstr>
      <vt:lpstr>Market factors Target market  </vt:lpstr>
      <vt:lpstr>Demand for the event  </vt:lpstr>
      <vt:lpstr>Supply  </vt:lpstr>
      <vt:lpstr>Competition  </vt:lpstr>
      <vt:lpstr>Marketing activity  </vt:lpstr>
      <vt:lpstr>Operational factors Venue </vt:lpstr>
      <vt:lpstr>Required skills </vt:lpstr>
      <vt:lpstr>Required resources </vt:lpstr>
      <vt:lpstr>Financial factors  Costs and predicted revenues</vt:lpstr>
      <vt:lpstr>Funding sources </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Alexandru Antohe</cp:lastModifiedBy>
  <cp:revision>2</cp:revision>
  <dcterms:modified xsi:type="dcterms:W3CDTF">2025-10-30T18:36:37Z</dcterms:modified>
</cp:coreProperties>
</file>