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66" r:id="rId4"/>
    <p:sldId id="281" r:id="rId5"/>
    <p:sldId id="257" r:id="rId6"/>
    <p:sldId id="258" r:id="rId7"/>
    <p:sldId id="259" r:id="rId8"/>
    <p:sldId id="260" r:id="rId9"/>
    <p:sldId id="267" r:id="rId10"/>
    <p:sldId id="261" r:id="rId11"/>
    <p:sldId id="282" r:id="rId12"/>
    <p:sldId id="283" r:id="rId13"/>
    <p:sldId id="284" r:id="rId14"/>
    <p:sldId id="285" r:id="rId15"/>
    <p:sldId id="286" r:id="rId16"/>
    <p:sldId id="263" r:id="rId17"/>
    <p:sldId id="264" r:id="rId18"/>
    <p:sldId id="268" r:id="rId19"/>
    <p:sldId id="270" r:id="rId20"/>
    <p:sldId id="277" r:id="rId21"/>
    <p:sldId id="278" r:id="rId22"/>
    <p:sldId id="279" r:id="rId23"/>
    <p:sldId id="280" r:id="rId24"/>
    <p:sldId id="271" r:id="rId25"/>
    <p:sldId id="288" r:id="rId26"/>
    <p:sldId id="290" r:id="rId27"/>
    <p:sldId id="275" r:id="rId28"/>
    <p:sldId id="276" r:id="rId29"/>
    <p:sldId id="289" r:id="rId30"/>
    <p:sldId id="269" r:id="rId31"/>
    <p:sldId id="272" r:id="rId32"/>
    <p:sldId id="273" r:id="rId33"/>
    <p:sldId id="287"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309E6E-CD42-40CF-9911-8CE48EB65948}" v="12" dt="2022-02-28T15:17:37.5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13E0F6-E1CA-4E1D-8050-D090623EF03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C3CEB4F-8EA6-481C-92EA-449C95D3907A}">
      <dgm:prSet/>
      <dgm:spPr/>
      <dgm:t>
        <a:bodyPr/>
        <a:lstStyle/>
        <a:p>
          <a:r>
            <a:rPr lang="en-GB" dirty="0"/>
            <a:t>1199: The abbots of </a:t>
          </a:r>
          <a:r>
            <a:rPr lang="en-GB" dirty="0" err="1"/>
            <a:t>Quarr</a:t>
          </a:r>
          <a:r>
            <a:rPr lang="en-GB" dirty="0"/>
            <a:t>, </a:t>
          </a:r>
          <a:r>
            <a:rPr lang="en-GB" dirty="0" err="1"/>
            <a:t>Heisterbach</a:t>
          </a:r>
          <a:r>
            <a:rPr lang="en-GB" dirty="0"/>
            <a:t>, Dore, St Gotthard in Hungary, </a:t>
          </a:r>
          <a:r>
            <a:rPr lang="en-GB" dirty="0" err="1"/>
            <a:t>Ferraria</a:t>
          </a:r>
          <a:r>
            <a:rPr lang="en-GB" dirty="0"/>
            <a:t>; the abbots of Spain, Dacia and the neighbouring regions, who dis not come to chapter this year are to submit to the same penalty.</a:t>
          </a:r>
          <a:endParaRPr lang="en-US" dirty="0"/>
        </a:p>
      </dgm:t>
    </dgm:pt>
    <dgm:pt modelId="{2A5328AB-F989-46C0-962A-858836998D5E}" type="parTrans" cxnId="{A2E0D067-ACC5-4EC6-ABD7-AB5809C6F0AF}">
      <dgm:prSet/>
      <dgm:spPr/>
      <dgm:t>
        <a:bodyPr/>
        <a:lstStyle/>
        <a:p>
          <a:endParaRPr lang="en-US"/>
        </a:p>
      </dgm:t>
    </dgm:pt>
    <dgm:pt modelId="{086710E8-6F5D-4F66-AFA1-71CE1FAF2521}" type="sibTrans" cxnId="{A2E0D067-ACC5-4EC6-ABD7-AB5809C6F0AF}">
      <dgm:prSet/>
      <dgm:spPr/>
      <dgm:t>
        <a:bodyPr/>
        <a:lstStyle/>
        <a:p>
          <a:endParaRPr lang="en-US"/>
        </a:p>
      </dgm:t>
    </dgm:pt>
    <dgm:pt modelId="{D8BFF3DA-5B54-44F3-A179-573DB4B4AE39}">
      <dgm:prSet/>
      <dgm:spPr/>
      <dgm:t>
        <a:bodyPr/>
        <a:lstStyle/>
        <a:p>
          <a:r>
            <a:rPr lang="en-GB"/>
            <a:t>They are to be informed, respectively, by the abbots of Ford, Himmerod, Combermere, Gris, Sacramenia</a:t>
          </a:r>
          <a:endParaRPr lang="en-US"/>
        </a:p>
      </dgm:t>
    </dgm:pt>
    <dgm:pt modelId="{2B619742-AF4B-478E-89D8-F6C865D0C3CB}" type="parTrans" cxnId="{7C670E43-13C9-459F-AC3F-370D33D7E261}">
      <dgm:prSet/>
      <dgm:spPr/>
      <dgm:t>
        <a:bodyPr/>
        <a:lstStyle/>
        <a:p>
          <a:endParaRPr lang="en-US"/>
        </a:p>
      </dgm:t>
    </dgm:pt>
    <dgm:pt modelId="{4E23C9BA-3E61-401D-B2A7-5DAEBAA8EB31}" type="sibTrans" cxnId="{7C670E43-13C9-459F-AC3F-370D33D7E261}">
      <dgm:prSet/>
      <dgm:spPr/>
      <dgm:t>
        <a:bodyPr/>
        <a:lstStyle/>
        <a:p>
          <a:endParaRPr lang="en-US"/>
        </a:p>
      </dgm:t>
    </dgm:pt>
    <dgm:pt modelId="{FE4FC1CC-A177-4B74-B07B-C0182447EFE7}" type="pres">
      <dgm:prSet presAssocID="{FE13E0F6-E1CA-4E1D-8050-D090623EF036}" presName="diagram" presStyleCnt="0">
        <dgm:presLayoutVars>
          <dgm:dir/>
          <dgm:resizeHandles val="exact"/>
        </dgm:presLayoutVars>
      </dgm:prSet>
      <dgm:spPr/>
    </dgm:pt>
    <dgm:pt modelId="{32D5CD6B-C453-4DF6-A537-0A5CA982237A}" type="pres">
      <dgm:prSet presAssocID="{6C3CEB4F-8EA6-481C-92EA-449C95D3907A}" presName="node" presStyleLbl="node1" presStyleIdx="0" presStyleCnt="2">
        <dgm:presLayoutVars>
          <dgm:bulletEnabled val="1"/>
        </dgm:presLayoutVars>
      </dgm:prSet>
      <dgm:spPr/>
    </dgm:pt>
    <dgm:pt modelId="{01B00894-8EEB-4488-8131-BEC2BA73EEA8}" type="pres">
      <dgm:prSet presAssocID="{086710E8-6F5D-4F66-AFA1-71CE1FAF2521}" presName="sibTrans" presStyleCnt="0"/>
      <dgm:spPr/>
    </dgm:pt>
    <dgm:pt modelId="{0DA851D6-1087-4617-99F8-D60021CFBD29}" type="pres">
      <dgm:prSet presAssocID="{D8BFF3DA-5B54-44F3-A179-573DB4B4AE39}" presName="node" presStyleLbl="node1" presStyleIdx="1" presStyleCnt="2">
        <dgm:presLayoutVars>
          <dgm:bulletEnabled val="1"/>
        </dgm:presLayoutVars>
      </dgm:prSet>
      <dgm:spPr/>
    </dgm:pt>
  </dgm:ptLst>
  <dgm:cxnLst>
    <dgm:cxn modelId="{AD66E70D-6C1D-455D-A92C-057DD8C0469B}" type="presOf" srcId="{6C3CEB4F-8EA6-481C-92EA-449C95D3907A}" destId="{32D5CD6B-C453-4DF6-A537-0A5CA982237A}" srcOrd="0" destOrd="0" presId="urn:microsoft.com/office/officeart/2005/8/layout/default"/>
    <dgm:cxn modelId="{0651FD1B-AE4C-4DDC-BA45-30D366EA4BB5}" type="presOf" srcId="{D8BFF3DA-5B54-44F3-A179-573DB4B4AE39}" destId="{0DA851D6-1087-4617-99F8-D60021CFBD29}" srcOrd="0" destOrd="0" presId="urn:microsoft.com/office/officeart/2005/8/layout/default"/>
    <dgm:cxn modelId="{41A03B5D-8D20-45F3-B746-8A05F5581090}" type="presOf" srcId="{FE13E0F6-E1CA-4E1D-8050-D090623EF036}" destId="{FE4FC1CC-A177-4B74-B07B-C0182447EFE7}" srcOrd="0" destOrd="0" presId="urn:microsoft.com/office/officeart/2005/8/layout/default"/>
    <dgm:cxn modelId="{7C670E43-13C9-459F-AC3F-370D33D7E261}" srcId="{FE13E0F6-E1CA-4E1D-8050-D090623EF036}" destId="{D8BFF3DA-5B54-44F3-A179-573DB4B4AE39}" srcOrd="1" destOrd="0" parTransId="{2B619742-AF4B-478E-89D8-F6C865D0C3CB}" sibTransId="{4E23C9BA-3E61-401D-B2A7-5DAEBAA8EB31}"/>
    <dgm:cxn modelId="{A2E0D067-ACC5-4EC6-ABD7-AB5809C6F0AF}" srcId="{FE13E0F6-E1CA-4E1D-8050-D090623EF036}" destId="{6C3CEB4F-8EA6-481C-92EA-449C95D3907A}" srcOrd="0" destOrd="0" parTransId="{2A5328AB-F989-46C0-962A-858836998D5E}" sibTransId="{086710E8-6F5D-4F66-AFA1-71CE1FAF2521}"/>
    <dgm:cxn modelId="{78F36150-1A60-4D20-8F1C-9A6BBB830ABA}" type="presParOf" srcId="{FE4FC1CC-A177-4B74-B07B-C0182447EFE7}" destId="{32D5CD6B-C453-4DF6-A537-0A5CA982237A}" srcOrd="0" destOrd="0" presId="urn:microsoft.com/office/officeart/2005/8/layout/default"/>
    <dgm:cxn modelId="{3601D773-399F-498D-A0AC-3B630699E32E}" type="presParOf" srcId="{FE4FC1CC-A177-4B74-B07B-C0182447EFE7}" destId="{01B00894-8EEB-4488-8131-BEC2BA73EEA8}" srcOrd="1" destOrd="0" presId="urn:microsoft.com/office/officeart/2005/8/layout/default"/>
    <dgm:cxn modelId="{6A802340-6705-4E31-87AD-71B783399C84}" type="presParOf" srcId="{FE4FC1CC-A177-4B74-B07B-C0182447EFE7}" destId="{0DA851D6-1087-4617-99F8-D60021CFBD29}"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69EADE-9DCF-406E-80BC-4752B101DC6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F95BE8E-6405-473A-99CC-AC3F4633BEBB}">
      <dgm:prSet/>
      <dgm:spPr/>
      <dgm:t>
        <a:bodyPr/>
        <a:lstStyle/>
        <a:p>
          <a:r>
            <a:rPr lang="en-GB"/>
            <a:t>Individual houses taxed to raise money to defray costs</a:t>
          </a:r>
          <a:endParaRPr lang="en-US"/>
        </a:p>
      </dgm:t>
    </dgm:pt>
    <dgm:pt modelId="{E5F63E86-D75B-44D9-938D-FAB5A219A5C7}" type="parTrans" cxnId="{78E6C62B-8FF2-4339-8DF4-B2FCED7540AA}">
      <dgm:prSet/>
      <dgm:spPr/>
      <dgm:t>
        <a:bodyPr/>
        <a:lstStyle/>
        <a:p>
          <a:endParaRPr lang="en-US"/>
        </a:p>
      </dgm:t>
    </dgm:pt>
    <dgm:pt modelId="{60943B76-8D84-431C-B4D6-806DEB8B51CD}" type="sibTrans" cxnId="{78E6C62B-8FF2-4339-8DF4-B2FCED7540AA}">
      <dgm:prSet/>
      <dgm:spPr/>
      <dgm:t>
        <a:bodyPr/>
        <a:lstStyle/>
        <a:p>
          <a:endParaRPr lang="en-US"/>
        </a:p>
      </dgm:t>
    </dgm:pt>
    <dgm:pt modelId="{D001BBAE-7220-4304-A229-E0C8AB2F8EB4}">
      <dgm:prSet/>
      <dgm:spPr/>
      <dgm:t>
        <a:bodyPr/>
        <a:lstStyle/>
        <a:p>
          <a:r>
            <a:rPr lang="en-GB"/>
            <a:t>King Richard I of England allowed the appropriation to Cîteaux, of the church of Scarborough so that the revenue could sustain the Chapter</a:t>
          </a:r>
          <a:endParaRPr lang="en-US"/>
        </a:p>
      </dgm:t>
    </dgm:pt>
    <dgm:pt modelId="{D79DE78D-AAEB-4D22-A73A-4CABAC0F7CFC}" type="parTrans" cxnId="{76C78D63-5617-4C8D-A611-42C2D0F74350}">
      <dgm:prSet/>
      <dgm:spPr/>
      <dgm:t>
        <a:bodyPr/>
        <a:lstStyle/>
        <a:p>
          <a:endParaRPr lang="en-US"/>
        </a:p>
      </dgm:t>
    </dgm:pt>
    <dgm:pt modelId="{5C6E20A7-3462-4194-9FC0-033ACF4AC2B0}" type="sibTrans" cxnId="{76C78D63-5617-4C8D-A611-42C2D0F74350}">
      <dgm:prSet/>
      <dgm:spPr/>
      <dgm:t>
        <a:bodyPr/>
        <a:lstStyle/>
        <a:p>
          <a:endParaRPr lang="en-US"/>
        </a:p>
      </dgm:t>
    </dgm:pt>
    <dgm:pt modelId="{91CE94FE-3DBE-4F21-9050-41126DD2EB44}">
      <dgm:prSet/>
      <dgm:spPr/>
      <dgm:t>
        <a:bodyPr/>
        <a:lstStyle/>
        <a:p>
          <a:r>
            <a:rPr lang="en-GB"/>
            <a:t>Individual rulers such as Llywelyn ap Gruffudd helped abbots to attend</a:t>
          </a:r>
          <a:endParaRPr lang="en-US"/>
        </a:p>
      </dgm:t>
    </dgm:pt>
    <dgm:pt modelId="{4155A4CB-7BFE-4C07-9F81-88FBA3109818}" type="parTrans" cxnId="{25666559-D185-42BD-8208-2DC4AFED00F9}">
      <dgm:prSet/>
      <dgm:spPr/>
      <dgm:t>
        <a:bodyPr/>
        <a:lstStyle/>
        <a:p>
          <a:endParaRPr lang="en-US"/>
        </a:p>
      </dgm:t>
    </dgm:pt>
    <dgm:pt modelId="{6459D687-5B10-4D85-B946-B1628232B55A}" type="sibTrans" cxnId="{25666559-D185-42BD-8208-2DC4AFED00F9}">
      <dgm:prSet/>
      <dgm:spPr/>
      <dgm:t>
        <a:bodyPr/>
        <a:lstStyle/>
        <a:p>
          <a:endParaRPr lang="en-US"/>
        </a:p>
      </dgm:t>
    </dgm:pt>
    <dgm:pt modelId="{FD28B6C0-25AF-486F-92A2-2802E1B7F76D}" type="pres">
      <dgm:prSet presAssocID="{E269EADE-9DCF-406E-80BC-4752B101DC67}" presName="linear" presStyleCnt="0">
        <dgm:presLayoutVars>
          <dgm:animLvl val="lvl"/>
          <dgm:resizeHandles val="exact"/>
        </dgm:presLayoutVars>
      </dgm:prSet>
      <dgm:spPr/>
    </dgm:pt>
    <dgm:pt modelId="{6D038815-BAEE-49DC-B67C-79AD8D409DC0}" type="pres">
      <dgm:prSet presAssocID="{4F95BE8E-6405-473A-99CC-AC3F4633BEBB}" presName="parentText" presStyleLbl="node1" presStyleIdx="0" presStyleCnt="3">
        <dgm:presLayoutVars>
          <dgm:chMax val="0"/>
          <dgm:bulletEnabled val="1"/>
        </dgm:presLayoutVars>
      </dgm:prSet>
      <dgm:spPr/>
    </dgm:pt>
    <dgm:pt modelId="{323C1783-3A6A-4399-9226-E9E06BF2A824}" type="pres">
      <dgm:prSet presAssocID="{60943B76-8D84-431C-B4D6-806DEB8B51CD}" presName="spacer" presStyleCnt="0"/>
      <dgm:spPr/>
    </dgm:pt>
    <dgm:pt modelId="{7F457534-710A-4B58-A8D8-819E3FD23137}" type="pres">
      <dgm:prSet presAssocID="{D001BBAE-7220-4304-A229-E0C8AB2F8EB4}" presName="parentText" presStyleLbl="node1" presStyleIdx="1" presStyleCnt="3">
        <dgm:presLayoutVars>
          <dgm:chMax val="0"/>
          <dgm:bulletEnabled val="1"/>
        </dgm:presLayoutVars>
      </dgm:prSet>
      <dgm:spPr/>
    </dgm:pt>
    <dgm:pt modelId="{14EE42AA-9599-4402-97C9-E6A6E0ACBD8D}" type="pres">
      <dgm:prSet presAssocID="{5C6E20A7-3462-4194-9FC0-033ACF4AC2B0}" presName="spacer" presStyleCnt="0"/>
      <dgm:spPr/>
    </dgm:pt>
    <dgm:pt modelId="{C6CC8315-88F0-447E-8057-80085BB0849C}" type="pres">
      <dgm:prSet presAssocID="{91CE94FE-3DBE-4F21-9050-41126DD2EB44}" presName="parentText" presStyleLbl="node1" presStyleIdx="2" presStyleCnt="3">
        <dgm:presLayoutVars>
          <dgm:chMax val="0"/>
          <dgm:bulletEnabled val="1"/>
        </dgm:presLayoutVars>
      </dgm:prSet>
      <dgm:spPr/>
    </dgm:pt>
  </dgm:ptLst>
  <dgm:cxnLst>
    <dgm:cxn modelId="{78E6C62B-8FF2-4339-8DF4-B2FCED7540AA}" srcId="{E269EADE-9DCF-406E-80BC-4752B101DC67}" destId="{4F95BE8E-6405-473A-99CC-AC3F4633BEBB}" srcOrd="0" destOrd="0" parTransId="{E5F63E86-D75B-44D9-938D-FAB5A219A5C7}" sibTransId="{60943B76-8D84-431C-B4D6-806DEB8B51CD}"/>
    <dgm:cxn modelId="{76C78D63-5617-4C8D-A611-42C2D0F74350}" srcId="{E269EADE-9DCF-406E-80BC-4752B101DC67}" destId="{D001BBAE-7220-4304-A229-E0C8AB2F8EB4}" srcOrd="1" destOrd="0" parTransId="{D79DE78D-AAEB-4D22-A73A-4CABAC0F7CFC}" sibTransId="{5C6E20A7-3462-4194-9FC0-033ACF4AC2B0}"/>
    <dgm:cxn modelId="{D7493351-3C6C-4D6F-BC79-5E6A10FCDFFF}" type="presOf" srcId="{D001BBAE-7220-4304-A229-E0C8AB2F8EB4}" destId="{7F457534-710A-4B58-A8D8-819E3FD23137}" srcOrd="0" destOrd="0" presId="urn:microsoft.com/office/officeart/2005/8/layout/vList2"/>
    <dgm:cxn modelId="{DDA86B72-B21E-4460-B70D-40F226883D27}" type="presOf" srcId="{4F95BE8E-6405-473A-99CC-AC3F4633BEBB}" destId="{6D038815-BAEE-49DC-B67C-79AD8D409DC0}" srcOrd="0" destOrd="0" presId="urn:microsoft.com/office/officeart/2005/8/layout/vList2"/>
    <dgm:cxn modelId="{25666559-D185-42BD-8208-2DC4AFED00F9}" srcId="{E269EADE-9DCF-406E-80BC-4752B101DC67}" destId="{91CE94FE-3DBE-4F21-9050-41126DD2EB44}" srcOrd="2" destOrd="0" parTransId="{4155A4CB-7BFE-4C07-9F81-88FBA3109818}" sibTransId="{6459D687-5B10-4D85-B946-B1628232B55A}"/>
    <dgm:cxn modelId="{38A32E8C-8133-4B8D-BDE9-FCD3D7813380}" type="presOf" srcId="{E269EADE-9DCF-406E-80BC-4752B101DC67}" destId="{FD28B6C0-25AF-486F-92A2-2802E1B7F76D}" srcOrd="0" destOrd="0" presId="urn:microsoft.com/office/officeart/2005/8/layout/vList2"/>
    <dgm:cxn modelId="{E6AC12D1-169D-44EC-B21D-AE57CDB898E8}" type="presOf" srcId="{91CE94FE-3DBE-4F21-9050-41126DD2EB44}" destId="{C6CC8315-88F0-447E-8057-80085BB0849C}" srcOrd="0" destOrd="0" presId="urn:microsoft.com/office/officeart/2005/8/layout/vList2"/>
    <dgm:cxn modelId="{FDD377E4-B1A7-4EF9-B781-F533725868DE}" type="presParOf" srcId="{FD28B6C0-25AF-486F-92A2-2802E1B7F76D}" destId="{6D038815-BAEE-49DC-B67C-79AD8D409DC0}" srcOrd="0" destOrd="0" presId="urn:microsoft.com/office/officeart/2005/8/layout/vList2"/>
    <dgm:cxn modelId="{9C31E2A3-C3C4-4976-9EC4-F38D8C54B2A8}" type="presParOf" srcId="{FD28B6C0-25AF-486F-92A2-2802E1B7F76D}" destId="{323C1783-3A6A-4399-9226-E9E06BF2A824}" srcOrd="1" destOrd="0" presId="urn:microsoft.com/office/officeart/2005/8/layout/vList2"/>
    <dgm:cxn modelId="{8D720A9A-B610-427D-A04C-EF3CCDE22368}" type="presParOf" srcId="{FD28B6C0-25AF-486F-92A2-2802E1B7F76D}" destId="{7F457534-710A-4B58-A8D8-819E3FD23137}" srcOrd="2" destOrd="0" presId="urn:microsoft.com/office/officeart/2005/8/layout/vList2"/>
    <dgm:cxn modelId="{DA4F205E-7119-4581-A532-157F1951134B}" type="presParOf" srcId="{FD28B6C0-25AF-486F-92A2-2802E1B7F76D}" destId="{14EE42AA-9599-4402-97C9-E6A6E0ACBD8D}" srcOrd="3" destOrd="0" presId="urn:microsoft.com/office/officeart/2005/8/layout/vList2"/>
    <dgm:cxn modelId="{0BDD6079-BFEC-4E0B-B053-8B492E80CEC6}" type="presParOf" srcId="{FD28B6C0-25AF-486F-92A2-2802E1B7F76D}" destId="{C6CC8315-88F0-447E-8057-80085BB0849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5CD6B-C453-4DF6-A537-0A5CA982237A}">
      <dsp:nvSpPr>
        <dsp:cNvPr id="0" name=""/>
        <dsp:cNvSpPr/>
      </dsp:nvSpPr>
      <dsp:spPr>
        <a:xfrm>
          <a:off x="879" y="832824"/>
          <a:ext cx="3429296" cy="205757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1199: The abbots of </a:t>
          </a:r>
          <a:r>
            <a:rPr lang="en-GB" sz="1800" kern="1200" dirty="0" err="1"/>
            <a:t>Quarr</a:t>
          </a:r>
          <a:r>
            <a:rPr lang="en-GB" sz="1800" kern="1200" dirty="0"/>
            <a:t>, </a:t>
          </a:r>
          <a:r>
            <a:rPr lang="en-GB" sz="1800" kern="1200" dirty="0" err="1"/>
            <a:t>Heisterbach</a:t>
          </a:r>
          <a:r>
            <a:rPr lang="en-GB" sz="1800" kern="1200" dirty="0"/>
            <a:t>, Dore, St Gotthard in Hungary, </a:t>
          </a:r>
          <a:r>
            <a:rPr lang="en-GB" sz="1800" kern="1200" dirty="0" err="1"/>
            <a:t>Ferraria</a:t>
          </a:r>
          <a:r>
            <a:rPr lang="en-GB" sz="1800" kern="1200" dirty="0"/>
            <a:t>; the abbots of Spain, Dacia and the neighbouring regions, who dis not come to chapter this year are to submit to the same penalty.</a:t>
          </a:r>
          <a:endParaRPr lang="en-US" sz="1800" kern="1200" dirty="0"/>
        </a:p>
      </dsp:txBody>
      <dsp:txXfrm>
        <a:off x="879" y="832824"/>
        <a:ext cx="3429296" cy="2057577"/>
      </dsp:txXfrm>
    </dsp:sp>
    <dsp:sp modelId="{0DA851D6-1087-4617-99F8-D60021CFBD29}">
      <dsp:nvSpPr>
        <dsp:cNvPr id="0" name=""/>
        <dsp:cNvSpPr/>
      </dsp:nvSpPr>
      <dsp:spPr>
        <a:xfrm>
          <a:off x="3773105" y="832824"/>
          <a:ext cx="3429296" cy="205757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They are to be informed, respectively, by the abbots of Ford, Himmerod, Combermere, Gris, Sacramenia</a:t>
          </a:r>
          <a:endParaRPr lang="en-US" sz="1800" kern="1200"/>
        </a:p>
      </dsp:txBody>
      <dsp:txXfrm>
        <a:off x="3773105" y="832824"/>
        <a:ext cx="3429296" cy="2057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38815-BAEE-49DC-B67C-79AD8D409DC0}">
      <dsp:nvSpPr>
        <dsp:cNvPr id="0" name=""/>
        <dsp:cNvSpPr/>
      </dsp:nvSpPr>
      <dsp:spPr>
        <a:xfrm>
          <a:off x="0" y="25456"/>
          <a:ext cx="4435078" cy="1486485"/>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Individual houses taxed to raise money to defray costs</a:t>
          </a:r>
          <a:endParaRPr lang="en-US" sz="2200" kern="1200"/>
        </a:p>
      </dsp:txBody>
      <dsp:txXfrm>
        <a:off x="72564" y="98020"/>
        <a:ext cx="4289950" cy="1341357"/>
      </dsp:txXfrm>
    </dsp:sp>
    <dsp:sp modelId="{7F457534-710A-4B58-A8D8-819E3FD23137}">
      <dsp:nvSpPr>
        <dsp:cNvPr id="0" name=""/>
        <dsp:cNvSpPr/>
      </dsp:nvSpPr>
      <dsp:spPr>
        <a:xfrm>
          <a:off x="0" y="1575301"/>
          <a:ext cx="4435078" cy="1486485"/>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King Richard I of England allowed the appropriation to Cîteaux, of the church of Scarborough so that the revenue could sustain the Chapter</a:t>
          </a:r>
          <a:endParaRPr lang="en-US" sz="2200" kern="1200"/>
        </a:p>
      </dsp:txBody>
      <dsp:txXfrm>
        <a:off x="72564" y="1647865"/>
        <a:ext cx="4289950" cy="1341357"/>
      </dsp:txXfrm>
    </dsp:sp>
    <dsp:sp modelId="{C6CC8315-88F0-447E-8057-80085BB0849C}">
      <dsp:nvSpPr>
        <dsp:cNvPr id="0" name=""/>
        <dsp:cNvSpPr/>
      </dsp:nvSpPr>
      <dsp:spPr>
        <a:xfrm>
          <a:off x="0" y="3125146"/>
          <a:ext cx="4435078" cy="1486485"/>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Individual rulers such as Llywelyn ap Gruffudd helped abbots to attend</a:t>
          </a:r>
          <a:endParaRPr lang="en-US" sz="2200" kern="1200"/>
        </a:p>
      </dsp:txBody>
      <dsp:txXfrm>
        <a:off x="72564" y="3197710"/>
        <a:ext cx="4289950" cy="13413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032053-DB78-4B8E-9205-69E3232A443A}" type="datetimeFigureOut">
              <a:rPr lang="en-GB" smtClean="0"/>
              <a:t>01/03/2022</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9560F094-1B32-41AC-B90B-B851ED2F362B}"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5491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032053-DB78-4B8E-9205-69E3232A443A}"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996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032053-DB78-4B8E-9205-69E3232A443A}"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2665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032053-DB78-4B8E-9205-69E3232A443A}" type="datetimeFigureOut">
              <a:rPr lang="en-GB" smtClean="0"/>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0F094-1B32-41AC-B90B-B851ED2F362B}"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46784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032053-DB78-4B8E-9205-69E3232A443A}" type="datetimeFigureOut">
              <a:rPr lang="en-GB" smtClean="0"/>
              <a:t>01/03/2022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1228300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032053-DB78-4B8E-9205-69E3232A443A}" type="datetimeFigureOut">
              <a:rPr lang="en-GB" smtClean="0"/>
              <a:t>01/03/2022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1019971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032053-DB78-4B8E-9205-69E3232A443A}" type="datetimeFigureOut">
              <a:rPr lang="en-GB" smtClean="0"/>
              <a:t>01/03/2022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3457847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3032053-DB78-4B8E-9205-69E3232A443A}" type="datetimeFigureOut">
              <a:rPr lang="en-GB" smtClean="0"/>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0F094-1B32-41AC-B90B-B851ED2F362B}"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607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83032053-DB78-4B8E-9205-69E3232A443A}" type="datetimeFigureOut">
              <a:rPr lang="en-GB" smtClean="0"/>
              <a:t>01/03/2022</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9560F094-1B32-41AC-B90B-B851ED2F362B}"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9945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032053-DB78-4B8E-9205-69E3232A443A}"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972217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032053-DB78-4B8E-9205-69E3232A443A}"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2207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3032053-DB78-4B8E-9205-69E3232A443A}" type="datetimeFigureOut">
              <a:rPr lang="en-GB" smtClean="0"/>
              <a:t>01/03/2022</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9560F094-1B32-41AC-B90B-B851ED2F362B}" type="slidenum">
              <a:rPr lang="en-GB" smtClean="0"/>
              <a:t>‹#›</a:t>
            </a:fld>
            <a:endParaRPr lang="en-GB"/>
          </a:p>
        </p:txBody>
      </p:sp>
    </p:spTree>
    <p:extLst>
      <p:ext uri="{BB962C8B-B14F-4D97-AF65-F5344CB8AC3E}">
        <p14:creationId xmlns:p14="http://schemas.microsoft.com/office/powerpoint/2010/main" val="39147532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18B71113-ED1E-4689-96FF-620B29035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5309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51264" y="802298"/>
            <a:ext cx="2038358" cy="5116985"/>
          </a:xfrm>
        </p:spPr>
        <p:txBody>
          <a:bodyPr anchor="ctr">
            <a:normAutofit/>
          </a:bodyPr>
          <a:lstStyle/>
          <a:p>
            <a:r>
              <a:rPr lang="en-GB" sz="2800" dirty="0">
                <a:solidFill>
                  <a:srgbClr val="FFFFFF"/>
                </a:solidFill>
              </a:rPr>
              <a:t>What does it mean?</a:t>
            </a:r>
          </a:p>
        </p:txBody>
      </p:sp>
      <p:sp useBgFill="1">
        <p:nvSpPr>
          <p:cNvPr id="23" name="Rectangle 9">
            <a:extLst>
              <a:ext uri="{FF2B5EF4-FFF2-40B4-BE49-F238E27FC236}">
                <a16:creationId xmlns:a16="http://schemas.microsoft.com/office/drawing/2014/main" id="{84252525-B2F1-43A9-8DDF-5F476C864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3095" y="0"/>
            <a:ext cx="60909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02498" y="802298"/>
            <a:ext cx="4788641" cy="5116985"/>
          </a:xfrm>
        </p:spPr>
        <p:txBody>
          <a:bodyPr anchor="ctr">
            <a:normAutofit/>
          </a:bodyPr>
          <a:lstStyle/>
          <a:p>
            <a:r>
              <a:rPr lang="en-GB" sz="5200"/>
              <a:t>Order, order</a:t>
            </a:r>
          </a:p>
        </p:txBody>
      </p:sp>
    </p:spTree>
    <p:extLst>
      <p:ext uri="{BB962C8B-B14F-4D97-AF65-F5344CB8AC3E}">
        <p14:creationId xmlns:p14="http://schemas.microsoft.com/office/powerpoint/2010/main" val="25728180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51520" y="1240076"/>
            <a:ext cx="2431602" cy="4584527"/>
          </a:xfrm>
        </p:spPr>
        <p:txBody>
          <a:bodyPr>
            <a:normAutofit/>
          </a:bodyPr>
          <a:lstStyle/>
          <a:p>
            <a:r>
              <a:rPr lang="en-GB" sz="2800" dirty="0">
                <a:solidFill>
                  <a:srgbClr val="FFFFFF"/>
                </a:solidFill>
              </a:rPr>
              <a:t>Two possibilities</a:t>
            </a:r>
          </a:p>
        </p:txBody>
      </p:sp>
      <p:sp>
        <p:nvSpPr>
          <p:cNvPr id="3" name="Content Placeholder 2"/>
          <p:cNvSpPr>
            <a:spLocks noGrp="1"/>
          </p:cNvSpPr>
          <p:nvPr>
            <p:ph idx="1"/>
          </p:nvPr>
        </p:nvSpPr>
        <p:spPr>
          <a:xfrm>
            <a:off x="3529195" y="1240077"/>
            <a:ext cx="4526120" cy="5213259"/>
          </a:xfrm>
        </p:spPr>
        <p:txBody>
          <a:bodyPr anchor="t">
            <a:noAutofit/>
          </a:bodyPr>
          <a:lstStyle/>
          <a:p>
            <a:r>
              <a:rPr lang="en-GB" sz="2400" dirty="0"/>
              <a:t>What we traditionally know as the ‘Cistercian Order’ – the Cistercian family or congregation held together by its bureaucracy OR</a:t>
            </a:r>
          </a:p>
          <a:p>
            <a:r>
              <a:rPr lang="en-GB" sz="2400" dirty="0"/>
              <a:t>Taking </a:t>
            </a:r>
            <a:r>
              <a:rPr lang="en-GB" sz="2400" i="1" dirty="0" err="1"/>
              <a:t>ordo</a:t>
            </a:r>
            <a:r>
              <a:rPr lang="en-GB" sz="2400" i="1" dirty="0"/>
              <a:t> </a:t>
            </a:r>
            <a:r>
              <a:rPr lang="en-GB" sz="2400" dirty="0"/>
              <a:t>(Latin) in its meaning of ‘way of life’ – as Berman (</a:t>
            </a:r>
            <a:r>
              <a:rPr lang="en-GB" sz="2400" i="1" dirty="0"/>
              <a:t>The Cistercian Evolution</a:t>
            </a:r>
            <a:r>
              <a:rPr lang="en-GB" sz="2400" dirty="0"/>
              <a:t>) takes it.</a:t>
            </a:r>
          </a:p>
          <a:p>
            <a:r>
              <a:rPr lang="en-GB" sz="2400" dirty="0"/>
              <a:t>She argues that until about 1150 </a:t>
            </a:r>
            <a:r>
              <a:rPr lang="en-GB" sz="2400" i="1" dirty="0" err="1"/>
              <a:t>ordo</a:t>
            </a:r>
            <a:r>
              <a:rPr lang="en-GB" sz="2400" i="1" dirty="0"/>
              <a:t> </a:t>
            </a:r>
            <a:r>
              <a:rPr lang="en-GB" sz="2400" i="1" dirty="0" err="1"/>
              <a:t>Cisterciensis</a:t>
            </a:r>
            <a:r>
              <a:rPr lang="en-GB" sz="2400" i="1" dirty="0"/>
              <a:t> </a:t>
            </a:r>
            <a:r>
              <a:rPr lang="en-GB" sz="2400" dirty="0"/>
              <a:t>means ‘the Cistercian way of life’</a:t>
            </a:r>
          </a:p>
        </p:txBody>
      </p:sp>
    </p:spTree>
    <p:extLst>
      <p:ext uri="{BB962C8B-B14F-4D97-AF65-F5344CB8AC3E}">
        <p14:creationId xmlns:p14="http://schemas.microsoft.com/office/powerpoint/2010/main" val="3036069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200">
                <a:solidFill>
                  <a:srgbClr val="FFFFFF"/>
                </a:solidFill>
              </a:rPr>
              <a:t>Thus, foundation charters …</a:t>
            </a:r>
          </a:p>
        </p:txBody>
      </p:sp>
      <p:sp>
        <p:nvSpPr>
          <p:cNvPr id="3" name="Content Placeholder 2"/>
          <p:cNvSpPr>
            <a:spLocks noGrp="1"/>
          </p:cNvSpPr>
          <p:nvPr>
            <p:ph idx="1"/>
          </p:nvPr>
        </p:nvSpPr>
        <p:spPr>
          <a:xfrm>
            <a:off x="3529195" y="1240077"/>
            <a:ext cx="4526120" cy="4916465"/>
          </a:xfrm>
        </p:spPr>
        <p:txBody>
          <a:bodyPr anchor="t">
            <a:normAutofit/>
          </a:bodyPr>
          <a:lstStyle/>
          <a:p>
            <a:pPr marL="0" indent="0">
              <a:buNone/>
            </a:pPr>
            <a:r>
              <a:rPr lang="en-GB" dirty="0"/>
              <a:t>… which state that land had been given by an individual </a:t>
            </a:r>
            <a:r>
              <a:rPr lang="en-GB" i="1" dirty="0"/>
              <a:t>ad </a:t>
            </a:r>
            <a:r>
              <a:rPr lang="en-GB" i="1" dirty="0" err="1"/>
              <a:t>fundandam</a:t>
            </a:r>
            <a:r>
              <a:rPr lang="en-GB" i="1" dirty="0"/>
              <a:t> </a:t>
            </a:r>
            <a:r>
              <a:rPr lang="en-GB" i="1" dirty="0" err="1"/>
              <a:t>abbatiam</a:t>
            </a:r>
            <a:r>
              <a:rPr lang="en-GB" i="1" dirty="0"/>
              <a:t> </a:t>
            </a:r>
            <a:r>
              <a:rPr lang="en-GB" i="1" dirty="0" err="1"/>
              <a:t>ordinis</a:t>
            </a:r>
            <a:r>
              <a:rPr lang="en-GB" i="1" dirty="0"/>
              <a:t> </a:t>
            </a:r>
            <a:r>
              <a:rPr lang="en-GB" i="1" dirty="0" err="1"/>
              <a:t>Cisterciensis</a:t>
            </a:r>
            <a:r>
              <a:rPr lang="en-GB" i="1" dirty="0"/>
              <a:t> </a:t>
            </a:r>
            <a:r>
              <a:rPr lang="en-GB" dirty="0"/>
              <a:t>should be translated as ‘to found an abbey following the Cistercian way of life’ and not ‘to found an abbey of the Cistercian Order’</a:t>
            </a:r>
          </a:p>
          <a:p>
            <a:pPr marL="0" indent="0">
              <a:buNone/>
            </a:pPr>
            <a:r>
              <a:rPr lang="en-GB" dirty="0"/>
              <a:t>	This is a debatable point.</a:t>
            </a:r>
          </a:p>
        </p:txBody>
      </p:sp>
    </p:spTree>
    <p:extLst>
      <p:ext uri="{BB962C8B-B14F-4D97-AF65-F5344CB8AC3E}">
        <p14:creationId xmlns:p14="http://schemas.microsoft.com/office/powerpoint/2010/main" val="4030009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Way of Life</a:t>
            </a:r>
          </a:p>
        </p:txBody>
      </p:sp>
      <p:sp>
        <p:nvSpPr>
          <p:cNvPr id="3" name="Content Placeholder 2"/>
          <p:cNvSpPr>
            <a:spLocks noGrp="1"/>
          </p:cNvSpPr>
          <p:nvPr>
            <p:ph idx="1"/>
          </p:nvPr>
        </p:nvSpPr>
        <p:spPr>
          <a:xfrm>
            <a:off x="1443491" y="2015733"/>
            <a:ext cx="2552445" cy="3450613"/>
          </a:xfrm>
        </p:spPr>
        <p:txBody>
          <a:bodyPr/>
          <a:lstStyle/>
          <a:p>
            <a:r>
              <a:rPr lang="en-GB" sz="2400" dirty="0"/>
              <a:t>Liturgy and the </a:t>
            </a:r>
            <a:r>
              <a:rPr lang="en-GB" sz="2400" i="1" dirty="0"/>
              <a:t>Opus </a:t>
            </a:r>
            <a:r>
              <a:rPr lang="en-GB" sz="2400" i="1" dirty="0" err="1"/>
              <a:t>dei</a:t>
            </a:r>
            <a:endParaRPr lang="en-GB" sz="2400" i="1"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7090" y="2015733"/>
            <a:ext cx="4618317"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6140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200">
                <a:solidFill>
                  <a:srgbClr val="FFFFFF"/>
                </a:solidFill>
              </a:rPr>
              <a:t>Cistercians and community</a:t>
            </a:r>
          </a:p>
        </p:txBody>
      </p:sp>
      <p:sp>
        <p:nvSpPr>
          <p:cNvPr id="3" name="Content Placeholder 2"/>
          <p:cNvSpPr>
            <a:spLocks noGrp="1"/>
          </p:cNvSpPr>
          <p:nvPr>
            <p:ph idx="1"/>
          </p:nvPr>
        </p:nvSpPr>
        <p:spPr>
          <a:xfrm>
            <a:off x="3529195" y="1240077"/>
            <a:ext cx="4526120" cy="4916465"/>
          </a:xfrm>
        </p:spPr>
        <p:txBody>
          <a:bodyPr anchor="t">
            <a:normAutofit/>
          </a:bodyPr>
          <a:lstStyle/>
          <a:p>
            <a:r>
              <a:rPr lang="en-GB" sz="2400" dirty="0"/>
              <a:t>We can look at Cistercian abbeys in two ways</a:t>
            </a:r>
          </a:p>
          <a:p>
            <a:pPr lvl="1"/>
            <a:r>
              <a:rPr lang="en-GB" sz="2400" dirty="0"/>
              <a:t>Individual communities</a:t>
            </a:r>
          </a:p>
          <a:p>
            <a:pPr lvl="1"/>
            <a:r>
              <a:rPr lang="en-GB" sz="2400" dirty="0"/>
              <a:t>Part of an Order</a:t>
            </a:r>
          </a:p>
        </p:txBody>
      </p:sp>
    </p:spTree>
    <p:extLst>
      <p:ext uri="{BB962C8B-B14F-4D97-AF65-F5344CB8AC3E}">
        <p14:creationId xmlns:p14="http://schemas.microsoft.com/office/powerpoint/2010/main" val="532593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Order held together by</a:t>
            </a:r>
          </a:p>
        </p:txBody>
      </p:sp>
      <p:sp>
        <p:nvSpPr>
          <p:cNvPr id="3" name="Content Placeholder 2"/>
          <p:cNvSpPr>
            <a:spLocks noGrp="1"/>
          </p:cNvSpPr>
          <p:nvPr>
            <p:ph idx="1"/>
          </p:nvPr>
        </p:nvSpPr>
        <p:spPr>
          <a:xfrm>
            <a:off x="1443491" y="2015733"/>
            <a:ext cx="6571343" cy="3717523"/>
          </a:xfrm>
        </p:spPr>
        <p:txBody>
          <a:bodyPr>
            <a:noAutofit/>
          </a:bodyPr>
          <a:lstStyle/>
          <a:p>
            <a:r>
              <a:rPr lang="en-GB" sz="2400" dirty="0"/>
              <a:t>Common observances</a:t>
            </a:r>
          </a:p>
          <a:p>
            <a:r>
              <a:rPr lang="en-GB" sz="2400" dirty="0"/>
              <a:t>The General Chapter</a:t>
            </a:r>
          </a:p>
          <a:p>
            <a:r>
              <a:rPr lang="en-GB" sz="2400" dirty="0"/>
              <a:t>Annual Visitation</a:t>
            </a:r>
          </a:p>
          <a:p>
            <a:r>
              <a:rPr lang="en-GB" sz="2400" dirty="0"/>
              <a:t>All laid down in the </a:t>
            </a:r>
            <a:r>
              <a:rPr lang="en-GB" sz="2400" i="1" dirty="0"/>
              <a:t>Carta </a:t>
            </a:r>
            <a:r>
              <a:rPr lang="en-GB" sz="2400" i="1" dirty="0" err="1"/>
              <a:t>caritatis</a:t>
            </a:r>
            <a:endParaRPr lang="en-GB" sz="2400" i="1" dirty="0"/>
          </a:p>
          <a:p>
            <a:r>
              <a:rPr lang="en-GB" sz="2400" dirty="0"/>
              <a:t>Stated in 1201 that each house was to have a copy of </a:t>
            </a:r>
            <a:r>
              <a:rPr lang="en-GB" sz="2400" i="1" dirty="0"/>
              <a:t>CC</a:t>
            </a:r>
            <a:r>
              <a:rPr lang="en-GB" sz="2400" dirty="0"/>
              <a:t> and it was to be read aloud at each General Chapter</a:t>
            </a:r>
          </a:p>
        </p:txBody>
      </p:sp>
    </p:spTree>
    <p:extLst>
      <p:ext uri="{BB962C8B-B14F-4D97-AF65-F5344CB8AC3E}">
        <p14:creationId xmlns:p14="http://schemas.microsoft.com/office/powerpoint/2010/main" val="425314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Abbeys as communities: the hierarchy</a:t>
            </a:r>
          </a:p>
        </p:txBody>
      </p:sp>
      <p:sp>
        <p:nvSpPr>
          <p:cNvPr id="3" name="Content Placeholder 2"/>
          <p:cNvSpPr>
            <a:spLocks noGrp="1"/>
          </p:cNvSpPr>
          <p:nvPr>
            <p:ph idx="1"/>
          </p:nvPr>
        </p:nvSpPr>
        <p:spPr>
          <a:xfrm>
            <a:off x="1443491" y="2015733"/>
            <a:ext cx="6571343" cy="3861539"/>
          </a:xfrm>
        </p:spPr>
        <p:txBody>
          <a:bodyPr>
            <a:noAutofit/>
          </a:bodyPr>
          <a:lstStyle/>
          <a:p>
            <a:r>
              <a:rPr lang="en-GB" sz="2400" dirty="0"/>
              <a:t>Abbot</a:t>
            </a:r>
          </a:p>
          <a:p>
            <a:r>
              <a:rPr lang="en-GB" sz="2400" dirty="0"/>
              <a:t>Monastic Officials</a:t>
            </a:r>
          </a:p>
          <a:p>
            <a:r>
              <a:rPr lang="en-GB" sz="2400" dirty="0"/>
              <a:t>Monks</a:t>
            </a:r>
          </a:p>
          <a:p>
            <a:r>
              <a:rPr lang="en-GB" sz="2400" dirty="0"/>
              <a:t>Novices</a:t>
            </a:r>
          </a:p>
          <a:p>
            <a:r>
              <a:rPr lang="en-GB" sz="2400" i="1" dirty="0" err="1"/>
              <a:t>Conversi</a:t>
            </a:r>
            <a:endParaRPr lang="en-GB" sz="2400" i="1" dirty="0"/>
          </a:p>
          <a:p>
            <a:pPr lvl="1"/>
            <a:r>
              <a:rPr lang="en-GB" sz="2400" dirty="0"/>
              <a:t>Apart from the last of these, all can be found in the </a:t>
            </a:r>
            <a:r>
              <a:rPr lang="en-GB" sz="2400" i="1" dirty="0"/>
              <a:t>Rule of St Benedict</a:t>
            </a:r>
            <a:endParaRPr lang="en-GB" sz="2400" dirty="0"/>
          </a:p>
        </p:txBody>
      </p:sp>
    </p:spTree>
    <p:extLst>
      <p:ext uri="{BB962C8B-B14F-4D97-AF65-F5344CB8AC3E}">
        <p14:creationId xmlns:p14="http://schemas.microsoft.com/office/powerpoint/2010/main" val="3024906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250704" cy="1143000"/>
          </a:xfrm>
        </p:spPr>
        <p:txBody>
          <a:bodyPr/>
          <a:lstStyle/>
          <a:p>
            <a:r>
              <a:rPr lang="en-GB" dirty="0"/>
              <a:t>Abbots</a:t>
            </a:r>
          </a:p>
        </p:txBody>
      </p:sp>
      <p:sp>
        <p:nvSpPr>
          <p:cNvPr id="3" name="Content Placeholder 2"/>
          <p:cNvSpPr>
            <a:spLocks noGrp="1"/>
          </p:cNvSpPr>
          <p:nvPr>
            <p:ph sz="half" idx="1"/>
          </p:nvPr>
        </p:nvSpPr>
        <p:spPr/>
        <p:txBody>
          <a:bodyPr>
            <a:normAutofit/>
          </a:bodyPr>
          <a:lstStyle/>
          <a:p>
            <a:r>
              <a:rPr lang="en-GB" sz="2800" dirty="0"/>
              <a:t>Election according to the </a:t>
            </a:r>
            <a:r>
              <a:rPr lang="en-GB" sz="2800" i="1" dirty="0"/>
              <a:t>Rule of St Benedict</a:t>
            </a:r>
          </a:p>
          <a:p>
            <a:r>
              <a:rPr lang="en-GB" sz="2800" dirty="0"/>
              <a:t>The evidence of the </a:t>
            </a:r>
            <a:r>
              <a:rPr lang="en-GB" sz="2800" i="1" dirty="0"/>
              <a:t>Carta </a:t>
            </a:r>
            <a:r>
              <a:rPr lang="en-GB" sz="2800" i="1" dirty="0" err="1"/>
              <a:t>Caritatis</a:t>
            </a:r>
            <a:endParaRPr lang="en-GB" sz="2800" dirty="0"/>
          </a:p>
        </p:txBody>
      </p:sp>
      <p:sp>
        <p:nvSpPr>
          <p:cNvPr id="4" name="Content Placeholder 3"/>
          <p:cNvSpPr>
            <a:spLocks noGrp="1"/>
          </p:cNvSpPr>
          <p:nvPr>
            <p:ph sz="half" idx="2"/>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361" y="161364"/>
            <a:ext cx="4320480" cy="6535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7229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the abbot</a:t>
            </a:r>
          </a:p>
        </p:txBody>
      </p:sp>
      <p:sp>
        <p:nvSpPr>
          <p:cNvPr id="3" name="Content Placeholder 2"/>
          <p:cNvSpPr>
            <a:spLocks noGrp="1"/>
          </p:cNvSpPr>
          <p:nvPr>
            <p:ph idx="1"/>
          </p:nvPr>
        </p:nvSpPr>
        <p:spPr/>
        <p:txBody>
          <a:bodyPr>
            <a:normAutofit/>
          </a:bodyPr>
          <a:lstStyle/>
          <a:p>
            <a:r>
              <a:rPr lang="en-GB" sz="2800" dirty="0"/>
              <a:t>Government of the community</a:t>
            </a:r>
          </a:p>
          <a:p>
            <a:r>
              <a:rPr lang="en-GB" sz="2800" dirty="0"/>
              <a:t>Visitation with power to correct and depose</a:t>
            </a:r>
          </a:p>
          <a:p>
            <a:r>
              <a:rPr lang="en-GB" sz="2800" dirty="0"/>
              <a:t>Attendance at the General Chapter</a:t>
            </a:r>
          </a:p>
        </p:txBody>
      </p:sp>
    </p:spTree>
    <p:extLst>
      <p:ext uri="{BB962C8B-B14F-4D97-AF65-F5344CB8AC3E}">
        <p14:creationId xmlns:p14="http://schemas.microsoft.com/office/powerpoint/2010/main" val="4198844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Patterns of movement</a:t>
            </a:r>
          </a:p>
        </p:txBody>
      </p:sp>
      <p:sp>
        <p:nvSpPr>
          <p:cNvPr id="3" name="Content Placeholder 2"/>
          <p:cNvSpPr>
            <a:spLocks noGrp="1"/>
          </p:cNvSpPr>
          <p:nvPr>
            <p:ph idx="1"/>
          </p:nvPr>
        </p:nvSpPr>
        <p:spPr/>
        <p:txBody>
          <a:bodyPr/>
          <a:lstStyle/>
          <a:p>
            <a:r>
              <a:rPr lang="en-GB" dirty="0"/>
              <a:t>Consult Knowles, Brooke and London, </a:t>
            </a:r>
            <a:r>
              <a:rPr lang="en-GB" i="1" dirty="0"/>
              <a:t>The Heads of Religious Houses England and Wales</a:t>
            </a:r>
            <a:r>
              <a:rPr lang="en-GB" dirty="0"/>
              <a:t>, 3 </a:t>
            </a:r>
            <a:r>
              <a:rPr lang="en-GB" dirty="0" err="1"/>
              <a:t>vols</a:t>
            </a:r>
            <a:r>
              <a:rPr lang="en-GB" dirty="0"/>
              <a:t> (Cambridge, 2001)</a:t>
            </a:r>
          </a:p>
          <a:p>
            <a:pPr lvl="1"/>
            <a:r>
              <a:rPr lang="en-GB" dirty="0"/>
              <a:t>Mother to daughter</a:t>
            </a:r>
          </a:p>
          <a:p>
            <a:pPr lvl="1"/>
            <a:r>
              <a:rPr lang="en-GB" dirty="0"/>
              <a:t>Daughter to mother</a:t>
            </a:r>
          </a:p>
          <a:p>
            <a:pPr lvl="1"/>
            <a:r>
              <a:rPr lang="en-GB" dirty="0"/>
              <a:t>Sister to sister</a:t>
            </a:r>
          </a:p>
          <a:p>
            <a:pPr lvl="1"/>
            <a:r>
              <a:rPr lang="en-GB" dirty="0"/>
              <a:t>Across filiations</a:t>
            </a:r>
          </a:p>
        </p:txBody>
      </p:sp>
    </p:spTree>
    <p:extLst>
      <p:ext uri="{BB962C8B-B14F-4D97-AF65-F5344CB8AC3E}">
        <p14:creationId xmlns:p14="http://schemas.microsoft.com/office/powerpoint/2010/main" val="3816673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examples</a:t>
            </a:r>
          </a:p>
        </p:txBody>
      </p:sp>
      <p:sp>
        <p:nvSpPr>
          <p:cNvPr id="3" name="Content Placeholder 2"/>
          <p:cNvSpPr>
            <a:spLocks noGrp="1"/>
          </p:cNvSpPr>
          <p:nvPr>
            <p:ph idx="1"/>
          </p:nvPr>
        </p:nvSpPr>
        <p:spPr/>
        <p:txBody>
          <a:bodyPr>
            <a:normAutofit fontScale="92500" lnSpcReduction="10000"/>
          </a:bodyPr>
          <a:lstStyle/>
          <a:p>
            <a:r>
              <a:rPr lang="en-GB" sz="2400" dirty="0" err="1"/>
              <a:t>Meaux</a:t>
            </a:r>
            <a:r>
              <a:rPr lang="en-GB" sz="2400" dirty="0"/>
              <a:t> Abbey, founded in 1150 from Fountains</a:t>
            </a:r>
          </a:p>
          <a:p>
            <a:pPr lvl="1"/>
            <a:r>
              <a:rPr lang="en-GB" sz="2400" dirty="0"/>
              <a:t>Founding abbot = Adam, monk of Fountains, 1150-1160</a:t>
            </a:r>
          </a:p>
          <a:p>
            <a:pPr lvl="1"/>
            <a:r>
              <a:rPr lang="en-GB" sz="2400" dirty="0"/>
              <a:t>Philip, monk of </a:t>
            </a:r>
            <a:r>
              <a:rPr lang="en-GB" sz="2400" dirty="0" err="1"/>
              <a:t>Kirkstead</a:t>
            </a:r>
            <a:r>
              <a:rPr lang="en-GB" sz="2400" dirty="0"/>
              <a:t>, abbot of </a:t>
            </a:r>
            <a:r>
              <a:rPr lang="en-GB" sz="2400" dirty="0" err="1"/>
              <a:t>Hovedö</a:t>
            </a:r>
            <a:r>
              <a:rPr lang="en-GB" sz="2400" dirty="0"/>
              <a:t> (Norway), prior of </a:t>
            </a:r>
            <a:r>
              <a:rPr lang="en-GB" sz="2400" dirty="0" err="1"/>
              <a:t>Kirkstead</a:t>
            </a:r>
            <a:r>
              <a:rPr lang="en-GB" sz="2400" dirty="0"/>
              <a:t>, 1160-82</a:t>
            </a:r>
          </a:p>
          <a:p>
            <a:pPr lvl="1"/>
            <a:r>
              <a:rPr lang="en-GB" sz="2400" dirty="0"/>
              <a:t>Thomas, prior of </a:t>
            </a:r>
            <a:r>
              <a:rPr lang="en-GB" sz="2400" dirty="0" err="1"/>
              <a:t>Meaux</a:t>
            </a:r>
            <a:r>
              <a:rPr lang="en-GB" sz="2400" dirty="0"/>
              <a:t>, 1182-1197</a:t>
            </a:r>
          </a:p>
          <a:p>
            <a:pPr lvl="1"/>
            <a:r>
              <a:rPr lang="en-GB" sz="2400" dirty="0"/>
              <a:t>Alexander, monk of Forde, 1197-1210 (res.)</a:t>
            </a:r>
          </a:p>
          <a:p>
            <a:pPr lvl="1"/>
            <a:r>
              <a:rPr lang="en-GB" sz="2400" dirty="0"/>
              <a:t>Hugh, prior of </a:t>
            </a:r>
            <a:r>
              <a:rPr lang="en-GB" sz="2400" dirty="0" err="1"/>
              <a:t>Meaux</a:t>
            </a:r>
            <a:r>
              <a:rPr lang="en-GB" sz="2400" dirty="0"/>
              <a:t>, 1210-1220</a:t>
            </a:r>
          </a:p>
          <a:p>
            <a:pPr lvl="1"/>
            <a:endParaRPr lang="en-GB" dirty="0"/>
          </a:p>
        </p:txBody>
      </p:sp>
    </p:spTree>
    <p:extLst>
      <p:ext uri="{BB962C8B-B14F-4D97-AF65-F5344CB8AC3E}">
        <p14:creationId xmlns:p14="http://schemas.microsoft.com/office/powerpoint/2010/main" val="4057325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2386608" cy="1143000"/>
          </a:xfrm>
        </p:spPr>
        <p:txBody>
          <a:bodyPr>
            <a:normAutofit/>
          </a:bodyPr>
          <a:lstStyle/>
          <a:p>
            <a:r>
              <a:rPr lang="en-GB" dirty="0" err="1"/>
              <a:t>Meaux</a:t>
            </a:r>
            <a:r>
              <a:rPr lang="en-GB" dirty="0"/>
              <a:t> Abbey</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8187" y="3253548"/>
            <a:ext cx="3732231" cy="27991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2640" y="-24909"/>
            <a:ext cx="5913173" cy="4434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4008" y="4653135"/>
            <a:ext cx="3168352" cy="1953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2831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a:solidFill>
                  <a:srgbClr val="FFFFFF"/>
                </a:solidFill>
              </a:rPr>
              <a:t>Cymer</a:t>
            </a:r>
          </a:p>
        </p:txBody>
      </p:sp>
      <p:sp>
        <p:nvSpPr>
          <p:cNvPr id="3" name="Content Placeholder 2"/>
          <p:cNvSpPr>
            <a:spLocks noGrp="1"/>
          </p:cNvSpPr>
          <p:nvPr>
            <p:ph idx="1"/>
          </p:nvPr>
        </p:nvSpPr>
        <p:spPr>
          <a:xfrm>
            <a:off x="3529194" y="260649"/>
            <a:ext cx="5219269" cy="5895894"/>
          </a:xfrm>
        </p:spPr>
        <p:txBody>
          <a:bodyPr anchor="t">
            <a:noAutofit/>
          </a:bodyPr>
          <a:lstStyle/>
          <a:p>
            <a:pPr>
              <a:lnSpc>
                <a:spcPct val="110000"/>
              </a:lnSpc>
            </a:pPr>
            <a:r>
              <a:rPr lang="en-GB" sz="2400" dirty="0"/>
              <a:t>John ap Rhys, abbot of Cymer when elected abbot of Strata Florida (20 he claimed!) in 1442/3</a:t>
            </a:r>
          </a:p>
          <a:p>
            <a:pPr>
              <a:lnSpc>
                <a:spcPct val="110000"/>
              </a:lnSpc>
            </a:pPr>
            <a:r>
              <a:rPr lang="en-GB" sz="2400" dirty="0"/>
              <a:t>John Cobbe, says he was elected abbot when John ap Rhys moved to Strata Florida</a:t>
            </a:r>
          </a:p>
          <a:p>
            <a:pPr>
              <a:lnSpc>
                <a:spcPct val="110000"/>
              </a:lnSpc>
            </a:pPr>
            <a:r>
              <a:rPr lang="en-GB" sz="2400" dirty="0"/>
              <a:t>Richard </a:t>
            </a:r>
            <a:r>
              <a:rPr lang="en-GB" sz="2400" dirty="0" err="1"/>
              <a:t>Kyrkeby</a:t>
            </a:r>
            <a:r>
              <a:rPr lang="en-GB" sz="2400" dirty="0"/>
              <a:t>, claims to have been elected (while abbot of Cymer) to </a:t>
            </a:r>
            <a:r>
              <a:rPr lang="en-GB" sz="2400" dirty="0" err="1"/>
              <a:t>Basingwerk</a:t>
            </a:r>
            <a:r>
              <a:rPr lang="en-GB" sz="2400" dirty="0"/>
              <a:t>, 1465-6</a:t>
            </a:r>
          </a:p>
          <a:p>
            <a:pPr>
              <a:lnSpc>
                <a:spcPct val="110000"/>
              </a:lnSpc>
            </a:pPr>
            <a:r>
              <a:rPr lang="en-GB" sz="2400" dirty="0"/>
              <a:t>John Stratford, monk of </a:t>
            </a:r>
            <a:r>
              <a:rPr lang="en-GB" sz="2400" dirty="0" err="1"/>
              <a:t>Hailes</a:t>
            </a:r>
            <a:r>
              <a:rPr lang="en-GB" sz="2400" dirty="0"/>
              <a:t> (Gloucestershire), put in by the abbot of </a:t>
            </a:r>
            <a:r>
              <a:rPr lang="en-GB" sz="2400" dirty="0" err="1"/>
              <a:t>Hailes</a:t>
            </a:r>
            <a:r>
              <a:rPr lang="en-GB" sz="2400" dirty="0"/>
              <a:t> and confirmed by the General Chapter, 1482 …</a:t>
            </a:r>
          </a:p>
        </p:txBody>
      </p:sp>
    </p:spTree>
    <p:extLst>
      <p:ext uri="{BB962C8B-B14F-4D97-AF65-F5344CB8AC3E}">
        <p14:creationId xmlns:p14="http://schemas.microsoft.com/office/powerpoint/2010/main" val="3523375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a:solidFill>
                  <a:srgbClr val="FFFFFF"/>
                </a:solidFill>
              </a:rPr>
              <a:t>…</a:t>
            </a:r>
          </a:p>
        </p:txBody>
      </p:sp>
      <p:sp>
        <p:nvSpPr>
          <p:cNvPr id="3" name="Content Placeholder 2"/>
          <p:cNvSpPr>
            <a:spLocks noGrp="1"/>
          </p:cNvSpPr>
          <p:nvPr>
            <p:ph idx="1"/>
          </p:nvPr>
        </p:nvSpPr>
        <p:spPr>
          <a:xfrm>
            <a:off x="3529194" y="1240077"/>
            <a:ext cx="5363285" cy="4916465"/>
          </a:xfrm>
        </p:spPr>
        <p:txBody>
          <a:bodyPr anchor="t">
            <a:noAutofit/>
          </a:bodyPr>
          <a:lstStyle/>
          <a:p>
            <a:r>
              <a:rPr lang="en-GB" sz="2400" dirty="0"/>
              <a:t>William, occ. 1486, excommunicated by the General Chapter for intrusion</a:t>
            </a:r>
          </a:p>
          <a:p>
            <a:r>
              <a:rPr lang="en-GB" sz="2400" dirty="0"/>
              <a:t>David </a:t>
            </a:r>
            <a:r>
              <a:rPr lang="en-GB" sz="2400" dirty="0" err="1"/>
              <a:t>Winchcome</a:t>
            </a:r>
            <a:r>
              <a:rPr lang="en-GB" sz="2400" dirty="0"/>
              <a:t>, occ. 1495; became abbot of Strata Marcella in 1496</a:t>
            </a:r>
          </a:p>
          <a:p>
            <a:r>
              <a:rPr lang="en-GB" sz="2400" dirty="0" err="1"/>
              <a:t>Gruffudd</a:t>
            </a:r>
            <a:r>
              <a:rPr lang="en-GB" sz="2400" dirty="0"/>
              <a:t>, occ. 1499, 1500</a:t>
            </a:r>
          </a:p>
          <a:p>
            <a:r>
              <a:rPr lang="en-GB" sz="2400" dirty="0"/>
              <a:t>David (</a:t>
            </a:r>
            <a:r>
              <a:rPr lang="en-GB" sz="2400" dirty="0" err="1"/>
              <a:t>Dafydd</a:t>
            </a:r>
            <a:r>
              <a:rPr lang="en-GB" sz="2400" dirty="0"/>
              <a:t>) Lloyd, </a:t>
            </a:r>
            <a:r>
              <a:rPr lang="en-GB" sz="2400" dirty="0" err="1"/>
              <a:t>occ</a:t>
            </a:r>
            <a:r>
              <a:rPr lang="en-GB" sz="2400" dirty="0"/>
              <a:t> 1514</a:t>
            </a:r>
          </a:p>
          <a:p>
            <a:r>
              <a:rPr lang="en-GB" sz="2400" dirty="0"/>
              <a:t>Lewis ap Thomas, 1536, previously abbot of Strata Marcella – last abbot </a:t>
            </a:r>
          </a:p>
        </p:txBody>
      </p:sp>
    </p:spTree>
    <p:extLst>
      <p:ext uri="{BB962C8B-B14F-4D97-AF65-F5344CB8AC3E}">
        <p14:creationId xmlns:p14="http://schemas.microsoft.com/office/powerpoint/2010/main" val="2841218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0152" y="274638"/>
            <a:ext cx="3096344" cy="1498178"/>
          </a:xfrm>
        </p:spPr>
        <p:txBody>
          <a:bodyPr>
            <a:normAutofit/>
          </a:bodyPr>
          <a:lstStyle/>
          <a:p>
            <a:r>
              <a:rPr lang="en-GB" dirty="0" err="1"/>
              <a:t>Cymer</a:t>
            </a:r>
            <a:r>
              <a:rPr lang="en-GB" dirty="0"/>
              <a:t> Abbey</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0"/>
            <a:ext cx="5715000" cy="3800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2348880"/>
            <a:ext cx="5721152" cy="4290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8694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a:solidFill>
                  <a:srgbClr val="FFFFFF"/>
                </a:solidFill>
              </a:rPr>
              <a:t>Monks</a:t>
            </a:r>
          </a:p>
        </p:txBody>
      </p:sp>
      <p:sp>
        <p:nvSpPr>
          <p:cNvPr id="3" name="Content Placeholder 2"/>
          <p:cNvSpPr>
            <a:spLocks noGrp="1"/>
          </p:cNvSpPr>
          <p:nvPr>
            <p:ph idx="1"/>
          </p:nvPr>
        </p:nvSpPr>
        <p:spPr>
          <a:xfrm>
            <a:off x="3529195" y="188641"/>
            <a:ext cx="4526120" cy="5967902"/>
          </a:xfrm>
        </p:spPr>
        <p:txBody>
          <a:bodyPr anchor="t">
            <a:normAutofit/>
          </a:bodyPr>
          <a:lstStyle/>
          <a:p>
            <a:r>
              <a:rPr lang="en-GB" sz="2400" i="1" dirty="0"/>
              <a:t>Rule of St Benedict </a:t>
            </a:r>
            <a:r>
              <a:rPr lang="en-GB" sz="2400" dirty="0"/>
              <a:t>allows for adult recruits (</a:t>
            </a:r>
            <a:r>
              <a:rPr lang="en-GB" sz="2400" i="1" dirty="0" err="1"/>
              <a:t>conversi</a:t>
            </a:r>
            <a:r>
              <a:rPr lang="en-GB" sz="2400" dirty="0"/>
              <a:t>) and child oblates (</a:t>
            </a:r>
            <a:r>
              <a:rPr lang="en-GB" sz="2400" i="1" dirty="0" err="1"/>
              <a:t>nutriti</a:t>
            </a:r>
            <a:r>
              <a:rPr lang="en-GB" sz="2400" dirty="0"/>
              <a:t>)</a:t>
            </a:r>
          </a:p>
          <a:p>
            <a:r>
              <a:rPr lang="en-GB" sz="2400" dirty="0"/>
              <a:t>At Cluny adult monks became known as </a:t>
            </a:r>
            <a:r>
              <a:rPr lang="en-GB" sz="2400" i="1" dirty="0" err="1"/>
              <a:t>monachi</a:t>
            </a:r>
            <a:r>
              <a:rPr lang="en-GB" sz="2400" i="1" dirty="0"/>
              <a:t> </a:t>
            </a:r>
            <a:r>
              <a:rPr lang="en-GB" sz="2400" i="1" dirty="0" err="1"/>
              <a:t>illiterati</a:t>
            </a:r>
            <a:r>
              <a:rPr lang="en-GB" sz="2400" i="1" dirty="0"/>
              <a:t> </a:t>
            </a:r>
            <a:r>
              <a:rPr lang="en-GB" sz="2400" dirty="0"/>
              <a:t>/ </a:t>
            </a:r>
            <a:r>
              <a:rPr lang="en-GB" sz="2400" i="1" dirty="0" err="1"/>
              <a:t>monachi</a:t>
            </a:r>
            <a:r>
              <a:rPr lang="en-GB" sz="2400" i="1" dirty="0"/>
              <a:t> </a:t>
            </a:r>
            <a:r>
              <a:rPr lang="en-GB" sz="2400" i="1" dirty="0" err="1"/>
              <a:t>idioti</a:t>
            </a:r>
            <a:r>
              <a:rPr lang="en-GB" sz="2400" i="1" dirty="0"/>
              <a:t> </a:t>
            </a:r>
            <a:r>
              <a:rPr lang="en-GB" sz="2400" dirty="0"/>
              <a:t>– hinting at a hierarchy, or a social or intellectual divide</a:t>
            </a:r>
          </a:p>
          <a:p>
            <a:r>
              <a:rPr lang="en-GB" sz="2400" dirty="0"/>
              <a:t>Cistercian ban child oblates and make 16, then 18, the age of profession</a:t>
            </a:r>
          </a:p>
        </p:txBody>
      </p:sp>
    </p:spTree>
    <p:extLst>
      <p:ext uri="{BB962C8B-B14F-4D97-AF65-F5344CB8AC3E}">
        <p14:creationId xmlns:p14="http://schemas.microsoft.com/office/powerpoint/2010/main" val="1968473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500">
                <a:solidFill>
                  <a:srgbClr val="FFFFFF"/>
                </a:solidFill>
              </a:rPr>
              <a:t>Cistercian monks</a:t>
            </a:r>
          </a:p>
        </p:txBody>
      </p:sp>
      <p:sp>
        <p:nvSpPr>
          <p:cNvPr id="3" name="Content Placeholder 2"/>
          <p:cNvSpPr>
            <a:spLocks noGrp="1"/>
          </p:cNvSpPr>
          <p:nvPr>
            <p:ph idx="1"/>
          </p:nvPr>
        </p:nvSpPr>
        <p:spPr>
          <a:xfrm>
            <a:off x="3529194" y="260649"/>
            <a:ext cx="4977543" cy="5895894"/>
          </a:xfrm>
        </p:spPr>
        <p:txBody>
          <a:bodyPr anchor="t">
            <a:noAutofit/>
          </a:bodyPr>
          <a:lstStyle/>
          <a:p>
            <a:r>
              <a:rPr lang="en-GB" sz="2400" dirty="0"/>
              <a:t>Adult converts – individual choice</a:t>
            </a:r>
          </a:p>
          <a:p>
            <a:pPr lvl="1"/>
            <a:r>
              <a:rPr lang="en-GB" sz="2400" dirty="0"/>
              <a:t>Bernard</a:t>
            </a:r>
          </a:p>
          <a:p>
            <a:pPr lvl="1"/>
            <a:r>
              <a:rPr lang="en-GB" sz="2400" dirty="0"/>
              <a:t>Letter to Robert</a:t>
            </a:r>
          </a:p>
          <a:p>
            <a:pPr lvl="1"/>
            <a:r>
              <a:rPr lang="en-GB" sz="2400" dirty="0"/>
              <a:t>Social background difficult to </a:t>
            </a:r>
            <a:r>
              <a:rPr lang="en-GB" sz="2400" dirty="0" err="1"/>
              <a:t>asssess</a:t>
            </a:r>
            <a:endParaRPr lang="en-GB" sz="2400" dirty="0"/>
          </a:p>
          <a:p>
            <a:pPr lvl="1"/>
            <a:r>
              <a:rPr lang="en-GB" sz="2400" dirty="0"/>
              <a:t>Free birth</a:t>
            </a:r>
          </a:p>
          <a:p>
            <a:pPr lvl="1"/>
            <a:r>
              <a:rPr lang="en-GB" sz="2400" dirty="0"/>
              <a:t>Some military (Bernard)</a:t>
            </a:r>
          </a:p>
          <a:p>
            <a:pPr lvl="1"/>
            <a:r>
              <a:rPr lang="en-GB" sz="2400" dirty="0"/>
              <a:t>Some clerical (</a:t>
            </a:r>
            <a:r>
              <a:rPr lang="en-GB" sz="2400" dirty="0" err="1"/>
              <a:t>Ailred</a:t>
            </a:r>
            <a:r>
              <a:rPr lang="en-GB" sz="2400" dirty="0"/>
              <a:t>)</a:t>
            </a:r>
          </a:p>
          <a:p>
            <a:pPr lvl="1"/>
            <a:r>
              <a:rPr lang="en-GB" sz="2400" dirty="0"/>
              <a:t>Some scholarly (Henry </a:t>
            </a:r>
            <a:r>
              <a:rPr lang="en-GB" sz="2400" dirty="0" err="1"/>
              <a:t>Murdac</a:t>
            </a:r>
            <a:r>
              <a:rPr lang="en-GB" sz="2400" dirty="0"/>
              <a:t>)</a:t>
            </a:r>
          </a:p>
          <a:p>
            <a:pPr lvl="1"/>
            <a:r>
              <a:rPr lang="en-GB" sz="2400" dirty="0"/>
              <a:t>Benedictine converts (Maurice)</a:t>
            </a:r>
          </a:p>
          <a:p>
            <a:pPr lvl="1"/>
            <a:r>
              <a:rPr lang="en-GB" sz="2400" dirty="0"/>
              <a:t>Augustinian converts (</a:t>
            </a:r>
            <a:r>
              <a:rPr lang="en-GB" sz="2400" dirty="0" err="1"/>
              <a:t>Waltheof</a:t>
            </a:r>
            <a:r>
              <a:rPr lang="en-GB" sz="2400" dirty="0"/>
              <a:t>)</a:t>
            </a:r>
          </a:p>
        </p:txBody>
      </p:sp>
    </p:spTree>
    <p:extLst>
      <p:ext uri="{BB962C8B-B14F-4D97-AF65-F5344CB8AC3E}">
        <p14:creationId xmlns:p14="http://schemas.microsoft.com/office/powerpoint/2010/main" val="3102812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a:solidFill>
                  <a:srgbClr val="FFFFFF"/>
                </a:solidFill>
              </a:rPr>
              <a:t>General Chapter</a:t>
            </a:r>
          </a:p>
        </p:txBody>
      </p:sp>
      <p:sp>
        <p:nvSpPr>
          <p:cNvPr id="3" name="Content Placeholder 2"/>
          <p:cNvSpPr>
            <a:spLocks noGrp="1"/>
          </p:cNvSpPr>
          <p:nvPr>
            <p:ph idx="1"/>
          </p:nvPr>
        </p:nvSpPr>
        <p:spPr>
          <a:xfrm>
            <a:off x="3529195" y="1240077"/>
            <a:ext cx="4526120" cy="4916465"/>
          </a:xfrm>
        </p:spPr>
        <p:txBody>
          <a:bodyPr anchor="t">
            <a:normAutofit/>
          </a:bodyPr>
          <a:lstStyle/>
          <a:p>
            <a:r>
              <a:rPr lang="en-GB" sz="2400" dirty="0"/>
              <a:t>purposes?</a:t>
            </a:r>
          </a:p>
          <a:p>
            <a:r>
              <a:rPr lang="en-GB" sz="2400" dirty="0"/>
              <a:t>Date comes to be fixed as 14 September</a:t>
            </a:r>
          </a:p>
          <a:p>
            <a:r>
              <a:rPr lang="en-GB" sz="2400" dirty="0"/>
              <a:t>Practical problems arose as the order spread – distance, cost</a:t>
            </a:r>
          </a:p>
          <a:p>
            <a:endParaRPr lang="en-GB" dirty="0"/>
          </a:p>
        </p:txBody>
      </p:sp>
    </p:spTree>
    <p:extLst>
      <p:ext uri="{BB962C8B-B14F-4D97-AF65-F5344CB8AC3E}">
        <p14:creationId xmlns:p14="http://schemas.microsoft.com/office/powerpoint/2010/main" val="18448830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200">
                <a:solidFill>
                  <a:srgbClr val="FFFFFF"/>
                </a:solidFill>
              </a:rPr>
              <a:t>Authorised absences</a:t>
            </a:r>
          </a:p>
        </p:txBody>
      </p:sp>
      <p:sp>
        <p:nvSpPr>
          <p:cNvPr id="3" name="Content Placeholder 2"/>
          <p:cNvSpPr>
            <a:spLocks noGrp="1"/>
          </p:cNvSpPr>
          <p:nvPr>
            <p:ph idx="1"/>
          </p:nvPr>
        </p:nvSpPr>
        <p:spPr>
          <a:xfrm>
            <a:off x="3529194" y="1240077"/>
            <a:ext cx="5291277" cy="4916465"/>
          </a:xfrm>
        </p:spPr>
        <p:txBody>
          <a:bodyPr anchor="t">
            <a:noAutofit/>
          </a:bodyPr>
          <a:lstStyle/>
          <a:p>
            <a:r>
              <a:rPr lang="en-GB" sz="2400" dirty="0"/>
              <a:t>c. 1180 Scottish abbots allowed to attend in person every fourth year only</a:t>
            </a:r>
          </a:p>
          <a:p>
            <a:r>
              <a:rPr lang="en-GB" sz="2400" dirty="0"/>
              <a:t>1190 this extended to Irish houses</a:t>
            </a:r>
          </a:p>
          <a:p>
            <a:r>
              <a:rPr lang="en-GB" sz="2400" dirty="0"/>
              <a:t>Early 13</a:t>
            </a:r>
            <a:r>
              <a:rPr lang="en-GB" sz="2400" baseline="30000" dirty="0"/>
              <a:t>th</a:t>
            </a:r>
            <a:r>
              <a:rPr lang="en-GB" sz="2400" dirty="0"/>
              <a:t> century abbots from Sicily required to attend once every four years, those from Norway and Greece every five, and those from Syria and Cyprus once every seven years </a:t>
            </a:r>
          </a:p>
        </p:txBody>
      </p:sp>
    </p:spTree>
    <p:extLst>
      <p:ext uri="{BB962C8B-B14F-4D97-AF65-F5344CB8AC3E}">
        <p14:creationId xmlns:p14="http://schemas.microsoft.com/office/powerpoint/2010/main" val="3019365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200">
                <a:solidFill>
                  <a:srgbClr val="FFFFFF"/>
                </a:solidFill>
              </a:rPr>
              <a:t>Evidence of non attendance</a:t>
            </a:r>
          </a:p>
        </p:txBody>
      </p:sp>
      <p:sp>
        <p:nvSpPr>
          <p:cNvPr id="3" name="Content Placeholder 2"/>
          <p:cNvSpPr>
            <a:spLocks noGrp="1"/>
          </p:cNvSpPr>
          <p:nvPr>
            <p:ph idx="1"/>
          </p:nvPr>
        </p:nvSpPr>
        <p:spPr>
          <a:xfrm>
            <a:off x="3529195" y="1240077"/>
            <a:ext cx="4526120" cy="4916465"/>
          </a:xfrm>
        </p:spPr>
        <p:txBody>
          <a:bodyPr anchor="t">
            <a:normAutofit/>
          </a:bodyPr>
          <a:lstStyle/>
          <a:p>
            <a:pPr marL="0" indent="0">
              <a:buNone/>
            </a:pPr>
            <a:r>
              <a:rPr lang="en-GB" sz="2400" dirty="0"/>
              <a:t>1185: Abbots who – except for reason of illness – do not come to chapter as they should shall be six days on light penance, one on bread and water</a:t>
            </a:r>
          </a:p>
          <a:p>
            <a:pPr marL="0" indent="0">
              <a:buNone/>
            </a:pPr>
            <a:endParaRPr lang="en-GB" dirty="0"/>
          </a:p>
        </p:txBody>
      </p:sp>
    </p:spTree>
    <p:extLst>
      <p:ext uri="{BB962C8B-B14F-4D97-AF65-F5344CB8AC3E}">
        <p14:creationId xmlns:p14="http://schemas.microsoft.com/office/powerpoint/2010/main" val="3498059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200">
                <a:solidFill>
                  <a:srgbClr val="FFFFFF"/>
                </a:solidFill>
              </a:rPr>
              <a:t>Evidence of non attendance</a:t>
            </a:r>
          </a:p>
        </p:txBody>
      </p:sp>
      <p:sp>
        <p:nvSpPr>
          <p:cNvPr id="3" name="Content Placeholder 2"/>
          <p:cNvSpPr>
            <a:spLocks noGrp="1"/>
          </p:cNvSpPr>
          <p:nvPr>
            <p:ph idx="1"/>
          </p:nvPr>
        </p:nvSpPr>
        <p:spPr>
          <a:xfrm>
            <a:off x="3529195" y="188640"/>
            <a:ext cx="4526120" cy="6480719"/>
          </a:xfrm>
        </p:spPr>
        <p:txBody>
          <a:bodyPr anchor="t">
            <a:normAutofit lnSpcReduction="10000"/>
          </a:bodyPr>
          <a:lstStyle/>
          <a:p>
            <a:pPr marL="0" indent="0">
              <a:buNone/>
            </a:pPr>
            <a:r>
              <a:rPr lang="en-GB" sz="2400" dirty="0"/>
              <a:t>1197: The abbots from Spain who stayed away from chapter on account of the incursions of the pagans [the Moors] are spared this year, but they must present themselves at the next chapter, no excuse allowed. Those who did not suffer in this way shall, from the day on which it was so announced to them, not enter their stall and shall fast on bread and water every sixth day until they next come to Cîteaux. The abbot of </a:t>
            </a:r>
            <a:r>
              <a:rPr lang="en-GB" sz="2400" dirty="0" err="1"/>
              <a:t>Aguiar</a:t>
            </a:r>
            <a:r>
              <a:rPr lang="en-GB" sz="2400" dirty="0"/>
              <a:t> is to enquire diligently who they are and announce this sentence to them.</a:t>
            </a:r>
          </a:p>
          <a:p>
            <a:pPr marL="0" indent="0">
              <a:buNone/>
            </a:pPr>
            <a:endParaRPr lang="en-GB" dirty="0"/>
          </a:p>
        </p:txBody>
      </p:sp>
    </p:spTree>
    <p:extLst>
      <p:ext uri="{BB962C8B-B14F-4D97-AF65-F5344CB8AC3E}">
        <p14:creationId xmlns:p14="http://schemas.microsoft.com/office/powerpoint/2010/main" val="4209686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5666994" y="707475"/>
            <a:ext cx="2368182" cy="1312001"/>
          </a:xfrm>
        </p:spPr>
        <p:txBody>
          <a:bodyPr anchor="t">
            <a:normAutofit/>
          </a:bodyPr>
          <a:lstStyle/>
          <a:p>
            <a:r>
              <a:rPr lang="en-GB" sz="2400"/>
              <a:t>Aguilar Abbey</a:t>
            </a:r>
          </a:p>
        </p:txBody>
      </p:sp>
      <p:cxnSp>
        <p:nvCxnSpPr>
          <p:cNvPr id="77" name="Straight Connector 76">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66994" y="2146542"/>
            <a:ext cx="236818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9"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827584" y="1822780"/>
            <a:ext cx="7227731" cy="484257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30" name="Content Placeholder 1029">
            <a:extLst>
              <a:ext uri="{FF2B5EF4-FFF2-40B4-BE49-F238E27FC236}">
                <a16:creationId xmlns:a16="http://schemas.microsoft.com/office/drawing/2014/main" id="{3C1952F9-4C14-4EA2-A879-021049E67FE2}"/>
              </a:ext>
            </a:extLst>
          </p:cNvPr>
          <p:cNvSpPr>
            <a:spLocks noGrp="1"/>
          </p:cNvSpPr>
          <p:nvPr>
            <p:ph idx="1"/>
          </p:nvPr>
        </p:nvSpPr>
        <p:spPr>
          <a:xfrm>
            <a:off x="5665603" y="2273608"/>
            <a:ext cx="2369574" cy="3940925"/>
          </a:xfrm>
        </p:spPr>
        <p:txBody>
          <a:bodyPr>
            <a:normAutofit/>
          </a:bodyPr>
          <a:lstStyle/>
          <a:p>
            <a:endParaRPr lang="en-US"/>
          </a:p>
        </p:txBody>
      </p:sp>
    </p:spTree>
    <p:extLst>
      <p:ext uri="{BB962C8B-B14F-4D97-AF65-F5344CB8AC3E}">
        <p14:creationId xmlns:p14="http://schemas.microsoft.com/office/powerpoint/2010/main" val="4097853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8684" y="804519"/>
            <a:ext cx="7202456" cy="1049235"/>
          </a:xfrm>
        </p:spPr>
        <p:txBody>
          <a:bodyPr>
            <a:normAutofit/>
          </a:bodyPr>
          <a:lstStyle/>
          <a:p>
            <a:r>
              <a:rPr lang="en-GB"/>
              <a:t>And again</a:t>
            </a:r>
          </a:p>
        </p:txBody>
      </p:sp>
      <p:cxnSp>
        <p:nvCxnSpPr>
          <p:cNvPr id="12"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861775E3-B79F-4062-8531-BBFA706CAE3F}"/>
              </a:ext>
            </a:extLst>
          </p:cNvPr>
          <p:cNvGraphicFramePr>
            <a:graphicFrameLocks noGrp="1"/>
          </p:cNvGraphicFramePr>
          <p:nvPr>
            <p:ph idx="1"/>
            <p:extLst>
              <p:ext uri="{D42A27DB-BD31-4B8C-83A1-F6EECF244321}">
                <p14:modId xmlns:p14="http://schemas.microsoft.com/office/powerpoint/2010/main" val="2102025908"/>
              </p:ext>
            </p:extLst>
          </p:nvPr>
        </p:nvGraphicFramePr>
        <p:xfrm>
          <a:off x="1088231" y="2331497"/>
          <a:ext cx="7203281"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1074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088684" y="2303047"/>
            <a:ext cx="2454070" cy="2674198"/>
          </a:xfrm>
        </p:spPr>
        <p:txBody>
          <a:bodyPr anchor="t">
            <a:normAutofit/>
          </a:bodyPr>
          <a:lstStyle/>
          <a:p>
            <a:r>
              <a:rPr lang="en-GB" dirty="0"/>
              <a:t>Financial aid</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B137741-995B-4170-B89F-49C73CD052A1}"/>
              </a:ext>
            </a:extLst>
          </p:cNvPr>
          <p:cNvGraphicFramePr>
            <a:graphicFrameLocks noGrp="1"/>
          </p:cNvGraphicFramePr>
          <p:nvPr>
            <p:ph idx="1"/>
            <p:extLst>
              <p:ext uri="{D42A27DB-BD31-4B8C-83A1-F6EECF244321}">
                <p14:modId xmlns:p14="http://schemas.microsoft.com/office/powerpoint/2010/main" val="1210080757"/>
              </p:ext>
            </p:extLst>
          </p:nvPr>
        </p:nvGraphicFramePr>
        <p:xfrm>
          <a:off x="3856434" y="803275"/>
          <a:ext cx="4435078"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0387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5" name="Straight Connector 7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9" name="Rectangle 78">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p:cNvPicPr>
            <a:picLocks noGrp="1" noChangeAspect="1" noChangeArrowheads="1"/>
          </p:cNvPicPr>
          <p:nvPr>
            <p:ph idx="1"/>
          </p:nvPr>
        </p:nvPicPr>
        <p:blipFill rotWithShape="1">
          <a:blip r:embed="rId3">
            <a:alphaModFix amt="50000"/>
            <a:extLst>
              <a:ext uri="{28A0092B-C50C-407E-A947-70E740481C1C}">
                <a14:useLocalDpi xmlns:a14="http://schemas.microsoft.com/office/drawing/2010/main" val="0"/>
              </a:ext>
            </a:extLst>
          </a:blip>
          <a:srcRect r="3"/>
          <a:stretch/>
        </p:blipFill>
        <p:spPr bwMode="auto">
          <a:xfrm>
            <a:off x="20" y="10"/>
            <a:ext cx="9143751"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3732477" y="992221"/>
            <a:ext cx="4685481" cy="4873558"/>
          </a:xfrm>
        </p:spPr>
        <p:txBody>
          <a:bodyPr vert="horz" lIns="91440" tIns="45720" rIns="91440" bIns="0" rtlCol="0" anchor="ctr">
            <a:normAutofit/>
          </a:bodyPr>
          <a:lstStyle/>
          <a:p>
            <a:pPr defTabSz="914400"/>
            <a:r>
              <a:rPr lang="en-US" sz="4200"/>
              <a:t>St Mary, Scarborough</a:t>
            </a:r>
          </a:p>
        </p:txBody>
      </p:sp>
      <p:cxnSp>
        <p:nvCxnSpPr>
          <p:cNvPr id="81" name="Straight Connector 80">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440740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200">
                <a:solidFill>
                  <a:srgbClr val="FFFFFF"/>
                </a:solidFill>
              </a:rPr>
              <a:t>Chapter and conflict resolution</a:t>
            </a:r>
          </a:p>
        </p:txBody>
      </p:sp>
      <p:sp>
        <p:nvSpPr>
          <p:cNvPr id="3" name="Content Placeholder 2"/>
          <p:cNvSpPr>
            <a:spLocks noGrp="1"/>
          </p:cNvSpPr>
          <p:nvPr>
            <p:ph idx="1"/>
          </p:nvPr>
        </p:nvSpPr>
        <p:spPr>
          <a:xfrm>
            <a:off x="3529195" y="476673"/>
            <a:ext cx="4526120" cy="5679870"/>
          </a:xfrm>
        </p:spPr>
        <p:txBody>
          <a:bodyPr anchor="t">
            <a:noAutofit/>
          </a:bodyPr>
          <a:lstStyle/>
          <a:p>
            <a:r>
              <a:rPr lang="en-GB" sz="2400" dirty="0"/>
              <a:t>1225 GC delegated to the abbots of Furness, </a:t>
            </a:r>
            <a:r>
              <a:rPr lang="en-GB" sz="2400" dirty="0" err="1"/>
              <a:t>Rievaulx</a:t>
            </a:r>
            <a:r>
              <a:rPr lang="en-GB" sz="2400" dirty="0"/>
              <a:t> and Beaulieu investigation of the dispute between the abbeys of Byland and Fountains concerning mining rights in </a:t>
            </a:r>
            <a:r>
              <a:rPr lang="en-GB" sz="2400" dirty="0" err="1"/>
              <a:t>Nidderdale</a:t>
            </a:r>
            <a:endParaRPr lang="en-GB" sz="2400" dirty="0"/>
          </a:p>
          <a:p>
            <a:r>
              <a:rPr lang="en-GB" sz="2400" dirty="0"/>
              <a:t>1238 delegated investigation of dispute between Byland and </a:t>
            </a:r>
            <a:r>
              <a:rPr lang="en-GB" sz="2400" dirty="0" err="1"/>
              <a:t>Rievaulx</a:t>
            </a:r>
            <a:r>
              <a:rPr lang="en-GB" sz="2400" dirty="0"/>
              <a:t> to the abbots of Furness, </a:t>
            </a:r>
            <a:r>
              <a:rPr lang="en-GB" sz="2400" dirty="0" err="1"/>
              <a:t>Combermere</a:t>
            </a:r>
            <a:r>
              <a:rPr lang="en-GB" sz="2400" dirty="0"/>
              <a:t> and Beaulieu.</a:t>
            </a:r>
          </a:p>
        </p:txBody>
      </p:sp>
    </p:spTree>
    <p:extLst>
      <p:ext uri="{BB962C8B-B14F-4D97-AF65-F5344CB8AC3E}">
        <p14:creationId xmlns:p14="http://schemas.microsoft.com/office/powerpoint/2010/main" val="1300971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2"/>
                </a:solidFill>
              </a:rPr>
              <a:t>Beaulieu Abbey, founded by King John</a:t>
            </a:r>
          </a:p>
        </p:txBody>
      </p:sp>
      <p:sp>
        <p:nvSpPr>
          <p:cNvPr id="4" name="Content Placeholder 3"/>
          <p:cNvSpPr>
            <a:spLocks noGrp="1"/>
          </p:cNvSpPr>
          <p:nvPr>
            <p:ph sz="half" idx="1"/>
          </p:nvPr>
        </p:nvSpPr>
        <p:spPr/>
        <p:txBody>
          <a:bodyPr>
            <a:normAutofit/>
          </a:bodyPr>
          <a:lstStyle/>
          <a:p>
            <a:endParaRPr lang="en-GB"/>
          </a:p>
        </p:txBody>
      </p:sp>
      <p:sp>
        <p:nvSpPr>
          <p:cNvPr id="5" name="Content Placeholder 4"/>
          <p:cNvSpPr>
            <a:spLocks noGrp="1"/>
          </p:cNvSpPr>
          <p:nvPr>
            <p:ph sz="half" idx="2"/>
          </p:nvPr>
        </p:nvSpPr>
        <p:spPr>
          <a:xfrm>
            <a:off x="6732240" y="2013936"/>
            <a:ext cx="2411760" cy="4655424"/>
          </a:xfrm>
        </p:spPr>
        <p:txBody>
          <a:bodyPr>
            <a:normAutofit/>
          </a:bodyPr>
          <a:lstStyle/>
          <a:p>
            <a:r>
              <a:rPr lang="en-GB" dirty="0">
                <a:solidFill>
                  <a:schemeClr val="tx2"/>
                </a:solidFill>
              </a:rPr>
              <a:t>Original foundation at </a:t>
            </a:r>
            <a:r>
              <a:rPr lang="en-GB" dirty="0" err="1">
                <a:solidFill>
                  <a:schemeClr val="tx2"/>
                </a:solidFill>
              </a:rPr>
              <a:t>Faringdon</a:t>
            </a:r>
            <a:r>
              <a:rPr lang="en-GB" dirty="0">
                <a:solidFill>
                  <a:schemeClr val="tx2"/>
                </a:solidFill>
              </a:rPr>
              <a:t> (1202)</a:t>
            </a:r>
          </a:p>
          <a:p>
            <a:r>
              <a:rPr lang="en-GB" dirty="0">
                <a:solidFill>
                  <a:schemeClr val="tx2"/>
                </a:solidFill>
              </a:rPr>
              <a:t>Moved to Beaulieu in 1204</a:t>
            </a:r>
          </a:p>
          <a:p>
            <a:r>
              <a:rPr lang="en-GB" dirty="0">
                <a:solidFill>
                  <a:schemeClr val="tx2"/>
                </a:solidFill>
              </a:rPr>
              <a:t>The former refectory now the parish church</a:t>
            </a:r>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052" y="2269671"/>
            <a:ext cx="6623188" cy="4399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17073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200">
                <a:solidFill>
                  <a:srgbClr val="FFFFFF"/>
                </a:solidFill>
              </a:rPr>
              <a:t>Complaints about the abbot of Beaulieu</a:t>
            </a:r>
          </a:p>
        </p:txBody>
      </p:sp>
      <p:sp>
        <p:nvSpPr>
          <p:cNvPr id="3" name="Content Placeholder 2"/>
          <p:cNvSpPr>
            <a:spLocks noGrp="1"/>
          </p:cNvSpPr>
          <p:nvPr>
            <p:ph idx="1"/>
          </p:nvPr>
        </p:nvSpPr>
        <p:spPr>
          <a:xfrm>
            <a:off x="3529194" y="404664"/>
            <a:ext cx="5219269" cy="6264695"/>
          </a:xfrm>
        </p:spPr>
        <p:txBody>
          <a:bodyPr anchor="t">
            <a:normAutofit fontScale="92500" lnSpcReduction="10000"/>
          </a:bodyPr>
          <a:lstStyle/>
          <a:p>
            <a:pPr>
              <a:lnSpc>
                <a:spcPct val="110000"/>
              </a:lnSpc>
            </a:pPr>
            <a:r>
              <a:rPr lang="en-GB" sz="2400" dirty="0"/>
              <a:t>The abbot of Beaulieu in England who sat at table and drank wassail with three earls and forty knights, and who had a dog with a silver chain to guard his bed, and who took about with him secular servants mounted on horseback who serve him on bended knee and who by custom cause him to be served with silver vessels, and about whom many other things are said, is to present himself at </a:t>
            </a:r>
            <a:r>
              <a:rPr lang="en-GB" sz="2400" dirty="0" err="1"/>
              <a:t>Cîteaux</a:t>
            </a:r>
            <a:r>
              <a:rPr lang="en-GB" sz="2400" dirty="0"/>
              <a:t>, at the next Chapter, with no excuse allowed, to answer to these charges. Let him know that otherwise he will be deposed. The abbot of </a:t>
            </a:r>
            <a:r>
              <a:rPr lang="en-GB" sz="2400" dirty="0" err="1"/>
              <a:t>Quarr</a:t>
            </a:r>
            <a:r>
              <a:rPr lang="en-GB" sz="2400" dirty="0"/>
              <a:t> is to announce this to him.</a:t>
            </a:r>
          </a:p>
          <a:p>
            <a:pPr>
              <a:lnSpc>
                <a:spcPct val="110000"/>
              </a:lnSpc>
            </a:pPr>
            <a:r>
              <a:rPr lang="en-GB" sz="2400" dirty="0"/>
              <a:t> This had already been reported of Abbot Hugh in 1206</a:t>
            </a:r>
          </a:p>
          <a:p>
            <a:pPr>
              <a:lnSpc>
                <a:spcPct val="110000"/>
              </a:lnSpc>
            </a:pPr>
            <a:endParaRPr lang="en-GB" sz="1700" dirty="0"/>
          </a:p>
        </p:txBody>
      </p:sp>
    </p:spTree>
    <p:extLst>
      <p:ext uri="{BB962C8B-B14F-4D97-AF65-F5344CB8AC3E}">
        <p14:creationId xmlns:p14="http://schemas.microsoft.com/office/powerpoint/2010/main" val="612144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5" name="Straight Connector 7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9" name="Rectangle 78">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p:cNvPicPr>
            <a:picLocks noGrp="1" noChangeAspect="1" noChangeArrowheads="1"/>
          </p:cNvPicPr>
          <p:nvPr>
            <p:ph idx="1"/>
          </p:nvPr>
        </p:nvPicPr>
        <p:blipFill rotWithShape="1">
          <a:blip r:embed="rId3" cstate="print">
            <a:alphaModFix amt="50000"/>
            <a:extLst>
              <a:ext uri="{28A0092B-C50C-407E-A947-70E740481C1C}">
                <a14:useLocalDpi xmlns:a14="http://schemas.microsoft.com/office/drawing/2010/main" val="0"/>
              </a:ext>
            </a:extLst>
          </a:blip>
          <a:srcRect l="3"/>
          <a:stretch/>
        </p:blipFill>
        <p:spPr bwMode="auto">
          <a:xfrm>
            <a:off x="20" y="10"/>
            <a:ext cx="9143751"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3732477" y="992221"/>
            <a:ext cx="4685481" cy="4873558"/>
          </a:xfrm>
        </p:spPr>
        <p:txBody>
          <a:bodyPr vert="horz" lIns="91440" tIns="45720" rIns="91440" bIns="0" rtlCol="0" anchor="ctr">
            <a:normAutofit/>
          </a:bodyPr>
          <a:lstStyle/>
          <a:p>
            <a:pPr defTabSz="914400"/>
            <a:r>
              <a:rPr lang="en-US" sz="4200"/>
              <a:t>Visitation</a:t>
            </a:r>
          </a:p>
        </p:txBody>
      </p:sp>
      <p:cxnSp>
        <p:nvCxnSpPr>
          <p:cNvPr id="81" name="Straight Connector 80">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1266627"/>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700">
                <a:solidFill>
                  <a:srgbClr val="FFFFFF"/>
                </a:solidFill>
              </a:rPr>
              <a:t>Visitation: an early example</a:t>
            </a:r>
          </a:p>
        </p:txBody>
      </p:sp>
      <p:sp>
        <p:nvSpPr>
          <p:cNvPr id="3" name="Content Placeholder 2"/>
          <p:cNvSpPr>
            <a:spLocks noGrp="1"/>
          </p:cNvSpPr>
          <p:nvPr>
            <p:ph idx="1"/>
          </p:nvPr>
        </p:nvSpPr>
        <p:spPr>
          <a:xfrm>
            <a:off x="3046596" y="116632"/>
            <a:ext cx="5989900" cy="6552727"/>
          </a:xfrm>
        </p:spPr>
        <p:txBody>
          <a:bodyPr anchor="t">
            <a:noAutofit/>
          </a:bodyPr>
          <a:lstStyle/>
          <a:p>
            <a:r>
              <a:rPr lang="en-GB" sz="2400" dirty="0"/>
              <a:t>Bernard to Fountains Abbey, 1143:</a:t>
            </a:r>
          </a:p>
          <a:p>
            <a:pPr lvl="1"/>
            <a:r>
              <a:rPr lang="en-GB" sz="2400" dirty="0"/>
              <a:t>‘I am obliged to go out of my house on visitations by the Rule of our Order … [but] … the way is hard and difficult and my body is weak. Because of this, beloved, I am sending for your visitation my brother and dear friend Henry, abbot of </a:t>
            </a:r>
            <a:r>
              <a:rPr lang="en-GB" sz="2400" dirty="0" err="1"/>
              <a:t>Vauclair</a:t>
            </a:r>
            <a:r>
              <a:rPr lang="en-GB" sz="2400" dirty="0"/>
              <a:t>. Hear him, I beg you, as if he were myself. He is an upright and reasonable man who had taken on his shoulders some of my own cares and burdens and shares my powers for the correction of faults and the maintenance of the Order’ [Letter 201]</a:t>
            </a:r>
          </a:p>
        </p:txBody>
      </p:sp>
    </p:spTree>
    <p:extLst>
      <p:ext uri="{BB962C8B-B14F-4D97-AF65-F5344CB8AC3E}">
        <p14:creationId xmlns:p14="http://schemas.microsoft.com/office/powerpoint/2010/main" val="9205876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l="9533" r="5468"/>
          <a:stretch/>
        </p:blipFill>
        <p:spPr bwMode="auto">
          <a:xfrm>
            <a:off x="228" y="10"/>
            <a:ext cx="9143772"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7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77" name="Rectangle 7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847703" y="1193800"/>
            <a:ext cx="2394787" cy="4699000"/>
          </a:xfrm>
        </p:spPr>
        <p:txBody>
          <a:bodyPr anchor="ctr">
            <a:normAutofit/>
          </a:bodyPr>
          <a:lstStyle/>
          <a:p>
            <a:r>
              <a:rPr lang="en-GB" i="1" dirty="0"/>
              <a:t>Forma </a:t>
            </a:r>
            <a:r>
              <a:rPr lang="en-GB" i="1" dirty="0" err="1"/>
              <a:t>visitationis</a:t>
            </a:r>
            <a:endParaRPr lang="en-GB" i="1" dirty="0"/>
          </a:p>
        </p:txBody>
      </p:sp>
      <p:cxnSp>
        <p:nvCxnSpPr>
          <p:cNvPr id="79" name="Straight Connector 7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477" y="1193800"/>
            <a:ext cx="4563818" cy="4699000"/>
          </a:xfrm>
        </p:spPr>
        <p:txBody>
          <a:bodyPr anchor="ctr">
            <a:normAutofit/>
          </a:bodyPr>
          <a:lstStyle/>
          <a:p>
            <a:pPr marL="0" indent="0">
              <a:buNone/>
            </a:pPr>
            <a:r>
              <a:rPr lang="en-GB" dirty="0"/>
              <a:t>This dates from c. 1180 and lays down the procedure – the responsibilities of the visitor and those being visited</a:t>
            </a:r>
          </a:p>
        </p:txBody>
      </p:sp>
      <p:sp>
        <p:nvSpPr>
          <p:cNvPr id="8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214504262"/>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a:solidFill>
                  <a:srgbClr val="FFFFFF"/>
                </a:solidFill>
              </a:rPr>
              <a:t>Neglect</a:t>
            </a:r>
          </a:p>
        </p:txBody>
      </p:sp>
      <p:sp>
        <p:nvSpPr>
          <p:cNvPr id="3" name="Content Placeholder 2"/>
          <p:cNvSpPr>
            <a:spLocks noGrp="1"/>
          </p:cNvSpPr>
          <p:nvPr>
            <p:ph idx="1"/>
          </p:nvPr>
        </p:nvSpPr>
        <p:spPr>
          <a:xfrm>
            <a:off x="3529195" y="1240077"/>
            <a:ext cx="4526120" cy="4916465"/>
          </a:xfrm>
        </p:spPr>
        <p:txBody>
          <a:bodyPr anchor="t">
            <a:normAutofit/>
          </a:bodyPr>
          <a:lstStyle/>
          <a:p>
            <a:r>
              <a:rPr lang="en-GB" sz="2400" dirty="0"/>
              <a:t>1198: the General Chapter censured the abbot of </a:t>
            </a:r>
            <a:r>
              <a:rPr lang="en-GB" sz="2400" dirty="0" err="1"/>
              <a:t>Tarouca</a:t>
            </a:r>
            <a:r>
              <a:rPr lang="en-GB" sz="2400" dirty="0"/>
              <a:t> (Portugal) who had not visited either of his daughter houses for three years even though they were not far distant.</a:t>
            </a:r>
          </a:p>
        </p:txBody>
      </p:sp>
    </p:spTree>
    <p:extLst>
      <p:ext uri="{BB962C8B-B14F-4D97-AF65-F5344CB8AC3E}">
        <p14:creationId xmlns:p14="http://schemas.microsoft.com/office/powerpoint/2010/main" val="2007879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200">
                <a:solidFill>
                  <a:srgbClr val="FFFFFF"/>
                </a:solidFill>
              </a:rPr>
              <a:t>Other forms of maintaining Cistercian identity</a:t>
            </a:r>
          </a:p>
        </p:txBody>
      </p:sp>
      <p:sp>
        <p:nvSpPr>
          <p:cNvPr id="3" name="Content Placeholder 2"/>
          <p:cNvSpPr>
            <a:spLocks noGrp="1"/>
          </p:cNvSpPr>
          <p:nvPr>
            <p:ph idx="1"/>
          </p:nvPr>
        </p:nvSpPr>
        <p:spPr>
          <a:xfrm>
            <a:off x="3529195" y="1240077"/>
            <a:ext cx="4526120" cy="4916465"/>
          </a:xfrm>
        </p:spPr>
        <p:txBody>
          <a:bodyPr anchor="t">
            <a:normAutofit/>
          </a:bodyPr>
          <a:lstStyle/>
          <a:p>
            <a:r>
              <a:rPr lang="en-GB" sz="2400" dirty="0"/>
              <a:t>Cistercian foundation narratives and histories</a:t>
            </a:r>
          </a:p>
          <a:p>
            <a:r>
              <a:rPr lang="en-GB" sz="2400" dirty="0"/>
              <a:t>Cults of saints</a:t>
            </a:r>
          </a:p>
          <a:p>
            <a:endParaRPr lang="en-GB" dirty="0"/>
          </a:p>
        </p:txBody>
      </p:sp>
    </p:spTree>
    <p:extLst>
      <p:ext uri="{BB962C8B-B14F-4D97-AF65-F5344CB8AC3E}">
        <p14:creationId xmlns:p14="http://schemas.microsoft.com/office/powerpoint/2010/main" val="386973660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
  <TotalTime>129</TotalTime>
  <Words>1348</Words>
  <Application>Microsoft Office PowerPoint</Application>
  <PresentationFormat>On-screen Show (4:3)</PresentationFormat>
  <Paragraphs>118</Paragraphs>
  <Slides>33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Gill Sans MT</vt:lpstr>
      <vt:lpstr>Gallery</vt:lpstr>
      <vt:lpstr>Order, order</vt:lpstr>
      <vt:lpstr>Two possibilities</vt:lpstr>
      <vt:lpstr>Thus, foundation charters …</vt:lpstr>
      <vt:lpstr>Way of Life</vt:lpstr>
      <vt:lpstr>Cistercians and community</vt:lpstr>
      <vt:lpstr>The Order held together by</vt:lpstr>
      <vt:lpstr>Abbeys as communities: the hierarchy</vt:lpstr>
      <vt:lpstr>Abbots</vt:lpstr>
      <vt:lpstr>Role of the abbot</vt:lpstr>
      <vt:lpstr>Patterns of movement</vt:lpstr>
      <vt:lpstr>Some examples</vt:lpstr>
      <vt:lpstr>Meaux Abbey</vt:lpstr>
      <vt:lpstr>Cymer</vt:lpstr>
      <vt:lpstr>…</vt:lpstr>
      <vt:lpstr>Cymer Abbey</vt:lpstr>
      <vt:lpstr>Monks</vt:lpstr>
      <vt:lpstr>Cistercian monks</vt:lpstr>
      <vt:lpstr>General Chapter</vt:lpstr>
      <vt:lpstr>Authorised absences</vt:lpstr>
      <vt:lpstr>Evidence of non attendance</vt:lpstr>
      <vt:lpstr>Evidence of non attendance</vt:lpstr>
      <vt:lpstr>Aguilar Abbey</vt:lpstr>
      <vt:lpstr>And again</vt:lpstr>
      <vt:lpstr>Financial aid</vt:lpstr>
      <vt:lpstr>St Mary, Scarborough</vt:lpstr>
      <vt:lpstr>Chapter and conflict resolution</vt:lpstr>
      <vt:lpstr>Beaulieu Abbey, founded by King John</vt:lpstr>
      <vt:lpstr>Complaints about the abbot of Beaulieu</vt:lpstr>
      <vt:lpstr>Visitation</vt:lpstr>
      <vt:lpstr>Visitation: an early example</vt:lpstr>
      <vt:lpstr>Forma visitationis</vt:lpstr>
      <vt:lpstr>Neglect</vt:lpstr>
      <vt:lpstr>Other forms of maintaining Cistercian identity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Order, order</dc:title>
  <dc:creator>Administrator</dc:creator>
  <cp:lastModifiedBy>Janet Burton</cp:lastModifiedBy>
  <cp:revision>15</cp:revision>
  <dcterms:created xsi:type="dcterms:W3CDTF">2016-11-26T17:06:24Z</dcterms:created>
  <dcterms:modified xsi:type="dcterms:W3CDTF">2022-03-01T09:31:41Z</dcterms:modified>
</cp:coreProperties>
</file>