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56" r:id="rId3"/>
    <p:sldId id="257" r:id="rId4"/>
    <p:sldId id="258" r:id="rId5"/>
    <p:sldId id="260" r:id="rId6"/>
    <p:sldId id="259"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2AFED"/>
    <a:srgbClr val="9166B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D4E02B-9BE1-3EB5-6AED-B669CEEBD1DA}" v="2132" dt="2022-06-20T15:09:47.978"/>
    <p1510:client id="{4498F92F-8F61-ADBB-46C7-F92F03149A5E}" v="23" dt="2022-06-20T15:14:03.405"/>
    <p1510:client id="{5169A2D3-C92A-1812-4407-C870F0B86C8F}" v="6" dt="2022-06-20T17:03:05.130"/>
    <p1510:client id="{EBD4C2DF-E0CB-44FC-A312-A00168954844}" v="5752" dt="2022-06-20T14:10:52.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ina Hickman (2017343)" userId="S::2017343@student.uwtsd.ac.uk::500c18b6-b229-4a80-8d05-415397522f39" providerId="AD" clId="Web-{5169A2D3-C92A-1812-4407-C870F0B86C8F}"/>
    <pc:docChg chg="addSld modSld sldOrd">
      <pc:chgData name="Shakina Hickman (2017343)" userId="S::2017343@student.uwtsd.ac.uk::500c18b6-b229-4a80-8d05-415397522f39" providerId="AD" clId="Web-{5169A2D3-C92A-1812-4407-C870F0B86C8F}" dt="2022-06-20T17:03:05.130" v="5" actId="1076"/>
      <pc:docMkLst>
        <pc:docMk/>
      </pc:docMkLst>
      <pc:sldChg chg="new">
        <pc:chgData name="Shakina Hickman (2017343)" userId="S::2017343@student.uwtsd.ac.uk::500c18b6-b229-4a80-8d05-415397522f39" providerId="AD" clId="Web-{5169A2D3-C92A-1812-4407-C870F0B86C8F}" dt="2022-06-20T16:44:33.518" v="0"/>
        <pc:sldMkLst>
          <pc:docMk/>
          <pc:sldMk cId="3247389051" sldId="261"/>
        </pc:sldMkLst>
      </pc:sldChg>
      <pc:sldChg chg="addSp modSp new ord">
        <pc:chgData name="Shakina Hickman (2017343)" userId="S::2017343@student.uwtsd.ac.uk::500c18b6-b229-4a80-8d05-415397522f39" providerId="AD" clId="Web-{5169A2D3-C92A-1812-4407-C870F0B86C8F}" dt="2022-06-20T17:03:05.130" v="5" actId="1076"/>
        <pc:sldMkLst>
          <pc:docMk/>
          <pc:sldMk cId="3667265473" sldId="262"/>
        </pc:sldMkLst>
        <pc:spChg chg="mod">
          <ac:chgData name="Shakina Hickman (2017343)" userId="S::2017343@student.uwtsd.ac.uk::500c18b6-b229-4a80-8d05-415397522f39" providerId="AD" clId="Web-{5169A2D3-C92A-1812-4407-C870F0B86C8F}" dt="2022-06-20T16:45:23.004" v="3" actId="14100"/>
          <ac:spMkLst>
            <pc:docMk/>
            <pc:sldMk cId="3667265473" sldId="262"/>
            <ac:spMk id="3" creationId="{821FC5A3-D054-FAFB-749B-163CD951CCA7}"/>
          </ac:spMkLst>
        </pc:spChg>
        <pc:spChg chg="add mod">
          <ac:chgData name="Shakina Hickman (2017343)" userId="S::2017343@student.uwtsd.ac.uk::500c18b6-b229-4a80-8d05-415397522f39" providerId="AD" clId="Web-{5169A2D3-C92A-1812-4407-C870F0B86C8F}" dt="2022-06-20T17:03:05.130" v="5" actId="1076"/>
          <ac:spMkLst>
            <pc:docMk/>
            <pc:sldMk cId="3667265473" sldId="262"/>
            <ac:spMk id="4" creationId="{41EC809D-2EF0-8AFD-990D-11066F58FC38}"/>
          </ac:spMkLst>
        </pc:spChg>
      </pc:sldChg>
    </pc:docChg>
  </pc:docChgLst>
  <pc:docChgLst>
    <pc:chgData name="Shakina Hickman (2017343)" userId="S::2017343@student.uwtsd.ac.uk::500c18b6-b229-4a80-8d05-415397522f39" providerId="AD" clId="Web-{4498F92F-8F61-ADBB-46C7-F92F03149A5E}"/>
    <pc:docChg chg="modSld">
      <pc:chgData name="Shakina Hickman (2017343)" userId="S::2017343@student.uwtsd.ac.uk::500c18b6-b229-4a80-8d05-415397522f39" providerId="AD" clId="Web-{4498F92F-8F61-ADBB-46C7-F92F03149A5E}" dt="2022-06-20T15:14:03.405" v="19" actId="1076"/>
      <pc:docMkLst>
        <pc:docMk/>
      </pc:docMkLst>
      <pc:sldChg chg="addSp modSp">
        <pc:chgData name="Shakina Hickman (2017343)" userId="S::2017343@student.uwtsd.ac.uk::500c18b6-b229-4a80-8d05-415397522f39" providerId="AD" clId="Web-{4498F92F-8F61-ADBB-46C7-F92F03149A5E}" dt="2022-06-20T15:14:03.405" v="19" actId="1076"/>
        <pc:sldMkLst>
          <pc:docMk/>
          <pc:sldMk cId="3299838917" sldId="259"/>
        </pc:sldMkLst>
        <pc:spChg chg="add mod ord">
          <ac:chgData name="Shakina Hickman (2017343)" userId="S::2017343@student.uwtsd.ac.uk::500c18b6-b229-4a80-8d05-415397522f39" providerId="AD" clId="Web-{4498F92F-8F61-ADBB-46C7-F92F03149A5E}" dt="2022-06-20T15:14:03.405" v="19" actId="1076"/>
          <ac:spMkLst>
            <pc:docMk/>
            <pc:sldMk cId="3299838917" sldId="259"/>
            <ac:spMk id="2" creationId="{43CDB541-8821-4861-F1F2-3CF4B0742333}"/>
          </ac:spMkLst>
        </pc:spChg>
        <pc:spChg chg="mod">
          <ac:chgData name="Shakina Hickman (2017343)" userId="S::2017343@student.uwtsd.ac.uk::500c18b6-b229-4a80-8d05-415397522f39" providerId="AD" clId="Web-{4498F92F-8F61-ADBB-46C7-F92F03149A5E}" dt="2022-06-20T15:13:54.686" v="18"/>
          <ac:spMkLst>
            <pc:docMk/>
            <pc:sldMk cId="3299838917" sldId="259"/>
            <ac:spMk id="5" creationId="{4131ABD6-F171-4B22-50D1-5DEEE95A665E}"/>
          </ac:spMkLst>
        </pc:spChg>
        <pc:spChg chg="mod">
          <ac:chgData name="Shakina Hickman (2017343)" userId="S::2017343@student.uwtsd.ac.uk::500c18b6-b229-4a80-8d05-415397522f39" providerId="AD" clId="Web-{4498F92F-8F61-ADBB-46C7-F92F03149A5E}" dt="2022-06-20T15:12:00.443" v="2" actId="14100"/>
          <ac:spMkLst>
            <pc:docMk/>
            <pc:sldMk cId="3299838917" sldId="259"/>
            <ac:spMk id="12" creationId="{757DADD5-BA53-91C9-EF94-8DBC8C783359}"/>
          </ac:spMkLst>
        </pc:spChg>
        <pc:spChg chg="mod">
          <ac:chgData name="Shakina Hickman (2017343)" userId="S::2017343@student.uwtsd.ac.uk::500c18b6-b229-4a80-8d05-415397522f39" providerId="AD" clId="Web-{4498F92F-8F61-ADBB-46C7-F92F03149A5E}" dt="2022-06-20T15:13:48.873" v="17" actId="1076"/>
          <ac:spMkLst>
            <pc:docMk/>
            <pc:sldMk cId="3299838917" sldId="259"/>
            <ac:spMk id="15" creationId="{34D1E577-2560-9063-2417-8751623559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betterbalanceinlife.com/dizziness-and-mental-health-issues/"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huffmanisd.net/apps/pages/index.jsp?uREC_ID=1719940&amp;type=d&amp;pREC_ID=1891894&amp;tota11y=tru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0A2CE-BE99-D5D7-64AD-9349FE3D9A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1FC5A3-D054-FAFB-749B-163CD951CCA7}"/>
              </a:ext>
            </a:extLst>
          </p:cNvPr>
          <p:cNvSpPr>
            <a:spLocks noGrp="1"/>
          </p:cNvSpPr>
          <p:nvPr>
            <p:ph idx="1"/>
          </p:nvPr>
        </p:nvSpPr>
        <p:spPr>
          <a:xfrm>
            <a:off x="838200" y="403225"/>
            <a:ext cx="10515600" cy="5773738"/>
          </a:xfrm>
        </p:spPr>
        <p:txBody>
          <a:bodyPr/>
          <a:lstStyle/>
          <a:p>
            <a:endParaRPr lang="en-GB"/>
          </a:p>
        </p:txBody>
      </p:sp>
      <p:sp>
        <p:nvSpPr>
          <p:cNvPr id="4" name="TextBox 3">
            <a:extLst>
              <a:ext uri="{FF2B5EF4-FFF2-40B4-BE49-F238E27FC236}">
                <a16:creationId xmlns:a16="http://schemas.microsoft.com/office/drawing/2014/main" id="{41EC809D-2EF0-8AFD-990D-11066F58FC38}"/>
              </a:ext>
            </a:extLst>
          </p:cNvPr>
          <p:cNvSpPr txBox="1"/>
          <p:nvPr/>
        </p:nvSpPr>
        <p:spPr>
          <a:xfrm>
            <a:off x="4785360" y="32410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667265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ormAutofit/>
          </a:bodyPr>
          <a:lstStyle/>
          <a:p>
            <a:r>
              <a:rPr lang="en-GB" sz="2000" b="1" i="1">
                <a:solidFill>
                  <a:srgbClr val="080808"/>
                </a:solidFill>
                <a:latin typeface="Arial Nova"/>
                <a:cs typeface="Calibri"/>
              </a:rPr>
              <a:t>ASSESSMENT 1</a:t>
            </a:r>
            <a:endParaRPr lang="en-GB" sz="2000" b="1" i="1">
              <a:solidFill>
                <a:srgbClr val="080808"/>
              </a:solidFill>
              <a:latin typeface="Arial Nova"/>
            </a:endParaRP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b="1" i="1">
                <a:solidFill>
                  <a:srgbClr val="080808"/>
                </a:solidFill>
                <a:latin typeface="Arial Nova"/>
                <a:cs typeface="Calibri Light"/>
              </a:rPr>
              <a:t>E-Portfolio evidence of learning comprising of 2 separate artefact items</a:t>
            </a:r>
            <a:endParaRPr lang="en-GB" sz="3600" b="1" i="1">
              <a:solidFill>
                <a:srgbClr val="080808"/>
              </a:solidFill>
              <a:latin typeface="Arial Nova"/>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C0704-CC9F-54DA-FA4A-BF7CF1EC636C}"/>
              </a:ext>
            </a:extLst>
          </p:cNvPr>
          <p:cNvSpPr>
            <a:spLocks noGrp="1"/>
          </p:cNvSpPr>
          <p:nvPr>
            <p:ph type="title"/>
          </p:nvPr>
        </p:nvSpPr>
        <p:spPr>
          <a:xfrm>
            <a:off x="572493" y="238539"/>
            <a:ext cx="11018520" cy="1434415"/>
          </a:xfrm>
        </p:spPr>
        <p:txBody>
          <a:bodyPr anchor="b">
            <a:normAutofit/>
          </a:bodyPr>
          <a:lstStyle/>
          <a:p>
            <a:r>
              <a:rPr lang="en-GB" sz="5000" b="1">
                <a:cs typeface="Calibri Light"/>
              </a:rPr>
              <a:t>Mental Health service in modern society</a:t>
            </a:r>
            <a:endParaRPr lang="en-US" sz="5000">
              <a:cs typeface="Calibri Light" panose="020F0302020204030204"/>
            </a:endParaRP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9BA506-26F2-4B38-9874-37D37F7DC35F}"/>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2000" dirty="0">
                <a:cs typeface="Calibri"/>
              </a:rPr>
              <a:t>Mental health is a crucial part of contemporary society that is often overlooked partly due to the media. COVID-19 has had a huge impact on everyone's mental health around the world due to periods of prolonged isolation without any face-to-face interaction this has resulted in many mental health disorders like depression and anxiety, most concerningly these can affect anyone no matter their age, gender or identity, however many mental health institutions seemingly underestimate this fact leading to a chaotic distribution of mental disorders, for this reason these organisations must be changed so that they spread a strong message to society that mental health is vital and shouldn’t be brushed off no matter your identity.  </a:t>
            </a:r>
            <a:endParaRPr lang="en-US" sz="2000"/>
          </a:p>
        </p:txBody>
      </p:sp>
      <p:pic>
        <p:nvPicPr>
          <p:cNvPr id="4" name="Picture 4">
            <a:extLst>
              <a:ext uri="{FF2B5EF4-FFF2-40B4-BE49-F238E27FC236}">
                <a16:creationId xmlns:a16="http://schemas.microsoft.com/office/drawing/2014/main" id="{70343DA0-A032-4AA0-9FD1-34A346A07344}"/>
              </a:ext>
            </a:extLst>
          </p:cNvPr>
          <p:cNvPicPr>
            <a:picLocks noChangeAspect="1"/>
          </p:cNvPicPr>
          <p:nvPr/>
        </p:nvPicPr>
        <p:blipFill rotWithShape="1">
          <a:blip r:embed="rId2"/>
          <a:srcRect r="38935" b="2"/>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97CE3915-AC51-FDA8-B5ED-A07E109A3F68}"/>
              </a:ext>
            </a:extLst>
          </p:cNvPr>
          <p:cNvSpPr txBox="1"/>
          <p:nvPr/>
        </p:nvSpPr>
        <p:spPr>
          <a:xfrm>
            <a:off x="6794739" y="6190891"/>
            <a:ext cx="53023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Dizziness and Mental Health Issues - Dr. Kim Bell, DPT - Vertigo Therapist (betterbalanceinlife.com)</a:t>
            </a:r>
            <a:endParaRPr lang="en-US"/>
          </a:p>
        </p:txBody>
      </p:sp>
    </p:spTree>
    <p:extLst>
      <p:ext uri="{BB962C8B-B14F-4D97-AF65-F5344CB8AC3E}">
        <p14:creationId xmlns:p14="http://schemas.microsoft.com/office/powerpoint/2010/main" val="1240885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01F15-4C4C-E022-7B3F-A7BB67A23561}"/>
              </a:ext>
            </a:extLst>
          </p:cNvPr>
          <p:cNvSpPr>
            <a:spLocks noGrp="1"/>
          </p:cNvSpPr>
          <p:nvPr>
            <p:ph type="title"/>
          </p:nvPr>
        </p:nvSpPr>
        <p:spPr>
          <a:xfrm>
            <a:off x="4597400" y="3027045"/>
            <a:ext cx="2814320" cy="898843"/>
          </a:xfrm>
          <a:solidFill>
            <a:srgbClr val="002060"/>
          </a:solidFill>
          <a:ln>
            <a:solidFill>
              <a:srgbClr val="002060"/>
            </a:solidFill>
          </a:ln>
        </p:spPr>
        <p:style>
          <a:lnRef idx="1">
            <a:schemeClr val="accent5"/>
          </a:lnRef>
          <a:fillRef idx="3">
            <a:schemeClr val="accent5"/>
          </a:fillRef>
          <a:effectRef idx="2">
            <a:schemeClr val="accent5"/>
          </a:effectRef>
          <a:fontRef idx="minor">
            <a:schemeClr val="lt1"/>
          </a:fontRef>
        </p:style>
        <p:txBody>
          <a:bodyPr>
            <a:normAutofit fontScale="90000"/>
          </a:bodyPr>
          <a:lstStyle/>
          <a:p>
            <a:r>
              <a:rPr lang="en-GB" sz="2000" b="1" i="1" dirty="0">
                <a:solidFill>
                  <a:schemeClr val="bg1"/>
                </a:solidFill>
                <a:latin typeface="Arial Nova"/>
                <a:cs typeface="Calibri Light"/>
              </a:rPr>
              <a:t>Mental health issues and reformations</a:t>
            </a:r>
            <a:endParaRPr lang="en-GB" sz="2200" b="1" i="1" dirty="0">
              <a:solidFill>
                <a:schemeClr val="bg1"/>
              </a:solidFill>
              <a:latin typeface="Arial Nova"/>
            </a:endParaRPr>
          </a:p>
        </p:txBody>
      </p:sp>
      <p:cxnSp>
        <p:nvCxnSpPr>
          <p:cNvPr id="6" name="Straight Arrow Connector 5">
            <a:extLst>
              <a:ext uri="{FF2B5EF4-FFF2-40B4-BE49-F238E27FC236}">
                <a16:creationId xmlns:a16="http://schemas.microsoft.com/office/drawing/2014/main" id="{8D1B311B-0354-5CD8-7643-246FB0DFEEC5}"/>
              </a:ext>
            </a:extLst>
          </p:cNvPr>
          <p:cNvCxnSpPr/>
          <p:nvPr/>
        </p:nvCxnSpPr>
        <p:spPr>
          <a:xfrm>
            <a:off x="7234555" y="3074035"/>
            <a:ext cx="1117600"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70E382B3-2164-3E8E-79D0-07D5966B37EF}"/>
              </a:ext>
            </a:extLst>
          </p:cNvPr>
          <p:cNvSpPr txBox="1"/>
          <p:nvPr/>
        </p:nvSpPr>
        <p:spPr>
          <a:xfrm>
            <a:off x="8352790" y="2266950"/>
            <a:ext cx="1828800" cy="923330"/>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chemeClr val="bg1"/>
                </a:solidFill>
                <a:latin typeface="Arial Nova"/>
                <a:cs typeface="Calibri"/>
              </a:rPr>
              <a:t>Improvements for Mental health workers</a:t>
            </a:r>
          </a:p>
        </p:txBody>
      </p:sp>
      <p:sp>
        <p:nvSpPr>
          <p:cNvPr id="8" name="TextBox 7">
            <a:extLst>
              <a:ext uri="{FF2B5EF4-FFF2-40B4-BE49-F238E27FC236}">
                <a16:creationId xmlns:a16="http://schemas.microsoft.com/office/drawing/2014/main" id="{9FCB927B-1C47-09CA-303E-47BF4400CA86}"/>
              </a:ext>
            </a:extLst>
          </p:cNvPr>
          <p:cNvSpPr txBox="1"/>
          <p:nvPr/>
        </p:nvSpPr>
        <p:spPr>
          <a:xfrm>
            <a:off x="6920865" y="103505"/>
            <a:ext cx="2550160" cy="1815882"/>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More staff in the industry as there is a huge gap, this means less people are receiving the help they need as one person can only do so much. At least 1.5 million in England are waiting for mental health treatment. BMJ 2021.</a:t>
            </a:r>
          </a:p>
        </p:txBody>
      </p:sp>
      <p:sp>
        <p:nvSpPr>
          <p:cNvPr id="9" name="TextBox 8">
            <a:extLst>
              <a:ext uri="{FF2B5EF4-FFF2-40B4-BE49-F238E27FC236}">
                <a16:creationId xmlns:a16="http://schemas.microsoft.com/office/drawing/2014/main" id="{CDFF8C89-4675-F942-0176-E6733E970963}"/>
              </a:ext>
            </a:extLst>
          </p:cNvPr>
          <p:cNvSpPr txBox="1"/>
          <p:nvPr/>
        </p:nvSpPr>
        <p:spPr>
          <a:xfrm>
            <a:off x="9685020" y="124460"/>
            <a:ext cx="2184400" cy="1815882"/>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Quicker qualifications, currently it takes years to achieve a job in the industry. My suggestion is creating short-term courses that tackle the real and prominent issues most people face.</a:t>
            </a:r>
          </a:p>
        </p:txBody>
      </p:sp>
      <p:cxnSp>
        <p:nvCxnSpPr>
          <p:cNvPr id="10" name="Straight Arrow Connector 9">
            <a:extLst>
              <a:ext uri="{FF2B5EF4-FFF2-40B4-BE49-F238E27FC236}">
                <a16:creationId xmlns:a16="http://schemas.microsoft.com/office/drawing/2014/main" id="{12AC22B8-6819-147A-1008-3457BDF29544}"/>
              </a:ext>
            </a:extLst>
          </p:cNvPr>
          <p:cNvCxnSpPr/>
          <p:nvPr/>
        </p:nvCxnSpPr>
        <p:spPr>
          <a:xfrm>
            <a:off x="8750935" y="1826895"/>
            <a:ext cx="0" cy="42672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0FFFCED7-DF53-2132-9555-3FE874EBDE55}"/>
              </a:ext>
            </a:extLst>
          </p:cNvPr>
          <p:cNvCxnSpPr>
            <a:cxnSpLocks/>
          </p:cNvCxnSpPr>
          <p:nvPr/>
        </p:nvCxnSpPr>
        <p:spPr>
          <a:xfrm flipH="1">
            <a:off x="9939654" y="1918335"/>
            <a:ext cx="0" cy="38608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223F953B-CA3D-00DA-E60F-6D9F56BD9522}"/>
              </a:ext>
            </a:extLst>
          </p:cNvPr>
          <p:cNvCxnSpPr>
            <a:cxnSpLocks/>
          </p:cNvCxnSpPr>
          <p:nvPr/>
        </p:nvCxnSpPr>
        <p:spPr>
          <a:xfrm flipH="1">
            <a:off x="5347334" y="2253615"/>
            <a:ext cx="20320" cy="772160"/>
          </a:xfrm>
          <a:prstGeom prst="straightConnector1">
            <a:avLst/>
          </a:prstGeom>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F797083A-1793-6833-DC0B-D1F46CEF1C6E}"/>
              </a:ext>
            </a:extLst>
          </p:cNvPr>
          <p:cNvSpPr txBox="1"/>
          <p:nvPr/>
        </p:nvSpPr>
        <p:spPr>
          <a:xfrm>
            <a:off x="4177029" y="1718310"/>
            <a:ext cx="2001520" cy="646331"/>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chemeClr val="bg1"/>
                </a:solidFill>
                <a:latin typeface="Arial Nova"/>
                <a:ea typeface="+mn-lt"/>
                <a:cs typeface="+mn-lt"/>
              </a:rPr>
              <a:t>Issues in mental health service</a:t>
            </a:r>
            <a:endParaRPr lang="en-US" dirty="0">
              <a:solidFill>
                <a:schemeClr val="bg1"/>
              </a:solidFill>
              <a:latin typeface="Arial Nova"/>
            </a:endParaRPr>
          </a:p>
        </p:txBody>
      </p:sp>
      <p:cxnSp>
        <p:nvCxnSpPr>
          <p:cNvPr id="18" name="Straight Arrow Connector 17">
            <a:extLst>
              <a:ext uri="{FF2B5EF4-FFF2-40B4-BE49-F238E27FC236}">
                <a16:creationId xmlns:a16="http://schemas.microsoft.com/office/drawing/2014/main" id="{4105AE12-8223-8104-CCA8-53AB59064535}"/>
              </a:ext>
            </a:extLst>
          </p:cNvPr>
          <p:cNvCxnSpPr>
            <a:cxnSpLocks/>
          </p:cNvCxnSpPr>
          <p:nvPr/>
        </p:nvCxnSpPr>
        <p:spPr>
          <a:xfrm>
            <a:off x="4422774" y="1176655"/>
            <a:ext cx="0" cy="538480"/>
          </a:xfrm>
          <a:prstGeom prst="straightConnector1">
            <a:avLst/>
          </a:prstGeom>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49B34ED8-04EA-6306-832B-F27323C1E33C}"/>
              </a:ext>
            </a:extLst>
          </p:cNvPr>
          <p:cNvSpPr txBox="1"/>
          <p:nvPr/>
        </p:nvSpPr>
        <p:spPr>
          <a:xfrm>
            <a:off x="2338070" y="31750"/>
            <a:ext cx="4277360" cy="1384995"/>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An analysis conducted by the college in October 2020 found that 2/5 of patients waiting for mental health treatment were forced to contact emergency or crisis services before recurring treatment. This shows how the mental health industry is critically understaffed. BMJ 2021.</a:t>
            </a:r>
          </a:p>
        </p:txBody>
      </p:sp>
      <p:cxnSp>
        <p:nvCxnSpPr>
          <p:cNvPr id="22" name="Straight Arrow Connector 21">
            <a:extLst>
              <a:ext uri="{FF2B5EF4-FFF2-40B4-BE49-F238E27FC236}">
                <a16:creationId xmlns:a16="http://schemas.microsoft.com/office/drawing/2014/main" id="{C18BD9B2-C234-74CE-7F9B-39159F72F977}"/>
              </a:ext>
            </a:extLst>
          </p:cNvPr>
          <p:cNvCxnSpPr>
            <a:cxnSpLocks/>
          </p:cNvCxnSpPr>
          <p:nvPr/>
        </p:nvCxnSpPr>
        <p:spPr>
          <a:xfrm>
            <a:off x="2083434" y="1976755"/>
            <a:ext cx="2092960" cy="2032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4DD8E617-0128-EFEF-BECD-9496DB43C129}"/>
              </a:ext>
            </a:extLst>
          </p:cNvPr>
          <p:cNvSpPr txBox="1"/>
          <p:nvPr/>
        </p:nvSpPr>
        <p:spPr>
          <a:xfrm>
            <a:off x="62865" y="123825"/>
            <a:ext cx="2092960" cy="2462213"/>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According to Szasz the mental health service has become massively capitalised in that many high occupations have high salaries this may ultimately mean that people enter the industry without the true passion of helping people instead they desire a high salary.</a:t>
            </a:r>
            <a:endParaRPr lang="en-US">
              <a:cs typeface="Calibri"/>
            </a:endParaRPr>
          </a:p>
        </p:txBody>
      </p:sp>
      <p:sp>
        <p:nvSpPr>
          <p:cNvPr id="25" name="TextBox 24">
            <a:extLst>
              <a:ext uri="{FF2B5EF4-FFF2-40B4-BE49-F238E27FC236}">
                <a16:creationId xmlns:a16="http://schemas.microsoft.com/office/drawing/2014/main" id="{01991C9A-CCD3-787C-C053-3FEE90A7941C}"/>
              </a:ext>
            </a:extLst>
          </p:cNvPr>
          <p:cNvSpPr txBox="1"/>
          <p:nvPr/>
        </p:nvSpPr>
        <p:spPr>
          <a:xfrm>
            <a:off x="60960" y="2702560"/>
            <a:ext cx="2743200" cy="2031325"/>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Mental health treatment can also be very expensive especially for major conditions which require consistent treatment over time. This means that working class people are less able to access these resources even though they are most likely to be affected by these conditions. </a:t>
            </a:r>
          </a:p>
        </p:txBody>
      </p:sp>
      <p:sp>
        <p:nvSpPr>
          <p:cNvPr id="26" name="TextBox 25">
            <a:extLst>
              <a:ext uri="{FF2B5EF4-FFF2-40B4-BE49-F238E27FC236}">
                <a16:creationId xmlns:a16="http://schemas.microsoft.com/office/drawing/2014/main" id="{A3C348A9-6C02-AA7C-6B76-9276B8A46ACB}"/>
              </a:ext>
            </a:extLst>
          </p:cNvPr>
          <p:cNvSpPr txBox="1"/>
          <p:nvPr/>
        </p:nvSpPr>
        <p:spPr>
          <a:xfrm>
            <a:off x="2855595" y="2449195"/>
            <a:ext cx="1564640" cy="2462213"/>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Psychiatry is a highly medicalised industry and often assumes what works for some people works for all. This neglects the fact that different people require different treatments</a:t>
            </a:r>
            <a:endParaRPr lang="en-US" sz="1400" dirty="0"/>
          </a:p>
        </p:txBody>
      </p:sp>
      <p:cxnSp>
        <p:nvCxnSpPr>
          <p:cNvPr id="27" name="Straight Arrow Connector 26">
            <a:extLst>
              <a:ext uri="{FF2B5EF4-FFF2-40B4-BE49-F238E27FC236}">
                <a16:creationId xmlns:a16="http://schemas.microsoft.com/office/drawing/2014/main" id="{130E160E-43FB-DCDC-B338-FA62B9D635A8}"/>
              </a:ext>
            </a:extLst>
          </p:cNvPr>
          <p:cNvCxnSpPr>
            <a:cxnSpLocks/>
          </p:cNvCxnSpPr>
          <p:nvPr/>
        </p:nvCxnSpPr>
        <p:spPr>
          <a:xfrm>
            <a:off x="2492373" y="1989454"/>
            <a:ext cx="0" cy="92456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C3D0EC13-469A-F7E9-766A-80DD832D90EE}"/>
              </a:ext>
            </a:extLst>
          </p:cNvPr>
          <p:cNvCxnSpPr>
            <a:cxnSpLocks/>
          </p:cNvCxnSpPr>
          <p:nvPr/>
        </p:nvCxnSpPr>
        <p:spPr>
          <a:xfrm>
            <a:off x="3589653" y="1989454"/>
            <a:ext cx="0" cy="53848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32" name="Straight Arrow Connector 31">
            <a:extLst>
              <a:ext uri="{FF2B5EF4-FFF2-40B4-BE49-F238E27FC236}">
                <a16:creationId xmlns:a16="http://schemas.microsoft.com/office/drawing/2014/main" id="{2D55A1E8-F5A7-A6D5-1A91-837D189A163F}"/>
              </a:ext>
            </a:extLst>
          </p:cNvPr>
          <p:cNvCxnSpPr>
            <a:cxnSpLocks/>
          </p:cNvCxnSpPr>
          <p:nvPr/>
        </p:nvCxnSpPr>
        <p:spPr>
          <a:xfrm flipH="1">
            <a:off x="11189333" y="1918334"/>
            <a:ext cx="0" cy="345440"/>
          </a:xfrm>
          <a:prstGeom prst="straightConnector1">
            <a:avLst/>
          </a:prstGeom>
        </p:spPr>
        <p:style>
          <a:lnRef idx="1">
            <a:schemeClr val="dk1"/>
          </a:lnRef>
          <a:fillRef idx="0">
            <a:schemeClr val="dk1"/>
          </a:fillRef>
          <a:effectRef idx="0">
            <a:schemeClr val="dk1"/>
          </a:effectRef>
          <a:fontRef idx="minor">
            <a:schemeClr val="tx1"/>
          </a:fontRef>
        </p:style>
      </p:cxnSp>
      <p:sp>
        <p:nvSpPr>
          <p:cNvPr id="33" name="TextBox 32">
            <a:extLst>
              <a:ext uri="{FF2B5EF4-FFF2-40B4-BE49-F238E27FC236}">
                <a16:creationId xmlns:a16="http://schemas.microsoft.com/office/drawing/2014/main" id="{79236AE1-8648-0AE1-BC65-64588EF6C795}"/>
              </a:ext>
            </a:extLst>
          </p:cNvPr>
          <p:cNvSpPr txBox="1"/>
          <p:nvPr/>
        </p:nvSpPr>
        <p:spPr>
          <a:xfrm>
            <a:off x="10476230" y="2266950"/>
            <a:ext cx="1524000" cy="1938992"/>
          </a:xfrm>
          <a:prstGeom prst="rect">
            <a:avLst/>
          </a:prstGeom>
          <a:solidFill>
            <a:schemeClr val="accent1">
              <a:lumMod val="40000"/>
              <a:lumOff val="60000"/>
            </a:schemeClr>
          </a:solidFill>
          <a:ln>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To build on this many organisations lack key skills I.e., communication skills which is a vital part of the industry. Thus, these short-term courses should focus on building these skills.</a:t>
            </a:r>
          </a:p>
        </p:txBody>
      </p:sp>
      <p:cxnSp>
        <p:nvCxnSpPr>
          <p:cNvPr id="34" name="Straight Arrow Connector 33">
            <a:extLst>
              <a:ext uri="{FF2B5EF4-FFF2-40B4-BE49-F238E27FC236}">
                <a16:creationId xmlns:a16="http://schemas.microsoft.com/office/drawing/2014/main" id="{5EB15B21-F272-AABD-0085-FCC1AE4762EA}"/>
              </a:ext>
            </a:extLst>
          </p:cNvPr>
          <p:cNvCxnSpPr>
            <a:cxnSpLocks/>
          </p:cNvCxnSpPr>
          <p:nvPr/>
        </p:nvCxnSpPr>
        <p:spPr>
          <a:xfrm>
            <a:off x="5601333" y="3919855"/>
            <a:ext cx="0" cy="548640"/>
          </a:xfrm>
          <a:prstGeom prst="straightConnector1">
            <a:avLst/>
          </a:prstGeom>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906ECF47-A7A2-E1E6-DC4F-2C8338767BA1}"/>
              </a:ext>
            </a:extLst>
          </p:cNvPr>
          <p:cNvSpPr txBox="1"/>
          <p:nvPr/>
        </p:nvSpPr>
        <p:spPr>
          <a:xfrm>
            <a:off x="4725668" y="4471669"/>
            <a:ext cx="2824480" cy="646331"/>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chemeClr val="bg1"/>
                </a:solidFill>
                <a:latin typeface="Arial Nova"/>
                <a:cs typeface="Calibri"/>
              </a:rPr>
              <a:t>Stigmatisation and not taking it seriously</a:t>
            </a:r>
          </a:p>
        </p:txBody>
      </p:sp>
      <p:sp>
        <p:nvSpPr>
          <p:cNvPr id="36" name="TextBox 35">
            <a:extLst>
              <a:ext uri="{FF2B5EF4-FFF2-40B4-BE49-F238E27FC236}">
                <a16:creationId xmlns:a16="http://schemas.microsoft.com/office/drawing/2014/main" id="{62FAB766-A6CB-27B2-3B9C-EDC9802E1FB3}"/>
              </a:ext>
            </a:extLst>
          </p:cNvPr>
          <p:cNvSpPr txBox="1"/>
          <p:nvPr/>
        </p:nvSpPr>
        <p:spPr>
          <a:xfrm>
            <a:off x="7774305" y="3466465"/>
            <a:ext cx="2611120" cy="2031325"/>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To encourage people to join the industry positive incentives should be given e.g., bonuses, salaries and company cars to support their journey into the field. This is important as it offers more jobs for people to fill as well as providing incomes to people who need it.</a:t>
            </a:r>
          </a:p>
        </p:txBody>
      </p:sp>
      <p:cxnSp>
        <p:nvCxnSpPr>
          <p:cNvPr id="37" name="Straight Arrow Connector 36">
            <a:extLst>
              <a:ext uri="{FF2B5EF4-FFF2-40B4-BE49-F238E27FC236}">
                <a16:creationId xmlns:a16="http://schemas.microsoft.com/office/drawing/2014/main" id="{6301E45E-C8CD-6EC6-24FE-7A84A64DAC45}"/>
              </a:ext>
            </a:extLst>
          </p:cNvPr>
          <p:cNvCxnSpPr>
            <a:cxnSpLocks/>
          </p:cNvCxnSpPr>
          <p:nvPr/>
        </p:nvCxnSpPr>
        <p:spPr>
          <a:xfrm>
            <a:off x="9076054" y="3188335"/>
            <a:ext cx="0" cy="325120"/>
          </a:xfrm>
          <a:prstGeom prst="straightConnector1">
            <a:avLst/>
          </a:prstGeom>
        </p:spPr>
        <p:style>
          <a:lnRef idx="1">
            <a:schemeClr val="dk1"/>
          </a:lnRef>
          <a:fillRef idx="0">
            <a:schemeClr val="dk1"/>
          </a:fillRef>
          <a:effectRef idx="0">
            <a:schemeClr val="dk1"/>
          </a:effectRef>
          <a:fontRef idx="minor">
            <a:schemeClr val="tx1"/>
          </a:fontRef>
        </p:style>
      </p:cxnSp>
      <p:sp>
        <p:nvSpPr>
          <p:cNvPr id="38" name="TextBox 37">
            <a:extLst>
              <a:ext uri="{FF2B5EF4-FFF2-40B4-BE49-F238E27FC236}">
                <a16:creationId xmlns:a16="http://schemas.microsoft.com/office/drawing/2014/main" id="{8CEF3D16-9502-66C5-10F9-3114E65250D9}"/>
              </a:ext>
            </a:extLst>
          </p:cNvPr>
          <p:cNvSpPr txBox="1"/>
          <p:nvPr/>
        </p:nvSpPr>
        <p:spPr>
          <a:xfrm>
            <a:off x="4859020" y="5600700"/>
            <a:ext cx="7081520" cy="1169551"/>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The medicalised traditional health care system places a high value on physical illnesses however neglects the value of real mental illnesses, for example how many people must wait months for treatment for depression and anxiety by which time it may have worsened or developed into suicide. For this reason, the healthcare system must take mental health issues equally as seriously as they both have the capacity to end one's life.</a:t>
            </a:r>
            <a:endParaRPr lang="en-US" sz="1400" dirty="0"/>
          </a:p>
        </p:txBody>
      </p:sp>
      <p:sp>
        <p:nvSpPr>
          <p:cNvPr id="39" name="TextBox 38">
            <a:extLst>
              <a:ext uri="{FF2B5EF4-FFF2-40B4-BE49-F238E27FC236}">
                <a16:creationId xmlns:a16="http://schemas.microsoft.com/office/drawing/2014/main" id="{43278012-FDCA-6BF1-407E-9CB1AEB8C9A8}"/>
              </a:ext>
            </a:extLst>
          </p:cNvPr>
          <p:cNvSpPr txBox="1"/>
          <p:nvPr/>
        </p:nvSpPr>
        <p:spPr>
          <a:xfrm>
            <a:off x="53975" y="5194935"/>
            <a:ext cx="4673600" cy="1569660"/>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Most of society have an underdeveloped concept of mental health this leads to harmful stereotypes and labelling people as insane or 'psychos' despite the fact they too are susceptible to this behaviour. In fact, most people may be suffering from a condition however they may not be aware of it, thus mental health education is vital to ensure a healthy society, we could introduce this into higher education systems e.g., a talk about the symptoms of depression at a tutor session one on one instead of a group session to connect more with the individual.</a:t>
            </a:r>
          </a:p>
        </p:txBody>
      </p:sp>
      <p:cxnSp>
        <p:nvCxnSpPr>
          <p:cNvPr id="40" name="Straight Arrow Connector 39">
            <a:extLst>
              <a:ext uri="{FF2B5EF4-FFF2-40B4-BE49-F238E27FC236}">
                <a16:creationId xmlns:a16="http://schemas.microsoft.com/office/drawing/2014/main" id="{B51A364A-BA01-C123-49AC-5F61AEEB573E}"/>
              </a:ext>
            </a:extLst>
          </p:cNvPr>
          <p:cNvCxnSpPr>
            <a:cxnSpLocks/>
          </p:cNvCxnSpPr>
          <p:nvPr/>
        </p:nvCxnSpPr>
        <p:spPr>
          <a:xfrm>
            <a:off x="6139812" y="5118734"/>
            <a:ext cx="0" cy="54864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46" name="Straight Arrow Connector 45">
            <a:extLst>
              <a:ext uri="{FF2B5EF4-FFF2-40B4-BE49-F238E27FC236}">
                <a16:creationId xmlns:a16="http://schemas.microsoft.com/office/drawing/2014/main" id="{39E5542C-6051-C15B-1DF5-A7A67015681C}"/>
              </a:ext>
            </a:extLst>
          </p:cNvPr>
          <p:cNvCxnSpPr>
            <a:cxnSpLocks/>
          </p:cNvCxnSpPr>
          <p:nvPr/>
        </p:nvCxnSpPr>
        <p:spPr>
          <a:xfrm>
            <a:off x="4422771" y="5027293"/>
            <a:ext cx="0" cy="20320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47" name="Straight Arrow Connector 46">
            <a:extLst>
              <a:ext uri="{FF2B5EF4-FFF2-40B4-BE49-F238E27FC236}">
                <a16:creationId xmlns:a16="http://schemas.microsoft.com/office/drawing/2014/main" id="{596CC486-D086-7646-86EE-E705C9F464C3}"/>
              </a:ext>
            </a:extLst>
          </p:cNvPr>
          <p:cNvCxnSpPr>
            <a:cxnSpLocks/>
          </p:cNvCxnSpPr>
          <p:nvPr/>
        </p:nvCxnSpPr>
        <p:spPr>
          <a:xfrm>
            <a:off x="4420234" y="5045074"/>
            <a:ext cx="345440" cy="1016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476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93DEA7-81C0-CCBA-AF2E-F5954FC407C3}"/>
              </a:ext>
            </a:extLst>
          </p:cNvPr>
          <p:cNvSpPr>
            <a:spLocks noGrp="1"/>
          </p:cNvSpPr>
          <p:nvPr>
            <p:ph type="title"/>
          </p:nvPr>
        </p:nvSpPr>
        <p:spPr>
          <a:xfrm>
            <a:off x="841248" y="548640"/>
            <a:ext cx="3600860" cy="5431536"/>
          </a:xfrm>
        </p:spPr>
        <p:txBody>
          <a:bodyPr>
            <a:normAutofit/>
          </a:bodyPr>
          <a:lstStyle/>
          <a:p>
            <a:r>
              <a:rPr lang="en-GB" sz="5400" b="1">
                <a:cs typeface="Calibri Light"/>
              </a:rPr>
              <a:t>Summary of Mind-map </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2F1D8A-1F34-F5A5-8A9D-30826025993C}"/>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2200" i="1">
                <a:latin typeface="Arial Nova"/>
                <a:cs typeface="Calibri"/>
              </a:rPr>
              <a:t>I developed 3 key concepts of mental health issues and reformations, these outlined the issues such as the medicalisation and capitalisation of mental health, the stigma around mental health and how its reinforced by society and the medical field itself, and suggested improvements such as increasing the quantity of mental health workers within the field to help more people in society.</a:t>
            </a:r>
          </a:p>
        </p:txBody>
      </p:sp>
    </p:spTree>
    <p:extLst>
      <p:ext uri="{BB962C8B-B14F-4D97-AF65-F5344CB8AC3E}">
        <p14:creationId xmlns:p14="http://schemas.microsoft.com/office/powerpoint/2010/main" val="2399709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eardrop 1">
            <a:extLst>
              <a:ext uri="{FF2B5EF4-FFF2-40B4-BE49-F238E27FC236}">
                <a16:creationId xmlns:a16="http://schemas.microsoft.com/office/drawing/2014/main" id="{43CDB541-8821-4861-F1F2-3CF4B0742333}"/>
              </a:ext>
            </a:extLst>
          </p:cNvPr>
          <p:cNvSpPr/>
          <p:nvPr/>
        </p:nvSpPr>
        <p:spPr>
          <a:xfrm rot="5400000">
            <a:off x="8056880" y="2727960"/>
            <a:ext cx="4165600" cy="4104640"/>
          </a:xfrm>
          <a:prstGeom prst="teardrop">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4131ABD6-F171-4B22-50D1-5DEEE95A665E}"/>
              </a:ext>
            </a:extLst>
          </p:cNvPr>
          <p:cNvSpPr/>
          <p:nvPr/>
        </p:nvSpPr>
        <p:spPr>
          <a:xfrm>
            <a:off x="0" y="15240"/>
            <a:ext cx="3616960" cy="3139440"/>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ardrop 5">
            <a:extLst>
              <a:ext uri="{FF2B5EF4-FFF2-40B4-BE49-F238E27FC236}">
                <a16:creationId xmlns:a16="http://schemas.microsoft.com/office/drawing/2014/main" id="{A9D6D9E5-C117-9D03-7E42-D0D1D7DC7E6E}"/>
              </a:ext>
            </a:extLst>
          </p:cNvPr>
          <p:cNvSpPr/>
          <p:nvPr/>
        </p:nvSpPr>
        <p:spPr>
          <a:xfrm rot="16200000">
            <a:off x="219075" y="-222885"/>
            <a:ext cx="2540000" cy="2997200"/>
          </a:xfrm>
          <a:prstGeom prst="teardrop">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50F8922B-CEFE-98A1-F202-3355F17B273E}"/>
              </a:ext>
            </a:extLst>
          </p:cNvPr>
          <p:cNvSpPr txBox="1"/>
          <p:nvPr/>
        </p:nvSpPr>
        <p:spPr>
          <a:xfrm>
            <a:off x="52070" y="102870"/>
            <a:ext cx="278384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bg1"/>
                </a:solidFill>
                <a:latin typeface="Georgia Pro Cond"/>
              </a:rPr>
              <a:t>Moving Forward Mental Health Courses</a:t>
            </a:r>
            <a:endParaRPr lang="en-GB" sz="2800" b="1" dirty="0">
              <a:solidFill>
                <a:schemeClr val="bg1"/>
              </a:solidFill>
              <a:latin typeface="Georgia Pro Cond"/>
              <a:cs typeface="Calibri"/>
            </a:endParaRPr>
          </a:p>
        </p:txBody>
      </p:sp>
      <p:sp>
        <p:nvSpPr>
          <p:cNvPr id="9" name="Rectangle: Top Corners Snipped 8">
            <a:extLst>
              <a:ext uri="{FF2B5EF4-FFF2-40B4-BE49-F238E27FC236}">
                <a16:creationId xmlns:a16="http://schemas.microsoft.com/office/drawing/2014/main" id="{A3E894E2-FCF1-F1FD-ACCB-54D2E9FB19B7}"/>
              </a:ext>
            </a:extLst>
          </p:cNvPr>
          <p:cNvSpPr/>
          <p:nvPr/>
        </p:nvSpPr>
        <p:spPr>
          <a:xfrm rot="-5400000">
            <a:off x="8150860" y="-2390140"/>
            <a:ext cx="1534160" cy="6512560"/>
          </a:xfrm>
          <a:prstGeom prst="snip2SameRect">
            <a:avLst/>
          </a:prstGeom>
          <a:solidFill>
            <a:schemeClr val="accent5">
              <a:lumMod val="75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CEF0943-B0D0-5326-B7B1-39D187EFB554}"/>
              </a:ext>
            </a:extLst>
          </p:cNvPr>
          <p:cNvSpPr txBox="1"/>
          <p:nvPr/>
        </p:nvSpPr>
        <p:spPr>
          <a:xfrm>
            <a:off x="5733415" y="267335"/>
            <a:ext cx="651256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chemeClr val="bg1"/>
                </a:solidFill>
                <a:latin typeface="Arial Nova"/>
              </a:rPr>
              <a:t>We offer free mental health courses spanning across 6-12 months, from this we equip you with the core and essential skills and knowledge of the mental health industry. </a:t>
            </a:r>
            <a:endParaRPr lang="en-GB" b="1" i="1" dirty="0">
              <a:solidFill>
                <a:schemeClr val="bg1"/>
              </a:solidFill>
              <a:latin typeface="Arial Nova"/>
              <a:cs typeface="Calibri"/>
            </a:endParaRPr>
          </a:p>
        </p:txBody>
      </p:sp>
      <p:pic>
        <p:nvPicPr>
          <p:cNvPr id="11" name="Picture 11" descr="Diagram&#10;&#10;Description automatically generated">
            <a:extLst>
              <a:ext uri="{FF2B5EF4-FFF2-40B4-BE49-F238E27FC236}">
                <a16:creationId xmlns:a16="http://schemas.microsoft.com/office/drawing/2014/main" id="{E6FF6AC7-3F37-F532-4639-0B57C78D5CBD}"/>
              </a:ext>
            </a:extLst>
          </p:cNvPr>
          <p:cNvPicPr>
            <a:picLocks noChangeAspect="1"/>
          </p:cNvPicPr>
          <p:nvPr/>
        </p:nvPicPr>
        <p:blipFill>
          <a:blip r:embed="rId2"/>
          <a:stretch>
            <a:fillRect/>
          </a:stretch>
        </p:blipFill>
        <p:spPr>
          <a:xfrm>
            <a:off x="3698240" y="159613"/>
            <a:ext cx="1706880" cy="1204774"/>
          </a:xfrm>
          <a:prstGeom prst="rect">
            <a:avLst/>
          </a:prstGeom>
        </p:spPr>
      </p:pic>
      <p:sp>
        <p:nvSpPr>
          <p:cNvPr id="12" name="TextBox 11">
            <a:extLst>
              <a:ext uri="{FF2B5EF4-FFF2-40B4-BE49-F238E27FC236}">
                <a16:creationId xmlns:a16="http://schemas.microsoft.com/office/drawing/2014/main" id="{757DADD5-BA53-91C9-EF94-8DBC8C783359}"/>
              </a:ext>
            </a:extLst>
          </p:cNvPr>
          <p:cNvSpPr txBox="1"/>
          <p:nvPr/>
        </p:nvSpPr>
        <p:spPr>
          <a:xfrm>
            <a:off x="3703711" y="1405206"/>
            <a:ext cx="222504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chemeClr val="bg1"/>
                </a:solidFill>
                <a:hlinkClick r:id="rId3">
                  <a:extLst>
                    <a:ext uri="{A12FA001-AC4F-418D-AE19-62706E023703}">
                      <ahyp:hlinkClr xmlns:ahyp="http://schemas.microsoft.com/office/drawing/2018/hyperlinkcolor" val="tx"/>
                    </a:ext>
                  </a:extLst>
                </a:hlinkClick>
              </a:rPr>
              <a:t>Mental Health and Awareness Resources – Distance Learning/COVID-19 – Huffman Independent School District (huffmanisd.net)</a:t>
            </a:r>
            <a:endParaRPr lang="en-US" sz="1000" dirty="0">
              <a:solidFill>
                <a:schemeClr val="bg1"/>
              </a:solidFill>
              <a:cs typeface="Calibri" panose="020F0502020204030204"/>
            </a:endParaRPr>
          </a:p>
        </p:txBody>
      </p:sp>
      <p:sp>
        <p:nvSpPr>
          <p:cNvPr id="14" name="TextBox 13">
            <a:extLst>
              <a:ext uri="{FF2B5EF4-FFF2-40B4-BE49-F238E27FC236}">
                <a16:creationId xmlns:a16="http://schemas.microsoft.com/office/drawing/2014/main" id="{5D317FA8-380C-D883-39AB-D6993120BE1C}"/>
              </a:ext>
            </a:extLst>
          </p:cNvPr>
          <p:cNvSpPr txBox="1"/>
          <p:nvPr/>
        </p:nvSpPr>
        <p:spPr>
          <a:xfrm>
            <a:off x="57590" y="3271275"/>
            <a:ext cx="2848707" cy="353943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i="1" dirty="0">
                <a:solidFill>
                  <a:srgbClr val="002060"/>
                </a:solidFill>
                <a:latin typeface="Arial Nova"/>
              </a:rPr>
              <a:t>What's included? </a:t>
            </a:r>
            <a:endParaRPr lang="en-GB" sz="1600" b="1" i="1">
              <a:solidFill>
                <a:srgbClr val="002060"/>
              </a:solidFill>
              <a:latin typeface="Arial Nova"/>
              <a:cs typeface="Calibri"/>
            </a:endParaRPr>
          </a:p>
          <a:p>
            <a:r>
              <a:rPr lang="en-GB" sz="1600" b="1" i="1" dirty="0">
                <a:latin typeface="Arial Nova"/>
                <a:cs typeface="Calibri"/>
              </a:rPr>
              <a:t>Here we teach you to develop quintessential skills such as;</a:t>
            </a:r>
          </a:p>
          <a:p>
            <a:endParaRPr lang="en-GB" sz="1600" b="1" i="1" dirty="0">
              <a:latin typeface="Arial Nova"/>
              <a:cs typeface="Calibri"/>
            </a:endParaRPr>
          </a:p>
          <a:p>
            <a:r>
              <a:rPr lang="en-GB" sz="1600" b="1" i="1" dirty="0">
                <a:latin typeface="Arial Nova"/>
                <a:cs typeface="Calibri"/>
              </a:rPr>
              <a:t>- Interpersonal skills.</a:t>
            </a:r>
          </a:p>
          <a:p>
            <a:endParaRPr lang="en-GB" sz="1600" b="1" i="1" dirty="0">
              <a:latin typeface="Arial Nova"/>
              <a:cs typeface="Calibri"/>
            </a:endParaRPr>
          </a:p>
          <a:p>
            <a:r>
              <a:rPr lang="en-GB" sz="1600" b="1" i="1" dirty="0">
                <a:latin typeface="Arial Nova"/>
                <a:cs typeface="Calibri"/>
              </a:rPr>
              <a:t>- Empathy building.</a:t>
            </a:r>
          </a:p>
          <a:p>
            <a:endParaRPr lang="en-GB" sz="1600" b="1" i="1" dirty="0">
              <a:latin typeface="Arial Nova"/>
              <a:cs typeface="Calibri"/>
            </a:endParaRPr>
          </a:p>
          <a:p>
            <a:r>
              <a:rPr lang="en-GB" sz="1600" b="1" i="1" dirty="0">
                <a:latin typeface="Arial Nova"/>
                <a:cs typeface="Calibri"/>
              </a:rPr>
              <a:t>- How to deal with specific mental illnesses. </a:t>
            </a:r>
          </a:p>
          <a:p>
            <a:endParaRPr lang="en-GB" sz="1600" b="1" i="1" dirty="0">
              <a:latin typeface="Arial Nova"/>
              <a:cs typeface="Calibri"/>
            </a:endParaRPr>
          </a:p>
          <a:p>
            <a:r>
              <a:rPr lang="en-GB" sz="1600" b="1" i="1" dirty="0">
                <a:latin typeface="Arial Nova"/>
                <a:cs typeface="Calibri"/>
              </a:rPr>
              <a:t>- Applying your knowledge to real life scenarios. </a:t>
            </a:r>
          </a:p>
        </p:txBody>
      </p:sp>
      <p:sp>
        <p:nvSpPr>
          <p:cNvPr id="15" name="TextBox 14">
            <a:extLst>
              <a:ext uri="{FF2B5EF4-FFF2-40B4-BE49-F238E27FC236}">
                <a16:creationId xmlns:a16="http://schemas.microsoft.com/office/drawing/2014/main" id="{34D1E577-2560-9063-2417-8751623559BF}"/>
              </a:ext>
            </a:extLst>
          </p:cNvPr>
          <p:cNvSpPr txBox="1"/>
          <p:nvPr/>
        </p:nvSpPr>
        <p:spPr>
          <a:xfrm>
            <a:off x="7210083" y="2132428"/>
            <a:ext cx="4033520" cy="2593360"/>
          </a:xfrm>
          <a:prstGeom prst="rect">
            <a:avLst/>
          </a:prstGeom>
          <a:solidFill>
            <a:schemeClr val="accent3">
              <a:lumMod val="20000"/>
              <a:lumOff val="8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i="1" dirty="0">
                <a:solidFill>
                  <a:srgbClr val="002060"/>
                </a:solidFill>
                <a:latin typeface="Arial Nova"/>
                <a:cs typeface="Calibri"/>
              </a:rPr>
              <a:t>Why do we do this?</a:t>
            </a:r>
          </a:p>
          <a:p>
            <a:pPr algn="ctr"/>
            <a:r>
              <a:rPr lang="en-GB" b="1" i="1" dirty="0">
                <a:latin typeface="Arial Nova"/>
                <a:cs typeface="Calibri"/>
              </a:rPr>
              <a:t>Research has shown many issues related to mental health service, one issue we aim to tackle is the lack of staff who are equipped to deal with real life issues. Therefore, we devised this programme to help you develop your skills to contribute to a healthier society.</a:t>
            </a:r>
          </a:p>
        </p:txBody>
      </p:sp>
      <p:sp>
        <p:nvSpPr>
          <p:cNvPr id="16" name="TextBox 15">
            <a:extLst>
              <a:ext uri="{FF2B5EF4-FFF2-40B4-BE49-F238E27FC236}">
                <a16:creationId xmlns:a16="http://schemas.microsoft.com/office/drawing/2014/main" id="{8DC6C652-E457-2A3C-6FDA-922106C3923F}"/>
              </a:ext>
            </a:extLst>
          </p:cNvPr>
          <p:cNvSpPr txBox="1"/>
          <p:nvPr/>
        </p:nvSpPr>
        <p:spPr>
          <a:xfrm>
            <a:off x="3237376" y="2870835"/>
            <a:ext cx="3223065" cy="3693319"/>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rgbClr val="002060"/>
                </a:solidFill>
                <a:latin typeface="Arial Nova"/>
                <a:cs typeface="Calibri"/>
              </a:rPr>
              <a:t>What will you get?</a:t>
            </a:r>
          </a:p>
          <a:p>
            <a:endParaRPr lang="en-GB" i="1" dirty="0">
              <a:latin typeface="Arial Nova"/>
              <a:cs typeface="Calibri"/>
            </a:endParaRPr>
          </a:p>
          <a:p>
            <a:r>
              <a:rPr lang="en-GB" b="1" i="1" dirty="0">
                <a:latin typeface="Arial Nova"/>
                <a:cs typeface="Calibri"/>
              </a:rPr>
              <a:t>We are obviously aware of the commitment and issues you may face throughout your course so we will give you work placements whilst studying with paying salaries, access to our resources to help your learning, career advising to help you swiftly move into a career in mental health.</a:t>
            </a:r>
          </a:p>
        </p:txBody>
      </p:sp>
      <p:sp>
        <p:nvSpPr>
          <p:cNvPr id="17" name="TextBox 16">
            <a:extLst>
              <a:ext uri="{FF2B5EF4-FFF2-40B4-BE49-F238E27FC236}">
                <a16:creationId xmlns:a16="http://schemas.microsoft.com/office/drawing/2014/main" id="{FDB4E213-4266-472D-57BA-E3B222D0F54A}"/>
              </a:ext>
            </a:extLst>
          </p:cNvPr>
          <p:cNvSpPr txBox="1"/>
          <p:nvPr/>
        </p:nvSpPr>
        <p:spPr>
          <a:xfrm>
            <a:off x="6787662" y="5802925"/>
            <a:ext cx="52050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i="1" dirty="0">
                <a:solidFill>
                  <a:schemeClr val="bg1"/>
                </a:solidFill>
                <a:latin typeface="Arial Nova"/>
                <a:cs typeface="Calibri"/>
              </a:rPr>
              <a:t>Please contact our Moving Forward team for more details ; 0121 584 859 </a:t>
            </a:r>
            <a:endParaRPr lang="en-US">
              <a:solidFill>
                <a:schemeClr val="bg1"/>
              </a:solidFill>
            </a:endParaRPr>
          </a:p>
        </p:txBody>
      </p:sp>
    </p:spTree>
    <p:extLst>
      <p:ext uri="{BB962C8B-B14F-4D97-AF65-F5344CB8AC3E}">
        <p14:creationId xmlns:p14="http://schemas.microsoft.com/office/powerpoint/2010/main" val="3299838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D043A-0A7D-647C-1186-7A5125CD3B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6C090C-4CBD-69F3-4BCC-43D8AE4C5E6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47389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E-Portfolio evidence of learning comprising of 2 separate artefact items</vt:lpstr>
      <vt:lpstr>Mental Health service in modern society</vt:lpstr>
      <vt:lpstr>Mental health issues and reformations</vt:lpstr>
      <vt:lpstr>Summary of Mind-map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859</cp:revision>
  <dcterms:created xsi:type="dcterms:W3CDTF">2022-06-20T12:46:51Z</dcterms:created>
  <dcterms:modified xsi:type="dcterms:W3CDTF">2022-06-20T17:03:05Z</dcterms:modified>
</cp:coreProperties>
</file>