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9" r:id="rId8"/>
    <p:sldId id="263" r:id="rId9"/>
    <p:sldId id="264" r:id="rId10"/>
    <p:sldId id="266" r:id="rId11"/>
    <p:sldId id="265" r:id="rId12"/>
    <p:sldId id="261" r:id="rId13"/>
    <p:sldId id="267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21FB19-930C-88DA-269F-330E04503BDE}"/>
              </a:ext>
            </a:extLst>
          </p:cNvPr>
          <p:cNvSpPr txBox="1"/>
          <p:nvPr/>
        </p:nvSpPr>
        <p:spPr>
          <a:xfrm>
            <a:off x="1286341" y="221879"/>
            <a:ext cx="102336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    </a:t>
            </a:r>
            <a:r>
              <a:rPr lang="en-GB" sz="2400" b="1">
                <a:solidFill>
                  <a:srgbClr val="FF0000"/>
                </a:solidFill>
              </a:rPr>
              <a:t>                                          </a:t>
            </a:r>
            <a:r>
              <a:rPr lang="en-GB" sz="2400" b="1" u="sng">
                <a:solidFill>
                  <a:srgbClr val="FF0000"/>
                </a:solidFill>
              </a:rPr>
              <a:t>Module name: LCBB4009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DBE58A-CFFB-AB3C-9D8C-1137F9EAE2E3}"/>
              </a:ext>
            </a:extLst>
          </p:cNvPr>
          <p:cNvSpPr txBox="1"/>
          <p:nvPr/>
        </p:nvSpPr>
        <p:spPr>
          <a:xfrm>
            <a:off x="3834718" y="1257328"/>
            <a:ext cx="45229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             </a:t>
            </a:r>
            <a:r>
              <a:rPr lang="en-GB" sz="2400" b="1"/>
              <a:t>Name:</a:t>
            </a:r>
            <a:r>
              <a:rPr lang="en-GB"/>
              <a:t> </a:t>
            </a:r>
            <a:r>
              <a:rPr lang="en-GB" sz="2400" b="1"/>
              <a:t>Amdad Hussain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F38377-FFA3-44C3-554E-0EDBA36F2B3A}"/>
              </a:ext>
            </a:extLst>
          </p:cNvPr>
          <p:cNvSpPr txBox="1"/>
          <p:nvPr/>
        </p:nvSpPr>
        <p:spPr>
          <a:xfrm>
            <a:off x="3225787" y="2235863"/>
            <a:ext cx="52397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              Student Number: 2413131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A28BD0-DC95-3FE6-0AC0-81319E00C7EB}"/>
              </a:ext>
            </a:extLst>
          </p:cNvPr>
          <p:cNvSpPr txBox="1"/>
          <p:nvPr/>
        </p:nvSpPr>
        <p:spPr>
          <a:xfrm>
            <a:off x="1228871" y="3362328"/>
            <a:ext cx="1037713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Module Title: Understanding Organisational Structure and Culture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B57E3F-EB7D-C3E3-2580-647F105EE56F}"/>
              </a:ext>
            </a:extLst>
          </p:cNvPr>
          <p:cNvSpPr txBox="1"/>
          <p:nvPr/>
        </p:nvSpPr>
        <p:spPr>
          <a:xfrm>
            <a:off x="3823138" y="4813079"/>
            <a:ext cx="518807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Lecturers Name: Said Usman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6B205A-16DF-2534-EB5F-311697437BF5}"/>
              </a:ext>
            </a:extLst>
          </p:cNvPr>
          <p:cNvSpPr txBox="1"/>
          <p:nvPr/>
        </p:nvSpPr>
        <p:spPr>
          <a:xfrm>
            <a:off x="3959696" y="716841"/>
            <a:ext cx="41815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 </a:t>
            </a:r>
            <a:r>
              <a:rPr lang="en-GB" sz="2400" b="1">
                <a:solidFill>
                  <a:srgbClr val="FF0000"/>
                </a:solidFill>
              </a:rPr>
              <a:t>                    </a:t>
            </a:r>
            <a:r>
              <a:rPr lang="en-GB" sz="2400" b="1" u="sng">
                <a:solidFill>
                  <a:srgbClr val="FF0000"/>
                </a:solidFill>
              </a:rPr>
              <a:t>Contents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EC5317-2F84-BFD2-990D-425E9264128E}"/>
              </a:ext>
            </a:extLst>
          </p:cNvPr>
          <p:cNvSpPr txBox="1"/>
          <p:nvPr/>
        </p:nvSpPr>
        <p:spPr>
          <a:xfrm>
            <a:off x="648571" y="1450750"/>
            <a:ext cx="11332924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2400" b="1"/>
              <a:t>Topics covered                                                                                                                    Page 3</a:t>
            </a:r>
          </a:p>
          <a:p>
            <a:pPr marL="342900" indent="-342900">
              <a:buAutoNum type="arabicPeriod"/>
            </a:pPr>
            <a:r>
              <a:rPr lang="en-GB" sz="2400" b="1"/>
              <a:t>Concept of Organisational Structure and  Chart                                                                                                                              Page   4         </a:t>
            </a:r>
            <a:r>
              <a:rPr lang="en-GB" sz="2400" b="1" dirty="0"/>
              <a:t>                                                                                                 </a:t>
            </a:r>
            <a:endParaRPr lang="en-GB" sz="2400" b="1"/>
          </a:p>
          <a:p>
            <a:pPr marL="342900" indent="-342900">
              <a:buAutoNum type="arabicPeriod"/>
            </a:pPr>
            <a:r>
              <a:rPr lang="en-GB" sz="2400" b="1"/>
              <a:t>Asda's approach to Organisational Structure                                                   Page 5</a:t>
            </a:r>
          </a:p>
          <a:p>
            <a:pPr marL="342900" indent="-342900">
              <a:buAutoNum type="arabicPeriod"/>
            </a:pPr>
            <a:r>
              <a:rPr lang="en-GB" sz="2400" b="1"/>
              <a:t>Functional Structure                                                                                                       Page 6</a:t>
            </a:r>
          </a:p>
          <a:p>
            <a:pPr marL="342900" indent="-342900">
              <a:buAutoNum type="arabicPeriod"/>
            </a:pPr>
            <a:r>
              <a:rPr lang="en-GB" sz="2400" b="1"/>
              <a:t>Asda's Functional Structure Chart                                                                          Page 7</a:t>
            </a:r>
          </a:p>
          <a:p>
            <a:pPr marL="342900" indent="-342900">
              <a:buAutoNum type="arabicPeriod"/>
            </a:pPr>
            <a:r>
              <a:rPr lang="en-GB" sz="2400" b="1"/>
              <a:t>Divisional Structure                                                                                                         Page 8</a:t>
            </a:r>
            <a:endParaRPr lang="en-GB" sz="2400" b="1" dirty="0"/>
          </a:p>
          <a:p>
            <a:pPr marL="342900" indent="-342900">
              <a:buAutoNum type="arabicPeriod"/>
            </a:pPr>
            <a:r>
              <a:rPr lang="en-GB" sz="2400" b="1" dirty="0"/>
              <a:t>Asda's Divisional </a:t>
            </a:r>
            <a:r>
              <a:rPr lang="en-GB" sz="2400" b="1"/>
              <a:t>Structure Chart                                                                            Page 10</a:t>
            </a:r>
          </a:p>
          <a:p>
            <a:pPr marL="342900" indent="-342900">
              <a:buAutoNum type="arabicPeriod"/>
            </a:pPr>
            <a:r>
              <a:rPr lang="en-GB" sz="2400" b="1"/>
              <a:t> Matrix Structure                                                                                                                Page 11</a:t>
            </a:r>
            <a:endParaRPr lang="en-GB" sz="2400" b="1" dirty="0"/>
          </a:p>
          <a:p>
            <a:pPr marL="342900" indent="-342900">
              <a:buAutoNum type="arabicPeriod"/>
            </a:pPr>
            <a:r>
              <a:rPr lang="en-GB" sz="2400" b="1"/>
              <a:t>Asda's Matrix Structure Chart                                                                                    Page 12</a:t>
            </a:r>
          </a:p>
          <a:p>
            <a:pPr marL="342900" indent="-342900">
              <a:buAutoNum type="arabicPeriod"/>
            </a:pPr>
            <a:r>
              <a:rPr lang="en-GB" sz="2400" b="1"/>
              <a:t>Conclusion                                                                                                                             Page 13</a:t>
            </a:r>
          </a:p>
          <a:p>
            <a:pPr marL="342900" indent="-342900">
              <a:buAutoNum type="arabicPeriod"/>
            </a:pPr>
            <a:r>
              <a:rPr lang="en-GB" sz="2400" b="1"/>
              <a:t>Reference                                                                                                                               Page 14</a:t>
            </a:r>
          </a:p>
        </p:txBody>
      </p:sp>
    </p:spTree>
    <p:extLst>
      <p:ext uri="{BB962C8B-B14F-4D97-AF65-F5344CB8AC3E}">
        <p14:creationId xmlns:p14="http://schemas.microsoft.com/office/powerpoint/2010/main" val="2944012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8346B61-454F-1F9D-6428-B0DC3DF19167}"/>
              </a:ext>
            </a:extLst>
          </p:cNvPr>
          <p:cNvSpPr txBox="1"/>
          <p:nvPr/>
        </p:nvSpPr>
        <p:spPr>
          <a:xfrm>
            <a:off x="409623" y="187743"/>
            <a:ext cx="11503601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                                                                         </a:t>
            </a:r>
            <a:r>
              <a:rPr lang="en-GB" sz="2400" b="1">
                <a:solidFill>
                  <a:srgbClr val="FF0000"/>
                </a:solidFill>
              </a:rPr>
              <a:t> </a:t>
            </a:r>
            <a:r>
              <a:rPr lang="en-GB" sz="2400" b="1" u="sng">
                <a:solidFill>
                  <a:srgbClr val="FF0000"/>
                </a:solidFill>
              </a:rPr>
              <a:t>Topics covered</a:t>
            </a:r>
          </a:p>
          <a:p>
            <a:endParaRPr lang="en-GB"/>
          </a:p>
          <a:p>
            <a:r>
              <a:rPr lang="en-GB" sz="2400" b="1"/>
              <a:t>Topic which the areas of interest will be covered are: </a:t>
            </a:r>
          </a:p>
          <a:p>
            <a:endParaRPr lang="en-GB" sz="2400" b="1"/>
          </a:p>
          <a:p>
            <a:r>
              <a:rPr lang="en-GB" sz="2400" b="1"/>
              <a:t>Why the concept of organisational structure and charts are important.</a:t>
            </a:r>
          </a:p>
          <a:p>
            <a:endParaRPr lang="en-GB" sz="2400" b="1"/>
          </a:p>
          <a:p>
            <a:r>
              <a:rPr lang="en-GB" sz="2400" b="1"/>
              <a:t>The organisational structures and how the company runs its organisation.</a:t>
            </a:r>
            <a:endParaRPr lang="en-GB"/>
          </a:p>
          <a:p>
            <a:endParaRPr lang="en-GB" sz="2400" b="1"/>
          </a:p>
          <a:p>
            <a:r>
              <a:rPr lang="en-GB" sz="2400" b="1"/>
              <a:t>The organisational chart from higher up to bottom level.</a:t>
            </a:r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2691237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C679910-C1A6-CEA5-B053-35B4EEFCD96B}"/>
              </a:ext>
            </a:extLst>
          </p:cNvPr>
          <p:cNvSpPr txBox="1"/>
          <p:nvPr/>
        </p:nvSpPr>
        <p:spPr>
          <a:xfrm>
            <a:off x="341353" y="409623"/>
            <a:ext cx="1145239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                  </a:t>
            </a:r>
            <a:r>
              <a:rPr lang="en-GB" sz="2400" b="1" dirty="0"/>
              <a:t> </a:t>
            </a:r>
            <a:r>
              <a:rPr lang="en-GB" sz="2400" b="1" u="sng">
                <a:solidFill>
                  <a:srgbClr val="FF0000"/>
                </a:solidFill>
              </a:rPr>
              <a:t>Concept of Organisation Structure</a:t>
            </a:r>
          </a:p>
          <a:p>
            <a:pPr marL="342900" indent="-342900">
              <a:buFont typeface="Arial"/>
              <a:buChar char="•"/>
            </a:pPr>
            <a:endParaRPr lang="en-GB" sz="2400" b="1"/>
          </a:p>
          <a:p>
            <a:pPr marL="342900" indent="-342900">
              <a:buFont typeface="Arial"/>
              <a:buChar char="•"/>
            </a:pPr>
            <a:r>
              <a:rPr lang="en-GB" sz="2400" b="1"/>
              <a:t>Organisational Structure is a formal system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Tasks that are divided into different categories of people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It shows how people communicate within a large business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How responsibilities and authority is </a:t>
            </a:r>
            <a:r>
              <a:rPr lang="en-GB" sz="2400" b="1"/>
              <a:t>distributed and organised in a business. (Corporate Finance Institute, 2023)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D8F065-B6C7-5E19-53FD-45EC4628D066}"/>
              </a:ext>
            </a:extLst>
          </p:cNvPr>
          <p:cNvSpPr txBox="1"/>
          <p:nvPr/>
        </p:nvSpPr>
        <p:spPr>
          <a:xfrm>
            <a:off x="4164508" y="2884434"/>
            <a:ext cx="47618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>
                <a:solidFill>
                  <a:srgbClr val="FF0000"/>
                </a:solidFill>
              </a:rPr>
              <a:t>Concept of Organisation Chart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4E0786-640A-F633-B531-92491326A20F}"/>
              </a:ext>
            </a:extLst>
          </p:cNvPr>
          <p:cNvSpPr txBox="1"/>
          <p:nvPr/>
        </p:nvSpPr>
        <p:spPr>
          <a:xfrm>
            <a:off x="341544" y="3862953"/>
            <a:ext cx="1145791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b="1"/>
              <a:t>The purpose of Organisational Chart is to show a clear perspective of the chain of command from high above to the low level whom are colleagues.</a:t>
            </a:r>
            <a:endParaRPr lang="en-US"/>
          </a:p>
          <a:p>
            <a:endParaRPr lang="en-GB" sz="24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03CEEE-5A38-6D73-8EE2-D28EC5F70647}"/>
              </a:ext>
            </a:extLst>
          </p:cNvPr>
          <p:cNvSpPr txBox="1"/>
          <p:nvPr/>
        </p:nvSpPr>
        <p:spPr>
          <a:xfrm>
            <a:off x="1553809" y="5478718"/>
            <a:ext cx="918674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00B0F0"/>
                </a:solidFill>
              </a:rPr>
              <a:t>Main purpose is GOAL to be achieved. Main goal is PROFITS.</a:t>
            </a:r>
          </a:p>
        </p:txBody>
      </p:sp>
    </p:spTree>
    <p:extLst>
      <p:ext uri="{BB962C8B-B14F-4D97-AF65-F5344CB8AC3E}">
        <p14:creationId xmlns:p14="http://schemas.microsoft.com/office/powerpoint/2010/main" val="2985155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B79EE5-21E3-BF0E-1D95-CD1032ED1C9E}"/>
              </a:ext>
            </a:extLst>
          </p:cNvPr>
          <p:cNvSpPr txBox="1"/>
          <p:nvPr/>
        </p:nvSpPr>
        <p:spPr>
          <a:xfrm>
            <a:off x="358421" y="290150"/>
            <a:ext cx="1165721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                                      </a:t>
            </a:r>
            <a:r>
              <a:rPr lang="en-GB" sz="2400" b="1">
                <a:solidFill>
                  <a:srgbClr val="FF0000"/>
                </a:solidFill>
              </a:rPr>
              <a:t> </a:t>
            </a:r>
            <a:r>
              <a:rPr lang="en-GB" sz="2400" b="1" u="sng">
                <a:solidFill>
                  <a:srgbClr val="FF0000"/>
                </a:solidFill>
              </a:rPr>
              <a:t>Asda's approach to Organisational Structure</a:t>
            </a:r>
          </a:p>
          <a:p>
            <a:endParaRPr lang="en-GB" sz="2400" b="1" u="sng"/>
          </a:p>
          <a:p>
            <a:r>
              <a:rPr lang="en-GB" sz="2400" b="1"/>
              <a:t>There are many ways to make a company using organisational structure:</a:t>
            </a:r>
          </a:p>
          <a:p>
            <a:endParaRPr lang="en-GB" sz="2400" b="1"/>
          </a:p>
          <a:p>
            <a:pPr marL="457200" indent="-457200">
              <a:buAutoNum type="arabicPeriod"/>
            </a:pPr>
            <a:r>
              <a:rPr lang="en-GB" sz="2800" b="1">
                <a:solidFill>
                  <a:srgbClr val="00B0F0"/>
                </a:solidFill>
              </a:rPr>
              <a:t>Functional Structure</a:t>
            </a:r>
            <a:r>
              <a:rPr lang="en-GB" sz="2400" b="1"/>
              <a:t> – This helps to organize each category of people into their respective positions, to form a team.</a:t>
            </a:r>
          </a:p>
          <a:p>
            <a:pPr marL="457200" indent="-457200">
              <a:buAutoNum type="arabicPeriod"/>
            </a:pPr>
            <a:endParaRPr lang="en-GB" sz="2400" b="1"/>
          </a:p>
          <a:p>
            <a:pPr marL="457200" indent="-457200">
              <a:buAutoNum type="arabicPeriod"/>
            </a:pPr>
            <a:r>
              <a:rPr lang="en-GB" sz="2800" b="1">
                <a:solidFill>
                  <a:srgbClr val="00B0F0"/>
                </a:solidFill>
              </a:rPr>
              <a:t>Divisional Structure</a:t>
            </a:r>
            <a:r>
              <a:rPr lang="en-GB" sz="2400" b="1"/>
              <a:t> – This is made from product related division or geographical location division</a:t>
            </a:r>
          </a:p>
          <a:p>
            <a:pPr marL="457200" indent="-457200">
              <a:buAutoNum type="arabicPeriod"/>
            </a:pPr>
            <a:endParaRPr lang="en-GB" sz="2400" b="1"/>
          </a:p>
          <a:p>
            <a:pPr marL="457200" indent="-457200">
              <a:buAutoNum type="arabicPeriod"/>
            </a:pPr>
            <a:r>
              <a:rPr lang="en-GB" sz="2800" b="1">
                <a:solidFill>
                  <a:srgbClr val="00B0F0"/>
                </a:solidFill>
              </a:rPr>
              <a:t>Matrix Structure</a:t>
            </a:r>
            <a:r>
              <a:rPr lang="en-GB" sz="2400" b="1"/>
              <a:t> – This is where there are combination of both Structures above. Which helps to get people to work in teams.</a:t>
            </a:r>
          </a:p>
        </p:txBody>
      </p:sp>
    </p:spTree>
    <p:extLst>
      <p:ext uri="{BB962C8B-B14F-4D97-AF65-F5344CB8AC3E}">
        <p14:creationId xmlns:p14="http://schemas.microsoft.com/office/powerpoint/2010/main" val="3697531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5AF8579-0255-AB30-90E1-414ECE9CF607}"/>
              </a:ext>
            </a:extLst>
          </p:cNvPr>
          <p:cNvSpPr txBox="1"/>
          <p:nvPr/>
        </p:nvSpPr>
        <p:spPr>
          <a:xfrm>
            <a:off x="250336" y="-5568"/>
            <a:ext cx="11691345" cy="71096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                                                                     </a:t>
            </a:r>
            <a:r>
              <a:rPr lang="en-GB" sz="2400" b="1" u="sng">
                <a:solidFill>
                  <a:srgbClr val="FF0000"/>
                </a:solidFill>
              </a:rPr>
              <a:t>Functional Structure</a:t>
            </a:r>
          </a:p>
          <a:p>
            <a:endParaRPr lang="en-GB" sz="2400" b="1"/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Asda's purpose is to keep </a:t>
            </a:r>
            <a:r>
              <a:rPr lang="en-GB" sz="2400" b="1" dirty="0" err="1"/>
              <a:t>organised, and</a:t>
            </a:r>
            <a:r>
              <a:rPr lang="en-GB" sz="2400" b="1" dirty="0"/>
              <a:t> have people who are specialist in their respective field such as marketing, finance and operations. (Richard L. Daft, 2021 p.112)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 keep their vision on their profession and </a:t>
            </a:r>
            <a:r>
              <a:rPr lang="en-GB" sz="2400" b="1" dirty="0" err="1"/>
              <a:t>expertise</a:t>
            </a:r>
            <a:r>
              <a:rPr lang="en-GB" sz="2400" b="1" dirty="0"/>
              <a:t> </a:t>
            </a:r>
            <a:r>
              <a:rPr lang="en-GB" sz="2400" b="1" dirty="0" err="1"/>
              <a:t>and</a:t>
            </a:r>
            <a:r>
              <a:rPr lang="en-GB" sz="2400" b="1" dirty="0"/>
              <a:t> they would report any enquiries to head office.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This sort of structure works with Large retail companies, not small ones like Asda.</a:t>
            </a:r>
          </a:p>
          <a:p>
            <a:pPr marL="342900" indent="-342900">
              <a:buFont typeface="Arial"/>
              <a:buChar char="•"/>
            </a:pPr>
            <a:endParaRPr lang="en-GB" sz="2400" b="1">
              <a:solidFill>
                <a:srgbClr val="00B0F0"/>
              </a:solidFill>
            </a:endParaRPr>
          </a:p>
          <a:p>
            <a:r>
              <a:rPr lang="en-GB" sz="2400" b="1" u="sng">
                <a:solidFill>
                  <a:srgbClr val="00B0F0"/>
                </a:solidFill>
              </a:rPr>
              <a:t>Advantages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 has transparent structure which outlines each </a:t>
            </a:r>
            <a:r>
              <a:rPr lang="en-GB" sz="2400" b="1" dirty="0" err="1"/>
              <a:t>persons</a:t>
            </a:r>
            <a:r>
              <a:rPr lang="en-GB" sz="2400" b="1" dirty="0"/>
              <a:t> role and authority.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Colleagues can see a way to increase in their vision, with other roles.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Due to </a:t>
            </a:r>
            <a:r>
              <a:rPr lang="en-GB" sz="2400" b="1" dirty="0" err="1"/>
              <a:t>peoples</a:t>
            </a:r>
            <a:r>
              <a:rPr lang="en-GB" sz="2400" b="1" dirty="0"/>
              <a:t> knowledge not needed for extra cost to manage.</a:t>
            </a:r>
          </a:p>
          <a:p>
            <a:pPr marL="342900" indent="-342900">
              <a:buFont typeface="Arial"/>
              <a:buChar char="•"/>
            </a:pPr>
            <a:endParaRPr lang="en-GB" sz="2400" b="1">
              <a:solidFill>
                <a:srgbClr val="00B0F0"/>
              </a:solidFill>
            </a:endParaRPr>
          </a:p>
          <a:p>
            <a:r>
              <a:rPr lang="en-GB" sz="2400" b="1" u="sng">
                <a:solidFill>
                  <a:srgbClr val="00B0F0"/>
                </a:solidFill>
              </a:rPr>
              <a:t>Disadvantages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Asda's many departments which will make communications between them difficult.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Will make harder to come to a decision, which will be really slow.</a:t>
            </a:r>
          </a:p>
        </p:txBody>
      </p:sp>
    </p:spTree>
    <p:extLst>
      <p:ext uri="{BB962C8B-B14F-4D97-AF65-F5344CB8AC3E}">
        <p14:creationId xmlns:p14="http://schemas.microsoft.com/office/powerpoint/2010/main" val="2538541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A64405D-B1D5-768B-2971-806305CFFFCF}"/>
              </a:ext>
            </a:extLst>
          </p:cNvPr>
          <p:cNvSpPr/>
          <p:nvPr/>
        </p:nvSpPr>
        <p:spPr>
          <a:xfrm>
            <a:off x="268347" y="148097"/>
            <a:ext cx="3038043" cy="3576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Chief Executive Officer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179FDDD-5831-09EE-7D7D-AA2140D9438A}"/>
              </a:ext>
            </a:extLst>
          </p:cNvPr>
          <p:cNvSpPr/>
          <p:nvPr/>
        </p:nvSpPr>
        <p:spPr>
          <a:xfrm>
            <a:off x="273082" y="1214147"/>
            <a:ext cx="2764960" cy="49496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</a:t>
            </a:r>
            <a:r>
              <a:rPr lang="en-GB"/>
              <a:t>ns Manager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4621417-12DF-DEA2-F736-DF0F8A48AFF2}"/>
              </a:ext>
            </a:extLst>
          </p:cNvPr>
          <p:cNvSpPr/>
          <p:nvPr/>
        </p:nvSpPr>
        <p:spPr>
          <a:xfrm>
            <a:off x="329174" y="4425668"/>
            <a:ext cx="2389472" cy="4096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Marketing Director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77127DA-7F16-FE08-F525-C6FACC160B3B}"/>
              </a:ext>
            </a:extLst>
          </p:cNvPr>
          <p:cNvSpPr/>
          <p:nvPr/>
        </p:nvSpPr>
        <p:spPr>
          <a:xfrm>
            <a:off x="4768210" y="4426856"/>
            <a:ext cx="2662554" cy="4437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Finance Director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C19A2D-8EFF-E54C-C7BE-746061120635}"/>
              </a:ext>
            </a:extLst>
          </p:cNvPr>
          <p:cNvSpPr txBox="1"/>
          <p:nvPr/>
        </p:nvSpPr>
        <p:spPr>
          <a:xfrm>
            <a:off x="527103" y="2162430"/>
            <a:ext cx="249187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Store Managers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3881B1-0FBF-1E65-96F8-E68742A055E2}"/>
              </a:ext>
            </a:extLst>
          </p:cNvPr>
          <p:cNvSpPr txBox="1"/>
          <p:nvPr/>
        </p:nvSpPr>
        <p:spPr>
          <a:xfrm>
            <a:off x="548282" y="2856633"/>
            <a:ext cx="401980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Department Supervisors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F367D9-1CCD-5ADB-7AC4-29CE474A0D4B}"/>
              </a:ext>
            </a:extLst>
          </p:cNvPr>
          <p:cNvSpPr txBox="1"/>
          <p:nvPr/>
        </p:nvSpPr>
        <p:spPr>
          <a:xfrm>
            <a:off x="2033928" y="3581452"/>
            <a:ext cx="25430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Store Assistants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03A48E-6EB8-C610-533B-5A44BA596243}"/>
              </a:ext>
            </a:extLst>
          </p:cNvPr>
          <p:cNvSpPr txBox="1"/>
          <p:nvPr/>
        </p:nvSpPr>
        <p:spPr>
          <a:xfrm>
            <a:off x="546164" y="5239771"/>
            <a:ext cx="22017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Advertising Team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9CB735-7B20-551D-2CAC-6118E3514E0C}"/>
              </a:ext>
            </a:extLst>
          </p:cNvPr>
          <p:cNvSpPr txBox="1"/>
          <p:nvPr/>
        </p:nvSpPr>
        <p:spPr>
          <a:xfrm>
            <a:off x="460826" y="6178491"/>
            <a:ext cx="25430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Promotions Team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0181FC-4E47-ECA6-289D-7117A331B7C6}"/>
              </a:ext>
            </a:extLst>
          </p:cNvPr>
          <p:cNvSpPr txBox="1"/>
          <p:nvPr/>
        </p:nvSpPr>
        <p:spPr>
          <a:xfrm>
            <a:off x="4949620" y="5246926"/>
            <a:ext cx="25772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Accounting Team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60B5CE-76E9-9564-6693-DF9584EDA8CD}"/>
              </a:ext>
            </a:extLst>
          </p:cNvPr>
          <p:cNvSpPr txBox="1"/>
          <p:nvPr/>
        </p:nvSpPr>
        <p:spPr>
          <a:xfrm>
            <a:off x="4951614" y="6172568"/>
            <a:ext cx="26113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Payroll Team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F56A73D-CA2E-6B85-6749-EEDC206F9D13}"/>
              </a:ext>
            </a:extLst>
          </p:cNvPr>
          <p:cNvCxnSpPr/>
          <p:nvPr/>
        </p:nvCxnSpPr>
        <p:spPr>
          <a:xfrm>
            <a:off x="1706766" y="506867"/>
            <a:ext cx="20646" cy="6977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3E78260-022E-D233-11AF-E73DFFC0C6EC}"/>
              </a:ext>
            </a:extLst>
          </p:cNvPr>
          <p:cNvCxnSpPr/>
          <p:nvPr/>
        </p:nvCxnSpPr>
        <p:spPr>
          <a:xfrm>
            <a:off x="1519021" y="1655562"/>
            <a:ext cx="17067" cy="49496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2549A47-359F-0FF8-B24D-F4A47F367A55}"/>
              </a:ext>
            </a:extLst>
          </p:cNvPr>
          <p:cNvCxnSpPr/>
          <p:nvPr/>
        </p:nvCxnSpPr>
        <p:spPr>
          <a:xfrm>
            <a:off x="1570224" y="2594283"/>
            <a:ext cx="409623" cy="30721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5BF2A28-32D7-8AE8-430A-9DFB4E4C2410}"/>
              </a:ext>
            </a:extLst>
          </p:cNvPr>
          <p:cNvCxnSpPr/>
          <p:nvPr/>
        </p:nvCxnSpPr>
        <p:spPr>
          <a:xfrm>
            <a:off x="1979848" y="3242854"/>
            <a:ext cx="785112" cy="3413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3403B7B-F8FB-DA63-C9E4-38290CBA9668}"/>
              </a:ext>
            </a:extLst>
          </p:cNvPr>
          <p:cNvCxnSpPr/>
          <p:nvPr/>
        </p:nvCxnSpPr>
        <p:spPr>
          <a:xfrm>
            <a:off x="358421" y="1706765"/>
            <a:ext cx="153608" cy="267962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DEA614E-3EB2-009B-0B9F-343674721876}"/>
              </a:ext>
            </a:extLst>
          </p:cNvPr>
          <p:cNvCxnSpPr/>
          <p:nvPr/>
        </p:nvCxnSpPr>
        <p:spPr>
          <a:xfrm>
            <a:off x="2696689" y="4591199"/>
            <a:ext cx="2013983" cy="1705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DAA33AC-F9B7-4DCC-45EB-485E2DB81EFD}"/>
              </a:ext>
            </a:extLst>
          </p:cNvPr>
          <p:cNvCxnSpPr/>
          <p:nvPr/>
        </p:nvCxnSpPr>
        <p:spPr>
          <a:xfrm>
            <a:off x="1536089" y="4830147"/>
            <a:ext cx="17059" cy="3754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F499038-30E8-6070-93EB-370CD8C4488C}"/>
              </a:ext>
            </a:extLst>
          </p:cNvPr>
          <p:cNvCxnSpPr/>
          <p:nvPr/>
        </p:nvCxnSpPr>
        <p:spPr>
          <a:xfrm>
            <a:off x="1501953" y="5581124"/>
            <a:ext cx="17059" cy="59736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12156FF-B75C-B4C2-8160-60004C41807D}"/>
              </a:ext>
            </a:extLst>
          </p:cNvPr>
          <p:cNvCxnSpPr/>
          <p:nvPr/>
        </p:nvCxnSpPr>
        <p:spPr>
          <a:xfrm>
            <a:off x="6007815" y="4847214"/>
            <a:ext cx="17067" cy="3925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6131ADBE-12F2-B22F-9B96-43F2564F6B83}"/>
              </a:ext>
            </a:extLst>
          </p:cNvPr>
          <p:cNvCxnSpPr/>
          <p:nvPr/>
        </p:nvCxnSpPr>
        <p:spPr>
          <a:xfrm>
            <a:off x="5905409" y="5581123"/>
            <a:ext cx="17067" cy="6315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8DE78395-0550-D94F-4CDD-7D22FF58F92A}"/>
              </a:ext>
            </a:extLst>
          </p:cNvPr>
          <p:cNvSpPr/>
          <p:nvPr/>
        </p:nvSpPr>
        <p:spPr>
          <a:xfrm>
            <a:off x="5067099" y="1721899"/>
            <a:ext cx="2730825" cy="4437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Humans </a:t>
            </a:r>
            <a:r>
              <a:rPr lang="en-GB"/>
              <a:t>Resources</a:t>
            </a:r>
            <a:r>
              <a:rPr lang="en-GB" dirty="0"/>
              <a:t> Director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8F8EA07-C314-C600-EAE7-B3CFED7DC857}"/>
              </a:ext>
            </a:extLst>
          </p:cNvPr>
          <p:cNvSpPr txBox="1"/>
          <p:nvPr/>
        </p:nvSpPr>
        <p:spPr>
          <a:xfrm>
            <a:off x="5569157" y="2860621"/>
            <a:ext cx="249187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Recruitment Team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5A39935-1A5E-4D26-58B1-8996486BD393}"/>
              </a:ext>
            </a:extLst>
          </p:cNvPr>
          <p:cNvSpPr txBox="1"/>
          <p:nvPr/>
        </p:nvSpPr>
        <p:spPr>
          <a:xfrm>
            <a:off x="5511208" y="3575880"/>
            <a:ext cx="26113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Training Team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BB7F57A-2340-C863-4202-3B5BFEC4F2C8}"/>
              </a:ext>
            </a:extLst>
          </p:cNvPr>
          <p:cNvCxnSpPr/>
          <p:nvPr/>
        </p:nvCxnSpPr>
        <p:spPr>
          <a:xfrm>
            <a:off x="6451574" y="2201728"/>
            <a:ext cx="170676" cy="68270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E99C13CC-354D-E43E-DD4C-1859FC5BD51B}"/>
              </a:ext>
            </a:extLst>
          </p:cNvPr>
          <p:cNvCxnSpPr/>
          <p:nvPr/>
        </p:nvCxnSpPr>
        <p:spPr>
          <a:xfrm>
            <a:off x="6451575" y="3208719"/>
            <a:ext cx="51202" cy="37548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83E539BA-7132-E544-276D-EFF20B42F86A}"/>
              </a:ext>
            </a:extLst>
          </p:cNvPr>
          <p:cNvCxnSpPr/>
          <p:nvPr/>
        </p:nvCxnSpPr>
        <p:spPr>
          <a:xfrm>
            <a:off x="5256838" y="2167592"/>
            <a:ext cx="102405" cy="221879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A95704FC-1631-87A1-EB3B-3313A00D4F63}"/>
              </a:ext>
            </a:extLst>
          </p:cNvPr>
          <p:cNvSpPr/>
          <p:nvPr/>
        </p:nvSpPr>
        <p:spPr>
          <a:xfrm>
            <a:off x="8960520" y="1587292"/>
            <a:ext cx="2952704" cy="6827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</a:t>
            </a:r>
            <a:r>
              <a:rPr lang="en-GB" dirty="0">
                <a:solidFill>
                  <a:srgbClr val="FFFFFF"/>
                </a:solidFill>
                <a:latin typeface="Aptos"/>
              </a:rPr>
              <a:t>y</a:t>
            </a:r>
            <a:r>
              <a:rPr lang="en-GB"/>
              <a:t> Chain Director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6F1DD77-A4A7-48CD-965D-E7A9FE99F390}"/>
              </a:ext>
            </a:extLst>
          </p:cNvPr>
          <p:cNvSpPr txBox="1"/>
          <p:nvPr/>
        </p:nvSpPr>
        <p:spPr>
          <a:xfrm>
            <a:off x="9114129" y="2901501"/>
            <a:ext cx="286736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Distribution Managers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5CD1D68-468A-3DA1-027A-F25F3695BCC4}"/>
              </a:ext>
            </a:extLst>
          </p:cNvPr>
          <p:cNvCxnSpPr/>
          <p:nvPr/>
        </p:nvCxnSpPr>
        <p:spPr>
          <a:xfrm>
            <a:off x="10377135" y="2269998"/>
            <a:ext cx="34135" cy="63150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F6106EF1-C5D3-2869-D091-6AC8C602A710}"/>
              </a:ext>
            </a:extLst>
          </p:cNvPr>
          <p:cNvSpPr txBox="1"/>
          <p:nvPr/>
        </p:nvSpPr>
        <p:spPr>
          <a:xfrm>
            <a:off x="9318941" y="3754884"/>
            <a:ext cx="26113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Warehouse Staff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DBA408F-1F1F-CC3C-50C7-EC949BC07594}"/>
              </a:ext>
            </a:extLst>
          </p:cNvPr>
          <p:cNvCxnSpPr/>
          <p:nvPr/>
        </p:nvCxnSpPr>
        <p:spPr>
          <a:xfrm>
            <a:off x="10360068" y="3242854"/>
            <a:ext cx="51202" cy="5461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CA499F0-DA0D-4831-2ECC-F74B67B40F14}"/>
              </a:ext>
            </a:extLst>
          </p:cNvPr>
          <p:cNvCxnSpPr/>
          <p:nvPr/>
        </p:nvCxnSpPr>
        <p:spPr>
          <a:xfrm>
            <a:off x="7799919" y="1945712"/>
            <a:ext cx="1143533" cy="1705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2C204F25-703F-5C87-26BB-4B4B2F7F084A}"/>
              </a:ext>
            </a:extLst>
          </p:cNvPr>
          <p:cNvSpPr txBox="1"/>
          <p:nvPr/>
        </p:nvSpPr>
        <p:spPr>
          <a:xfrm>
            <a:off x="5495785" y="290150"/>
            <a:ext cx="6280898" cy="120032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6000"/>
                  </a:schemeClr>
                </a:solidFill>
              </a:rPr>
              <a:t>All categories go back to the Chief Executive Officer, but here is a chain from top to </a:t>
            </a: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bottom.</a:t>
            </a:r>
            <a:endParaRPr lang="en-GB" sz="2400" b="1" dirty="0">
              <a:solidFill>
                <a:schemeClr val="accent6">
                  <a:lumMod val="76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345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E72B2C-FC41-E161-8B87-DCC62D6AEAB8}"/>
              </a:ext>
            </a:extLst>
          </p:cNvPr>
          <p:cNvSpPr txBox="1"/>
          <p:nvPr/>
        </p:nvSpPr>
        <p:spPr>
          <a:xfrm>
            <a:off x="119473" y="221879"/>
            <a:ext cx="1194736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                                                                 </a:t>
            </a:r>
            <a:r>
              <a:rPr lang="en-GB" sz="2800" b="1" dirty="0"/>
              <a:t> </a:t>
            </a:r>
            <a:r>
              <a:rPr lang="en-GB" sz="2800" b="1" u="sng">
                <a:solidFill>
                  <a:srgbClr val="FF0000"/>
                </a:solidFill>
              </a:rPr>
              <a:t>Divisional Structure</a:t>
            </a:r>
          </a:p>
          <a:p>
            <a:endParaRPr lang="en-GB" sz="2800" b="1" u="sng">
              <a:solidFill>
                <a:srgbClr val="FF000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Asda's Divisional structure has their own teams within each category. It also has </a:t>
            </a:r>
            <a:r>
              <a:rPr lang="en-GB" sz="2400" b="1" dirty="0" err="1"/>
              <a:t>a</a:t>
            </a:r>
            <a:r>
              <a:rPr lang="en-GB" sz="2400" b="1" dirty="0"/>
              <a:t> operations manager in each.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 divides categories </a:t>
            </a:r>
            <a:r>
              <a:rPr lang="en-GB" sz="2400" b="1"/>
              <a:t>by any products sold, or which are sold globally.</a:t>
            </a:r>
          </a:p>
          <a:p>
            <a:pPr marL="342900" indent="-342900">
              <a:buFont typeface="Arial,Sans-Serif"/>
              <a:buChar char="•"/>
            </a:pPr>
            <a:r>
              <a:rPr lang="en-GB" sz="2400" b="1"/>
              <a:t>Asda </a:t>
            </a:r>
            <a:r>
              <a:rPr lang="en-GB" sz="2400" b="1" dirty="0"/>
              <a:t>can function on its own way, whilst still requiring other form of attention from higher ups. (Gerry Johnson, Kevin Scholes</a:t>
            </a:r>
            <a:r>
              <a:rPr lang="en-GB" sz="2400" b="1"/>
              <a:t> and Richard Whittington, 2020 p.385)</a:t>
            </a:r>
            <a:endParaRPr lang="en-US" sz="2400"/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endParaRPr lang="en-GB" sz="24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E193F4-0F24-EDF5-853B-EC2BCAAC94C5}"/>
              </a:ext>
            </a:extLst>
          </p:cNvPr>
          <p:cNvSpPr txBox="1"/>
          <p:nvPr/>
        </p:nvSpPr>
        <p:spPr>
          <a:xfrm>
            <a:off x="341352" y="3311125"/>
            <a:ext cx="1160600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u="sng">
                <a:solidFill>
                  <a:srgbClr val="00B0F0"/>
                </a:solidFill>
              </a:rPr>
              <a:t>Advantages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It has its vision on certain types products and becomes its own department.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Due to better division,</a:t>
            </a:r>
            <a:r>
              <a:rPr lang="en-GB" sz="2400" b="1" dirty="0"/>
              <a:t> </a:t>
            </a:r>
            <a:r>
              <a:rPr lang="en-GB" sz="2400" b="1"/>
              <a:t>Asda's decisions are made a lot faster. Each department have their own knowledge of their area.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Each category can be properly accounted for, because of its performance.</a:t>
            </a:r>
          </a:p>
        </p:txBody>
      </p:sp>
    </p:spTree>
    <p:extLst>
      <p:ext uri="{BB962C8B-B14F-4D97-AF65-F5344CB8AC3E}">
        <p14:creationId xmlns:p14="http://schemas.microsoft.com/office/powerpoint/2010/main" val="2302626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5C8E11-2DDC-5466-2FA1-384B498FD092}"/>
              </a:ext>
            </a:extLst>
          </p:cNvPr>
          <p:cNvSpPr txBox="1"/>
          <p:nvPr/>
        </p:nvSpPr>
        <p:spPr>
          <a:xfrm>
            <a:off x="170677" y="187743"/>
            <a:ext cx="1182788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                                                                      </a:t>
            </a:r>
            <a:r>
              <a:rPr lang="en-GB" sz="2400" b="1" u="sng">
                <a:solidFill>
                  <a:srgbClr val="00B0F0"/>
                </a:solidFill>
              </a:rPr>
              <a:t> Disadvantages</a:t>
            </a:r>
          </a:p>
          <a:p>
            <a:endParaRPr lang="en-GB" sz="2400" b="1" u="sng">
              <a:solidFill>
                <a:srgbClr val="00B0F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 will be dealing </a:t>
            </a:r>
            <a:r>
              <a:rPr lang="en-GB" sz="2400" b="1"/>
              <a:t>with the same resources on a </a:t>
            </a:r>
            <a:r>
              <a:rPr lang="en-GB" sz="2400" b="1" dirty="0" err="1"/>
              <a:t>day to day</a:t>
            </a:r>
            <a:r>
              <a:rPr lang="en-GB" sz="2400" b="1"/>
              <a:t> basis.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 has</a:t>
            </a:r>
            <a:r>
              <a:rPr lang="en-GB" sz="2400" b="1"/>
              <a:t> different </a:t>
            </a:r>
            <a:r>
              <a:rPr lang="en-GB" sz="2400" b="1" dirty="0" err="1"/>
              <a:t>departments,</a:t>
            </a:r>
            <a:r>
              <a:rPr lang="en-GB" sz="2400" b="1"/>
              <a:t> each has operations manager which will require higher operational costs.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In the near future it could lead to competition between each division.</a:t>
            </a:r>
          </a:p>
        </p:txBody>
      </p:sp>
    </p:spTree>
    <p:extLst>
      <p:ext uri="{BB962C8B-B14F-4D97-AF65-F5344CB8AC3E}">
        <p14:creationId xmlns:p14="http://schemas.microsoft.com/office/powerpoint/2010/main" val="3551050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E23F674-2081-4607-392B-28AA8FFD2F6F}"/>
              </a:ext>
            </a:extLst>
          </p:cNvPr>
          <p:cNvSpPr/>
          <p:nvPr/>
        </p:nvSpPr>
        <p:spPr>
          <a:xfrm>
            <a:off x="3447727" y="1100657"/>
            <a:ext cx="4881350" cy="6144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Chief Executive Officer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D13A047-3E03-FEEE-E9E7-D80C1F6087CD}"/>
              </a:ext>
            </a:extLst>
          </p:cNvPr>
          <p:cNvSpPr/>
          <p:nvPr/>
        </p:nvSpPr>
        <p:spPr>
          <a:xfrm>
            <a:off x="267570" y="2981678"/>
            <a:ext cx="3328193" cy="4437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Grocery Division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F48EB2D-5D83-7F4F-D2D9-E1DF053650C3}"/>
              </a:ext>
            </a:extLst>
          </p:cNvPr>
          <p:cNvSpPr/>
          <p:nvPr/>
        </p:nvSpPr>
        <p:spPr>
          <a:xfrm>
            <a:off x="3720749" y="2986839"/>
            <a:ext cx="4045034" cy="4437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George Clothing Division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2B2A68-420E-9EC9-90BA-873BBF1C46F1}"/>
              </a:ext>
            </a:extLst>
          </p:cNvPr>
          <p:cNvSpPr/>
          <p:nvPr/>
        </p:nvSpPr>
        <p:spPr>
          <a:xfrm>
            <a:off x="7943679" y="2986840"/>
            <a:ext cx="4062039" cy="4572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/>
              <a:t>Home and Living Division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3B40A1-A325-233B-CA2B-53BF5060A437}"/>
              </a:ext>
            </a:extLst>
          </p:cNvPr>
          <p:cNvSpPr txBox="1"/>
          <p:nvPr/>
        </p:nvSpPr>
        <p:spPr>
          <a:xfrm>
            <a:off x="272443" y="4071253"/>
            <a:ext cx="14216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/>
              <a:t>Marketing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0F378B-C836-1C02-5BC1-D23A08FE4360}"/>
              </a:ext>
            </a:extLst>
          </p:cNvPr>
          <p:cNvSpPr txBox="1"/>
          <p:nvPr/>
        </p:nvSpPr>
        <p:spPr>
          <a:xfrm>
            <a:off x="735964" y="4860704"/>
            <a:ext cx="15345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/>
              <a:t>Operat</a:t>
            </a:r>
            <a:r>
              <a:rPr lang="en-GB" sz="2000" b="1"/>
              <a:t>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4AE766-3BB6-2146-EA00-D3491C5A0BAD}"/>
              </a:ext>
            </a:extLst>
          </p:cNvPr>
          <p:cNvSpPr txBox="1"/>
          <p:nvPr/>
        </p:nvSpPr>
        <p:spPr>
          <a:xfrm>
            <a:off x="1886532" y="5716081"/>
            <a:ext cx="11646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/>
              <a:t>Finance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12EE74-29A7-DCCB-E548-21FE57938ADA}"/>
              </a:ext>
            </a:extLst>
          </p:cNvPr>
          <p:cNvCxnSpPr/>
          <p:nvPr/>
        </p:nvCxnSpPr>
        <p:spPr>
          <a:xfrm>
            <a:off x="887518" y="3413531"/>
            <a:ext cx="17067" cy="69977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106746B-C434-915D-48AE-5514E68ED622}"/>
              </a:ext>
            </a:extLst>
          </p:cNvPr>
          <p:cNvCxnSpPr/>
          <p:nvPr/>
        </p:nvCxnSpPr>
        <p:spPr>
          <a:xfrm>
            <a:off x="1911577" y="3413532"/>
            <a:ext cx="34135" cy="14507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974D1AA-3C2E-8D88-6900-622B3C76A088}"/>
              </a:ext>
            </a:extLst>
          </p:cNvPr>
          <p:cNvCxnSpPr/>
          <p:nvPr/>
        </p:nvCxnSpPr>
        <p:spPr>
          <a:xfrm>
            <a:off x="2662554" y="3396463"/>
            <a:ext cx="34135" cy="232120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1730443-1120-168B-7EB5-C66F629565F6}"/>
              </a:ext>
            </a:extLst>
          </p:cNvPr>
          <p:cNvSpPr txBox="1"/>
          <p:nvPr/>
        </p:nvSpPr>
        <p:spPr>
          <a:xfrm>
            <a:off x="3891942" y="4071253"/>
            <a:ext cx="14216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/>
              <a:t>Marketing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6CDC25-6BA8-8FD3-F018-10DBBACEB4FD}"/>
              </a:ext>
            </a:extLst>
          </p:cNvPr>
          <p:cNvSpPr txBox="1"/>
          <p:nvPr/>
        </p:nvSpPr>
        <p:spPr>
          <a:xfrm>
            <a:off x="4974589" y="4860703"/>
            <a:ext cx="15345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/>
              <a:t>Operat</a:t>
            </a:r>
            <a:r>
              <a:rPr lang="en-GB" sz="2000" b="1"/>
              <a:t>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9BC1ED8-56BE-3D38-F70E-4837A06F5C6F}"/>
              </a:ext>
            </a:extLst>
          </p:cNvPr>
          <p:cNvSpPr txBox="1"/>
          <p:nvPr/>
        </p:nvSpPr>
        <p:spPr>
          <a:xfrm>
            <a:off x="6101344" y="5716080"/>
            <a:ext cx="11646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/>
              <a:t>Finance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DF12B6-E69A-8528-606F-895FDD9B07B7}"/>
              </a:ext>
            </a:extLst>
          </p:cNvPr>
          <p:cNvCxnSpPr/>
          <p:nvPr/>
        </p:nvCxnSpPr>
        <p:spPr>
          <a:xfrm>
            <a:off x="4539996" y="3396463"/>
            <a:ext cx="17067" cy="73390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335777F-2EAD-EB01-A6D2-383817D23B1E}"/>
              </a:ext>
            </a:extLst>
          </p:cNvPr>
          <p:cNvCxnSpPr/>
          <p:nvPr/>
        </p:nvCxnSpPr>
        <p:spPr>
          <a:xfrm>
            <a:off x="5717665" y="3430598"/>
            <a:ext cx="17067" cy="14336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BDF5B8D-1B2C-F4A7-8486-7DFFFC86F663}"/>
              </a:ext>
            </a:extLst>
          </p:cNvPr>
          <p:cNvCxnSpPr/>
          <p:nvPr/>
        </p:nvCxnSpPr>
        <p:spPr>
          <a:xfrm>
            <a:off x="6613923" y="3436172"/>
            <a:ext cx="56364" cy="229181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496535A-2434-7730-31A3-43FE562D4045}"/>
              </a:ext>
            </a:extLst>
          </p:cNvPr>
          <p:cNvSpPr txBox="1"/>
          <p:nvPr/>
        </p:nvSpPr>
        <p:spPr>
          <a:xfrm>
            <a:off x="8106755" y="4071253"/>
            <a:ext cx="14216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/>
              <a:t>Marketing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2A8DE80-DA09-5CA9-ACE0-82771FB0C55F}"/>
              </a:ext>
            </a:extLst>
          </p:cNvPr>
          <p:cNvSpPr txBox="1"/>
          <p:nvPr/>
        </p:nvSpPr>
        <p:spPr>
          <a:xfrm>
            <a:off x="9201308" y="4860702"/>
            <a:ext cx="15345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/>
              <a:t>Operat</a:t>
            </a:r>
            <a:r>
              <a:rPr lang="en-GB" sz="2000" b="1"/>
              <a:t>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922CEC-6371-D86D-13A4-BA901CEBD299}"/>
              </a:ext>
            </a:extLst>
          </p:cNvPr>
          <p:cNvSpPr txBox="1"/>
          <p:nvPr/>
        </p:nvSpPr>
        <p:spPr>
          <a:xfrm>
            <a:off x="10506657" y="5716080"/>
            <a:ext cx="11646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/>
              <a:t>Finance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6AE3AF5-13B5-5111-10D9-7EF7B7FDBF8D}"/>
              </a:ext>
            </a:extLst>
          </p:cNvPr>
          <p:cNvCxnSpPr/>
          <p:nvPr/>
        </p:nvCxnSpPr>
        <p:spPr>
          <a:xfrm>
            <a:off x="8772776" y="3430599"/>
            <a:ext cx="17067" cy="7168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CC0208B-85FE-F15E-A174-F2200B2018C9}"/>
              </a:ext>
            </a:extLst>
          </p:cNvPr>
          <p:cNvCxnSpPr/>
          <p:nvPr/>
        </p:nvCxnSpPr>
        <p:spPr>
          <a:xfrm>
            <a:off x="9950444" y="3430599"/>
            <a:ext cx="17067" cy="13995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D2DD03B-E7D8-A091-2159-4A09EEAD1FE2}"/>
              </a:ext>
            </a:extLst>
          </p:cNvPr>
          <p:cNvCxnSpPr/>
          <p:nvPr/>
        </p:nvCxnSpPr>
        <p:spPr>
          <a:xfrm>
            <a:off x="11145180" y="3396464"/>
            <a:ext cx="17067" cy="2355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8529617-29B0-A57B-D550-BCB4DE955DDE}"/>
              </a:ext>
            </a:extLst>
          </p:cNvPr>
          <p:cNvCxnSpPr/>
          <p:nvPr/>
        </p:nvCxnSpPr>
        <p:spPr>
          <a:xfrm flipH="1">
            <a:off x="2180337" y="1761134"/>
            <a:ext cx="3821479" cy="11899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C02FB75-00C6-0964-8C1E-089C3B4FE138}"/>
              </a:ext>
            </a:extLst>
          </p:cNvPr>
          <p:cNvCxnSpPr/>
          <p:nvPr/>
        </p:nvCxnSpPr>
        <p:spPr>
          <a:xfrm>
            <a:off x="6007815" y="1723833"/>
            <a:ext cx="17059" cy="110939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7E98221-1C2D-7498-D5D2-937FF65C4ECB}"/>
              </a:ext>
            </a:extLst>
          </p:cNvPr>
          <p:cNvCxnSpPr/>
          <p:nvPr/>
        </p:nvCxnSpPr>
        <p:spPr>
          <a:xfrm>
            <a:off x="5968929" y="1757968"/>
            <a:ext cx="4018754" cy="117608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4414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53912EB-359F-0C54-7A7A-974F89A15741}"/>
              </a:ext>
            </a:extLst>
          </p:cNvPr>
          <p:cNvSpPr txBox="1"/>
          <p:nvPr/>
        </p:nvSpPr>
        <p:spPr>
          <a:xfrm>
            <a:off x="187743" y="210506"/>
            <a:ext cx="1181081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                                                            </a:t>
            </a:r>
            <a:r>
              <a:rPr lang="en-GB" sz="2800" b="1" u="sng">
                <a:solidFill>
                  <a:srgbClr val="FF0000"/>
                </a:solidFill>
              </a:rPr>
              <a:t> Matrix Structure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Matrix Structure is very unique, Asda merges both the functional and divisional structures to make for smoother operations.</a:t>
            </a:r>
            <a:endParaRPr lang="en-GB" sz="2800" b="1" u="sng" dirty="0">
              <a:solidFill>
                <a:srgbClr val="FF000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/>
              <a:t>Employees </a:t>
            </a:r>
            <a:r>
              <a:rPr lang="en-GB" sz="2400" b="1" dirty="0"/>
              <a:t>in Asda </a:t>
            </a:r>
            <a:r>
              <a:rPr lang="en-GB" sz="2400" b="1"/>
              <a:t>report to the functional manager and a product manager as </a:t>
            </a:r>
            <a:r>
              <a:rPr lang="en-GB" sz="2400" b="1" dirty="0"/>
              <a:t>both have similar authori</a:t>
            </a:r>
            <a:r>
              <a:rPr lang="en-GB" sz="2400" b="1"/>
              <a:t>ty.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Whenever Asda has a gathering </a:t>
            </a:r>
            <a:r>
              <a:rPr lang="en-GB" sz="2400" b="1" dirty="0" err="1"/>
              <a:t>its</a:t>
            </a:r>
            <a:r>
              <a:rPr lang="en-GB" sz="2400" b="1" dirty="0"/>
              <a:t> when opening a new store layout, or a form of recycling and sustainability initiative or promotional campaign to sell their products. (Robbins and Judge, 2022 p.528)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53DF06-4FFF-604D-50B7-134CA2F1B404}"/>
              </a:ext>
            </a:extLst>
          </p:cNvPr>
          <p:cNvSpPr txBox="1"/>
          <p:nvPr/>
        </p:nvSpPr>
        <p:spPr>
          <a:xfrm>
            <a:off x="153608" y="3396463"/>
            <a:ext cx="1187908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u="sng">
                <a:solidFill>
                  <a:srgbClr val="00B0F0"/>
                </a:solidFill>
              </a:rPr>
              <a:t>Advantages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Colleagues have room to </a:t>
            </a:r>
            <a:r>
              <a:rPr lang="en-GB" sz="2400" b="1" dirty="0" err="1"/>
              <a:t>manouver</a:t>
            </a:r>
            <a:r>
              <a:rPr lang="en-GB" sz="2400" b="1" dirty="0"/>
              <a:t> from different positions.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Allows Asda colleagues to form  teamworking.</a:t>
            </a:r>
            <a:endParaRPr lang="en-GB" sz="2400" b="1" dirty="0"/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Adapting the skills in an efficient wa</a:t>
            </a:r>
            <a:r>
              <a:rPr lang="en-GB" sz="2400" b="1"/>
              <a:t>y.</a:t>
            </a:r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r>
              <a:rPr lang="en-GB" sz="2400" b="1" u="sng">
                <a:solidFill>
                  <a:srgbClr val="00B0F0"/>
                </a:solidFill>
              </a:rPr>
              <a:t>Disadvantages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Having 2 high figures could cause clashes of authorit</a:t>
            </a:r>
            <a:r>
              <a:rPr lang="en-GB" sz="2400" b="1"/>
              <a:t>y.</a:t>
            </a:r>
            <a:endParaRPr lang="en-GB" sz="2400" b="1" dirty="0"/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Employees won't know who to report to.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The communication needs to be top tier.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288053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4A7760-3938-71ED-C1AF-D3B704046287}"/>
              </a:ext>
            </a:extLst>
          </p:cNvPr>
          <p:cNvSpPr txBox="1"/>
          <p:nvPr/>
        </p:nvSpPr>
        <p:spPr>
          <a:xfrm>
            <a:off x="153608" y="204811"/>
            <a:ext cx="117937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                                                      </a:t>
            </a:r>
            <a:endParaRPr lang="en-GB" sz="2800" b="1" u="sng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C0D1CFA-0478-0F8F-73C8-70690A115C36}"/>
              </a:ext>
            </a:extLst>
          </p:cNvPr>
          <p:cNvSpPr/>
          <p:nvPr/>
        </p:nvSpPr>
        <p:spPr>
          <a:xfrm>
            <a:off x="3789019" y="870450"/>
            <a:ext cx="3311125" cy="44375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Chief </a:t>
            </a:r>
            <a:r>
              <a:rPr lang="en-GB"/>
              <a:t>Executive </a:t>
            </a:r>
          </a:p>
          <a:p>
            <a:pPr algn="ctr"/>
            <a:r>
              <a:rPr lang="en-GB"/>
              <a:t>Officer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5C1A6BB-611F-D14C-7B08-26BDCB6DA56D}"/>
              </a:ext>
            </a:extLst>
          </p:cNvPr>
          <p:cNvSpPr/>
          <p:nvPr/>
        </p:nvSpPr>
        <p:spPr>
          <a:xfrm>
            <a:off x="580300" y="2235863"/>
            <a:ext cx="3498869" cy="6827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Marketing Director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5A6E88-4B60-E5FB-C00D-903AC2D380BE}"/>
              </a:ext>
            </a:extLst>
          </p:cNvPr>
          <p:cNvSpPr/>
          <p:nvPr/>
        </p:nvSpPr>
        <p:spPr>
          <a:xfrm>
            <a:off x="648570" y="3601275"/>
            <a:ext cx="3328193" cy="5461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Finance Director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19DB15-070A-174A-A3C4-8E636428D609}"/>
              </a:ext>
            </a:extLst>
          </p:cNvPr>
          <p:cNvSpPr/>
          <p:nvPr/>
        </p:nvSpPr>
        <p:spPr>
          <a:xfrm>
            <a:off x="7680445" y="2167592"/>
            <a:ext cx="3720749" cy="47789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Operations Director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6A28A1E-DE9C-9F88-7387-B09C41B22C4D}"/>
              </a:ext>
            </a:extLst>
          </p:cNvPr>
          <p:cNvSpPr/>
          <p:nvPr/>
        </p:nvSpPr>
        <p:spPr>
          <a:xfrm>
            <a:off x="7782852" y="3567140"/>
            <a:ext cx="3481802" cy="3754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Project Team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27D89D0-24E6-0884-CA19-DE5CD9BB1E32}"/>
              </a:ext>
            </a:extLst>
          </p:cNvPr>
          <p:cNvCxnSpPr/>
          <p:nvPr/>
        </p:nvCxnSpPr>
        <p:spPr>
          <a:xfrm flipH="1">
            <a:off x="2524674" y="1368578"/>
            <a:ext cx="2066692" cy="82640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1037123-E2DD-3838-6FE5-9C967946DB43}"/>
              </a:ext>
            </a:extLst>
          </p:cNvPr>
          <p:cNvCxnSpPr/>
          <p:nvPr/>
        </p:nvCxnSpPr>
        <p:spPr>
          <a:xfrm>
            <a:off x="6332100" y="1314209"/>
            <a:ext cx="2611351" cy="81924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216DF78-2D81-3227-465A-5D0AF58F7992}"/>
              </a:ext>
            </a:extLst>
          </p:cNvPr>
          <p:cNvCxnSpPr/>
          <p:nvPr/>
        </p:nvCxnSpPr>
        <p:spPr>
          <a:xfrm>
            <a:off x="2491877" y="2918569"/>
            <a:ext cx="17059" cy="6827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F1FC710-77A0-AF2B-2197-5BE7C5942342}"/>
              </a:ext>
            </a:extLst>
          </p:cNvPr>
          <p:cNvCxnSpPr/>
          <p:nvPr/>
        </p:nvCxnSpPr>
        <p:spPr>
          <a:xfrm>
            <a:off x="9677361" y="2645487"/>
            <a:ext cx="17067" cy="8704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A8FF6CD-B4B6-DDFC-5C8A-E9F9BF4C983F}"/>
              </a:ext>
            </a:extLst>
          </p:cNvPr>
          <p:cNvCxnSpPr/>
          <p:nvPr/>
        </p:nvCxnSpPr>
        <p:spPr>
          <a:xfrm>
            <a:off x="3976763" y="3737816"/>
            <a:ext cx="3823155" cy="11947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EAF1611-99A0-FC6B-549E-EFCB186AF5E4}"/>
              </a:ext>
            </a:extLst>
          </p:cNvPr>
          <p:cNvSpPr/>
          <p:nvPr/>
        </p:nvSpPr>
        <p:spPr>
          <a:xfrm>
            <a:off x="8055934" y="4437590"/>
            <a:ext cx="3242855" cy="42669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Project Manager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3899ED6-29A6-8B6C-8788-3373446F3B41}"/>
              </a:ext>
            </a:extLst>
          </p:cNvPr>
          <p:cNvCxnSpPr/>
          <p:nvPr/>
        </p:nvCxnSpPr>
        <p:spPr>
          <a:xfrm flipH="1">
            <a:off x="9716973" y="3949024"/>
            <a:ext cx="26192" cy="4976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C3AA497E-E1EB-120D-F167-919C007147E1}"/>
              </a:ext>
            </a:extLst>
          </p:cNvPr>
          <p:cNvSpPr txBox="1"/>
          <p:nvPr/>
        </p:nvSpPr>
        <p:spPr>
          <a:xfrm>
            <a:off x="8482976" y="5502530"/>
            <a:ext cx="2393583" cy="1359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Marketing Staff</a:t>
            </a:r>
          </a:p>
          <a:p>
            <a:r>
              <a:rPr lang="en-GB" sz="2000" b="1"/>
              <a:t>Operations Staff</a:t>
            </a:r>
          </a:p>
          <a:p>
            <a:r>
              <a:rPr lang="en-GB" sz="2000" b="1"/>
              <a:t>Finance Staff</a:t>
            </a:r>
          </a:p>
          <a:p>
            <a:r>
              <a:rPr lang="en-GB" sz="2000" b="1"/>
              <a:t>HR Staff</a:t>
            </a:r>
            <a:endParaRPr lang="en-GB" sz="2000" b="1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27F0E1E-5FEF-19AA-DEA4-EAFF056A8FA3}"/>
              </a:ext>
            </a:extLst>
          </p:cNvPr>
          <p:cNvCxnSpPr/>
          <p:nvPr/>
        </p:nvCxnSpPr>
        <p:spPr>
          <a:xfrm>
            <a:off x="9677362" y="4864282"/>
            <a:ext cx="51202" cy="6827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3553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262E51-75BC-6096-E37D-C81DCDB36F52}"/>
              </a:ext>
            </a:extLst>
          </p:cNvPr>
          <p:cNvSpPr txBox="1"/>
          <p:nvPr/>
        </p:nvSpPr>
        <p:spPr>
          <a:xfrm>
            <a:off x="341353" y="341353"/>
            <a:ext cx="11588939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                                       </a:t>
            </a:r>
            <a:r>
              <a:rPr lang="en-GB" sz="2400" b="1" u="sng">
                <a:solidFill>
                  <a:srgbClr val="FF0000"/>
                </a:solidFill>
              </a:rPr>
              <a:t>Conclusion</a:t>
            </a:r>
            <a:endParaRPr lang="en-GB" sz="2400" b="1" u="sng">
              <a:solidFill>
                <a:srgbClr val="FF0000"/>
              </a:solidFill>
              <a:latin typeface="Aptos"/>
            </a:endParaRPr>
          </a:p>
          <a:p>
            <a:pPr marL="342900" indent="-342900">
              <a:buFont typeface="Arial"/>
              <a:buChar char="•"/>
            </a:pPr>
            <a:endParaRPr lang="en-GB" sz="2400" b="1" u="sng" dirty="0">
              <a:solidFill>
                <a:srgbClr val="FF000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In an organisation like Asda having a good layout and organisational structure it has an important role in establishing a strong company.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Each structure </a:t>
            </a:r>
            <a:r>
              <a:rPr lang="en-GB" sz="2400" b="1"/>
              <a:t>shown about Asda </a:t>
            </a:r>
            <a:r>
              <a:rPr lang="en-GB" sz="2400" b="1" dirty="0"/>
              <a:t>has a way it functions, and the differences it has in advantages and </a:t>
            </a:r>
            <a:r>
              <a:rPr lang="en-GB" sz="2400" b="1"/>
              <a:t>disadvantages.</a:t>
            </a:r>
          </a:p>
          <a:p>
            <a:pPr marL="342900" indent="-342900">
              <a:buFont typeface="Arial"/>
              <a:buChar char="•"/>
            </a:pPr>
            <a:r>
              <a:rPr lang="en-GB" sz="2400" b="1"/>
              <a:t>Different benefits it  provides from each structure,</a:t>
            </a:r>
            <a:endParaRPr lang="en-GB" sz="2400" b="1" dirty="0"/>
          </a:p>
          <a:p>
            <a:r>
              <a:rPr lang="en-GB" sz="2400" b="1" dirty="0"/>
              <a:t>         Functional structure allows </a:t>
            </a:r>
            <a:r>
              <a:rPr lang="en-GB" sz="2400" b="1"/>
              <a:t>for good control of the business.</a:t>
            </a:r>
          </a:p>
          <a:p>
            <a:r>
              <a:rPr lang="en-GB" sz="2400" b="1"/>
              <a:t>         Divisional Structure allows for managing different product categories.</a:t>
            </a:r>
          </a:p>
          <a:p>
            <a:r>
              <a:rPr lang="en-GB" sz="2400" b="1" dirty="0"/>
              <a:t>         Matrix Structure allows for adopting good projects gathering or some new ideas being implemented.</a:t>
            </a: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Asda has a way it develops these structures for allowing profits being gained and having a set of princi</a:t>
            </a:r>
            <a:r>
              <a:rPr lang="en-GB" sz="2400" b="1"/>
              <a:t>ples in place</a:t>
            </a:r>
            <a:r>
              <a:rPr lang="en-GB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97533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A5361E-B204-DF67-EABD-561739141B9E}"/>
              </a:ext>
            </a:extLst>
          </p:cNvPr>
          <p:cNvSpPr txBox="1"/>
          <p:nvPr/>
        </p:nvSpPr>
        <p:spPr>
          <a:xfrm>
            <a:off x="204811" y="221879"/>
            <a:ext cx="1177668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                               </a:t>
            </a:r>
            <a:r>
              <a:rPr lang="en-GB" u="sng" dirty="0">
                <a:solidFill>
                  <a:srgbClr val="FF0000"/>
                </a:solidFill>
              </a:rPr>
              <a:t> </a:t>
            </a:r>
            <a:r>
              <a:rPr lang="en-GB" sz="2400" b="1" u="sng">
                <a:solidFill>
                  <a:srgbClr val="FF0000"/>
                </a:solidFill>
              </a:rPr>
              <a:t>Reference List</a:t>
            </a:r>
          </a:p>
          <a:p>
            <a:endParaRPr lang="en-GB" sz="2400" b="1" u="sng" dirty="0">
              <a:solidFill>
                <a:srgbClr val="FF000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Robbins, S.P and Judge, T.A. (2022) </a:t>
            </a:r>
            <a:r>
              <a:rPr lang="en-GB" sz="2400" b="1" i="1" dirty="0"/>
              <a:t>Organizational </a:t>
            </a:r>
            <a:r>
              <a:rPr lang="en-GB" sz="2400" b="1" i="1" err="1"/>
              <a:t>Behavior</a:t>
            </a:r>
            <a:r>
              <a:rPr lang="en-GB" sz="2400" b="1" i="1" dirty="0"/>
              <a:t>.</a:t>
            </a:r>
            <a:r>
              <a:rPr lang="en-GB" sz="2400" b="1" dirty="0"/>
              <a:t> 18th </a:t>
            </a:r>
            <a:r>
              <a:rPr lang="en-GB" sz="2400" b="1" err="1"/>
              <a:t>edn</a:t>
            </a:r>
            <a:r>
              <a:rPr lang="en-GB" sz="2400" b="1" dirty="0"/>
              <a:t>. </a:t>
            </a:r>
            <a:r>
              <a:rPr lang="en-GB" sz="2400" b="1"/>
              <a:t>Harlow: Pearson.</a:t>
            </a:r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Daft, R.L. (2021) </a:t>
            </a:r>
            <a:r>
              <a:rPr lang="en-GB" sz="2400" b="1" i="1" dirty="0"/>
              <a:t>Organisation Theory and Design.</a:t>
            </a:r>
            <a:r>
              <a:rPr lang="en-GB" sz="2400" b="1" dirty="0"/>
              <a:t> 13th </a:t>
            </a:r>
            <a:r>
              <a:rPr lang="en-GB" sz="2400" b="1" err="1"/>
              <a:t>edn</a:t>
            </a:r>
            <a:r>
              <a:rPr lang="en-GB" sz="2400" b="1"/>
              <a:t>. Boston: Cengage Learning.</a:t>
            </a:r>
          </a:p>
          <a:p>
            <a:pPr marL="342900" indent="-342900">
              <a:buFont typeface="Arial"/>
              <a:buChar char="•"/>
            </a:pPr>
            <a:endParaRPr lang="en-GB" sz="2400" b="1" dirty="0"/>
          </a:p>
          <a:p>
            <a:pPr marL="342900" indent="-342900">
              <a:buFont typeface="Arial"/>
              <a:buChar char="•"/>
            </a:pPr>
            <a:r>
              <a:rPr lang="en-GB" sz="2400" b="1" dirty="0"/>
              <a:t>Johnson, G., Scholes, K. and Whittington, R. (2020)</a:t>
            </a:r>
            <a:r>
              <a:rPr lang="en-GB" sz="2400" b="1" i="1" dirty="0"/>
              <a:t> Exploring Strategy.</a:t>
            </a:r>
            <a:r>
              <a:rPr lang="en-GB" sz="2400" b="1" dirty="0"/>
              <a:t> 12th </a:t>
            </a:r>
            <a:r>
              <a:rPr lang="en-GB" sz="2400" b="1" dirty="0" err="1"/>
              <a:t>edn</a:t>
            </a:r>
            <a:r>
              <a:rPr lang="en-GB" sz="2400" b="1" dirty="0"/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3780722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Amdad The Great</cp:lastModifiedBy>
  <cp:revision>464</cp:revision>
  <dcterms:created xsi:type="dcterms:W3CDTF">2013-07-15T20:26:40Z</dcterms:created>
  <dcterms:modified xsi:type="dcterms:W3CDTF">2026-03-24T23:26:48Z</dcterms:modified>
</cp:coreProperties>
</file>