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3" r:id="rId7"/>
    <p:sldId id="265" r:id="rId8"/>
    <p:sldId id="267" r:id="rId9"/>
    <p:sldId id="258" r:id="rId10"/>
    <p:sldId id="259" r:id="rId11"/>
    <p:sldId id="261" r:id="rId12"/>
    <p:sldId id="260" r:id="rId13"/>
    <p:sldId id="268" r:id="rId14"/>
    <p:sldId id="269" r:id="rId15"/>
    <p:sldId id="264" r:id="rId16"/>
    <p:sldId id="262" r:id="rId17"/>
    <p:sldId id="266"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BA2ED-1C5F-37B8-91B4-67C278120FDE}" v="47" dt="2026-07-15T14:12:11.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4" d="100"/>
          <a:sy n="74" d="100"/>
        </p:scale>
        <p:origin x="780" y="7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8" Type="http://schemas.openxmlformats.org/officeDocument/2006/relationships/hyperlink" Target="https://www.cancerresearchuk.org/about-cancer/breast-cancer/about" TargetMode="External"/><Relationship Id="rId3" Type="http://schemas.openxmlformats.org/officeDocument/2006/relationships/slideLayout" Target="../slideLayouts/slideLayout1.xml"/><Relationship Id="rId7" Type="http://schemas.openxmlformats.org/officeDocument/2006/relationships/hyperlink" Target="https://www.cancerresearchuk.org/about-cancer/breast-cancer"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cancerresearchuk.org/health-professional/cancer-statistics/statistics-by-cancer-type/breast-cancer" TargetMode="External"/><Relationship Id="rId11" Type="http://schemas.openxmlformats.org/officeDocument/2006/relationships/image" Target="../media/image1.png"/><Relationship Id="rId5" Type="http://schemas.openxmlformats.org/officeDocument/2006/relationships/hyperlink" Target="https://breastcancernow.org/about-breast-cancer/awareness/signs-and-symptoms-of-breast-cancer?gad_source=1&amp;gad_campaignid=827619324&amp;gbraid=0AAAAAD1B14gF5z_ZrHPZRe_dnAdIW-1eK&amp;gclid=CjwKCAjw6rfSBhAqEiwA_yocpnqlTjMd8XS_7V6fWxcYJPkeHlbRUlo0lJ_zcmPVtg7cC1AIbJtiqhoCKswQAvD_BwE" TargetMode="External"/><Relationship Id="rId10" Type="http://schemas.openxmlformats.org/officeDocument/2006/relationships/hyperlink" Target="https://lymphoma-action.org.uk/information-and-support/what-lymphoma/lymphatic-system" TargetMode="External"/><Relationship Id="rId4" Type="http://schemas.openxmlformats.org/officeDocument/2006/relationships/hyperlink" Target="https://ascensushealth.com.sg/blog/common-symptoms-of-breast-cancer/" TargetMode="External"/><Relationship Id="rId9" Type="http://schemas.openxmlformats.org/officeDocument/2006/relationships/hyperlink" Target="https://www.emedicinehealth.com/breast_cancer/article_em.htm"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reventbreastcancer.org.uk/about-breast-cancer/what-is-breast-cancer/?gad_source=1&amp;gad_campaignid=16146174706&amp;gbraid=0AAAAADPpIUBuVdvd8rHbuRIHY3nrSDWln&amp;gclid=CjwKCAjw6rfSBhAqEiwA_yocpoNL5tUMe4dr8IM0HBjQE_oEL4OPlmg8BKQJ6aF5Sqtg7VmqhouHpRoCX2kQAvD_BwE" TargetMode="External"/><Relationship Id="rId3" Type="http://schemas.openxmlformats.org/officeDocument/2006/relationships/slideLayout" Target="../slideLayouts/slideLayout1.xml"/><Relationship Id="rId7" Type="http://schemas.openxmlformats.org/officeDocument/2006/relationships/hyperlink" Target="https://www.nhs.uk/conditions/breast-cancer-in-women/"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hs.uk/condtions/breast-cancer/treatment/" TargetMode="External"/><Relationship Id="rId5" Type="http://schemas.openxmlformats.org/officeDocument/2006/relationships/hyperlink" Target="https://www.nice.org.uk/guidance/" TargetMode="External"/><Relationship Id="rId4" Type="http://schemas.openxmlformats.org/officeDocument/2006/relationships/hyperlink" Target="https://www.macmillan.org.uk/cancer/information-and-support/breast-cancer/the-breasts" TargetMode="Externa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48229" y="171677"/>
            <a:ext cx="9144000" cy="2387600"/>
          </a:xfrm>
        </p:spPr>
        <p:txBody>
          <a:bodyPr>
            <a:normAutofit/>
          </a:bodyPr>
          <a:lstStyle/>
          <a:p>
            <a:r>
              <a:rPr lang="en-US" sz="4000"/>
              <a:t>Breast Cancer Presentation</a:t>
            </a:r>
          </a:p>
        </p:txBody>
      </p:sp>
      <p:sp>
        <p:nvSpPr>
          <p:cNvPr id="3" name="Subtitle 2"/>
          <p:cNvSpPr>
            <a:spLocks noGrp="1"/>
          </p:cNvSpPr>
          <p:nvPr>
            <p:ph type="subTitle" idx="1"/>
          </p:nvPr>
        </p:nvSpPr>
        <p:spPr>
          <a:xfrm>
            <a:off x="1052286" y="2557009"/>
            <a:ext cx="9144000" cy="2867704"/>
          </a:xfrm>
        </p:spPr>
        <p:txBody>
          <a:bodyPr vert="horz" lIns="91440" tIns="45720" rIns="91440" bIns="45720" rtlCol="0" anchor="t">
            <a:normAutofit/>
          </a:bodyPr>
          <a:lstStyle/>
          <a:p>
            <a:r>
              <a:rPr lang="en-US"/>
              <a:t>Name: Aliyah Bogle </a:t>
            </a:r>
          </a:p>
          <a:p>
            <a:r>
              <a:rPr lang="en-US"/>
              <a:t>Student Number:2319063</a:t>
            </a:r>
          </a:p>
          <a:p>
            <a:r>
              <a:rPr lang="en-US"/>
              <a:t>Lecturer Name: Robert Nartowski</a:t>
            </a:r>
          </a:p>
          <a:p>
            <a:r>
              <a:rPr lang="en-US"/>
              <a:t>Module Code: BMHP5023</a:t>
            </a:r>
            <a:endParaRPr lang="en-US" dirty="0"/>
          </a:p>
          <a:p>
            <a:r>
              <a:rPr lang="en-US"/>
              <a:t>Assignment title: Component 2 Presentation </a:t>
            </a:r>
            <a:endParaRPr lang="en-US" dirty="0"/>
          </a:p>
          <a:p>
            <a:endParaRPr lang="en-US" dirty="0"/>
          </a:p>
          <a:p>
            <a:endParaRPr lang="en-US" dirty="0"/>
          </a:p>
        </p:txBody>
      </p:sp>
      <p:pic>
        <p:nvPicPr>
          <p:cNvPr id="21" name="Audio 20">
            <a:hlinkClick r:id="" action="ppaction://media"/>
            <a:extLst>
              <a:ext uri="{FF2B5EF4-FFF2-40B4-BE49-F238E27FC236}">
                <a16:creationId xmlns:a16="http://schemas.microsoft.com/office/drawing/2014/main" id="{1649C2FF-8212-97E8-6295-3E207BA2550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8948"/>
    </mc:Choice>
    <mc:Fallback>
      <p:transition spd="slow" advTm="18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03A59-943A-E632-3C91-6C74D2688456}"/>
              </a:ext>
            </a:extLst>
          </p:cNvPr>
          <p:cNvSpPr>
            <a:spLocks noGrp="1"/>
          </p:cNvSpPr>
          <p:nvPr>
            <p:ph type="ctrTitle"/>
          </p:nvPr>
        </p:nvSpPr>
        <p:spPr>
          <a:xfrm>
            <a:off x="-2191657" y="-459693"/>
            <a:ext cx="10014857" cy="1393372"/>
          </a:xfrm>
        </p:spPr>
        <p:txBody>
          <a:bodyPr>
            <a:normAutofit/>
          </a:bodyPr>
          <a:lstStyle/>
          <a:p>
            <a:r>
              <a:rPr lang="en-US" sz="2800" dirty="0"/>
              <a:t>Introduction to breast Canc</a:t>
            </a:r>
            <a:r>
              <a:rPr lang="en-US" sz="2800"/>
              <a:t>er </a:t>
            </a:r>
            <a:endParaRPr lang="en-US" sz="2800" dirty="0"/>
          </a:p>
        </p:txBody>
      </p:sp>
      <p:sp>
        <p:nvSpPr>
          <p:cNvPr id="3" name="Subtitle 2">
            <a:extLst>
              <a:ext uri="{FF2B5EF4-FFF2-40B4-BE49-F238E27FC236}">
                <a16:creationId xmlns:a16="http://schemas.microsoft.com/office/drawing/2014/main" id="{E2556710-E245-16AB-2965-DA6232298148}"/>
              </a:ext>
            </a:extLst>
          </p:cNvPr>
          <p:cNvSpPr>
            <a:spLocks noGrp="1"/>
          </p:cNvSpPr>
          <p:nvPr>
            <p:ph type="subTitle" idx="1"/>
          </p:nvPr>
        </p:nvSpPr>
        <p:spPr>
          <a:xfrm>
            <a:off x="-101599" y="1112839"/>
            <a:ext cx="12141199" cy="5465761"/>
          </a:xfrm>
        </p:spPr>
        <p:txBody>
          <a:bodyPr vert="horz" lIns="91440" tIns="45720" rIns="91440" bIns="45720" rtlCol="0" anchor="t">
            <a:normAutofit/>
          </a:bodyPr>
          <a:lstStyle/>
          <a:p>
            <a:pPr algn="l"/>
            <a:r>
              <a:rPr lang="en-US" dirty="0"/>
              <a:t>Breast Cancer is a common type of cancer which affects both women and men, although it is mainly common in women. Breast Cancer happens when cells in the breast begin to grow uncontrollably and form a </a:t>
            </a:r>
            <a:r>
              <a:rPr lang="en-US"/>
              <a:t>tumor. If it is not diagnosed and treated early, it can spread to </a:t>
            </a:r>
            <a:r>
              <a:rPr lang="en-US" dirty="0"/>
              <a:t>other parts of the body. </a:t>
            </a:r>
            <a:endParaRPr lang="en-US"/>
          </a:p>
          <a:p>
            <a:pPr algn="l"/>
            <a:r>
              <a:rPr lang="en-US" dirty="0"/>
              <a:t>Breast Cancer can have a major impact of a person's physical health, emotional wellbeing and daily life. However, improvements in screening, early diagnosis and treatment have increased survival rates and helped many people live longer after being diagnosed. In this </a:t>
            </a:r>
            <a:r>
              <a:rPr lang="en-US"/>
              <a:t>assignment, I will talk about  breast cancer, including its causes, signs and symptoms, </a:t>
            </a:r>
            <a:r>
              <a:rPr lang="en-US" dirty="0"/>
              <a:t>diagnosis, treatment and the role of health and social care professionals in supporting individuals living with the conditions (Cancer Research UK, 2026).</a:t>
            </a:r>
          </a:p>
          <a:p>
            <a:pPr algn="l"/>
            <a:r>
              <a:rPr lang="en-US" dirty="0"/>
              <a:t>In this presentation, I will explain what breast cancer is, how it affects the body, the signs and </a:t>
            </a:r>
            <a:r>
              <a:rPr lang="en-US"/>
              <a:t>symptoms </a:t>
            </a:r>
            <a:r>
              <a:rPr lang="en-US" dirty="0"/>
              <a:t>, risk factors , diagnosis and treatment. I will also discuss a care plan for a fictional patient and explain how health and social care professionals can support someone living with breast cancer.</a:t>
            </a:r>
          </a:p>
        </p:txBody>
      </p:sp>
      <p:pic>
        <p:nvPicPr>
          <p:cNvPr id="12" name="Audio 11">
            <a:hlinkClick r:id="" action="ppaction://media"/>
            <a:extLst>
              <a:ext uri="{FF2B5EF4-FFF2-40B4-BE49-F238E27FC236}">
                <a16:creationId xmlns:a16="http://schemas.microsoft.com/office/drawing/2014/main" id="{65EF6890-B721-14F8-A5AA-10F810322B1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8994989"/>
      </p:ext>
    </p:extLst>
  </p:cSld>
  <p:clrMapOvr>
    <a:masterClrMapping/>
  </p:clrMapOvr>
  <mc:AlternateContent xmlns:mc="http://schemas.openxmlformats.org/markup-compatibility/2006">
    <mc:Choice xmlns:p14="http://schemas.microsoft.com/office/powerpoint/2010/main" Requires="p14">
      <p:transition spd="slow" p14:dur="2000" advTm="66574"/>
    </mc:Choice>
    <mc:Fallback>
      <p:transition spd="slow" advTm="66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ackground Fill">
            <a:extLst>
              <a:ext uri="{FF2B5EF4-FFF2-40B4-BE49-F238E27FC236}">
                <a16:creationId xmlns:a16="http://schemas.microsoft.com/office/drawing/2014/main" id="{3C915414-2809-4735-A560-0D5FE6670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076"/>
            <a:ext cx="12188952" cy="6858000"/>
          </a:xfrm>
          <a:prstGeom prst="rect">
            <a:avLst/>
          </a:prstGeom>
          <a:solidFill>
            <a:schemeClr val="bg1">
              <a:lumMod val="95000"/>
            </a:schemeClr>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 name="Grid">
            <a:extLst>
              <a:ext uri="{FF2B5EF4-FFF2-40B4-BE49-F238E27FC236}">
                <a16:creationId xmlns:a16="http://schemas.microsoft.com/office/drawing/2014/main" id="{24413201-85BF-4680-A7D4-10CDBD0356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038471" cy="6858000"/>
            <a:chOff x="0" y="-12406"/>
            <a:chExt cx="12038471" cy="6858000"/>
          </a:xfrm>
        </p:grpSpPr>
        <p:cxnSp>
          <p:nvCxnSpPr>
            <p:cNvPr id="19" name="Straight Connector 18">
              <a:extLst>
                <a:ext uri="{FF2B5EF4-FFF2-40B4-BE49-F238E27FC236}">
                  <a16:creationId xmlns:a16="http://schemas.microsoft.com/office/drawing/2014/main" id="{1F819D8C-C8E5-4336-9882-79FBF65551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0"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0" name="Straight Connector 19">
              <a:extLst>
                <a:ext uri="{FF2B5EF4-FFF2-40B4-BE49-F238E27FC236}">
                  <a16:creationId xmlns:a16="http://schemas.microsoft.com/office/drawing/2014/main" id="{7D732480-09E4-401A-B2D9-E6C662FBCA2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719781"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1" name="Straight Connector 20">
              <a:extLst>
                <a:ext uri="{FF2B5EF4-FFF2-40B4-BE49-F238E27FC236}">
                  <a16:creationId xmlns:a16="http://schemas.microsoft.com/office/drawing/2014/main" id="{87D8355C-E417-4D36-91FF-2CC1E1FE9F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72683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2" name="Straight Connector 21">
              <a:extLst>
                <a:ext uri="{FF2B5EF4-FFF2-40B4-BE49-F238E27FC236}">
                  <a16:creationId xmlns:a16="http://schemas.microsoft.com/office/drawing/2014/main" id="{6ADF7267-EAAE-43CE-ACEF-608328FB17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25"/>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3" name="Straight Connector 22">
              <a:extLst>
                <a:ext uri="{FF2B5EF4-FFF2-40B4-BE49-F238E27FC236}">
                  <a16:creationId xmlns:a16="http://schemas.microsoft.com/office/drawing/2014/main" id="{54C901E2-0CDB-4316-B262-3B9E68F3350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7294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4" name="Straight Connector 23">
              <a:extLst>
                <a:ext uri="{FF2B5EF4-FFF2-40B4-BE49-F238E27FC236}">
                  <a16:creationId xmlns:a16="http://schemas.microsoft.com/office/drawing/2014/main" id="{D8F6D31A-084C-4F10-9A8F-A9645DFB71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6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5" name="Straight Connector 24">
              <a:extLst>
                <a:ext uri="{FF2B5EF4-FFF2-40B4-BE49-F238E27FC236}">
                  <a16:creationId xmlns:a16="http://schemas.microsoft.com/office/drawing/2014/main" id="{E38E09F0-F130-45B5-B0AF-7EF3F0172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684395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6" name="Straight Connector 25">
              <a:extLst>
                <a:ext uri="{FF2B5EF4-FFF2-40B4-BE49-F238E27FC236}">
                  <a16:creationId xmlns:a16="http://schemas.microsoft.com/office/drawing/2014/main" id="{569330E2-17DA-4F0D-B377-6E4499C79A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131209"/>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7" name="Straight Connector 26">
              <a:extLst>
                <a:ext uri="{FF2B5EF4-FFF2-40B4-BE49-F238E27FC236}">
                  <a16:creationId xmlns:a16="http://schemas.microsoft.com/office/drawing/2014/main" id="{A3192707-5744-4C77-8CD6-D682F90800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2089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8" name="Straight Connector 27">
              <a:extLst>
                <a:ext uri="{FF2B5EF4-FFF2-40B4-BE49-F238E27FC236}">
                  <a16:creationId xmlns:a16="http://schemas.microsoft.com/office/drawing/2014/main" id="{E367A44A-5DD0-43B5-B6DB-1CA3BC5AF0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422784"/>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29" name="Straight Connector 28">
              <a:extLst>
                <a:ext uri="{FF2B5EF4-FFF2-40B4-BE49-F238E27FC236}">
                  <a16:creationId xmlns:a16="http://schemas.microsoft.com/office/drawing/2014/main" id="{280809D1-164B-4A0C-84BB-2AC46F3BDE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1832198"/>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0" name="Straight Connector 29">
              <a:extLst>
                <a:ext uri="{FF2B5EF4-FFF2-40B4-BE49-F238E27FC236}">
                  <a16:creationId xmlns:a16="http://schemas.microsoft.com/office/drawing/2014/main" id="{E379EC94-3698-4695-8CE7-61DBDF5EE6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3538773"/>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1" name="Straight Connector 30">
              <a:extLst>
                <a:ext uri="{FF2B5EF4-FFF2-40B4-BE49-F238E27FC236}">
                  <a16:creationId xmlns:a16="http://schemas.microsoft.com/office/drawing/2014/main" id="{8755B95C-6A71-4D4F-8F48-B21F893E6F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0" y="5240042"/>
              <a:ext cx="12038471" cy="0"/>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2" name="Straight Connector 31">
              <a:extLst>
                <a:ext uri="{FF2B5EF4-FFF2-40B4-BE49-F238E27FC236}">
                  <a16:creationId xmlns:a16="http://schemas.microsoft.com/office/drawing/2014/main" id="{6099C53A-E394-462E-BF63-1639A8E283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828837"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3" name="Straight Connector 32">
              <a:extLst>
                <a:ext uri="{FF2B5EF4-FFF2-40B4-BE49-F238E27FC236}">
                  <a16:creationId xmlns:a16="http://schemas.microsoft.com/office/drawing/2014/main" id="{9AC427FF-C3BE-45A0-9FB1-A6A4C8C4CD8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439563"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4" name="Straight Connector 33">
              <a:extLst>
                <a:ext uri="{FF2B5EF4-FFF2-40B4-BE49-F238E27FC236}">
                  <a16:creationId xmlns:a16="http://schemas.microsoft.com/office/drawing/2014/main" id="{2B15D91A-BF52-4704-8F6B-A7C47461819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59344"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5" name="Straight Connector 34">
              <a:extLst>
                <a:ext uri="{FF2B5EF4-FFF2-40B4-BE49-F238E27FC236}">
                  <a16:creationId xmlns:a16="http://schemas.microsoft.com/office/drawing/2014/main" id="{1D9241FD-0E0D-409B-A2AF-8F06ACB7577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79125"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6" name="Straight Connector 35">
              <a:extLst>
                <a:ext uri="{FF2B5EF4-FFF2-40B4-BE49-F238E27FC236}">
                  <a16:creationId xmlns:a16="http://schemas.microsoft.com/office/drawing/2014/main" id="{F8B3D884-11F6-4FF3-82C2-1C2311451C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59890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7" name="Straight Connector 36">
              <a:extLst>
                <a:ext uri="{FF2B5EF4-FFF2-40B4-BE49-F238E27FC236}">
                  <a16:creationId xmlns:a16="http://schemas.microsoft.com/office/drawing/2014/main" id="{A15AB342-981A-44B4-846D-B0B2394ACF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038471"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8" name="Straight Connector 37">
              <a:extLst>
                <a:ext uri="{FF2B5EF4-FFF2-40B4-BE49-F238E27FC236}">
                  <a16:creationId xmlns:a16="http://schemas.microsoft.com/office/drawing/2014/main" id="{872C80E7-0A00-4063-BEE2-6B6B446A4A7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318688" y="-25"/>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39" name="Straight Connector 38">
              <a:extLst>
                <a:ext uri="{FF2B5EF4-FFF2-40B4-BE49-F238E27FC236}">
                  <a16:creationId xmlns:a16="http://schemas.microsoft.com/office/drawing/2014/main" id="{CDDFAF9B-F940-4E8C-905E-31851E6E71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54926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0" name="Straight Connector 39">
              <a:extLst>
                <a:ext uri="{FF2B5EF4-FFF2-40B4-BE49-F238E27FC236}">
                  <a16:creationId xmlns:a16="http://schemas.microsoft.com/office/drawing/2014/main" id="{DE75405B-4987-4ED0-838B-B550E11C50A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72269" y="1609"/>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1" name="Straight Connector 40">
              <a:extLst>
                <a:ext uri="{FF2B5EF4-FFF2-40B4-BE49-F238E27FC236}">
                  <a16:creationId xmlns:a16="http://schemas.microsoft.com/office/drawing/2014/main" id="{2D23C412-06C7-4364-B5C1-6492A9D36B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990113"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2" name="Straight Connector 41">
              <a:extLst>
                <a:ext uri="{FF2B5EF4-FFF2-40B4-BE49-F238E27FC236}">
                  <a16:creationId xmlns:a16="http://schemas.microsoft.com/office/drawing/2014/main" id="{3E558B2C-BA31-4EF6-AA51-34C38C4FAC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71578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3" name="Straight Connector 42">
              <a:extLst>
                <a:ext uri="{FF2B5EF4-FFF2-40B4-BE49-F238E27FC236}">
                  <a16:creationId xmlns:a16="http://schemas.microsoft.com/office/drawing/2014/main" id="{49BF6B7B-33CA-48B1-A1DC-E4917FB89D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435730"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4" name="Straight Connector 43">
              <a:extLst>
                <a:ext uri="{FF2B5EF4-FFF2-40B4-BE49-F238E27FC236}">
                  <a16:creationId xmlns:a16="http://schemas.microsoft.com/office/drawing/2014/main" id="{B91E8E40-9C42-4E16-980F-D9B38872F3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14293" y="-5330"/>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cxnSp>
          <p:nvCxnSpPr>
            <p:cNvPr id="45" name="Straight Connector 44">
              <a:extLst>
                <a:ext uri="{FF2B5EF4-FFF2-40B4-BE49-F238E27FC236}">
                  <a16:creationId xmlns:a16="http://schemas.microsoft.com/office/drawing/2014/main" id="{6B7E3690-D803-4CC7-BA93-B51ACF040FB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4177" y="-12406"/>
              <a:ext cx="0" cy="6843985"/>
            </a:xfrm>
            <a:prstGeom prst="line">
              <a:avLst/>
            </a:prstGeom>
            <a:ln w="19050">
              <a:solidFill>
                <a:schemeClr val="bg1"/>
              </a:solidFill>
            </a:ln>
          </p:spPr>
          <p:style>
            <a:lnRef idx="1">
              <a:schemeClr val="accent2"/>
            </a:lnRef>
            <a:fillRef idx="0">
              <a:schemeClr val="accent2"/>
            </a:fillRef>
            <a:effectRef idx="0">
              <a:schemeClr val="accent2"/>
            </a:effectRef>
            <a:fontRef idx="minor">
              <a:schemeClr val="tx1"/>
            </a:fontRef>
          </p:style>
        </p:cxnSp>
      </p:grpSp>
      <p:sp>
        <p:nvSpPr>
          <p:cNvPr id="2" name="Title 1">
            <a:extLst>
              <a:ext uri="{FF2B5EF4-FFF2-40B4-BE49-F238E27FC236}">
                <a16:creationId xmlns:a16="http://schemas.microsoft.com/office/drawing/2014/main" id="{FAE99137-55A1-87D3-D8D6-FED4108C670B}"/>
              </a:ext>
            </a:extLst>
          </p:cNvPr>
          <p:cNvSpPr>
            <a:spLocks noGrp="1"/>
          </p:cNvSpPr>
          <p:nvPr>
            <p:ph type="ctrTitle"/>
          </p:nvPr>
        </p:nvSpPr>
        <p:spPr>
          <a:xfrm>
            <a:off x="383333" y="-76583"/>
            <a:ext cx="5635821" cy="2061774"/>
          </a:xfrm>
        </p:spPr>
        <p:txBody>
          <a:bodyPr anchor="t">
            <a:normAutofit/>
          </a:bodyPr>
          <a:lstStyle/>
          <a:p>
            <a:pPr algn="l"/>
            <a:r>
              <a:rPr lang="en-US" sz="4800" dirty="0"/>
              <a:t>Overview of the condition</a:t>
            </a:r>
          </a:p>
        </p:txBody>
      </p:sp>
      <p:cxnSp>
        <p:nvCxnSpPr>
          <p:cNvPr id="47" name="Straight Connector 46">
            <a:extLst>
              <a:ext uri="{FF2B5EF4-FFF2-40B4-BE49-F238E27FC236}">
                <a16:creationId xmlns:a16="http://schemas.microsoft.com/office/drawing/2014/main" id="{90CA228F-98DF-49C4-9649-32D7199CC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0800" y="1141470"/>
            <a:ext cx="6135281" cy="0"/>
          </a:xfrm>
          <a:prstGeom prst="line">
            <a:avLst/>
          </a:prstGeom>
          <a:ln w="50800" cap="sq">
            <a:solidFill>
              <a:schemeClr val="accent5"/>
            </a:solidFill>
            <a:headEnd type="none"/>
            <a:tailEnd type="none"/>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D1E370F4-6FE2-45A6-AC8E-CCB1A8AE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28" y="3565194"/>
            <a:ext cx="6814808" cy="3159505"/>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3BE4A1F-8F18-1128-6F03-9CE702F16FB4}"/>
              </a:ext>
            </a:extLst>
          </p:cNvPr>
          <p:cNvSpPr>
            <a:spLocks noGrp="1"/>
          </p:cNvSpPr>
          <p:nvPr>
            <p:ph type="subTitle" idx="1"/>
          </p:nvPr>
        </p:nvSpPr>
        <p:spPr>
          <a:xfrm>
            <a:off x="8687" y="1136028"/>
            <a:ext cx="6476731" cy="5491536"/>
          </a:xfrm>
        </p:spPr>
        <p:txBody>
          <a:bodyPr vert="horz" lIns="91440" tIns="45720" rIns="91440" bIns="45720" rtlCol="0" anchor="t">
            <a:noAutofit/>
          </a:bodyPr>
          <a:lstStyle/>
          <a:p>
            <a:pPr algn="l"/>
            <a:r>
              <a:rPr lang="en-US" sz="1800" dirty="0"/>
              <a:t>Breast Cancer is a disease that starts in the breast tissue because abnormal cells in the breast starts to grow in an unusual way which causes breast cancer. It is common that it starts with the cells which are connected to the milk ducts of the breast, but it is not the only way. If Breast cancer is left untreated, then it can spread to the other parts of the body. Breast cancer doesn’t just happen in women; it happens to men too. Breast cancer can be caused by a range of different risk factors such as genetics, age and breast density (Prevent breast cancer, 2026). The signs and symptoms of breast cancer are lumps, swelling, nipple looks different, changes in breast size, shape and pigmentation of the breast and or nipple (Breast cancer now, 2026). Breast cancer in the UK is the most common cancer.</a:t>
            </a:r>
          </a:p>
        </p:txBody>
      </p:sp>
      <p:sp>
        <p:nvSpPr>
          <p:cNvPr id="51" name="Color">
            <a:extLst>
              <a:ext uri="{FF2B5EF4-FFF2-40B4-BE49-F238E27FC236}">
                <a16:creationId xmlns:a16="http://schemas.microsoft.com/office/drawing/2014/main" id="{D665D759-2DF8-4D47-8386-4BA28901A7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7704" y="147451"/>
            <a:ext cx="685800" cy="6586489"/>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5"/>
              </a:solidFill>
            </a:endParaRPr>
          </a:p>
        </p:txBody>
      </p:sp>
      <p:pic>
        <p:nvPicPr>
          <p:cNvPr id="4" name="Picture 3">
            <a:extLst>
              <a:ext uri="{FF2B5EF4-FFF2-40B4-BE49-F238E27FC236}">
                <a16:creationId xmlns:a16="http://schemas.microsoft.com/office/drawing/2014/main" id="{83F841A3-B674-89CC-96DF-3C3DA5D2CBB6}"/>
              </a:ext>
            </a:extLst>
          </p:cNvPr>
          <p:cNvPicPr>
            <a:picLocks noChangeAspect="1"/>
          </p:cNvPicPr>
          <p:nvPr/>
        </p:nvPicPr>
        <p:blipFill>
          <a:blip r:embed="rId4"/>
          <a:srcRect l="33048" r="-1" b="-1"/>
          <a:stretch>
            <a:fillRect/>
          </a:stretch>
        </p:blipFill>
        <p:spPr>
          <a:xfrm>
            <a:off x="7064145" y="22220"/>
            <a:ext cx="5083379" cy="2209884"/>
          </a:xfrm>
          <a:prstGeom prst="rect">
            <a:avLst/>
          </a:prstGeom>
        </p:spPr>
      </p:pic>
      <p:sp>
        <p:nvSpPr>
          <p:cNvPr id="5" name="TextBox 4">
            <a:extLst>
              <a:ext uri="{FF2B5EF4-FFF2-40B4-BE49-F238E27FC236}">
                <a16:creationId xmlns:a16="http://schemas.microsoft.com/office/drawing/2014/main" id="{13A22EA1-490B-A4D3-D19F-776F3D88DD9F}"/>
              </a:ext>
            </a:extLst>
          </p:cNvPr>
          <p:cNvSpPr txBox="1"/>
          <p:nvPr/>
        </p:nvSpPr>
        <p:spPr>
          <a:xfrm>
            <a:off x="6912871" y="3387754"/>
            <a:ext cx="4402200" cy="3416320"/>
          </a:xfrm>
          <a:prstGeom prst="rect">
            <a:avLst/>
          </a:prstGeom>
          <a:noFill/>
        </p:spPr>
        <p:txBody>
          <a:bodyPr wrap="square" rtlCol="0">
            <a:spAutoFit/>
          </a:bodyPr>
          <a:lstStyle/>
          <a:p>
            <a:r>
              <a:rPr lang="en-GB" dirty="0"/>
              <a:t>. In the UK, 59,400 new cases are diagnosed each year, and approximately 1 in 7 women will develop breast cancer during their lifetime (Cancer Research UK, 2025). There are loads of different treatment options for breast cancer, but it depends on factors such as type of breast cancer, stage, </a:t>
            </a:r>
            <a:r>
              <a:rPr lang="en-GB" dirty="0" err="1"/>
              <a:t>tumor</a:t>
            </a:r>
            <a:r>
              <a:rPr lang="en-GB" dirty="0"/>
              <a:t> size and the individual's overall health. Different type of treatments are surgery, radiotherapy, chemotherapy and hormone therapy (NHS, 2025). </a:t>
            </a:r>
          </a:p>
        </p:txBody>
      </p:sp>
      <p:sp>
        <p:nvSpPr>
          <p:cNvPr id="6" name="TextBox 5">
            <a:extLst>
              <a:ext uri="{FF2B5EF4-FFF2-40B4-BE49-F238E27FC236}">
                <a16:creationId xmlns:a16="http://schemas.microsoft.com/office/drawing/2014/main" id="{54A4BFD6-3B2F-84DE-DA7B-63038B03D80C}"/>
              </a:ext>
            </a:extLst>
          </p:cNvPr>
          <p:cNvSpPr txBox="1"/>
          <p:nvPr/>
        </p:nvSpPr>
        <p:spPr>
          <a:xfrm>
            <a:off x="7101106" y="2334803"/>
            <a:ext cx="4241628" cy="369332"/>
          </a:xfrm>
          <a:prstGeom prst="rect">
            <a:avLst/>
          </a:prstGeom>
          <a:noFill/>
        </p:spPr>
        <p:txBody>
          <a:bodyPr wrap="square" rtlCol="0">
            <a:spAutoFit/>
          </a:bodyPr>
          <a:lstStyle/>
          <a:p>
            <a:r>
              <a:rPr lang="en-GB" dirty="0"/>
              <a:t>(Ascensus Health, no date).</a:t>
            </a:r>
          </a:p>
        </p:txBody>
      </p:sp>
      <p:pic>
        <p:nvPicPr>
          <p:cNvPr id="17" name="Audio 16">
            <a:hlinkClick r:id="" action="ppaction://media"/>
            <a:extLst>
              <a:ext uri="{FF2B5EF4-FFF2-40B4-BE49-F238E27FC236}">
                <a16:creationId xmlns:a16="http://schemas.microsoft.com/office/drawing/2014/main" id="{441E9847-486E-4BF5-03EE-215CEC85D3D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25760042"/>
      </p:ext>
    </p:extLst>
  </p:cSld>
  <p:clrMapOvr>
    <a:masterClrMapping/>
  </p:clrMapOvr>
  <mc:AlternateContent xmlns:mc="http://schemas.openxmlformats.org/markup-compatibility/2006">
    <mc:Choice xmlns:p14="http://schemas.microsoft.com/office/powerpoint/2010/main" Requires="p14">
      <p:transition spd="slow" p14:dur="2000" advTm="72647"/>
    </mc:Choice>
    <mc:Fallback>
      <p:transition spd="slow" advTm="726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0DDF-2283-01B6-08E7-A671B17EC837}"/>
              </a:ext>
            </a:extLst>
          </p:cNvPr>
          <p:cNvSpPr>
            <a:spLocks noGrp="1"/>
          </p:cNvSpPr>
          <p:nvPr>
            <p:ph type="ctrTitle"/>
          </p:nvPr>
        </p:nvSpPr>
        <p:spPr>
          <a:xfrm>
            <a:off x="101600" y="128134"/>
            <a:ext cx="11850914" cy="595086"/>
          </a:xfrm>
        </p:spPr>
        <p:txBody>
          <a:bodyPr>
            <a:normAutofit/>
          </a:bodyPr>
          <a:lstStyle/>
          <a:p>
            <a:pPr algn="l"/>
            <a:r>
              <a:rPr lang="en-US" sz="3200" dirty="0"/>
              <a:t>Anatomy and Physiological of the breast </a:t>
            </a:r>
          </a:p>
        </p:txBody>
      </p:sp>
      <p:sp>
        <p:nvSpPr>
          <p:cNvPr id="3" name="Subtitle 2">
            <a:extLst>
              <a:ext uri="{FF2B5EF4-FFF2-40B4-BE49-F238E27FC236}">
                <a16:creationId xmlns:a16="http://schemas.microsoft.com/office/drawing/2014/main" id="{B3A99E84-2B38-ABF3-DCF5-8097787E151D}"/>
              </a:ext>
            </a:extLst>
          </p:cNvPr>
          <p:cNvSpPr>
            <a:spLocks noGrp="1"/>
          </p:cNvSpPr>
          <p:nvPr>
            <p:ph type="subTitle" idx="1"/>
          </p:nvPr>
        </p:nvSpPr>
        <p:spPr>
          <a:xfrm>
            <a:off x="0" y="1257982"/>
            <a:ext cx="12162971" cy="5465761"/>
          </a:xfrm>
        </p:spPr>
        <p:txBody>
          <a:bodyPr vert="horz" lIns="91440" tIns="45720" rIns="91440" bIns="45720" rtlCol="0" anchor="t">
            <a:normAutofit/>
          </a:bodyPr>
          <a:lstStyle/>
          <a:p>
            <a:pPr marL="342900" indent="-342900" algn="l">
              <a:buFont typeface="Arial" panose="020B0604020202020204" pitchFamily="34" charset="0"/>
              <a:buChar char="•"/>
            </a:pPr>
            <a:r>
              <a:rPr lang="en-US" dirty="0"/>
              <a:t>The breast is made up of fat and glandular tissue that are divided into lobes. Breast cancer affects the reproductive system, and the lymphatic system were the first route  for cancer cells to spread (Cancer Research UK, no date). </a:t>
            </a:r>
          </a:p>
          <a:p>
            <a:pPr marL="342900" indent="-342900" algn="l">
              <a:buFont typeface="Arial" panose="020B0604020202020204" pitchFamily="34" charset="0"/>
              <a:buChar char="•"/>
            </a:pPr>
            <a:r>
              <a:rPr lang="en-US" dirty="0"/>
              <a:t>The lymphatic system is made up of vessels, tissues and organs that help remove excess fluid from the body and protect it from infection ( Lymphoma action, 2026). The breast is composed of three main tissue types which are glandular tissue, fibrous (connective) tissue and fatty (adipose) tissue.</a:t>
            </a:r>
          </a:p>
          <a:p>
            <a:pPr marL="342900" indent="-342900" algn="l">
              <a:buFont typeface="Arial" panose="020B0604020202020204" pitchFamily="34" charset="0"/>
              <a:buChar char="•"/>
            </a:pPr>
            <a:r>
              <a:rPr lang="en-US" dirty="0"/>
              <a:t> Glandular tissue helps produce and carries milk. Fibrous tissue in the breast helps provide support and structure and fatty tissues help gives the breast size and protects the internal structures (Macmillan Cancer support , 2025).</a:t>
            </a:r>
          </a:p>
        </p:txBody>
      </p:sp>
      <p:pic>
        <p:nvPicPr>
          <p:cNvPr id="13" name="Audio 12">
            <a:hlinkClick r:id="" action="ppaction://media"/>
            <a:extLst>
              <a:ext uri="{FF2B5EF4-FFF2-40B4-BE49-F238E27FC236}">
                <a16:creationId xmlns:a16="http://schemas.microsoft.com/office/drawing/2014/main" id="{6B349BE6-BC5B-33A9-022B-FF808E37059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19682383"/>
      </p:ext>
    </p:extLst>
  </p:cSld>
  <p:clrMapOvr>
    <a:masterClrMapping/>
  </p:clrMapOvr>
  <mc:AlternateContent xmlns:mc="http://schemas.openxmlformats.org/markup-compatibility/2006">
    <mc:Choice xmlns:p14="http://schemas.microsoft.com/office/powerpoint/2010/main" Requires="p14">
      <p:transition spd="slow" p14:dur="2000" advTm="51032"/>
    </mc:Choice>
    <mc:Fallback>
      <p:transition spd="slow" advTm="51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6EA5CC-266F-5AE9-D0F9-9F1F296F919B}"/>
              </a:ext>
            </a:extLst>
          </p:cNvPr>
          <p:cNvSpPr>
            <a:spLocks noGrp="1"/>
          </p:cNvSpPr>
          <p:nvPr>
            <p:ph type="title"/>
          </p:nvPr>
        </p:nvSpPr>
        <p:spPr>
          <a:xfrm>
            <a:off x="-3048" y="-46097"/>
            <a:ext cx="5251316" cy="1230953"/>
          </a:xfrm>
        </p:spPr>
        <p:txBody>
          <a:bodyPr>
            <a:normAutofit fontScale="90000"/>
          </a:bodyPr>
          <a:lstStyle/>
          <a:p>
            <a:r>
              <a:rPr lang="en-US" dirty="0"/>
              <a:t>How the disease affects the body:</a:t>
            </a:r>
          </a:p>
        </p:txBody>
      </p:sp>
      <p:sp>
        <p:nvSpPr>
          <p:cNvPr id="3" name="Content Placeholder 2">
            <a:extLst>
              <a:ext uri="{FF2B5EF4-FFF2-40B4-BE49-F238E27FC236}">
                <a16:creationId xmlns:a16="http://schemas.microsoft.com/office/drawing/2014/main" id="{E435BDB6-9D57-530C-772E-A33C1D3948AD}"/>
              </a:ext>
            </a:extLst>
          </p:cNvPr>
          <p:cNvSpPr>
            <a:spLocks noGrp="1"/>
          </p:cNvSpPr>
          <p:nvPr>
            <p:ph idx="1"/>
          </p:nvPr>
        </p:nvSpPr>
        <p:spPr>
          <a:xfrm>
            <a:off x="-6096" y="1184856"/>
            <a:ext cx="4619621" cy="3843666"/>
          </a:xfrm>
        </p:spPr>
        <p:txBody>
          <a:bodyPr vert="horz" lIns="91440" tIns="45720" rIns="91440" bIns="45720" rtlCol="0">
            <a:normAutofit/>
          </a:bodyPr>
          <a:lstStyle/>
          <a:p>
            <a:r>
              <a:rPr lang="en-US" sz="1600" dirty="0"/>
              <a:t>Breast cancer develops when cells in the breast begin to grow uncontrollably, forming a tumor. As the tumor increases in size and shape, it can damage the healthy breast tissue and then start to interfere with the normal function of the breast. If it is not diagnosed and treated early, the cancer may spread through the lymphatic system or bloodstream to other areas of the body, including the lymph nodes, bones, lungs, liver and brain. This can cause symptoms such as pain, fatigue, unexplained weight loss and reduced mobility. Early detection and appropriate treatment can help prevent the cancer from spreading and improve health outcomes overall(NHS,2024). </a:t>
            </a:r>
          </a:p>
        </p:txBody>
      </p:sp>
      <p:pic>
        <p:nvPicPr>
          <p:cNvPr id="6" name="Picture 5">
            <a:extLst>
              <a:ext uri="{FF2B5EF4-FFF2-40B4-BE49-F238E27FC236}">
                <a16:creationId xmlns:a16="http://schemas.microsoft.com/office/drawing/2014/main" id="{C505678E-AA74-7DD1-0872-228AC50846FB}"/>
              </a:ext>
            </a:extLst>
          </p:cNvPr>
          <p:cNvPicPr>
            <a:picLocks noChangeAspect="1"/>
          </p:cNvPicPr>
          <p:nvPr/>
        </p:nvPicPr>
        <p:blipFill>
          <a:blip r:embed="rId4"/>
          <a:srcRect l="28728" r="12148"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8" name="TextBox 7">
            <a:extLst>
              <a:ext uri="{FF2B5EF4-FFF2-40B4-BE49-F238E27FC236}">
                <a16:creationId xmlns:a16="http://schemas.microsoft.com/office/drawing/2014/main" id="{2133E75D-48EB-FCA0-4392-7DECF9A48220}"/>
              </a:ext>
            </a:extLst>
          </p:cNvPr>
          <p:cNvSpPr txBox="1"/>
          <p:nvPr/>
        </p:nvSpPr>
        <p:spPr>
          <a:xfrm>
            <a:off x="3734873" y="5434885"/>
            <a:ext cx="3232597" cy="369332"/>
          </a:xfrm>
          <a:prstGeom prst="rect">
            <a:avLst/>
          </a:prstGeom>
          <a:noFill/>
        </p:spPr>
        <p:txBody>
          <a:bodyPr wrap="square" rtlCol="0">
            <a:spAutoFit/>
          </a:bodyPr>
          <a:lstStyle/>
          <a:p>
            <a:r>
              <a:rPr lang="en-GB" dirty="0" err="1"/>
              <a:t>Emedicine</a:t>
            </a:r>
            <a:r>
              <a:rPr lang="en-GB" dirty="0"/>
              <a:t> Health, 2026).</a:t>
            </a:r>
          </a:p>
        </p:txBody>
      </p:sp>
      <p:pic>
        <p:nvPicPr>
          <p:cNvPr id="23" name="Audio 22">
            <a:hlinkClick r:id="" action="ppaction://media"/>
            <a:extLst>
              <a:ext uri="{FF2B5EF4-FFF2-40B4-BE49-F238E27FC236}">
                <a16:creationId xmlns:a16="http://schemas.microsoft.com/office/drawing/2014/main" id="{30E0F82B-E846-7DA9-93A3-5DE6861546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3015711"/>
      </p:ext>
    </p:extLst>
  </p:cSld>
  <p:clrMapOvr>
    <a:masterClrMapping/>
  </p:clrMapOvr>
  <mc:AlternateContent xmlns:mc="http://schemas.openxmlformats.org/markup-compatibility/2006">
    <mc:Choice xmlns:p14="http://schemas.microsoft.com/office/powerpoint/2010/main" Requires="p14">
      <p:transition spd="slow" p14:dur="2000" advTm="40257"/>
    </mc:Choice>
    <mc:Fallback>
      <p:transition spd="slow" advTm="40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F4C153-8E10-EE46-9DC4-3637BF1740FE}"/>
              </a:ext>
            </a:extLst>
          </p:cNvPr>
          <p:cNvSpPr>
            <a:spLocks noGrp="1"/>
          </p:cNvSpPr>
          <p:nvPr>
            <p:ph type="ctrTitle"/>
          </p:nvPr>
        </p:nvSpPr>
        <p:spPr>
          <a:xfrm>
            <a:off x="-246743" y="-256494"/>
            <a:ext cx="9144000" cy="994230"/>
          </a:xfrm>
        </p:spPr>
        <p:txBody>
          <a:bodyPr>
            <a:normAutofit/>
          </a:bodyPr>
          <a:lstStyle/>
          <a:p>
            <a:r>
              <a:rPr lang="en-US" sz="3200"/>
              <a:t>Care Plan for a fictional patient with breast cancer </a:t>
            </a:r>
            <a:endParaRPr lang="en-US" sz="3200" dirty="0"/>
          </a:p>
        </p:txBody>
      </p:sp>
      <p:sp>
        <p:nvSpPr>
          <p:cNvPr id="3" name="Subtitle 2">
            <a:extLst>
              <a:ext uri="{FF2B5EF4-FFF2-40B4-BE49-F238E27FC236}">
                <a16:creationId xmlns:a16="http://schemas.microsoft.com/office/drawing/2014/main" id="{FEFC24A7-F931-A40E-BCC8-A076B644A1D7}"/>
              </a:ext>
            </a:extLst>
          </p:cNvPr>
          <p:cNvSpPr>
            <a:spLocks noGrp="1"/>
          </p:cNvSpPr>
          <p:nvPr>
            <p:ph type="subTitle" idx="1"/>
          </p:nvPr>
        </p:nvSpPr>
        <p:spPr>
          <a:xfrm>
            <a:off x="0" y="1279752"/>
            <a:ext cx="12199257" cy="5422219"/>
          </a:xfrm>
        </p:spPr>
        <p:txBody>
          <a:bodyPr vert="horz" lIns="91440" tIns="45720" rIns="91440" bIns="45720" rtlCol="0" anchor="t">
            <a:normAutofit/>
          </a:bodyPr>
          <a:lstStyle/>
          <a:p>
            <a:pPr algn="l"/>
            <a:r>
              <a:rPr lang="en-US" dirty="0"/>
              <a:t>Name: Alanah </a:t>
            </a:r>
            <a:r>
              <a:rPr lang="en-US" dirty="0" err="1"/>
              <a:t>Pigget</a:t>
            </a:r>
            <a:r>
              <a:rPr lang="en-US" dirty="0"/>
              <a:t> </a:t>
            </a:r>
          </a:p>
          <a:p>
            <a:pPr algn="l"/>
            <a:r>
              <a:rPr lang="en-US"/>
              <a:t>Age: 53</a:t>
            </a:r>
            <a:endParaRPr lang="en-US" dirty="0"/>
          </a:p>
          <a:p>
            <a:pPr algn="l"/>
            <a:r>
              <a:rPr lang="en-US" dirty="0"/>
              <a:t>Diagnosis: Stage 2 breast cancer in the right breast. Miss </a:t>
            </a:r>
            <a:r>
              <a:rPr lang="en-US" err="1"/>
              <a:t>Pigget</a:t>
            </a:r>
            <a:r>
              <a:rPr lang="en-US" dirty="0"/>
              <a:t> has recently had surgery to remove the </a:t>
            </a:r>
            <a:r>
              <a:rPr lang="en-US"/>
              <a:t>tumor and is due to begin chemotherapy. She lives with her husband and has 1 </a:t>
            </a:r>
            <a:r>
              <a:rPr lang="en-US" dirty="0"/>
              <a:t>adult child who supports her. </a:t>
            </a:r>
          </a:p>
          <a:p>
            <a:pPr algn="l"/>
            <a:r>
              <a:rPr lang="en-US"/>
              <a:t>Main Health Needs: </a:t>
            </a:r>
            <a:endParaRPr lang="en-US" dirty="0"/>
          </a:p>
          <a:p>
            <a:pPr marL="342900" indent="-342900" algn="l">
              <a:buChar char="•"/>
            </a:pPr>
            <a:r>
              <a:rPr lang="en-US"/>
              <a:t>Recover from the surgery and reduce the risk of infection</a:t>
            </a:r>
          </a:p>
          <a:p>
            <a:pPr marL="342900" indent="-342900" algn="l">
              <a:buChar char="•"/>
            </a:pPr>
            <a:r>
              <a:rPr lang="en-US" dirty="0"/>
              <a:t>Manage the pain and the side affects from the chemotherapy</a:t>
            </a:r>
          </a:p>
          <a:p>
            <a:pPr marL="342900" indent="-342900" algn="l">
              <a:buChar char="•"/>
            </a:pPr>
            <a:r>
              <a:rPr lang="en-US" dirty="0"/>
              <a:t>Receive emotional support to help cope with the </a:t>
            </a:r>
            <a:r>
              <a:rPr lang="en-US"/>
              <a:t>diagnosis</a:t>
            </a:r>
          </a:p>
          <a:p>
            <a:pPr marL="342900" indent="-342900" algn="l">
              <a:buChar char="•"/>
            </a:pPr>
            <a:r>
              <a:rPr lang="en-US"/>
              <a:t>Maintain a healthy diet and stay as active as possible </a:t>
            </a:r>
          </a:p>
          <a:p>
            <a:pPr marL="342900" indent="-342900" algn="l">
              <a:buChar char="•"/>
            </a:pPr>
            <a:r>
              <a:rPr lang="en-US"/>
              <a:t>Attend all hospitals appointments and the follow up care package </a:t>
            </a:r>
            <a:endParaRPr lang="en-US" dirty="0"/>
          </a:p>
        </p:txBody>
      </p:sp>
      <p:pic>
        <p:nvPicPr>
          <p:cNvPr id="7" name="Audio 6">
            <a:hlinkClick r:id="" action="ppaction://media"/>
            <a:extLst>
              <a:ext uri="{FF2B5EF4-FFF2-40B4-BE49-F238E27FC236}">
                <a16:creationId xmlns:a16="http://schemas.microsoft.com/office/drawing/2014/main" id="{DF9839DC-E6C0-4BB6-7BA7-BB8DABBE13F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3733733"/>
      </p:ext>
    </p:extLst>
  </p:cSld>
  <p:clrMapOvr>
    <a:masterClrMapping/>
  </p:clrMapOvr>
  <mc:AlternateContent xmlns:mc="http://schemas.openxmlformats.org/markup-compatibility/2006">
    <mc:Choice xmlns:p14="http://schemas.microsoft.com/office/powerpoint/2010/main" Requires="p14">
      <p:transition spd="slow" p14:dur="2000" advTm="37673"/>
    </mc:Choice>
    <mc:Fallback>
      <p:transition spd="slow" advTm="3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5860A-FFF9-F9C4-5806-4025918FD87D}"/>
              </a:ext>
            </a:extLst>
          </p:cNvPr>
          <p:cNvSpPr>
            <a:spLocks noGrp="1"/>
          </p:cNvSpPr>
          <p:nvPr>
            <p:ph type="ctrTitle"/>
          </p:nvPr>
        </p:nvSpPr>
        <p:spPr>
          <a:xfrm>
            <a:off x="195943" y="12021"/>
            <a:ext cx="11814628" cy="6741884"/>
          </a:xfrm>
        </p:spPr>
        <p:txBody>
          <a:bodyPr vert="horz" lIns="91440" tIns="45720" rIns="91440" bIns="45720" rtlCol="0" anchor="t">
            <a:normAutofit/>
          </a:bodyPr>
          <a:lstStyle/>
          <a:p>
            <a:pPr algn="l"/>
            <a:r>
              <a:rPr lang="en-US" sz="2400" dirty="0"/>
              <a:t> Goals of care:</a:t>
            </a:r>
            <a:br>
              <a:rPr lang="en-US" sz="2400" dirty="0"/>
            </a:br>
            <a:r>
              <a:rPr lang="en-US" sz="2400" dirty="0"/>
              <a:t> </a:t>
            </a:r>
            <a:br>
              <a:rPr lang="en-US" sz="2400" dirty="0"/>
            </a:br>
            <a:r>
              <a:rPr lang="en-US" sz="2400" dirty="0"/>
              <a:t>Help Alannah recover  safely after surgery </a:t>
            </a:r>
            <a:br>
              <a:rPr lang="en-US" sz="2400" dirty="0"/>
            </a:br>
            <a:r>
              <a:rPr lang="en-US" sz="2400" dirty="0"/>
              <a:t>Manage any symptoms and treat the side effects </a:t>
            </a:r>
            <a:br>
              <a:rPr lang="en-US" sz="2400" dirty="0"/>
            </a:br>
            <a:r>
              <a:rPr lang="en-US" sz="2400" dirty="0"/>
              <a:t>Support her mentally and her emotional wellbeing </a:t>
            </a:r>
            <a:br>
              <a:rPr lang="en-US" sz="2400" dirty="0"/>
            </a:br>
            <a:r>
              <a:rPr lang="en-US" sz="2400" dirty="0"/>
              <a:t>Encourage independence and healthy lifestyle choices </a:t>
            </a:r>
            <a:br>
              <a:rPr lang="en-US" dirty="0"/>
            </a:br>
            <a:r>
              <a:rPr lang="en-US" sz="2400" dirty="0"/>
              <a:t>Improve her overall quality of life during and after treatment </a:t>
            </a:r>
            <a:br>
              <a:rPr lang="en-US" sz="2400" dirty="0"/>
            </a:br>
            <a:r>
              <a:rPr lang="en-US" sz="2400" dirty="0"/>
              <a:t> </a:t>
            </a:r>
            <a:br>
              <a:rPr lang="en-US" sz="2400" dirty="0"/>
            </a:br>
            <a:br>
              <a:rPr lang="en-US" sz="2400" dirty="0"/>
            </a:br>
            <a:r>
              <a:rPr lang="en-US" sz="2400" dirty="0"/>
              <a:t>Care and support for Alannah:</a:t>
            </a:r>
            <a:br>
              <a:rPr lang="en-US" sz="2400" dirty="0"/>
            </a:br>
            <a:r>
              <a:rPr lang="en-US" sz="2400" dirty="0"/>
              <a:t>Alannah wound should be checked </a:t>
            </a:r>
            <a:r>
              <a:rPr lang="en-US" sz="2400" dirty="0" err="1"/>
              <a:t>reguarly</a:t>
            </a:r>
            <a:r>
              <a:rPr lang="en-US" sz="2400" dirty="0"/>
              <a:t> for signs of infection, such as redness, swelling or discharge. The pain should be assessed at each appointment, and pain relief should be provided if needed. During chemotherapy, Alannah should be monitored at all times for side affects that are common such as sickness, tiredness and a higher risk of infection. Healthcare professionals should give advice on managing these side effects and explain when she should seek medical help. </a:t>
            </a:r>
            <a:br>
              <a:rPr lang="en-US" sz="2400" dirty="0"/>
            </a:br>
            <a:endParaRPr lang="en-US" sz="2400" dirty="0"/>
          </a:p>
        </p:txBody>
      </p:sp>
      <p:pic>
        <p:nvPicPr>
          <p:cNvPr id="6" name="Audio 5">
            <a:hlinkClick r:id="" action="ppaction://media"/>
            <a:extLst>
              <a:ext uri="{FF2B5EF4-FFF2-40B4-BE49-F238E27FC236}">
                <a16:creationId xmlns:a16="http://schemas.microsoft.com/office/drawing/2014/main" id="{ABBF9BA2-1343-0F87-910A-D21F993EB0D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34776445"/>
      </p:ext>
    </p:extLst>
  </p:cSld>
  <p:clrMapOvr>
    <a:masterClrMapping/>
  </p:clrMapOvr>
  <mc:AlternateContent xmlns:mc="http://schemas.openxmlformats.org/markup-compatibility/2006">
    <mc:Choice xmlns:p14="http://schemas.microsoft.com/office/powerpoint/2010/main" Requires="p14">
      <p:transition spd="slow" p14:dur="2000" advTm="49947"/>
    </mc:Choice>
    <mc:Fallback>
      <p:transition spd="slow" advTm="49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C2368-2CBB-7352-FA64-724C18BF8398}"/>
              </a:ext>
            </a:extLst>
          </p:cNvPr>
          <p:cNvSpPr>
            <a:spLocks noGrp="1"/>
          </p:cNvSpPr>
          <p:nvPr>
            <p:ph type="ctrTitle"/>
          </p:nvPr>
        </p:nvSpPr>
        <p:spPr>
          <a:xfrm>
            <a:off x="-3534229" y="-648380"/>
            <a:ext cx="9144000" cy="1299029"/>
          </a:xfrm>
        </p:spPr>
        <p:txBody>
          <a:bodyPr>
            <a:normAutofit/>
          </a:bodyPr>
          <a:lstStyle/>
          <a:p>
            <a:r>
              <a:rPr lang="en-US" sz="3200" u="sng"/>
              <a:t>Monitoring</a:t>
            </a:r>
            <a:endParaRPr lang="en-US" sz="3200" u="sng" dirty="0"/>
          </a:p>
        </p:txBody>
      </p:sp>
      <p:sp>
        <p:nvSpPr>
          <p:cNvPr id="3" name="Subtitle 2">
            <a:extLst>
              <a:ext uri="{FF2B5EF4-FFF2-40B4-BE49-F238E27FC236}">
                <a16:creationId xmlns:a16="http://schemas.microsoft.com/office/drawing/2014/main" id="{2B750556-9C2E-80F4-9001-2F6D285308F7}"/>
              </a:ext>
            </a:extLst>
          </p:cNvPr>
          <p:cNvSpPr>
            <a:spLocks noGrp="1"/>
          </p:cNvSpPr>
          <p:nvPr>
            <p:ph type="subTitle" idx="1"/>
          </p:nvPr>
        </p:nvSpPr>
        <p:spPr>
          <a:xfrm>
            <a:off x="1" y="1504724"/>
            <a:ext cx="12177484" cy="5335132"/>
          </a:xfrm>
        </p:spPr>
        <p:txBody>
          <a:bodyPr vert="horz" lIns="91440" tIns="45720" rIns="91440" bIns="45720" rtlCol="0" anchor="t">
            <a:normAutofit/>
          </a:bodyPr>
          <a:lstStyle/>
          <a:p>
            <a:pPr algn="l"/>
            <a:r>
              <a:rPr lang="en-US" dirty="0"/>
              <a:t>Alannah recovery should be reviewed at regular hospital appointments. Healthcare professionals should monitor her wound healing, response to chemotherapy, side effects, weight, emotional wellbeing and any signs that the cancer has returned or </a:t>
            </a:r>
            <a:r>
              <a:rPr lang="en-US"/>
              <a:t>spread. </a:t>
            </a:r>
          </a:p>
          <a:p>
            <a:pPr algn="l"/>
            <a:endParaRPr lang="en-US"/>
          </a:p>
          <a:p>
            <a:pPr algn="l"/>
            <a:r>
              <a:rPr lang="en-US" u="sng" dirty="0"/>
              <a:t>Communicatio</a:t>
            </a:r>
            <a:r>
              <a:rPr lang="en-US" u="sng"/>
              <a:t>n:</a:t>
            </a:r>
          </a:p>
          <a:p>
            <a:pPr algn="l"/>
            <a:r>
              <a:rPr lang="en-US" dirty="0"/>
              <a:t>Alannah should be treated with respect and involved in every decision about her care. Information should be explained clearly so she understands her treatment options. Her family should only be invol</a:t>
            </a:r>
            <a:r>
              <a:rPr lang="en-US"/>
              <a:t>ved if Alannah gives her consent. </a:t>
            </a:r>
            <a:endParaRPr lang="en-US" dirty="0"/>
          </a:p>
        </p:txBody>
      </p:sp>
      <p:pic>
        <p:nvPicPr>
          <p:cNvPr id="7" name="Audio 6">
            <a:hlinkClick r:id="" action="ppaction://media"/>
            <a:extLst>
              <a:ext uri="{FF2B5EF4-FFF2-40B4-BE49-F238E27FC236}">
                <a16:creationId xmlns:a16="http://schemas.microsoft.com/office/drawing/2014/main" id="{076D7593-F67A-14A2-F07E-3F2270905D8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9210988"/>
      </p:ext>
    </p:extLst>
  </p:cSld>
  <p:clrMapOvr>
    <a:masterClrMapping/>
  </p:clrMapOvr>
  <mc:AlternateContent xmlns:mc="http://schemas.openxmlformats.org/markup-compatibility/2006">
    <mc:Choice xmlns:p14="http://schemas.microsoft.com/office/powerpoint/2010/main" Requires="p14">
      <p:transition spd="slow" p14:dur="2000" advTm="31395"/>
    </mc:Choice>
    <mc:Fallback>
      <p:transition spd="slow" advTm="31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38B007C8-F609-A202-1E2D-8E8116CD1A2F}"/>
              </a:ext>
            </a:extLst>
          </p:cNvPr>
          <p:cNvSpPr>
            <a:spLocks noGrp="1"/>
          </p:cNvSpPr>
          <p:nvPr>
            <p:ph type="subTitle" idx="1"/>
          </p:nvPr>
        </p:nvSpPr>
        <p:spPr>
          <a:xfrm>
            <a:off x="101600" y="2496"/>
            <a:ext cx="11916228" cy="6583361"/>
          </a:xfrm>
        </p:spPr>
        <p:txBody>
          <a:bodyPr vert="horz" lIns="91440" tIns="45720" rIns="91440" bIns="45720" rtlCol="0" anchor="t">
            <a:normAutofit/>
          </a:bodyPr>
          <a:lstStyle/>
          <a:p>
            <a:pPr algn="l"/>
            <a:r>
              <a:rPr lang="en-US" dirty="0"/>
              <a:t>Alannah should be encouraged to eat a healthy, balanced diet and stay hydrated to help her body recover. Gentle physical activity, such as walking, should be </a:t>
            </a:r>
            <a:r>
              <a:rPr lang="en-US"/>
              <a:t>encouraged</a:t>
            </a:r>
            <a:r>
              <a:rPr lang="en-US" dirty="0"/>
              <a:t> if she feels well enough, as this can improve both physical and emotional wellbeing. </a:t>
            </a:r>
          </a:p>
          <a:p>
            <a:pPr algn="l"/>
            <a:endParaRPr lang="en-US" dirty="0"/>
          </a:p>
          <a:p>
            <a:pPr algn="l"/>
            <a:r>
              <a:rPr lang="en-US" dirty="0"/>
              <a:t>As a breast cancer diagnosis can affect confidence and mental health, Alannah should be offered emotional support. This could include speaking to a breast care nurse, joining a </a:t>
            </a:r>
            <a:r>
              <a:rPr lang="en-US"/>
              <a:t>support group or accessing counselling if she feels anxious, low or depressed. </a:t>
            </a:r>
          </a:p>
          <a:p>
            <a:pPr algn="l"/>
            <a:endParaRPr lang="en-US" dirty="0"/>
          </a:p>
          <a:p>
            <a:pPr algn="l"/>
            <a:endParaRPr lang="en-US" dirty="0"/>
          </a:p>
        </p:txBody>
      </p:sp>
      <p:pic>
        <p:nvPicPr>
          <p:cNvPr id="6" name="Audio 5">
            <a:hlinkClick r:id="" action="ppaction://media"/>
            <a:extLst>
              <a:ext uri="{FF2B5EF4-FFF2-40B4-BE49-F238E27FC236}">
                <a16:creationId xmlns:a16="http://schemas.microsoft.com/office/drawing/2014/main" id="{09196B95-4AE2-80FA-CD2C-355B6ED3CF8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4657883"/>
      </p:ext>
    </p:extLst>
  </p:cSld>
  <p:clrMapOvr>
    <a:masterClrMapping/>
  </p:clrMapOvr>
  <mc:AlternateContent xmlns:mc="http://schemas.openxmlformats.org/markup-compatibility/2006">
    <mc:Choice xmlns:p14="http://schemas.microsoft.com/office/powerpoint/2010/main" Requires="p14">
      <p:transition spd="slow" p14:dur="2000" advTm="33101"/>
    </mc:Choice>
    <mc:Fallback>
      <p:transition spd="slow" advTm="33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3B8D4-3EDC-F911-F2A6-5B1E32601E10}"/>
              </a:ext>
            </a:extLst>
          </p:cNvPr>
          <p:cNvSpPr>
            <a:spLocks noGrp="1"/>
          </p:cNvSpPr>
          <p:nvPr>
            <p:ph type="title"/>
          </p:nvPr>
        </p:nvSpPr>
        <p:spPr>
          <a:xfrm>
            <a:off x="-10886" y="161925"/>
            <a:ext cx="11364686" cy="1180420"/>
          </a:xfrm>
        </p:spPr>
        <p:txBody>
          <a:bodyPr>
            <a:normAutofit/>
          </a:bodyPr>
          <a:lstStyle/>
          <a:p>
            <a:r>
              <a:rPr lang="en-US" sz="3200" dirty="0"/>
              <a:t>Communication and Ethical consi</a:t>
            </a:r>
            <a:r>
              <a:rPr lang="en-US" sz="3200"/>
              <a:t>derations:</a:t>
            </a:r>
          </a:p>
        </p:txBody>
      </p:sp>
      <p:sp>
        <p:nvSpPr>
          <p:cNvPr id="3" name="Content Placeholder 2">
            <a:extLst>
              <a:ext uri="{FF2B5EF4-FFF2-40B4-BE49-F238E27FC236}">
                <a16:creationId xmlns:a16="http://schemas.microsoft.com/office/drawing/2014/main" id="{0D586EA2-BF60-4488-F3A3-6671E4989A62}"/>
              </a:ext>
            </a:extLst>
          </p:cNvPr>
          <p:cNvSpPr>
            <a:spLocks noGrp="1"/>
          </p:cNvSpPr>
          <p:nvPr>
            <p:ph idx="1"/>
          </p:nvPr>
        </p:nvSpPr>
        <p:spPr>
          <a:xfrm>
            <a:off x="177800" y="1165225"/>
            <a:ext cx="11183257" cy="5011738"/>
          </a:xfrm>
        </p:spPr>
        <p:txBody>
          <a:bodyPr vert="horz" lIns="91440" tIns="45720" rIns="91440" bIns="45720" rtlCol="0" anchor="t">
            <a:normAutofit lnSpcReduction="10000"/>
          </a:bodyPr>
          <a:lstStyle/>
          <a:p>
            <a:r>
              <a:rPr lang="en-US" dirty="0"/>
              <a:t>Good communication is an important part of caring for someone with breast cancer. Healthcare professionals should provide information in a clear and accessible way about the diagnosis, treatment choices and ongoing care, while allowing the patient to express their concerns and also preferences. </a:t>
            </a:r>
          </a:p>
          <a:p>
            <a:r>
              <a:rPr lang="en-US" dirty="0"/>
              <a:t>Care should be personalized by recognizing the individual's needs, values and choices. Ethical practice involves gaining consent before any treatment, protecting the patient's confidentiality, maintaining dignity and respecting their right to make decisions about their own care. </a:t>
            </a:r>
          </a:p>
          <a:p>
            <a:r>
              <a:rPr lang="en-US" dirty="0"/>
              <a:t>Emotional support should also be provided, and family members or carers should only be involved when the patient gives consent (NICE,2018).</a:t>
            </a:r>
          </a:p>
        </p:txBody>
      </p:sp>
      <p:pic>
        <p:nvPicPr>
          <p:cNvPr id="7" name="Audio 6">
            <a:hlinkClick r:id="" action="ppaction://media"/>
            <a:extLst>
              <a:ext uri="{FF2B5EF4-FFF2-40B4-BE49-F238E27FC236}">
                <a16:creationId xmlns:a16="http://schemas.microsoft.com/office/drawing/2014/main" id="{A89DC03B-4345-BA71-72AA-E7E880725B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8244698"/>
      </p:ext>
    </p:extLst>
  </p:cSld>
  <p:clrMapOvr>
    <a:masterClrMapping/>
  </p:clrMapOvr>
  <mc:AlternateContent xmlns:mc="http://schemas.openxmlformats.org/markup-compatibility/2006">
    <mc:Choice xmlns:p14="http://schemas.microsoft.com/office/powerpoint/2010/main" Requires="p14">
      <p:transition spd="slow" p14:dur="2000" advTm="42540"/>
    </mc:Choice>
    <mc:Fallback>
      <p:transition spd="slow" advTm="425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A3367-FFFC-937B-8A1C-160CEC3A6741}"/>
              </a:ext>
            </a:extLst>
          </p:cNvPr>
          <p:cNvSpPr>
            <a:spLocks noGrp="1"/>
          </p:cNvSpPr>
          <p:nvPr>
            <p:ph type="title"/>
          </p:nvPr>
        </p:nvSpPr>
        <p:spPr>
          <a:xfrm>
            <a:off x="10887" y="111125"/>
            <a:ext cx="11952513" cy="977220"/>
          </a:xfrm>
        </p:spPr>
        <p:txBody>
          <a:bodyPr>
            <a:normAutofit/>
          </a:bodyPr>
          <a:lstStyle/>
          <a:p>
            <a:r>
              <a:rPr lang="en-US" sz="3200" dirty="0"/>
              <a:t>Evidence Based Recomm</a:t>
            </a:r>
            <a:r>
              <a:rPr lang="en-US" sz="3200"/>
              <a:t>endations </a:t>
            </a:r>
            <a:endParaRPr lang="en-US" sz="3200" dirty="0"/>
          </a:p>
        </p:txBody>
      </p:sp>
      <p:sp>
        <p:nvSpPr>
          <p:cNvPr id="3" name="Content Placeholder 2">
            <a:extLst>
              <a:ext uri="{FF2B5EF4-FFF2-40B4-BE49-F238E27FC236}">
                <a16:creationId xmlns:a16="http://schemas.microsoft.com/office/drawing/2014/main" id="{4F565197-BED5-4DAD-A679-9A8237CA53A3}"/>
              </a:ext>
            </a:extLst>
          </p:cNvPr>
          <p:cNvSpPr>
            <a:spLocks noGrp="1"/>
          </p:cNvSpPr>
          <p:nvPr>
            <p:ph idx="1"/>
          </p:nvPr>
        </p:nvSpPr>
        <p:spPr>
          <a:xfrm>
            <a:off x="141515" y="1484540"/>
            <a:ext cx="11865427" cy="5236708"/>
          </a:xfrm>
        </p:spPr>
        <p:txBody>
          <a:bodyPr vert="horz" lIns="91440" tIns="45720" rIns="91440" bIns="45720" rtlCol="0" anchor="t">
            <a:normAutofit/>
          </a:bodyPr>
          <a:lstStyle/>
          <a:p>
            <a:r>
              <a:rPr lang="en-US" dirty="0"/>
              <a:t>The care plan follows NHS and NICE guidance to ensure the patient </a:t>
            </a:r>
            <a:r>
              <a:rPr lang="en-US" dirty="0" err="1"/>
              <a:t>recieves</a:t>
            </a:r>
            <a:r>
              <a:rPr lang="en-US" dirty="0"/>
              <a:t> safe, effective and person-</a:t>
            </a:r>
            <a:r>
              <a:rPr lang="en-US" dirty="0" err="1"/>
              <a:t>centred</a:t>
            </a:r>
            <a:r>
              <a:rPr lang="en-US" dirty="0"/>
              <a:t> care. It includes regular follow up appointments, monitoring of recovery, healthy lifestyle advice and emotional support.</a:t>
            </a:r>
          </a:p>
          <a:p>
            <a:r>
              <a:rPr lang="en-US" dirty="0"/>
              <a:t> The patient should be involved in decisions about their treatment, while healthcare professionals work together to provide coordinated care and respect the patient's dignity , confidentiality and informed consent (NICE,2018)</a:t>
            </a:r>
          </a:p>
        </p:txBody>
      </p:sp>
      <p:pic>
        <p:nvPicPr>
          <p:cNvPr id="8" name="Audio 7">
            <a:hlinkClick r:id="" action="ppaction://media"/>
            <a:extLst>
              <a:ext uri="{FF2B5EF4-FFF2-40B4-BE49-F238E27FC236}">
                <a16:creationId xmlns:a16="http://schemas.microsoft.com/office/drawing/2014/main" id="{FC0ADEA1-1404-F24F-F39E-9477A8257C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0586127"/>
      </p:ext>
    </p:extLst>
  </p:cSld>
  <p:clrMapOvr>
    <a:masterClrMapping/>
  </p:clrMapOvr>
  <mc:AlternateContent xmlns:mc="http://schemas.openxmlformats.org/markup-compatibility/2006">
    <mc:Choice xmlns:p14="http://schemas.microsoft.com/office/powerpoint/2010/main" Requires="p14">
      <p:transition spd="slow" p14:dur="2000" advTm="29592"/>
    </mc:Choice>
    <mc:Fallback>
      <p:transition spd="slow" advTm="29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50AFF-0FB2-3555-C377-221296577F8C}"/>
              </a:ext>
            </a:extLst>
          </p:cNvPr>
          <p:cNvSpPr>
            <a:spLocks noGrp="1"/>
          </p:cNvSpPr>
          <p:nvPr>
            <p:ph type="ctrTitle"/>
          </p:nvPr>
        </p:nvSpPr>
        <p:spPr>
          <a:xfrm>
            <a:off x="130629" y="-2494"/>
            <a:ext cx="9144000" cy="1436915"/>
          </a:xfrm>
        </p:spPr>
        <p:txBody>
          <a:bodyPr>
            <a:normAutofit/>
          </a:bodyPr>
          <a:lstStyle/>
          <a:p>
            <a:pPr algn="l"/>
            <a:r>
              <a:rPr lang="en-US" sz="3200"/>
              <a:t>Ethical Considerations:</a:t>
            </a:r>
            <a:endParaRPr lang="en-US" sz="3200" dirty="0"/>
          </a:p>
        </p:txBody>
      </p:sp>
      <p:sp>
        <p:nvSpPr>
          <p:cNvPr id="3" name="Subtitle 2">
            <a:extLst>
              <a:ext uri="{FF2B5EF4-FFF2-40B4-BE49-F238E27FC236}">
                <a16:creationId xmlns:a16="http://schemas.microsoft.com/office/drawing/2014/main" id="{55D8D914-EB00-5B2E-88AC-4E3334EA2790}"/>
              </a:ext>
            </a:extLst>
          </p:cNvPr>
          <p:cNvSpPr>
            <a:spLocks noGrp="1"/>
          </p:cNvSpPr>
          <p:nvPr>
            <p:ph type="subTitle" idx="1"/>
          </p:nvPr>
        </p:nvSpPr>
        <p:spPr>
          <a:xfrm>
            <a:off x="0" y="1548266"/>
            <a:ext cx="12184742" cy="5306104"/>
          </a:xfrm>
        </p:spPr>
        <p:txBody>
          <a:bodyPr vert="horz" lIns="91440" tIns="45720" rIns="91440" bIns="45720" rtlCol="0" anchor="t">
            <a:normAutofit/>
          </a:bodyPr>
          <a:lstStyle/>
          <a:p>
            <a:pPr algn="l"/>
            <a:r>
              <a:rPr lang="en-US" dirty="0"/>
              <a:t>Healthcare professionals should maintain confidentiality, respect Alannah dignity and beliefs, gain informed consent before treatment and provide person- </a:t>
            </a:r>
            <a:r>
              <a:rPr lang="en-US" dirty="0" err="1"/>
              <a:t>centred</a:t>
            </a:r>
            <a:r>
              <a:rPr lang="en-US" dirty="0"/>
              <a:t> care that meets her individual needs. </a:t>
            </a:r>
          </a:p>
          <a:p>
            <a:pPr algn="l"/>
            <a:endParaRPr lang="en-US" dirty="0"/>
          </a:p>
          <a:p>
            <a:pPr algn="l"/>
            <a:r>
              <a:rPr lang="en-US"/>
              <a:t>Expected Outcomes:</a:t>
            </a:r>
            <a:endParaRPr lang="en-US" dirty="0"/>
          </a:p>
          <a:p>
            <a:pPr algn="l"/>
            <a:r>
              <a:rPr lang="en-US" dirty="0"/>
              <a:t>With the right treatment and support, Alannah's pain and treatment side effects should be managed, her recovery should progress well, and she should feel supported physically and emotionally. Regular </a:t>
            </a:r>
            <a:r>
              <a:rPr lang="en-US"/>
              <a:t>monitoring and follow up appointments will help </a:t>
            </a:r>
            <a:r>
              <a:rPr lang="en-US" dirty="0"/>
              <a:t>detect any problems early and improve her overall quality of life.  </a:t>
            </a:r>
          </a:p>
        </p:txBody>
      </p:sp>
      <p:pic>
        <p:nvPicPr>
          <p:cNvPr id="8" name="Audio 7">
            <a:hlinkClick r:id="" action="ppaction://media"/>
            <a:extLst>
              <a:ext uri="{FF2B5EF4-FFF2-40B4-BE49-F238E27FC236}">
                <a16:creationId xmlns:a16="http://schemas.microsoft.com/office/drawing/2014/main" id="{458F1C52-4851-1D7E-6EA0-55295A36EF5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7379656"/>
      </p:ext>
    </p:extLst>
  </p:cSld>
  <p:clrMapOvr>
    <a:masterClrMapping/>
  </p:clrMapOvr>
  <mc:AlternateContent xmlns:mc="http://schemas.openxmlformats.org/markup-compatibility/2006">
    <mc:Choice xmlns:p14="http://schemas.microsoft.com/office/powerpoint/2010/main" Requires="p14">
      <p:transition spd="slow" p14:dur="2000" advTm="32332"/>
    </mc:Choice>
    <mc:Fallback>
      <p:transition spd="slow" advTm="32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0A25D-FC12-2D2A-C508-4139D74AAFE0}"/>
              </a:ext>
            </a:extLst>
          </p:cNvPr>
          <p:cNvSpPr>
            <a:spLocks noGrp="1"/>
          </p:cNvSpPr>
          <p:nvPr>
            <p:ph type="ctrTitle"/>
          </p:nvPr>
        </p:nvSpPr>
        <p:spPr>
          <a:xfrm>
            <a:off x="-3048000" y="0"/>
            <a:ext cx="9144000" cy="1066452"/>
          </a:xfrm>
        </p:spPr>
        <p:txBody>
          <a:bodyPr>
            <a:normAutofit fontScale="90000"/>
          </a:bodyPr>
          <a:lstStyle/>
          <a:p>
            <a:r>
              <a:rPr lang="en-US" sz="4000" dirty="0"/>
              <a:t>References:</a:t>
            </a:r>
            <a:br>
              <a:rPr lang="en-US" sz="4000" dirty="0"/>
            </a:br>
            <a:endParaRPr lang="en-US" sz="4000" dirty="0"/>
          </a:p>
        </p:txBody>
      </p:sp>
      <p:sp>
        <p:nvSpPr>
          <p:cNvPr id="3" name="Subtitle 2">
            <a:extLst>
              <a:ext uri="{FF2B5EF4-FFF2-40B4-BE49-F238E27FC236}">
                <a16:creationId xmlns:a16="http://schemas.microsoft.com/office/drawing/2014/main" id="{B9E4EA6A-212C-9362-33F2-1C02AF7A4304}"/>
              </a:ext>
            </a:extLst>
          </p:cNvPr>
          <p:cNvSpPr>
            <a:spLocks noGrp="1"/>
          </p:cNvSpPr>
          <p:nvPr>
            <p:ph type="subTitle" idx="1"/>
          </p:nvPr>
        </p:nvSpPr>
        <p:spPr>
          <a:xfrm>
            <a:off x="254000" y="1003981"/>
            <a:ext cx="11684000" cy="5523819"/>
          </a:xfrm>
        </p:spPr>
        <p:txBody>
          <a:bodyPr vert="horz" lIns="91440" tIns="45720" rIns="91440" bIns="45720" rtlCol="0" anchor="t">
            <a:normAutofit fontScale="85000" lnSpcReduction="10000"/>
          </a:bodyPr>
          <a:lstStyle/>
          <a:p>
            <a:pPr algn="l"/>
            <a:r>
              <a:rPr lang="en-US" dirty="0"/>
              <a:t>Ascensus </a:t>
            </a:r>
            <a:r>
              <a:rPr lang="en-US" dirty="0" err="1"/>
              <a:t>Healthc</a:t>
            </a:r>
            <a:r>
              <a:rPr lang="en-US" dirty="0"/>
              <a:t>(no date) </a:t>
            </a:r>
            <a:r>
              <a:rPr lang="en-US" i="1" dirty="0"/>
              <a:t>Common symptoms of breast cancer. </a:t>
            </a:r>
            <a:r>
              <a:rPr lang="en-US" dirty="0"/>
              <a:t>Available at: </a:t>
            </a:r>
            <a:r>
              <a:rPr lang="en-US" dirty="0">
                <a:hlinkClick r:id="rId4"/>
              </a:rPr>
              <a:t>https://ascensushealth.com.sg/blog/common-symptoms-of-breast-cancer/</a:t>
            </a:r>
            <a:r>
              <a:rPr lang="en-US" dirty="0"/>
              <a:t> (Accessed: 15 July 2026). </a:t>
            </a:r>
          </a:p>
          <a:p>
            <a:pPr algn="l"/>
            <a:r>
              <a:rPr lang="en-US" dirty="0"/>
              <a:t>Breast cancer now (2026) </a:t>
            </a:r>
            <a:r>
              <a:rPr lang="en-US" i="1" dirty="0"/>
              <a:t>Signs and Symptoms of breast cancer.</a:t>
            </a:r>
            <a:r>
              <a:rPr lang="en-US" dirty="0"/>
              <a:t> Available at: </a:t>
            </a:r>
            <a:r>
              <a:rPr lang="en-US" dirty="0">
                <a:ea typeface="+mn-lt"/>
                <a:cs typeface="+mn-lt"/>
                <a:hlinkClick r:id="rId5"/>
              </a:rPr>
              <a:t>https://breastcancernow.org/about-breast-cancer/awareness/signs-and-symptoms-of-breast-cancer?gad_source=1&amp;gad_campaignid=827619324&amp;gbraid=0AAAAAD1B14gF5z_ZrHPZRe_dnAdIW-1eK&amp;gclid=CjwKCAjw6rfSBhAqEiwA_yocpnqlTjMd8XS_7V6fWxcYJPkeHlbRUlo0lJ_zcmPVtg7cC1AIbJtiqhoCKswQAvD_BwE</a:t>
            </a:r>
            <a:r>
              <a:rPr lang="en-US" dirty="0">
                <a:ea typeface="+mn-lt"/>
                <a:cs typeface="+mn-lt"/>
              </a:rPr>
              <a:t>. (Accessed: 8 July 2026).</a:t>
            </a:r>
            <a:endParaRPr lang="en-US" dirty="0"/>
          </a:p>
          <a:p>
            <a:pPr algn="l"/>
            <a:r>
              <a:rPr lang="en-US" dirty="0"/>
              <a:t>Cancer Research UK (2025) </a:t>
            </a:r>
            <a:r>
              <a:rPr lang="en-US" i="1" dirty="0"/>
              <a:t>Breast Cancer Statistics. </a:t>
            </a:r>
            <a:r>
              <a:rPr lang="en-US" dirty="0"/>
              <a:t>Available at: </a:t>
            </a:r>
            <a:r>
              <a:rPr lang="en-US" dirty="0">
                <a:hlinkClick r:id="rId6"/>
              </a:rPr>
              <a:t>https://www.cancerresearchuk.org/health-professional/cancer-statistics/statistics-by-cancer-type/breast-cancer</a:t>
            </a:r>
            <a:r>
              <a:rPr lang="en-US" dirty="0"/>
              <a:t> (Accessed: 8 July 2026).</a:t>
            </a:r>
          </a:p>
          <a:p>
            <a:pPr algn="l"/>
            <a:r>
              <a:rPr lang="en-US" dirty="0"/>
              <a:t>Cancer Research UK (2026)</a:t>
            </a:r>
            <a:r>
              <a:rPr lang="en-US" i="1" dirty="0"/>
              <a:t> Breast Cancer.</a:t>
            </a:r>
            <a:r>
              <a:rPr lang="en-US" dirty="0"/>
              <a:t> Available at: </a:t>
            </a:r>
            <a:r>
              <a:rPr lang="en-US" dirty="0">
                <a:hlinkClick r:id="rId7"/>
              </a:rPr>
              <a:t>https://www.cancerresearchuk.org/about-cancer/breast-cancer</a:t>
            </a:r>
            <a:r>
              <a:rPr lang="en-US" dirty="0"/>
              <a:t>. (Accessed: 1 July 2026).</a:t>
            </a:r>
          </a:p>
          <a:p>
            <a:pPr algn="l"/>
            <a:r>
              <a:rPr lang="en-US" dirty="0"/>
              <a:t>Cancer Research UK (no date) </a:t>
            </a:r>
            <a:r>
              <a:rPr lang="en-US" i="1" dirty="0"/>
              <a:t>What is Breast Cancer. </a:t>
            </a:r>
            <a:r>
              <a:rPr lang="en-US" dirty="0"/>
              <a:t>Available at: </a:t>
            </a:r>
            <a:r>
              <a:rPr lang="en-US" dirty="0">
                <a:ea typeface="+mn-lt"/>
                <a:cs typeface="+mn-lt"/>
                <a:hlinkClick r:id="rId8"/>
              </a:rPr>
              <a:t>https://www.cancerresearchuk.org/about-cancer/breast-cancer/about</a:t>
            </a:r>
            <a:r>
              <a:rPr lang="en-US" dirty="0">
                <a:ea typeface="+mn-lt"/>
                <a:cs typeface="+mn-lt"/>
              </a:rPr>
              <a:t>. (Accessed: 8 July 2026).</a:t>
            </a:r>
          </a:p>
          <a:p>
            <a:pPr algn="l"/>
            <a:r>
              <a:rPr lang="en-US" dirty="0" err="1">
                <a:ea typeface="+mn-lt"/>
                <a:cs typeface="+mn-lt"/>
              </a:rPr>
              <a:t>Emedicine</a:t>
            </a:r>
            <a:r>
              <a:rPr lang="en-US" dirty="0">
                <a:ea typeface="+mn-lt"/>
                <a:cs typeface="+mn-lt"/>
              </a:rPr>
              <a:t> Health (2026) </a:t>
            </a:r>
            <a:r>
              <a:rPr lang="en-US" i="1" dirty="0">
                <a:ea typeface="+mn-lt"/>
                <a:cs typeface="+mn-lt"/>
              </a:rPr>
              <a:t>Facts you should know about breast cancer. </a:t>
            </a:r>
            <a:r>
              <a:rPr lang="en-US" dirty="0">
                <a:ea typeface="+mn-lt"/>
                <a:cs typeface="+mn-lt"/>
              </a:rPr>
              <a:t>Available at: </a:t>
            </a:r>
            <a:r>
              <a:rPr lang="en-US" dirty="0">
                <a:ea typeface="+mn-lt"/>
                <a:cs typeface="+mn-lt"/>
                <a:hlinkClick r:id="rId9"/>
              </a:rPr>
              <a:t>https://www.emedicinehealth.com/breast_cancer/article_em.htm</a:t>
            </a:r>
            <a:r>
              <a:rPr lang="en-US" dirty="0">
                <a:ea typeface="+mn-lt"/>
                <a:cs typeface="+mn-lt"/>
              </a:rPr>
              <a:t>. (Accessed: 15 July 2026).</a:t>
            </a:r>
          </a:p>
          <a:p>
            <a:pPr algn="l"/>
            <a:r>
              <a:rPr lang="en-US" dirty="0">
                <a:ea typeface="+mn-lt"/>
                <a:cs typeface="+mn-lt"/>
              </a:rPr>
              <a:t>Lymphoma action (2026), </a:t>
            </a:r>
            <a:r>
              <a:rPr lang="en-US" i="1" dirty="0">
                <a:ea typeface="+mn-lt"/>
                <a:cs typeface="+mn-lt"/>
              </a:rPr>
              <a:t>The lymphatic action. </a:t>
            </a:r>
            <a:r>
              <a:rPr lang="en-US" dirty="0">
                <a:ea typeface="+mn-lt"/>
                <a:cs typeface="+mn-lt"/>
              </a:rPr>
              <a:t>Available at: </a:t>
            </a:r>
            <a:r>
              <a:rPr lang="en-US" dirty="0">
                <a:ea typeface="+mn-lt"/>
                <a:cs typeface="+mn-lt"/>
                <a:hlinkClick r:id="rId10"/>
              </a:rPr>
              <a:t>https://lymphoma-action.org.uk/information-and-support/what-lymphoma/lymphatic-system</a:t>
            </a:r>
            <a:r>
              <a:rPr lang="en-US" dirty="0">
                <a:ea typeface="+mn-lt"/>
                <a:cs typeface="+mn-lt"/>
              </a:rPr>
              <a:t>. (Accessed: 8 July 2026).</a:t>
            </a:r>
          </a:p>
          <a:p>
            <a:pPr algn="l"/>
            <a:endParaRPr lang="en-US" dirty="0">
              <a:ea typeface="+mn-lt"/>
              <a:cs typeface="+mn-lt"/>
            </a:endParaRPr>
          </a:p>
          <a:p>
            <a:pPr algn="l"/>
            <a:endParaRPr lang="en-US" dirty="0">
              <a:ea typeface="+mn-lt"/>
              <a:cs typeface="+mn-lt"/>
            </a:endParaRPr>
          </a:p>
        </p:txBody>
      </p:sp>
      <p:pic>
        <p:nvPicPr>
          <p:cNvPr id="8" name="Audio 7">
            <a:hlinkClick r:id="" action="ppaction://media"/>
            <a:extLst>
              <a:ext uri="{FF2B5EF4-FFF2-40B4-BE49-F238E27FC236}">
                <a16:creationId xmlns:a16="http://schemas.microsoft.com/office/drawing/2014/main" id="{1A23DEFB-AA7E-FF0A-4EFA-F41289754A24}"/>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8438742"/>
      </p:ext>
    </p:extLst>
  </p:cSld>
  <p:clrMapOvr>
    <a:masterClrMapping/>
  </p:clrMapOvr>
  <mc:AlternateContent xmlns:mc="http://schemas.openxmlformats.org/markup-compatibility/2006">
    <mc:Choice xmlns:p14="http://schemas.microsoft.com/office/powerpoint/2010/main" Requires="p14">
      <p:transition spd="slow" p14:dur="2000" advTm="5184"/>
    </mc:Choice>
    <mc:Fallback>
      <p:transition spd="slow" advTm="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6A8A8-162B-D217-AB1C-891298F85933}"/>
              </a:ext>
            </a:extLst>
          </p:cNvPr>
          <p:cNvSpPr>
            <a:spLocks noGrp="1"/>
          </p:cNvSpPr>
          <p:nvPr>
            <p:ph type="ctrTitle"/>
          </p:nvPr>
        </p:nvSpPr>
        <p:spPr>
          <a:xfrm>
            <a:off x="0" y="-2494"/>
            <a:ext cx="12184742" cy="979715"/>
          </a:xfrm>
        </p:spPr>
        <p:txBody>
          <a:bodyPr>
            <a:normAutofit/>
          </a:bodyPr>
          <a:lstStyle/>
          <a:p>
            <a:pPr algn="l"/>
            <a:r>
              <a:rPr lang="en-US" sz="3200"/>
              <a:t>References</a:t>
            </a:r>
          </a:p>
        </p:txBody>
      </p:sp>
      <p:sp>
        <p:nvSpPr>
          <p:cNvPr id="3" name="Subtitle 2">
            <a:extLst>
              <a:ext uri="{FF2B5EF4-FFF2-40B4-BE49-F238E27FC236}">
                <a16:creationId xmlns:a16="http://schemas.microsoft.com/office/drawing/2014/main" id="{D1772565-17EE-A0DE-A298-9DFA1E022BCC}"/>
              </a:ext>
            </a:extLst>
          </p:cNvPr>
          <p:cNvSpPr>
            <a:spLocks noGrp="1"/>
          </p:cNvSpPr>
          <p:nvPr>
            <p:ph type="subTitle" idx="1"/>
          </p:nvPr>
        </p:nvSpPr>
        <p:spPr>
          <a:xfrm>
            <a:off x="7258" y="953182"/>
            <a:ext cx="12184742" cy="6017303"/>
          </a:xfrm>
        </p:spPr>
        <p:txBody>
          <a:bodyPr vert="horz" lIns="91440" tIns="45720" rIns="91440" bIns="45720" rtlCol="0" anchor="t">
            <a:normAutofit fontScale="92500"/>
          </a:bodyPr>
          <a:lstStyle/>
          <a:p>
            <a:pPr algn="l"/>
            <a:r>
              <a:rPr lang="en-US" sz="2200" dirty="0"/>
              <a:t>Macmillan Cancer Support (2025) </a:t>
            </a:r>
            <a:r>
              <a:rPr lang="en-US" sz="2200" i="1" dirty="0"/>
              <a:t>The breasts. </a:t>
            </a:r>
            <a:r>
              <a:rPr lang="en-US" sz="2200" dirty="0"/>
              <a:t>Available at: </a:t>
            </a:r>
            <a:r>
              <a:rPr lang="en-US" sz="2200" dirty="0">
                <a:hlinkClick r:id="rId4"/>
              </a:rPr>
              <a:t>https://www.macmillan.org.uk/cancer/information-and-support/breast-cancer/the-breasts</a:t>
            </a:r>
            <a:r>
              <a:rPr lang="en-US" sz="2200" dirty="0"/>
              <a:t>. (Accessed: 8 July 2025).</a:t>
            </a:r>
            <a:endParaRPr lang="en-US" dirty="0"/>
          </a:p>
          <a:p>
            <a:pPr algn="l"/>
            <a:r>
              <a:rPr lang="en-US" sz="2200" dirty="0"/>
              <a:t>National Institute for Health and Care Excellence (2018) </a:t>
            </a:r>
            <a:r>
              <a:rPr lang="en-US" sz="2200" i="1" dirty="0"/>
              <a:t>Early and locally advanced breast cancer: diagnosis and management. </a:t>
            </a:r>
            <a:r>
              <a:rPr lang="en-US" sz="2200" dirty="0"/>
              <a:t>Available at: </a:t>
            </a:r>
            <a:r>
              <a:rPr lang="en-US" sz="2200" dirty="0">
                <a:hlinkClick r:id="rId5"/>
              </a:rPr>
              <a:t>https://www.nice.org.uk/guidance/</a:t>
            </a:r>
            <a:r>
              <a:rPr lang="en-US" sz="2200" dirty="0"/>
              <a:t> (Accessed: 9 July 2026).</a:t>
            </a:r>
          </a:p>
          <a:p>
            <a:pPr algn="l"/>
            <a:r>
              <a:rPr lang="en-US" sz="2200" dirty="0"/>
              <a:t>National Institute for Health and Care Excellence (2018)</a:t>
            </a:r>
            <a:r>
              <a:rPr lang="en-US" sz="2200" i="1" dirty="0"/>
              <a:t>Early and locally advanced breast </a:t>
            </a:r>
            <a:r>
              <a:rPr lang="en-US" sz="2200" i="1" dirty="0" err="1"/>
              <a:t>cancer:diagnosis</a:t>
            </a:r>
            <a:r>
              <a:rPr lang="en-US" sz="2200" i="1" dirty="0"/>
              <a:t> and management. </a:t>
            </a:r>
            <a:r>
              <a:rPr lang="en-US" sz="2200" dirty="0"/>
              <a:t>Available at: </a:t>
            </a:r>
            <a:r>
              <a:rPr lang="en-US" sz="2200" dirty="0">
                <a:hlinkClick r:id="rId5"/>
              </a:rPr>
              <a:t>https://www.nice.org.uk/guidance/</a:t>
            </a:r>
            <a:r>
              <a:rPr lang="en-US" sz="2200" dirty="0"/>
              <a:t> (Accessed: 9 July 2026).</a:t>
            </a:r>
          </a:p>
          <a:p>
            <a:pPr algn="l"/>
            <a:r>
              <a:rPr lang="en-US" sz="2200" dirty="0"/>
              <a:t>NHS (2025) </a:t>
            </a:r>
            <a:r>
              <a:rPr lang="en-US" sz="2200" i="1" dirty="0"/>
              <a:t>Breast Cancer- Treatment.</a:t>
            </a:r>
            <a:r>
              <a:rPr lang="en-US" sz="2200" dirty="0"/>
              <a:t> Available at: </a:t>
            </a:r>
            <a:r>
              <a:rPr lang="en-US" sz="2200" dirty="0">
                <a:hlinkClick r:id="rId6"/>
              </a:rPr>
              <a:t>https://www.nhs.uk/condtions/breast-cancer/treatment/</a:t>
            </a:r>
            <a:r>
              <a:rPr lang="en-US" sz="2200" dirty="0"/>
              <a:t> (Accessed: 8 July 2026).</a:t>
            </a:r>
            <a:br>
              <a:rPr lang="en-US" sz="2200" dirty="0"/>
            </a:br>
            <a:endParaRPr lang="en-US" sz="2200" dirty="0"/>
          </a:p>
          <a:p>
            <a:pPr algn="l"/>
            <a:r>
              <a:rPr lang="en-US" sz="2200" dirty="0"/>
              <a:t>NHS(2018) Breast cancer in women. Available at: </a:t>
            </a:r>
            <a:r>
              <a:rPr lang="en-US" sz="2200" dirty="0">
                <a:hlinkClick r:id="rId7"/>
              </a:rPr>
              <a:t>https://www.nhs.uk/conditions/breast-cancer-in-women/</a:t>
            </a:r>
            <a:r>
              <a:rPr lang="en-US" sz="2200" dirty="0"/>
              <a:t> (Accessed: 9 July 2026). </a:t>
            </a:r>
          </a:p>
          <a:p>
            <a:pPr algn="l"/>
            <a:endParaRPr lang="en-US" sz="2200" dirty="0"/>
          </a:p>
          <a:p>
            <a:pPr algn="l"/>
            <a:r>
              <a:rPr lang="en-US" sz="2200" dirty="0"/>
              <a:t>Prevent breast cancer (2026), </a:t>
            </a:r>
            <a:r>
              <a:rPr lang="en-US" sz="2200" i="1" dirty="0"/>
              <a:t>What is Breast Cancer?. </a:t>
            </a:r>
            <a:r>
              <a:rPr lang="en-US" sz="2200" dirty="0"/>
              <a:t>Available at: </a:t>
            </a:r>
            <a:r>
              <a:rPr lang="en-US" sz="2200" dirty="0">
                <a:hlinkClick r:id="rId8"/>
              </a:rPr>
              <a:t>https://preventbreastcancer.org.uk/about-breast-cancer/what-is-breast-cancer/?gad_source=1&amp;gad_campaignid=16146174706&amp;gbraid=0AAAAADPpIUBuVdvd8rHbuRIHY3nrSDWln&amp;gclid=CjwKCAjw6rfSBhAqEiwA_yocpoNL5tUMe4dr8IM0HBjQE_oEL4OPlmg8BKQJ6aF5Sqtg7VmqhouHpRoCX2kQAvD_BwE</a:t>
            </a:r>
            <a:r>
              <a:rPr lang="en-US" sz="2200" dirty="0"/>
              <a:t>. (Accessed: 8 July 2026). </a:t>
            </a:r>
            <a:endParaRPr lang="en-US" dirty="0"/>
          </a:p>
        </p:txBody>
      </p:sp>
      <p:pic>
        <p:nvPicPr>
          <p:cNvPr id="9" name="Audio 8">
            <a:hlinkClick r:id="" action="ppaction://media"/>
            <a:extLst>
              <a:ext uri="{FF2B5EF4-FFF2-40B4-BE49-F238E27FC236}">
                <a16:creationId xmlns:a16="http://schemas.microsoft.com/office/drawing/2014/main" id="{3589F21B-B8B2-F13C-460E-F421CB582D1B}"/>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2576196"/>
      </p:ext>
    </p:extLst>
  </p:cSld>
  <p:clrMapOvr>
    <a:masterClrMapping/>
  </p:clrMapOvr>
  <mc:AlternateContent xmlns:mc="http://schemas.openxmlformats.org/markup-compatibility/2006">
    <mc:Choice xmlns:p14="http://schemas.microsoft.com/office/powerpoint/2010/main" Requires="p14">
      <p:transition spd="slow" p14:dur="2000" advTm="720"/>
    </mc:Choice>
    <mc:Fallback>
      <p:transition spd="slow" advTm="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17F0BAA444E2C478D04B3C300BA99D3" ma:contentTypeVersion="10" ma:contentTypeDescription="Create a new document." ma:contentTypeScope="" ma:versionID="bc219dc7269a978559d3b5683eff3562">
  <xsd:schema xmlns:xsd="http://www.w3.org/2001/XMLSchema" xmlns:xs="http://www.w3.org/2001/XMLSchema" xmlns:p="http://schemas.microsoft.com/office/2006/metadata/properties" xmlns:ns3="d97129d6-5105-44aa-8953-de11b416c376" targetNamespace="http://schemas.microsoft.com/office/2006/metadata/properties" ma:root="true" ma:fieldsID="c9e83f367942fa3b97520077d1854b51" ns3:_="">
    <xsd:import namespace="d97129d6-5105-44aa-8953-de11b416c37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7129d6-5105-44aa-8953-de11b416c37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97129d6-5105-44aa-8953-de11b416c376" xsi:nil="true"/>
  </documentManagement>
</p:properties>
</file>

<file path=customXml/itemProps1.xml><?xml version="1.0" encoding="utf-8"?>
<ds:datastoreItem xmlns:ds="http://schemas.openxmlformats.org/officeDocument/2006/customXml" ds:itemID="{F007CFCA-BB50-4C6A-A560-D205613F30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7129d6-5105-44aa-8953-de11b416c3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08FDA1-37AB-423B-AB64-F3E02C7922FD}">
  <ds:schemaRefs>
    <ds:schemaRef ds:uri="http://schemas.microsoft.com/sharepoint/v3/contenttype/forms"/>
  </ds:schemaRefs>
</ds:datastoreItem>
</file>

<file path=customXml/itemProps3.xml><?xml version="1.0" encoding="utf-8"?>
<ds:datastoreItem xmlns:ds="http://schemas.openxmlformats.org/officeDocument/2006/customXml" ds:itemID="{58E8EB61-D299-4EC4-9E8A-A00721D18A2B}">
  <ds:schemaRefs>
    <ds:schemaRef ds:uri="d97129d6-5105-44aa-8953-de11b416c376"/>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http://schemas.microsoft.com/office/2006/metadata/properti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97</TotalTime>
  <Words>2016</Words>
  <Application>Microsoft Office PowerPoint</Application>
  <PresentationFormat>Widescreen</PresentationFormat>
  <Paragraphs>68</Paragraphs>
  <Slides>14</Slides>
  <Notes>0</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Breast Cancer Presentation</vt:lpstr>
      <vt:lpstr>Introduction to breast Cancer </vt:lpstr>
      <vt:lpstr>Overview of the condition</vt:lpstr>
      <vt:lpstr>Anatomy and Physiological of the breast </vt:lpstr>
      <vt:lpstr>How the disease affects the body:</vt:lpstr>
      <vt:lpstr>Care Plan for a fictional patient with breast cancer </vt:lpstr>
      <vt:lpstr> Goals of care:   Help Alannah recover  safely after surgery  Manage any symptoms and treat the side effects  Support her mentally and her emotional wellbeing  Encourage independence and healthy lifestyle choices  Improve her overall quality of life during and after treatment     Care and support for Alannah: Alannah wound should be checked reguarly for signs of infection, such as redness, swelling or discharge. The pain should be assessed at each appointment, and pain relief should be provided if needed. During chemotherapy, Alannah should be monitored at all times for side affects that are common such as sickness, tiredness and a higher risk of infection. Healthcare professionals should give advice on managing these side effects and explain when she should seek medical help.  </vt:lpstr>
      <vt:lpstr>Monitoring</vt:lpstr>
      <vt:lpstr>PowerPoint Presentation</vt:lpstr>
      <vt:lpstr>Communication and Ethical considerations:</vt:lpstr>
      <vt:lpstr>Evidence Based Recommendations </vt:lpstr>
      <vt:lpstr>Ethical Considerations:</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Breast Cancer Presentation</dc:title>
  <dc:creator/>
  <cp:lastModifiedBy>Aliyah Bogle (2319063)</cp:lastModifiedBy>
  <cp:revision>1277</cp:revision>
  <dcterms:created xsi:type="dcterms:W3CDTF">2026-07-01T13:51:22Z</dcterms:created>
  <dcterms:modified xsi:type="dcterms:W3CDTF">2026-07-15T16:08:39Z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0x010100F17F0BAA444E2C478D04B3C300BA99D3</vt:lpwstr>
  </property>
</Properties>
</file>