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41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218756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338282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1945272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3597087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610B114-EAAB-4025-9E0F-2139EC7D0C79}"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343776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610B114-EAAB-4025-9E0F-2139EC7D0C79}"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004379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10B114-EAAB-4025-9E0F-2139EC7D0C79}"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945307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14709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847195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11211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655FD6E-3850-4330-A34A-450220B9FBC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2381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286749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655FD6E-3850-4330-A34A-450220B9FBC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2617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610B114-EAAB-4025-9E0F-2139EC7D0C79}"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6141902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3523018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10B114-EAAB-4025-9E0F-2139EC7D0C79}"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655FD6E-3850-4330-A34A-450220B9FBCD}" type="slidenum">
              <a:rPr lang="en-GB" smtClean="0"/>
              <a:t>‹#›</a:t>
            </a:fld>
            <a:endParaRPr lang="en-GB"/>
          </a:p>
        </p:txBody>
      </p:sp>
    </p:spTree>
    <p:extLst>
      <p:ext uri="{BB962C8B-B14F-4D97-AF65-F5344CB8AC3E}">
        <p14:creationId xmlns:p14="http://schemas.microsoft.com/office/powerpoint/2010/main" val="21543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610B114-EAAB-4025-9E0F-2139EC7D0C79}" type="datetimeFigureOut">
              <a:rPr lang="en-GB" smtClean="0"/>
              <a:t>09/03/2026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655FD6E-3850-4330-A34A-450220B9FBCD}" type="slidenum">
              <a:rPr lang="en-GB" smtClean="0"/>
              <a:t>‹#›</a:t>
            </a:fld>
            <a:endParaRPr lang="en-GB"/>
          </a:p>
        </p:txBody>
      </p:sp>
    </p:spTree>
    <p:extLst>
      <p:ext uri="{BB962C8B-B14F-4D97-AF65-F5344CB8AC3E}">
        <p14:creationId xmlns:p14="http://schemas.microsoft.com/office/powerpoint/2010/main" val="7843709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ress.rebus.community/introductiontocommunitypsychology/chapter/respect-for-diversity/"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lordenmundial.com/la-diplomacia-cultural-china-poder-suave-alcance-globa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insight.knowledgeworkx.com/articles/global-intelligence/401/the-four-pillars-of-successful-international-negotiation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tters.in/article/leadership/the-philosophy-of-happiness-by-tal-ben-shahar-16796"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589B50-D615-4630-B6F7-29E99FF2C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7A83DF-4E7A-4A81-867E-10E29C4BD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DD30075-DAAB-66AD-7190-CE7430814428}"/>
              </a:ext>
            </a:extLst>
          </p:cNvPr>
          <p:cNvSpPr>
            <a:spLocks noGrp="1"/>
          </p:cNvSpPr>
          <p:nvPr>
            <p:ph type="ctrTitle"/>
          </p:nvPr>
        </p:nvSpPr>
        <p:spPr>
          <a:xfrm>
            <a:off x="540279" y="967417"/>
            <a:ext cx="5280460" cy="3943250"/>
          </a:xfrm>
        </p:spPr>
        <p:txBody>
          <a:bodyPr>
            <a:normAutofit/>
          </a:bodyPr>
          <a:lstStyle/>
          <a:p>
            <a:pPr>
              <a:lnSpc>
                <a:spcPct val="90000"/>
              </a:lnSpc>
            </a:pPr>
            <a:r>
              <a:rPr lang="en-GB" sz="3100" dirty="0">
                <a:solidFill>
                  <a:srgbClr val="FEFFFF"/>
                </a:solidFill>
                <a:latin typeface="Arial Black" panose="020B0A04020102020204" pitchFamily="34" charset="0"/>
              </a:rPr>
              <a:t>STUDENT NAME: SABIN GHEORGHE </a:t>
            </a:r>
            <a:br>
              <a:rPr lang="en-GB" sz="3100" dirty="0">
                <a:solidFill>
                  <a:srgbClr val="FEFFFF"/>
                </a:solidFill>
                <a:latin typeface="Arial Black" panose="020B0A04020102020204" pitchFamily="34" charset="0"/>
              </a:rPr>
            </a:br>
            <a:r>
              <a:rPr lang="en-GB" sz="3100" dirty="0">
                <a:solidFill>
                  <a:srgbClr val="FEFFFF"/>
                </a:solidFill>
                <a:latin typeface="Arial Black" panose="020B0A04020102020204" pitchFamily="34" charset="0"/>
              </a:rPr>
              <a:t>STUDENT ID:  2213752 </a:t>
            </a:r>
            <a:br>
              <a:rPr lang="en-GB" sz="3100" dirty="0">
                <a:solidFill>
                  <a:srgbClr val="FEFFFF"/>
                </a:solidFill>
                <a:latin typeface="Arial Black" panose="020B0A04020102020204" pitchFamily="34" charset="0"/>
              </a:rPr>
            </a:br>
            <a:r>
              <a:rPr lang="en-GB" sz="3100" dirty="0">
                <a:solidFill>
                  <a:srgbClr val="FEFFFF"/>
                </a:solidFill>
                <a:latin typeface="Arial Black" panose="020B0A04020102020204" pitchFamily="34" charset="0"/>
              </a:rPr>
              <a:t>MODULE CODE: LCBB6023 </a:t>
            </a:r>
            <a:br>
              <a:rPr lang="en-GB" sz="3100" dirty="0">
                <a:solidFill>
                  <a:srgbClr val="FEFFFF"/>
                </a:solidFill>
                <a:latin typeface="Arial Black" panose="020B0A04020102020204" pitchFamily="34" charset="0"/>
              </a:rPr>
            </a:br>
            <a:r>
              <a:rPr lang="en-GB" sz="3100" dirty="0">
                <a:solidFill>
                  <a:srgbClr val="FEFFFF"/>
                </a:solidFill>
                <a:latin typeface="Arial Black" panose="020B0A04020102020204" pitchFamily="34" charset="0"/>
              </a:rPr>
              <a:t>LECTURE NAME: LIYANAGE RODRIGO </a:t>
            </a:r>
            <a:br>
              <a:rPr lang="en-GB" sz="3100" dirty="0">
                <a:solidFill>
                  <a:srgbClr val="FEFFFF"/>
                </a:solidFill>
                <a:latin typeface="Arial Black" panose="020B0A04020102020204" pitchFamily="34" charset="0"/>
              </a:rPr>
            </a:br>
            <a:endParaRPr lang="en-GB" sz="3100" dirty="0">
              <a:solidFill>
                <a:srgbClr val="FEFFFF"/>
              </a:solidFill>
              <a:latin typeface="Arial Black" panose="020B0A04020102020204" pitchFamily="34" charset="0"/>
            </a:endParaRPr>
          </a:p>
        </p:txBody>
      </p:sp>
      <p:sp>
        <p:nvSpPr>
          <p:cNvPr id="14" name="Freeform 27">
            <a:extLst>
              <a:ext uri="{FF2B5EF4-FFF2-40B4-BE49-F238E27FC236}">
                <a16:creationId xmlns:a16="http://schemas.microsoft.com/office/drawing/2014/main" id="{435515D7-4CE9-4558-BA93-E245EFB64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 name="Subtitle 2">
            <a:extLst>
              <a:ext uri="{FF2B5EF4-FFF2-40B4-BE49-F238E27FC236}">
                <a16:creationId xmlns:a16="http://schemas.microsoft.com/office/drawing/2014/main" id="{A092003C-FD84-0CA7-F0A3-D200E3B40F86}"/>
              </a:ext>
            </a:extLst>
          </p:cNvPr>
          <p:cNvSpPr>
            <a:spLocks noGrp="1"/>
          </p:cNvSpPr>
          <p:nvPr>
            <p:ph type="subTitle" idx="1"/>
          </p:nvPr>
        </p:nvSpPr>
        <p:spPr>
          <a:xfrm>
            <a:off x="0" y="5028259"/>
            <a:ext cx="6732270" cy="1418261"/>
          </a:xfrm>
        </p:spPr>
        <p:txBody>
          <a:bodyPr anchor="ctr">
            <a:normAutofit fontScale="70000" lnSpcReduction="20000"/>
          </a:bodyPr>
          <a:lstStyle/>
          <a:p>
            <a:pPr>
              <a:lnSpc>
                <a:spcPct val="90000"/>
              </a:lnSpc>
            </a:pPr>
            <a:r>
              <a:rPr lang="en-GB" sz="4800" dirty="0">
                <a:solidFill>
                  <a:srgbClr val="FEFFFF"/>
                </a:solidFill>
                <a:latin typeface="Arial Black" panose="020B0A04020102020204" pitchFamily="34" charset="0"/>
              </a:rPr>
              <a:t>PRESENTATION </a:t>
            </a:r>
          </a:p>
          <a:p>
            <a:pPr>
              <a:lnSpc>
                <a:spcPct val="90000"/>
              </a:lnSpc>
            </a:pPr>
            <a:r>
              <a:rPr lang="en-GB" sz="2400" b="1" dirty="0">
                <a:solidFill>
                  <a:srgbClr val="FEFFFF"/>
                </a:solidFill>
                <a:latin typeface="Arial Black" panose="020B0A04020102020204" pitchFamily="34" charset="0"/>
              </a:rPr>
              <a:t>Achieving a Successful UK–China Strategic Partnership:</a:t>
            </a:r>
            <a:br>
              <a:rPr lang="en-GB" sz="2400" b="1" dirty="0">
                <a:solidFill>
                  <a:srgbClr val="FEFFFF"/>
                </a:solidFill>
                <a:latin typeface="Arial Black" panose="020B0A04020102020204" pitchFamily="34" charset="0"/>
              </a:rPr>
            </a:br>
            <a:r>
              <a:rPr lang="en-GB" sz="2400" b="1" dirty="0">
                <a:solidFill>
                  <a:srgbClr val="FEFFFF"/>
                </a:solidFill>
                <a:latin typeface="Arial Black" panose="020B0A04020102020204" pitchFamily="34" charset="0"/>
              </a:rPr>
              <a:t>The Role of Cultural Awareness in Cross-Cultural Negotiations</a:t>
            </a:r>
          </a:p>
        </p:txBody>
      </p:sp>
      <p:pic>
        <p:nvPicPr>
          <p:cNvPr id="5" name="Picture 4">
            <a:extLst>
              <a:ext uri="{FF2B5EF4-FFF2-40B4-BE49-F238E27FC236}">
                <a16:creationId xmlns:a16="http://schemas.microsoft.com/office/drawing/2014/main" id="{86C52B53-583A-5A42-72F9-F0413F52D2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4745" y="2024102"/>
            <a:ext cx="4153750" cy="2803781"/>
          </a:xfrm>
          <a:prstGeom prst="rect">
            <a:avLst/>
          </a:prstGeom>
        </p:spPr>
      </p:pic>
    </p:spTree>
    <p:extLst>
      <p:ext uri="{BB962C8B-B14F-4D97-AF65-F5344CB8AC3E}">
        <p14:creationId xmlns:p14="http://schemas.microsoft.com/office/powerpoint/2010/main" val="848500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B2F176D-4399-A1CC-2734-18FDD1F7ADFC}"/>
              </a:ext>
            </a:extLst>
          </p:cNvPr>
          <p:cNvPicPr>
            <a:picLocks noChangeAspect="1"/>
          </p:cNvPicPr>
          <p:nvPr/>
        </p:nvPicPr>
        <p:blipFill>
          <a:blip r:embed="rId2"/>
          <a:srcRect l="25635" r="641" b="-1"/>
          <a:stretch>
            <a:fillRect/>
          </a:stretch>
        </p:blipFill>
        <p:spPr>
          <a:xfrm>
            <a:off x="1" y="10"/>
            <a:ext cx="7574440" cy="6857990"/>
          </a:xfrm>
          <a:prstGeom prst="rect">
            <a:avLst/>
          </a:prstGeom>
        </p:spPr>
      </p:pic>
      <p:sp>
        <p:nvSpPr>
          <p:cNvPr id="18"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BC080FE-AB23-BC52-228D-B9DF8C82265E}"/>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INTRODUCTION </a:t>
            </a:r>
          </a:p>
        </p:txBody>
      </p:sp>
      <p:sp>
        <p:nvSpPr>
          <p:cNvPr id="3" name="Content Placeholder 2">
            <a:extLst>
              <a:ext uri="{FF2B5EF4-FFF2-40B4-BE49-F238E27FC236}">
                <a16:creationId xmlns:a16="http://schemas.microsoft.com/office/drawing/2014/main" id="{92967332-732F-E892-F68B-8D312A106816}"/>
              </a:ext>
            </a:extLst>
          </p:cNvPr>
          <p:cNvSpPr>
            <a:spLocks noGrp="1"/>
          </p:cNvSpPr>
          <p:nvPr>
            <p:ph idx="1"/>
          </p:nvPr>
        </p:nvSpPr>
        <p:spPr>
          <a:xfrm>
            <a:off x="7574442" y="1822552"/>
            <a:ext cx="4369908" cy="4623968"/>
          </a:xfrm>
        </p:spPr>
        <p:txBody>
          <a:bodyPr>
            <a:normAutofit/>
          </a:bodyPr>
          <a:lstStyle/>
          <a:p>
            <a:pPr>
              <a:lnSpc>
                <a:spcPct val="90000"/>
              </a:lnSpc>
            </a:pPr>
            <a:r>
              <a:rPr lang="en-GB" dirty="0">
                <a:solidFill>
                  <a:schemeClr val="tx1">
                    <a:lumMod val="95000"/>
                    <a:lumOff val="5000"/>
                  </a:schemeClr>
                </a:solidFill>
                <a:latin typeface="Arial" panose="020B0604020202020204" pitchFamily="34" charset="0"/>
                <a:cs typeface="Arial" panose="020B0604020202020204" pitchFamily="34" charset="0"/>
              </a:rPr>
              <a:t>The presentation is about a strategic business negotiation scenario involving a UK-based company and a Chinese company. It highlights the various cultural differences and differences in international business strategy that could cause problems. During the presentation, the scenario places much emphasis on the negotiation and people-management practices that must be adopted to successfully negotiate and agree with the Chinese counterpart</a:t>
            </a:r>
            <a:r>
              <a:rPr lang="en-GB" sz="1500" dirty="0">
                <a:solidFill>
                  <a:schemeClr val="tx1">
                    <a:lumMod val="95000"/>
                    <a:lumOff val="5000"/>
                  </a:schemeClr>
                </a:solidFill>
              </a:rPr>
              <a:t>.</a:t>
            </a:r>
          </a:p>
        </p:txBody>
      </p:sp>
    </p:spTree>
    <p:extLst>
      <p:ext uri="{BB962C8B-B14F-4D97-AF65-F5344CB8AC3E}">
        <p14:creationId xmlns:p14="http://schemas.microsoft.com/office/powerpoint/2010/main" val="10564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00E63-3092-7868-FECE-6B2F66FF2F0E}"/>
              </a:ext>
            </a:extLst>
          </p:cNvPr>
          <p:cNvSpPr>
            <a:spLocks noGrp="1"/>
          </p:cNvSpPr>
          <p:nvPr>
            <p:ph type="title"/>
          </p:nvPr>
        </p:nvSpPr>
        <p:spPr>
          <a:xfrm>
            <a:off x="1046019" y="942108"/>
            <a:ext cx="3256550" cy="4969113"/>
          </a:xfrm>
        </p:spPr>
        <p:txBody>
          <a:bodyPr anchor="ctr">
            <a:normAutofit/>
          </a:bodyPr>
          <a:lstStyle/>
          <a:p>
            <a:r>
              <a:rPr lang="en-GB" b="1">
                <a:solidFill>
                  <a:schemeClr val="tx2">
                    <a:lumMod val="75000"/>
                  </a:schemeClr>
                </a:solidFill>
              </a:rPr>
              <a:t>Presentation Outline</a:t>
            </a:r>
            <a:br>
              <a:rPr lang="en-GB" b="1">
                <a:solidFill>
                  <a:schemeClr val="tx2">
                    <a:lumMod val="75000"/>
                  </a:schemeClr>
                </a:solidFill>
              </a:rPr>
            </a:br>
            <a:endParaRPr lang="en-GB">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B3F6A6B4-ED21-3969-EDDB-4D12C261D77B}"/>
              </a:ext>
            </a:extLst>
          </p:cNvPr>
          <p:cNvSpPr>
            <a:spLocks noGrp="1"/>
          </p:cNvSpPr>
          <p:nvPr>
            <p:ph idx="1"/>
          </p:nvPr>
        </p:nvSpPr>
        <p:spPr>
          <a:xfrm>
            <a:off x="4808798" y="796808"/>
            <a:ext cx="7559065" cy="5259712"/>
          </a:xfrm>
        </p:spPr>
        <p:txBody>
          <a:bodyPr anchor="ctr">
            <a:normAutofit/>
          </a:bodyPr>
          <a:lstStyle/>
          <a:p>
            <a:pPr marL="0" indent="0">
              <a:buNone/>
            </a:pPr>
            <a:r>
              <a:rPr lang="en-GB" sz="2400" b="1" dirty="0">
                <a:solidFill>
                  <a:schemeClr val="tx2">
                    <a:lumMod val="75000"/>
                  </a:schemeClr>
                </a:solidFill>
                <a:latin typeface="Arial" panose="020B0604020202020204" pitchFamily="34" charset="0"/>
                <a:cs typeface="Arial" panose="020B0604020202020204" pitchFamily="34" charset="0"/>
              </a:rPr>
              <a:t>Key Areas Covered</a:t>
            </a:r>
            <a:endParaRPr lang="en-GB" sz="2400" dirty="0">
              <a:solidFill>
                <a:schemeClr val="tx2">
                  <a:lumMod val="75000"/>
                </a:schemeClr>
              </a:solidFill>
              <a:latin typeface="Arial" panose="020B0604020202020204" pitchFamily="34" charset="0"/>
              <a:cs typeface="Arial" panose="020B0604020202020204" pitchFamily="34" charset="0"/>
            </a:endParaRPr>
          </a:p>
          <a:p>
            <a:endParaRPr lang="en-GB" sz="2400" dirty="0">
              <a:solidFill>
                <a:schemeClr val="tx2">
                  <a:lumMod val="75000"/>
                </a:schemeClr>
              </a:solidFill>
              <a:latin typeface="Arial" panose="020B0604020202020204" pitchFamily="34" charset="0"/>
              <a:cs typeface="Arial" panose="020B0604020202020204" pitchFamily="34" charset="0"/>
            </a:endParaRPr>
          </a:p>
          <a:p>
            <a:r>
              <a:rPr lang="en-GB" sz="2400" dirty="0">
                <a:solidFill>
                  <a:schemeClr val="tx2">
                    <a:lumMod val="75000"/>
                  </a:schemeClr>
                </a:solidFill>
                <a:latin typeface="Arial" panose="020B0604020202020204" pitchFamily="34" charset="0"/>
                <a:cs typeface="Arial" panose="020B0604020202020204" pitchFamily="34" charset="0"/>
              </a:rPr>
              <a:t>The presentation begins with defining culture and explaining why it matters in international business. I then introduce theoretical frameworks that explain cultural differences. After that, I discuss specific cultural characteristics in China that may affect negotiations and propose strategies for success, including international strategy and people management practices.</a:t>
            </a:r>
          </a:p>
        </p:txBody>
      </p:sp>
    </p:spTree>
    <p:extLst>
      <p:ext uri="{BB962C8B-B14F-4D97-AF65-F5344CB8AC3E}">
        <p14:creationId xmlns:p14="http://schemas.microsoft.com/office/powerpoint/2010/main" val="3317546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4D96A058-4B82-1FFB-F9F4-E2D7E46004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083" r="14193" b="-1"/>
          <a:stretch>
            <a:fillRect/>
          </a:stretch>
        </p:blipFill>
        <p:spPr>
          <a:xfrm>
            <a:off x="1" y="10"/>
            <a:ext cx="7574440" cy="6857990"/>
          </a:xfrm>
          <a:prstGeom prst="rect">
            <a:avLst/>
          </a:prstGeom>
        </p:spPr>
      </p:pic>
      <p:sp>
        <p:nvSpPr>
          <p:cNvPr id="13"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3CB08A4-8444-F8AE-AE8F-54E48A24EBF0}"/>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Understanding Culture</a:t>
            </a:r>
          </a:p>
        </p:txBody>
      </p:sp>
      <p:sp>
        <p:nvSpPr>
          <p:cNvPr id="3" name="Content Placeholder 2">
            <a:extLst>
              <a:ext uri="{FF2B5EF4-FFF2-40B4-BE49-F238E27FC236}">
                <a16:creationId xmlns:a16="http://schemas.microsoft.com/office/drawing/2014/main" id="{C826AE15-5F81-B274-5723-F59109AD553E}"/>
              </a:ext>
            </a:extLst>
          </p:cNvPr>
          <p:cNvSpPr>
            <a:spLocks noGrp="1"/>
          </p:cNvSpPr>
          <p:nvPr>
            <p:ph idx="1"/>
          </p:nvPr>
        </p:nvSpPr>
        <p:spPr>
          <a:xfrm>
            <a:off x="7863840" y="1840230"/>
            <a:ext cx="4328159" cy="4663440"/>
          </a:xfrm>
        </p:spPr>
        <p:txBody>
          <a:bodyPr>
            <a:noAutofit/>
          </a:bodyPr>
          <a:lstStyle/>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Meaning of Culture.</a:t>
            </a:r>
          </a:p>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The term culture refers to the shared and common </a:t>
            </a:r>
            <a:r>
              <a:rPr lang="en-GB" sz="1600" dirty="0" err="1">
                <a:solidFill>
                  <a:schemeClr val="tx1">
                    <a:lumMod val="95000"/>
                    <a:lumOff val="5000"/>
                  </a:schemeClr>
                </a:solidFill>
                <a:latin typeface="Arial" panose="020B0604020202020204" pitchFamily="34" charset="0"/>
                <a:cs typeface="Arial" panose="020B0604020202020204" pitchFamily="34" charset="0"/>
              </a:rPr>
              <a:t>behavior</a:t>
            </a:r>
            <a:r>
              <a:rPr lang="en-GB" sz="1600" dirty="0">
                <a:solidFill>
                  <a:schemeClr val="tx1">
                    <a:lumMod val="95000"/>
                    <a:lumOff val="5000"/>
                  </a:schemeClr>
                </a:solidFill>
                <a:latin typeface="Arial" panose="020B0604020202020204" pitchFamily="34" charset="0"/>
                <a:cs typeface="Arial" panose="020B0604020202020204" pitchFamily="34" charset="0"/>
              </a:rPr>
              <a:t> of a society. This includes the values, beliefs, </a:t>
            </a:r>
            <a:r>
              <a:rPr lang="en-GB" sz="1600" dirty="0" err="1">
                <a:solidFill>
                  <a:schemeClr val="tx1">
                    <a:lumMod val="95000"/>
                    <a:lumOff val="5000"/>
                  </a:schemeClr>
                </a:solidFill>
                <a:latin typeface="Arial" panose="020B0604020202020204" pitchFamily="34" charset="0"/>
                <a:cs typeface="Arial" panose="020B0604020202020204" pitchFamily="34" charset="0"/>
              </a:rPr>
              <a:t>behaviors</a:t>
            </a:r>
            <a:r>
              <a:rPr lang="en-GB" sz="1600" dirty="0">
                <a:solidFill>
                  <a:schemeClr val="tx1">
                    <a:lumMod val="95000"/>
                    <a:lumOff val="5000"/>
                  </a:schemeClr>
                </a:solidFill>
                <a:latin typeface="Arial" panose="020B0604020202020204" pitchFamily="34" charset="0"/>
                <a:cs typeface="Arial" panose="020B0604020202020204" pitchFamily="34" charset="0"/>
              </a:rPr>
              <a:t>, and norms that influence the general </a:t>
            </a:r>
            <a:r>
              <a:rPr lang="en-GB" sz="1600" dirty="0" err="1">
                <a:solidFill>
                  <a:schemeClr val="tx1">
                    <a:lumMod val="95000"/>
                    <a:lumOff val="5000"/>
                  </a:schemeClr>
                </a:solidFill>
                <a:latin typeface="Arial" panose="020B0604020202020204" pitchFamily="34" charset="0"/>
                <a:cs typeface="Arial" panose="020B0604020202020204" pitchFamily="34" charset="0"/>
              </a:rPr>
              <a:t>behavior</a:t>
            </a:r>
            <a:r>
              <a:rPr lang="en-GB" sz="1600" dirty="0">
                <a:solidFill>
                  <a:schemeClr val="tx1">
                    <a:lumMod val="95000"/>
                    <a:lumOff val="5000"/>
                  </a:schemeClr>
                </a:solidFill>
                <a:latin typeface="Arial" panose="020B0604020202020204" pitchFamily="34" charset="0"/>
                <a:cs typeface="Arial" panose="020B0604020202020204" pitchFamily="34" charset="0"/>
              </a:rPr>
              <a:t> of individuals and businesses in any society (Hofstede).</a:t>
            </a:r>
          </a:p>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Key Cultural Issues</a:t>
            </a:r>
          </a:p>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The cultural issues that impact communication include values and beliefs, communication style, power relationships and hierarchy, attitudes towards time and relationships, and business etiquette and negotiation styles</a:t>
            </a:r>
          </a:p>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Commercial Implications</a:t>
            </a:r>
          </a:p>
          <a:p>
            <a:pPr>
              <a:lnSpc>
                <a:spcPct val="90000"/>
              </a:lnSpc>
            </a:pPr>
            <a:r>
              <a:rPr lang="en-GB" sz="1600" dirty="0">
                <a:solidFill>
                  <a:schemeClr val="tx1">
                    <a:lumMod val="95000"/>
                    <a:lumOff val="5000"/>
                  </a:schemeClr>
                </a:solidFill>
                <a:latin typeface="Arial" panose="020B0604020202020204" pitchFamily="34" charset="0"/>
                <a:cs typeface="Arial" panose="020B0604020202020204" pitchFamily="34" charset="0"/>
              </a:rPr>
              <a:t>Culture impacts the decision-making process, leadership and management expectations, building of trust, and communication.</a:t>
            </a:r>
          </a:p>
        </p:txBody>
      </p:sp>
      <p:sp>
        <p:nvSpPr>
          <p:cNvPr id="6" name="TextBox 5">
            <a:extLst>
              <a:ext uri="{FF2B5EF4-FFF2-40B4-BE49-F238E27FC236}">
                <a16:creationId xmlns:a16="http://schemas.microsoft.com/office/drawing/2014/main" id="{6E57A63B-51AA-3E3F-622C-0ED80EA6EE3A}"/>
              </a:ext>
            </a:extLst>
          </p:cNvPr>
          <p:cNvSpPr txBox="1"/>
          <p:nvPr/>
        </p:nvSpPr>
        <p:spPr>
          <a:xfrm>
            <a:off x="5034964" y="6657945"/>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ress.rebus.community/introductiontocommunitypsychology/chapter/respect-for-divers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0361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Red dot with arrows pointing to it">
            <a:extLst>
              <a:ext uri="{FF2B5EF4-FFF2-40B4-BE49-F238E27FC236}">
                <a16:creationId xmlns:a16="http://schemas.microsoft.com/office/drawing/2014/main" id="{BB3DDE65-B4F1-CA30-6112-7BABA7EEDCCF}"/>
              </a:ext>
            </a:extLst>
          </p:cNvPr>
          <p:cNvPicPr>
            <a:picLocks noChangeAspect="1"/>
          </p:cNvPicPr>
          <p:nvPr/>
        </p:nvPicPr>
        <p:blipFill>
          <a:blip r:embed="rId2"/>
          <a:srcRect l="20175" r="6101" b="-1"/>
          <a:stretch>
            <a:fillRect/>
          </a:stretch>
        </p:blipFill>
        <p:spPr>
          <a:xfrm>
            <a:off x="1" y="10"/>
            <a:ext cx="7574440"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8335E97-C3C8-401E-5640-97804B27D809}"/>
              </a:ext>
            </a:extLst>
          </p:cNvPr>
          <p:cNvSpPr>
            <a:spLocks noGrp="1"/>
          </p:cNvSpPr>
          <p:nvPr>
            <p:ph type="title"/>
          </p:nvPr>
        </p:nvSpPr>
        <p:spPr>
          <a:xfrm>
            <a:off x="541867" y="787400"/>
            <a:ext cx="7145866" cy="778933"/>
          </a:xfrm>
        </p:spPr>
        <p:txBody>
          <a:bodyPr anchor="ctr">
            <a:normAutofit/>
          </a:bodyPr>
          <a:lstStyle/>
          <a:p>
            <a:pPr>
              <a:lnSpc>
                <a:spcPct val="90000"/>
              </a:lnSpc>
            </a:pPr>
            <a:r>
              <a:rPr lang="en-GB" sz="2700">
                <a:solidFill>
                  <a:srgbClr val="FEFFFF"/>
                </a:solidFill>
              </a:rPr>
              <a:t>Cultural Elements in International Business</a:t>
            </a:r>
          </a:p>
        </p:txBody>
      </p:sp>
      <p:sp>
        <p:nvSpPr>
          <p:cNvPr id="3" name="Content Placeholder 2">
            <a:extLst>
              <a:ext uri="{FF2B5EF4-FFF2-40B4-BE49-F238E27FC236}">
                <a16:creationId xmlns:a16="http://schemas.microsoft.com/office/drawing/2014/main" id="{8BF4A236-094E-519C-FB5C-7EDEE967079F}"/>
              </a:ext>
            </a:extLst>
          </p:cNvPr>
          <p:cNvSpPr>
            <a:spLocks noGrp="1"/>
          </p:cNvSpPr>
          <p:nvPr>
            <p:ph idx="1"/>
          </p:nvPr>
        </p:nvSpPr>
        <p:spPr>
          <a:xfrm>
            <a:off x="7574441" y="1694179"/>
            <a:ext cx="4504265" cy="4921148"/>
          </a:xfrm>
        </p:spPr>
        <p:txBody>
          <a:bodyPr>
            <a:normAutofit fontScale="92500" lnSpcReduction="10000"/>
          </a:bodyPr>
          <a:lstStyle/>
          <a:p>
            <a:pPr>
              <a:lnSpc>
                <a:spcPct val="90000"/>
              </a:lnSpc>
            </a:pPr>
            <a:r>
              <a:rPr lang="en-GB" sz="2400" dirty="0">
                <a:solidFill>
                  <a:schemeClr val="tx1">
                    <a:lumMod val="95000"/>
                    <a:lumOff val="5000"/>
                  </a:schemeClr>
                </a:solidFill>
                <a:latin typeface="Arial" panose="020B0604020202020204" pitchFamily="34" charset="0"/>
                <a:cs typeface="Arial" panose="020B0604020202020204" pitchFamily="34" charset="0"/>
              </a:rPr>
              <a:t>Important Aspects of Culture.</a:t>
            </a:r>
          </a:p>
          <a:p>
            <a:pPr>
              <a:lnSpc>
                <a:spcPct val="90000"/>
              </a:lnSpc>
            </a:pPr>
            <a:endParaRPr lang="en-GB" sz="2400" dirty="0">
              <a:solidFill>
                <a:schemeClr val="tx1">
                  <a:lumMod val="95000"/>
                  <a:lumOff val="5000"/>
                </a:schemeClr>
              </a:solidFill>
              <a:latin typeface="Arial" panose="020B0604020202020204" pitchFamily="34" charset="0"/>
              <a:cs typeface="Arial" panose="020B0604020202020204" pitchFamily="34" charset="0"/>
            </a:endParaRPr>
          </a:p>
          <a:p>
            <a:pPr>
              <a:lnSpc>
                <a:spcPct val="90000"/>
              </a:lnSpc>
            </a:pPr>
            <a:r>
              <a:rPr lang="en-GB" sz="2400" dirty="0">
                <a:solidFill>
                  <a:schemeClr val="tx1">
                    <a:lumMod val="95000"/>
                    <a:lumOff val="5000"/>
                  </a:schemeClr>
                </a:solidFill>
                <a:latin typeface="Arial" panose="020B0604020202020204" pitchFamily="34" charset="0"/>
                <a:cs typeface="Arial" panose="020B0604020202020204" pitchFamily="34" charset="0"/>
              </a:rPr>
              <a:t>The primary ones are communication style, power distance, individualism versus collectivism and time orientation. The two types of communication style are direct or indirect.</a:t>
            </a:r>
          </a:p>
          <a:p>
            <a:pPr>
              <a:lnSpc>
                <a:spcPct val="90000"/>
              </a:lnSpc>
            </a:pPr>
            <a:r>
              <a:rPr lang="en-GB" sz="2400" dirty="0">
                <a:solidFill>
                  <a:schemeClr val="tx1">
                    <a:lumMod val="95000"/>
                    <a:lumOff val="5000"/>
                  </a:schemeClr>
                </a:solidFill>
                <a:latin typeface="Arial" panose="020B0604020202020204" pitchFamily="34" charset="0"/>
                <a:cs typeface="Arial" panose="020B0604020202020204" pitchFamily="34" charset="0"/>
              </a:rPr>
              <a:t>Business Operations Impact.</a:t>
            </a:r>
          </a:p>
          <a:p>
            <a:pPr>
              <a:lnSpc>
                <a:spcPct val="90000"/>
              </a:lnSpc>
            </a:pPr>
            <a:r>
              <a:rPr lang="en-GB" sz="2400" dirty="0">
                <a:solidFill>
                  <a:schemeClr val="tx1">
                    <a:lumMod val="95000"/>
                    <a:lumOff val="5000"/>
                  </a:schemeClr>
                </a:solidFill>
                <a:latin typeface="Arial" panose="020B0604020202020204" pitchFamily="34" charset="0"/>
                <a:cs typeface="Arial" panose="020B0604020202020204" pitchFamily="34" charset="0"/>
              </a:rPr>
              <a:t>Speed of decision making, negotiation processes, leadership expectations and relationship development with partners</a:t>
            </a:r>
            <a:r>
              <a:rPr lang="en-GB" sz="1500" dirty="0">
                <a:solidFill>
                  <a:schemeClr val="tx1">
                    <a:lumMod val="95000"/>
                    <a:lumOff val="5000"/>
                  </a:schemeClr>
                </a:solidFill>
              </a:rPr>
              <a:t>.</a:t>
            </a:r>
          </a:p>
        </p:txBody>
      </p:sp>
    </p:spTree>
    <p:extLst>
      <p:ext uri="{BB962C8B-B14F-4D97-AF65-F5344CB8AC3E}">
        <p14:creationId xmlns:p14="http://schemas.microsoft.com/office/powerpoint/2010/main" val="865437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E896-6EF4-A5C7-1814-5930E5B016A0}"/>
              </a:ext>
            </a:extLst>
          </p:cNvPr>
          <p:cNvSpPr>
            <a:spLocks noGrp="1"/>
          </p:cNvSpPr>
          <p:nvPr>
            <p:ph type="title"/>
          </p:nvPr>
        </p:nvSpPr>
        <p:spPr>
          <a:xfrm>
            <a:off x="1977390" y="317817"/>
            <a:ext cx="11216640" cy="1325563"/>
          </a:xfrm>
        </p:spPr>
        <p:txBody>
          <a:bodyPr/>
          <a:lstStyle/>
          <a:p>
            <a:r>
              <a:rPr lang="en-GB" dirty="0"/>
              <a:t>Theoretical Framework: Hofstede’s Cultural Dimensions</a:t>
            </a:r>
          </a:p>
        </p:txBody>
      </p:sp>
      <p:sp>
        <p:nvSpPr>
          <p:cNvPr id="3" name="Content Placeholder 2">
            <a:extLst>
              <a:ext uri="{FF2B5EF4-FFF2-40B4-BE49-F238E27FC236}">
                <a16:creationId xmlns:a16="http://schemas.microsoft.com/office/drawing/2014/main" id="{2FBEBBF0-525E-BBFC-C77B-B61EEFFBC712}"/>
              </a:ext>
            </a:extLst>
          </p:cNvPr>
          <p:cNvSpPr>
            <a:spLocks noGrp="1"/>
          </p:cNvSpPr>
          <p:nvPr>
            <p:ph idx="1"/>
          </p:nvPr>
        </p:nvSpPr>
        <p:spPr>
          <a:xfrm>
            <a:off x="1676400" y="1779905"/>
            <a:ext cx="10515600" cy="4351338"/>
          </a:xfrm>
        </p:spPr>
        <p:txBody>
          <a:bodyPr/>
          <a:lstStyle/>
          <a:p>
            <a:r>
              <a:rPr lang="en-GB" sz="2400" b="1" dirty="0">
                <a:latin typeface="Arial" panose="020B0604020202020204" pitchFamily="34" charset="0"/>
                <a:cs typeface="Arial" panose="020B0604020202020204" pitchFamily="34" charset="0"/>
              </a:rPr>
              <a:t>Hofstede’s Model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Hofstede’s cultural framework is widely used to understand cross-cultural differences in business environments (Hofstede, 2001).</a:t>
            </a:r>
          </a:p>
          <a:p>
            <a:pPr marL="0" indent="0">
              <a:buNone/>
            </a:pPr>
            <a:endParaRPr lang="en-GB" dirty="0"/>
          </a:p>
        </p:txBody>
      </p:sp>
      <p:graphicFrame>
        <p:nvGraphicFramePr>
          <p:cNvPr id="4" name="Table 3">
            <a:extLst>
              <a:ext uri="{FF2B5EF4-FFF2-40B4-BE49-F238E27FC236}">
                <a16:creationId xmlns:a16="http://schemas.microsoft.com/office/drawing/2014/main" id="{BEB53C8A-1C95-4F7B-722A-A77805DBEE62}"/>
              </a:ext>
            </a:extLst>
          </p:cNvPr>
          <p:cNvGraphicFramePr>
            <a:graphicFrameLocks noGrp="1"/>
          </p:cNvGraphicFramePr>
          <p:nvPr>
            <p:extLst>
              <p:ext uri="{D42A27DB-BD31-4B8C-83A1-F6EECF244321}">
                <p14:modId xmlns:p14="http://schemas.microsoft.com/office/powerpoint/2010/main" val="3396607153"/>
              </p:ext>
            </p:extLst>
          </p:nvPr>
        </p:nvGraphicFramePr>
        <p:xfrm>
          <a:off x="5775960" y="3634740"/>
          <a:ext cx="5642610" cy="2174240"/>
        </p:xfrm>
        <a:graphic>
          <a:graphicData uri="http://schemas.openxmlformats.org/drawingml/2006/table">
            <a:tbl>
              <a:tblPr>
                <a:tableStyleId>{638B1855-1B75-4FBE-930C-398BA8C253C6}</a:tableStyleId>
              </a:tblPr>
              <a:tblGrid>
                <a:gridCol w="1880870">
                  <a:extLst>
                    <a:ext uri="{9D8B030D-6E8A-4147-A177-3AD203B41FA5}">
                      <a16:colId xmlns:a16="http://schemas.microsoft.com/office/drawing/2014/main" val="2335724775"/>
                    </a:ext>
                  </a:extLst>
                </a:gridCol>
                <a:gridCol w="1880870">
                  <a:extLst>
                    <a:ext uri="{9D8B030D-6E8A-4147-A177-3AD203B41FA5}">
                      <a16:colId xmlns:a16="http://schemas.microsoft.com/office/drawing/2014/main" val="4149128087"/>
                    </a:ext>
                  </a:extLst>
                </a:gridCol>
                <a:gridCol w="1880870">
                  <a:extLst>
                    <a:ext uri="{9D8B030D-6E8A-4147-A177-3AD203B41FA5}">
                      <a16:colId xmlns:a16="http://schemas.microsoft.com/office/drawing/2014/main" val="269699447"/>
                    </a:ext>
                  </a:extLst>
                </a:gridCol>
              </a:tblGrid>
              <a:tr h="528320">
                <a:tc>
                  <a:txBody>
                    <a:bodyPr/>
                    <a:lstStyle/>
                    <a:p>
                      <a:pPr>
                        <a:buNone/>
                      </a:pPr>
                      <a:r>
                        <a:rPr lang="en-GB"/>
                        <a:t>Dimension</a:t>
                      </a:r>
                    </a:p>
                  </a:txBody>
                  <a:tcPr anchor="ctr"/>
                </a:tc>
                <a:tc>
                  <a:txBody>
                    <a:bodyPr/>
                    <a:lstStyle/>
                    <a:p>
                      <a:pPr>
                        <a:buNone/>
                      </a:pPr>
                      <a:r>
                        <a:rPr lang="en-GB"/>
                        <a:t>UK</a:t>
                      </a:r>
                    </a:p>
                  </a:txBody>
                  <a:tcPr anchor="ctr"/>
                </a:tc>
                <a:tc>
                  <a:txBody>
                    <a:bodyPr/>
                    <a:lstStyle/>
                    <a:p>
                      <a:pPr>
                        <a:buNone/>
                      </a:pPr>
                      <a:r>
                        <a:rPr lang="en-GB"/>
                        <a:t>China</a:t>
                      </a:r>
                    </a:p>
                  </a:txBody>
                  <a:tcPr anchor="ctr"/>
                </a:tc>
                <a:extLst>
                  <a:ext uri="{0D108BD9-81ED-4DB2-BD59-A6C34878D82A}">
                    <a16:rowId xmlns:a16="http://schemas.microsoft.com/office/drawing/2014/main" val="864206010"/>
                  </a:ext>
                </a:extLst>
              </a:tr>
              <a:tr h="0">
                <a:tc>
                  <a:txBody>
                    <a:bodyPr/>
                    <a:lstStyle/>
                    <a:p>
                      <a:pPr>
                        <a:buNone/>
                      </a:pPr>
                      <a:r>
                        <a:rPr lang="en-GB"/>
                        <a:t>Individualism</a:t>
                      </a:r>
                    </a:p>
                  </a:txBody>
                  <a:tcPr anchor="ctr"/>
                </a:tc>
                <a:tc>
                  <a:txBody>
                    <a:bodyPr/>
                    <a:lstStyle/>
                    <a:p>
                      <a:pPr>
                        <a:buNone/>
                      </a:pPr>
                      <a:r>
                        <a:rPr lang="en-GB"/>
                        <a:t>High</a:t>
                      </a:r>
                    </a:p>
                  </a:txBody>
                  <a:tcPr anchor="ctr"/>
                </a:tc>
                <a:tc>
                  <a:txBody>
                    <a:bodyPr/>
                    <a:lstStyle/>
                    <a:p>
                      <a:pPr>
                        <a:buNone/>
                      </a:pPr>
                      <a:r>
                        <a:rPr lang="en-GB"/>
                        <a:t>Low</a:t>
                      </a:r>
                    </a:p>
                  </a:txBody>
                  <a:tcPr anchor="ctr"/>
                </a:tc>
                <a:extLst>
                  <a:ext uri="{0D108BD9-81ED-4DB2-BD59-A6C34878D82A}">
                    <a16:rowId xmlns:a16="http://schemas.microsoft.com/office/drawing/2014/main" val="3045704730"/>
                  </a:ext>
                </a:extLst>
              </a:tr>
              <a:tr h="0">
                <a:tc>
                  <a:txBody>
                    <a:bodyPr/>
                    <a:lstStyle/>
                    <a:p>
                      <a:pPr>
                        <a:buNone/>
                      </a:pPr>
                      <a:r>
                        <a:rPr lang="en-GB"/>
                        <a:t>Power Distance</a:t>
                      </a:r>
                    </a:p>
                  </a:txBody>
                  <a:tcPr anchor="ctr"/>
                </a:tc>
                <a:tc>
                  <a:txBody>
                    <a:bodyPr/>
                    <a:lstStyle/>
                    <a:p>
                      <a:pPr>
                        <a:buNone/>
                      </a:pPr>
                      <a:r>
                        <a:rPr lang="en-GB"/>
                        <a:t>Moderate</a:t>
                      </a:r>
                    </a:p>
                  </a:txBody>
                  <a:tcPr anchor="ctr"/>
                </a:tc>
                <a:tc>
                  <a:txBody>
                    <a:bodyPr/>
                    <a:lstStyle/>
                    <a:p>
                      <a:pPr>
                        <a:buNone/>
                      </a:pPr>
                      <a:r>
                        <a:rPr lang="en-GB" dirty="0"/>
                        <a:t>High</a:t>
                      </a:r>
                    </a:p>
                  </a:txBody>
                  <a:tcPr anchor="ctr"/>
                </a:tc>
                <a:extLst>
                  <a:ext uri="{0D108BD9-81ED-4DB2-BD59-A6C34878D82A}">
                    <a16:rowId xmlns:a16="http://schemas.microsoft.com/office/drawing/2014/main" val="3879483201"/>
                  </a:ext>
                </a:extLst>
              </a:tr>
              <a:tr h="0">
                <a:tc>
                  <a:txBody>
                    <a:bodyPr/>
                    <a:lstStyle/>
                    <a:p>
                      <a:pPr>
                        <a:buNone/>
                      </a:pPr>
                      <a:r>
                        <a:rPr lang="en-GB" dirty="0"/>
                        <a:t>Long-Term Orientation</a:t>
                      </a:r>
                    </a:p>
                  </a:txBody>
                  <a:tcPr anchor="ctr"/>
                </a:tc>
                <a:tc>
                  <a:txBody>
                    <a:bodyPr/>
                    <a:lstStyle/>
                    <a:p>
                      <a:pPr>
                        <a:buNone/>
                      </a:pPr>
                      <a:r>
                        <a:rPr lang="en-GB"/>
                        <a:t>Moderate</a:t>
                      </a:r>
                    </a:p>
                  </a:txBody>
                  <a:tcPr anchor="ctr"/>
                </a:tc>
                <a:tc>
                  <a:txBody>
                    <a:bodyPr/>
                    <a:lstStyle/>
                    <a:p>
                      <a:pPr>
                        <a:buNone/>
                      </a:pPr>
                      <a:r>
                        <a:rPr lang="en-GB" dirty="0"/>
                        <a:t>Very High</a:t>
                      </a:r>
                    </a:p>
                  </a:txBody>
                  <a:tcPr anchor="ctr"/>
                </a:tc>
                <a:extLst>
                  <a:ext uri="{0D108BD9-81ED-4DB2-BD59-A6C34878D82A}">
                    <a16:rowId xmlns:a16="http://schemas.microsoft.com/office/drawing/2014/main" val="270377018"/>
                  </a:ext>
                </a:extLst>
              </a:tr>
            </a:tbl>
          </a:graphicData>
        </a:graphic>
      </p:graphicFrame>
      <p:sp>
        <p:nvSpPr>
          <p:cNvPr id="6" name="TextBox 5">
            <a:extLst>
              <a:ext uri="{FF2B5EF4-FFF2-40B4-BE49-F238E27FC236}">
                <a16:creationId xmlns:a16="http://schemas.microsoft.com/office/drawing/2014/main" id="{18E7BF17-7B80-BA61-647B-4C26D33DA2A7}"/>
              </a:ext>
            </a:extLst>
          </p:cNvPr>
          <p:cNvSpPr txBox="1"/>
          <p:nvPr/>
        </p:nvSpPr>
        <p:spPr>
          <a:xfrm>
            <a:off x="1455420" y="3634740"/>
            <a:ext cx="4320540" cy="4801314"/>
          </a:xfrm>
          <a:prstGeom prst="rect">
            <a:avLst/>
          </a:prstGeom>
          <a:noFill/>
        </p:spPr>
        <p:txBody>
          <a:bodyPr wrap="square" rtlCol="0">
            <a:spAutoFit/>
          </a:bodyPr>
          <a:lstStyle/>
          <a:p>
            <a:endParaRPr lang="en-GB" dirty="0"/>
          </a:p>
          <a:p>
            <a:endParaRPr lang="en-GB"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Hofstede’s framework highlights important cultural differences between the UK and China. China tends to have higher power distance and stronger collectivist values, meaning decisions are often influenced by senior leadership and group consensus.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77143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6D5C-3135-AF6A-680E-D0FC025FA398}"/>
              </a:ext>
            </a:extLst>
          </p:cNvPr>
          <p:cNvSpPr>
            <a:spLocks noGrp="1"/>
          </p:cNvSpPr>
          <p:nvPr>
            <p:ph type="title"/>
          </p:nvPr>
        </p:nvSpPr>
        <p:spPr>
          <a:xfrm>
            <a:off x="1687669" y="624110"/>
            <a:ext cx="4137059" cy="1280890"/>
          </a:xfrm>
        </p:spPr>
        <p:txBody>
          <a:bodyPr>
            <a:normAutofit/>
          </a:bodyPr>
          <a:lstStyle/>
          <a:p>
            <a:pPr>
              <a:lnSpc>
                <a:spcPct val="90000"/>
              </a:lnSpc>
            </a:pPr>
            <a:r>
              <a:rPr lang="en-GB" sz="2700"/>
              <a:t>Chinese Cultural Elements to Overcome</a:t>
            </a:r>
          </a:p>
        </p:txBody>
      </p:sp>
      <p:sp>
        <p:nvSpPr>
          <p:cNvPr id="3" name="Content Placeholder 2">
            <a:extLst>
              <a:ext uri="{FF2B5EF4-FFF2-40B4-BE49-F238E27FC236}">
                <a16:creationId xmlns:a16="http://schemas.microsoft.com/office/drawing/2014/main" id="{13DC18BA-ADA4-2B36-879A-1D179CDC3E2C}"/>
              </a:ext>
            </a:extLst>
          </p:cNvPr>
          <p:cNvSpPr>
            <a:spLocks noGrp="1"/>
          </p:cNvSpPr>
          <p:nvPr>
            <p:ph idx="1"/>
          </p:nvPr>
        </p:nvSpPr>
        <p:spPr>
          <a:xfrm>
            <a:off x="1120140" y="1737360"/>
            <a:ext cx="4704588" cy="4173862"/>
          </a:xfrm>
        </p:spPr>
        <p:txBody>
          <a:bodyPr>
            <a:noAutofit/>
          </a:bodyPr>
          <a:lstStyle/>
          <a:p>
            <a:r>
              <a:rPr lang="en-GB" sz="2000" dirty="0">
                <a:solidFill>
                  <a:schemeClr val="tx1"/>
                </a:solidFill>
                <a:latin typeface="Arial" panose="020B0604020202020204" pitchFamily="34" charset="0"/>
                <a:cs typeface="Arial" panose="020B0604020202020204" pitchFamily="34" charset="0"/>
              </a:rPr>
              <a:t>According to Chen and Chen 2004 Guanxi pertains to the cultivation of long term relationships that are built on trust reciprocity as well as mutual obligations.</a:t>
            </a:r>
          </a:p>
          <a:p>
            <a:r>
              <a:rPr lang="en-GB" sz="2000" dirty="0">
                <a:solidFill>
                  <a:schemeClr val="tx1"/>
                </a:solidFill>
                <a:latin typeface="Arial" panose="020B0604020202020204" pitchFamily="34" charset="0"/>
                <a:cs typeface="Arial" panose="020B0604020202020204" pitchFamily="34" charset="0"/>
              </a:rPr>
              <a:t>Hierarchy is Important</a:t>
            </a:r>
          </a:p>
          <a:p>
            <a:r>
              <a:rPr lang="en-GB" sz="2000" dirty="0">
                <a:solidFill>
                  <a:schemeClr val="tx1"/>
                </a:solidFill>
                <a:latin typeface="Arial" panose="020B0604020202020204" pitchFamily="34" charset="0"/>
                <a:cs typeface="Arial" panose="020B0604020202020204" pitchFamily="34" charset="0"/>
              </a:rPr>
              <a:t>Communication is Indirect. Communication is subtle and contextual rather than direct.</a:t>
            </a:r>
          </a:p>
          <a:p>
            <a:r>
              <a:rPr lang="en-GB" sz="2000" dirty="0">
                <a:solidFill>
                  <a:schemeClr val="tx1"/>
                </a:solidFill>
                <a:latin typeface="Arial" panose="020B0604020202020204" pitchFamily="34" charset="0"/>
                <a:cs typeface="Arial" panose="020B0604020202020204" pitchFamily="34" charset="0"/>
              </a:rPr>
              <a:t>Implications for Business.</a:t>
            </a:r>
          </a:p>
          <a:p>
            <a:r>
              <a:rPr lang="en-GB" sz="2000" dirty="0">
                <a:solidFill>
                  <a:schemeClr val="tx1"/>
                </a:solidFill>
                <a:latin typeface="Arial" panose="020B0604020202020204" pitchFamily="34" charset="0"/>
                <a:cs typeface="Arial" panose="020B0604020202020204" pitchFamily="34" charset="0"/>
              </a:rPr>
              <a:t>The same discussions take many meetings. Only after building a certain extent of trust, can we go ahead. We need to opine from having respect for senior executives.</a:t>
            </a:r>
          </a:p>
        </p:txBody>
      </p:sp>
      <p:pic>
        <p:nvPicPr>
          <p:cNvPr id="5" name="Picture 4">
            <a:extLst>
              <a:ext uri="{FF2B5EF4-FFF2-40B4-BE49-F238E27FC236}">
                <a16:creationId xmlns:a16="http://schemas.microsoft.com/office/drawing/2014/main" id="{BD378908-C709-7FBD-87A9-D59F7CF533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6091916" y="10"/>
            <a:ext cx="6100084" cy="6857990"/>
          </a:xfrm>
          <a:prstGeom prst="rect">
            <a:avLst/>
          </a:prstGeom>
        </p:spPr>
      </p:pic>
      <p:sp>
        <p:nvSpPr>
          <p:cNvPr id="6" name="TextBox 5">
            <a:extLst>
              <a:ext uri="{FF2B5EF4-FFF2-40B4-BE49-F238E27FC236}">
                <a16:creationId xmlns:a16="http://schemas.microsoft.com/office/drawing/2014/main" id="{729C2A6C-D017-8E3A-0137-C3CBCA6316C3}"/>
              </a:ext>
            </a:extLst>
          </p:cNvPr>
          <p:cNvSpPr txBox="1"/>
          <p:nvPr/>
        </p:nvSpPr>
        <p:spPr>
          <a:xfrm>
            <a:off x="9319098" y="6657945"/>
            <a:ext cx="28729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lordenmundial.com/la-diplomacia-cultural-china-poder-suave-alcance-globa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20342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2A89-298C-15AD-CB7B-833AB3FA8C0B}"/>
              </a:ext>
            </a:extLst>
          </p:cNvPr>
          <p:cNvSpPr>
            <a:spLocks noGrp="1"/>
          </p:cNvSpPr>
          <p:nvPr>
            <p:ph type="title"/>
          </p:nvPr>
        </p:nvSpPr>
        <p:spPr>
          <a:xfrm>
            <a:off x="1524488" y="324702"/>
            <a:ext cx="4567428" cy="1280890"/>
          </a:xfrm>
        </p:spPr>
        <p:txBody>
          <a:bodyPr>
            <a:normAutofit/>
          </a:bodyPr>
          <a:lstStyle/>
          <a:p>
            <a:r>
              <a:rPr lang="en-GB" sz="3000" dirty="0"/>
              <a:t>Negotiation Strategies for Success</a:t>
            </a:r>
          </a:p>
        </p:txBody>
      </p:sp>
      <p:sp>
        <p:nvSpPr>
          <p:cNvPr id="3" name="Content Placeholder 2">
            <a:extLst>
              <a:ext uri="{FF2B5EF4-FFF2-40B4-BE49-F238E27FC236}">
                <a16:creationId xmlns:a16="http://schemas.microsoft.com/office/drawing/2014/main" id="{CAF6197B-983D-0FF7-5D8D-82556BC644BD}"/>
              </a:ext>
            </a:extLst>
          </p:cNvPr>
          <p:cNvSpPr>
            <a:spLocks noGrp="1"/>
          </p:cNvSpPr>
          <p:nvPr>
            <p:ph idx="1"/>
          </p:nvPr>
        </p:nvSpPr>
        <p:spPr>
          <a:xfrm>
            <a:off x="971550" y="1776140"/>
            <a:ext cx="5200650" cy="4757157"/>
          </a:xfrm>
        </p:spPr>
        <p:txBody>
          <a:bodyPr>
            <a:normAutofit/>
          </a:bodyPr>
          <a:lstStyle/>
          <a:p>
            <a:pPr>
              <a:lnSpc>
                <a:spcPct val="90000"/>
              </a:lnSpc>
            </a:pPr>
            <a:r>
              <a:rPr lang="en-GB" sz="2000" dirty="0">
                <a:solidFill>
                  <a:schemeClr val="tx1"/>
                </a:solidFill>
                <a:latin typeface="Arial" panose="020B0604020202020204" pitchFamily="34" charset="0"/>
                <a:cs typeface="Arial" panose="020B0604020202020204" pitchFamily="34" charset="0"/>
              </a:rPr>
              <a:t>Emphasis on Relationships</a:t>
            </a:r>
          </a:p>
          <a:p>
            <a:pPr>
              <a:lnSpc>
                <a:spcPct val="90000"/>
              </a:lnSpc>
            </a:pPr>
            <a:r>
              <a:rPr lang="en-GB" sz="2000" dirty="0">
                <a:solidFill>
                  <a:schemeClr val="tx1"/>
                </a:solidFill>
                <a:latin typeface="Arial" panose="020B0604020202020204" pitchFamily="34" charset="0"/>
                <a:cs typeface="Arial" panose="020B0604020202020204" pitchFamily="34" charset="0"/>
              </a:rPr>
              <a:t>Be patient while building trust and developing a personal relationship.</a:t>
            </a:r>
          </a:p>
          <a:p>
            <a:pPr>
              <a:lnSpc>
                <a:spcPct val="90000"/>
              </a:lnSpc>
            </a:pPr>
            <a:r>
              <a:rPr lang="en-GB" sz="2000" dirty="0">
                <a:solidFill>
                  <a:schemeClr val="tx1"/>
                </a:solidFill>
                <a:latin typeface="Arial" panose="020B0604020202020204" pitchFamily="34" charset="0"/>
                <a:cs typeface="Arial" panose="020B0604020202020204" pitchFamily="34" charset="0"/>
              </a:rPr>
              <a:t> Adjusting to our Culture</a:t>
            </a:r>
          </a:p>
          <a:p>
            <a:pPr>
              <a:lnSpc>
                <a:spcPct val="90000"/>
              </a:lnSpc>
            </a:pPr>
            <a:r>
              <a:rPr lang="en-GB" sz="2000" dirty="0">
                <a:solidFill>
                  <a:schemeClr val="tx1"/>
                </a:solidFill>
                <a:latin typeface="Arial" panose="020B0604020202020204" pitchFamily="34" charset="0"/>
                <a:cs typeface="Arial" panose="020B0604020202020204" pitchFamily="34" charset="0"/>
              </a:rPr>
              <a:t>Chinese culture encompasses relationships and connections also known as "guanxi".  To rephrase that.</a:t>
            </a:r>
          </a:p>
          <a:p>
            <a:pPr>
              <a:lnSpc>
                <a:spcPct val="90000"/>
              </a:lnSpc>
            </a:pPr>
            <a:r>
              <a:rPr lang="en-GB" sz="2000" dirty="0">
                <a:solidFill>
                  <a:schemeClr val="tx1"/>
                </a:solidFill>
                <a:latin typeface="Arial" panose="020B0604020202020204" pitchFamily="34" charset="0"/>
                <a:cs typeface="Arial" panose="020B0604020202020204" pitchFamily="34" charset="0"/>
              </a:rPr>
              <a:t>Patience and adaptability</a:t>
            </a:r>
          </a:p>
          <a:p>
            <a:pPr>
              <a:lnSpc>
                <a:spcPct val="90000"/>
              </a:lnSpc>
            </a:pPr>
            <a:r>
              <a:rPr lang="en-GB" sz="2000" dirty="0">
                <a:solidFill>
                  <a:schemeClr val="tx1"/>
                </a:solidFill>
                <a:latin typeface="Arial" panose="020B0604020202020204" pitchFamily="34" charset="0"/>
                <a:cs typeface="Arial" panose="020B0604020202020204" pitchFamily="34" charset="0"/>
              </a:rPr>
              <a:t>Permit the Chinese organisation to allow internal discussions.</a:t>
            </a:r>
          </a:p>
          <a:p>
            <a:pPr>
              <a:lnSpc>
                <a:spcPct val="90000"/>
              </a:lnSpc>
            </a:pPr>
            <a:r>
              <a:rPr lang="en-GB" sz="2000" dirty="0">
                <a:solidFill>
                  <a:schemeClr val="tx1"/>
                </a:solidFill>
                <a:latin typeface="Arial" panose="020B0604020202020204" pitchFamily="34" charset="0"/>
                <a:cs typeface="Arial" panose="020B0604020202020204" pitchFamily="34" charset="0"/>
              </a:rPr>
              <a:t>4. Utilization of Local Proficiency.</a:t>
            </a:r>
          </a:p>
          <a:p>
            <a:pPr>
              <a:lnSpc>
                <a:spcPct val="90000"/>
              </a:lnSpc>
            </a:pPr>
            <a:r>
              <a:rPr lang="en-GB" sz="2000" dirty="0">
                <a:solidFill>
                  <a:schemeClr val="tx1"/>
                </a:solidFill>
                <a:latin typeface="Arial" panose="020B0604020202020204" pitchFamily="34" charset="0"/>
                <a:cs typeface="Arial" panose="020B0604020202020204" pitchFamily="34" charset="0"/>
              </a:rPr>
              <a:t>Engage with local advisors or facilitators.</a:t>
            </a:r>
          </a:p>
        </p:txBody>
      </p:sp>
      <p:pic>
        <p:nvPicPr>
          <p:cNvPr id="5" name="Picture 4">
            <a:extLst>
              <a:ext uri="{FF2B5EF4-FFF2-40B4-BE49-F238E27FC236}">
                <a16:creationId xmlns:a16="http://schemas.microsoft.com/office/drawing/2014/main" id="{B4CDFA17-DA43-6F89-C1D5-A0767000519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
          <a:stretch>
            <a:fillRect/>
          </a:stretch>
        </p:blipFill>
        <p:spPr>
          <a:xfrm>
            <a:off x="6091916" y="645106"/>
            <a:ext cx="5451627" cy="5247747"/>
          </a:xfrm>
          <a:prstGeom prst="rect">
            <a:avLst/>
          </a:prstGeom>
        </p:spPr>
      </p:pic>
      <p:sp>
        <p:nvSpPr>
          <p:cNvPr id="6" name="TextBox 5">
            <a:extLst>
              <a:ext uri="{FF2B5EF4-FFF2-40B4-BE49-F238E27FC236}">
                <a16:creationId xmlns:a16="http://schemas.microsoft.com/office/drawing/2014/main" id="{1FAC3FAE-FE96-7A2A-4142-71B32595C790}"/>
              </a:ext>
            </a:extLst>
          </p:cNvPr>
          <p:cNvSpPr txBox="1"/>
          <p:nvPr/>
        </p:nvSpPr>
        <p:spPr>
          <a:xfrm>
            <a:off x="8670642" y="5692798"/>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nsight.knowledgeworkx.com/articles/global-intelligence/401/the-four-pillars-of-successful-international-negoti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13224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282DC-0817-55BD-6EC2-1248E8A9BCAA}"/>
              </a:ext>
            </a:extLst>
          </p:cNvPr>
          <p:cNvSpPr>
            <a:spLocks noGrp="1"/>
          </p:cNvSpPr>
          <p:nvPr>
            <p:ph type="title"/>
          </p:nvPr>
        </p:nvSpPr>
        <p:spPr>
          <a:xfrm>
            <a:off x="2592925" y="624110"/>
            <a:ext cx="8911687" cy="1280890"/>
          </a:xfrm>
        </p:spPr>
        <p:txBody>
          <a:bodyPr>
            <a:normAutofit/>
          </a:bodyPr>
          <a:lstStyle/>
          <a:p>
            <a:r>
              <a:rPr lang="en-GB"/>
              <a:t>International Strategy Considerations</a:t>
            </a:r>
            <a:endParaRPr lang="en-GB" dirty="0"/>
          </a:p>
        </p:txBody>
      </p:sp>
      <p:sp>
        <p:nvSpPr>
          <p:cNvPr id="3" name="Content Placeholder 2">
            <a:extLst>
              <a:ext uri="{FF2B5EF4-FFF2-40B4-BE49-F238E27FC236}">
                <a16:creationId xmlns:a16="http://schemas.microsoft.com/office/drawing/2014/main" id="{3F6C42B3-C1A0-84FB-FE87-EB89CCF1B8CD}"/>
              </a:ext>
            </a:extLst>
          </p:cNvPr>
          <p:cNvSpPr>
            <a:spLocks noGrp="1"/>
          </p:cNvSpPr>
          <p:nvPr>
            <p:ph idx="1"/>
          </p:nvPr>
        </p:nvSpPr>
        <p:spPr>
          <a:xfrm>
            <a:off x="1245870" y="1623060"/>
            <a:ext cx="7178463" cy="4288162"/>
          </a:xfrm>
        </p:spPr>
        <p:txBody>
          <a:bodyPr>
            <a:normAutofit/>
          </a:bodyPr>
          <a:lstStyle/>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According to Bartlett and Ghoshal, in the year 1989, it’s best to embrace a partnership-based global strategy so as to encourage collaboration and sharing of knowledge.</a:t>
            </a:r>
          </a:p>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Alleviate local pressure through global integration.</a:t>
            </a:r>
          </a:p>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Techniques of Managing People</a:t>
            </a:r>
          </a:p>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Training for Leaders and Negotiators Across Cultures Cultivating multicultural leadership abilities. It is essential for cross border business to have cultural diverse teams.</a:t>
            </a:r>
          </a:p>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Advantages of Business</a:t>
            </a:r>
          </a:p>
          <a:p>
            <a:pPr>
              <a:lnSpc>
                <a:spcPct val="9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Some of the benefits include improved communication and collaboration, as well reduced conflict and misunderstanding.</a:t>
            </a:r>
          </a:p>
        </p:txBody>
      </p:sp>
      <p:pic>
        <p:nvPicPr>
          <p:cNvPr id="5" name="Picture 4">
            <a:extLst>
              <a:ext uri="{FF2B5EF4-FFF2-40B4-BE49-F238E27FC236}">
                <a16:creationId xmlns:a16="http://schemas.microsoft.com/office/drawing/2014/main" id="{9C14649F-38A3-3554-E394-815D147F24B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8631452" y="2129586"/>
            <a:ext cx="2873159" cy="3737814"/>
          </a:xfrm>
          <a:prstGeom prst="rect">
            <a:avLst/>
          </a:prstGeom>
        </p:spPr>
      </p:pic>
    </p:spTree>
    <p:extLst>
      <p:ext uri="{BB962C8B-B14F-4D97-AF65-F5344CB8AC3E}">
        <p14:creationId xmlns:p14="http://schemas.microsoft.com/office/powerpoint/2010/main" val="2705233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5BB3B-D013-6DD6-2D2D-29528AC5549A}"/>
              </a:ext>
            </a:extLst>
          </p:cNvPr>
          <p:cNvSpPr>
            <a:spLocks noGrp="1"/>
          </p:cNvSpPr>
          <p:nvPr>
            <p:ph type="title"/>
          </p:nvPr>
        </p:nvSpPr>
        <p:spPr>
          <a:xfrm>
            <a:off x="1046019" y="942108"/>
            <a:ext cx="3256550" cy="4969113"/>
          </a:xfrm>
        </p:spPr>
        <p:txBody>
          <a:bodyPr anchor="ctr">
            <a:normAutofit/>
          </a:bodyPr>
          <a:lstStyle/>
          <a:p>
            <a:r>
              <a:rPr lang="en-GB">
                <a:solidFill>
                  <a:schemeClr val="tx2">
                    <a:lumMod val="75000"/>
                  </a:schemeClr>
                </a:solidFill>
              </a:rPr>
              <a:t>CONCLUSION </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0DD8C12A-FDA5-B816-6002-04DFED47EA6F}"/>
              </a:ext>
            </a:extLst>
          </p:cNvPr>
          <p:cNvSpPr>
            <a:spLocks noGrp="1"/>
          </p:cNvSpPr>
          <p:nvPr>
            <p:ph idx="1"/>
          </p:nvPr>
        </p:nvSpPr>
        <p:spPr>
          <a:xfrm>
            <a:off x="4621510" y="745283"/>
            <a:ext cx="6883101" cy="5165939"/>
          </a:xfrm>
        </p:spPr>
        <p:txBody>
          <a:bodyPr anchor="ctr">
            <a:normAutofit/>
          </a:bodyPr>
          <a:lstStyle/>
          <a:p>
            <a:pPr marL="0" indent="0">
              <a:buNone/>
            </a:pPr>
            <a:endParaRPr lang="en-GB" dirty="0">
              <a:solidFill>
                <a:schemeClr val="tx2">
                  <a:lumMod val="75000"/>
                </a:schemeClr>
              </a:solidFill>
            </a:endParaRPr>
          </a:p>
          <a:p>
            <a:pPr marL="0" indent="0">
              <a:buNone/>
            </a:pPr>
            <a:r>
              <a:rPr lang="en-GB" dirty="0">
                <a:solidFill>
                  <a:schemeClr val="tx2">
                    <a:lumMod val="75000"/>
                  </a:schemeClr>
                </a:solidFill>
              </a:rPr>
              <a:t> </a:t>
            </a:r>
            <a:r>
              <a:rPr lang="en-GB" sz="2400" dirty="0">
                <a:solidFill>
                  <a:schemeClr val="tx2">
                    <a:lumMod val="75000"/>
                  </a:schemeClr>
                </a:solidFill>
                <a:latin typeface="Arial" panose="020B0604020202020204" pitchFamily="34" charset="0"/>
                <a:cs typeface="Arial" panose="020B0604020202020204" pitchFamily="34" charset="0"/>
              </a:rPr>
              <a:t>A negotiator working internationally should know how their negotiations impact people from other cultures. For example, the Chinese culture emphasizes guanxi, which refers to relationship networks, hierarchy, and long-term orientation.</a:t>
            </a:r>
          </a:p>
          <a:p>
            <a:endParaRPr lang="en-GB" sz="24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sz="2400" dirty="0">
                <a:solidFill>
                  <a:schemeClr val="tx2">
                    <a:lumMod val="75000"/>
                  </a:schemeClr>
                </a:solidFill>
                <a:latin typeface="Arial" panose="020B0604020202020204" pitchFamily="34" charset="0"/>
                <a:cs typeface="Arial" panose="020B0604020202020204" pitchFamily="34" charset="0"/>
              </a:rPr>
              <a:t> An effective partnership requires negotiators to have a flexible strategy, work on relationship building and be focused on problem solving rather than conflict.</a:t>
            </a:r>
          </a:p>
          <a:p>
            <a:pPr marL="0" indent="0">
              <a:buNone/>
            </a:pPr>
            <a:endParaRPr lang="en-GB" dirty="0">
              <a:solidFill>
                <a:schemeClr val="tx2">
                  <a:lumMod val="75000"/>
                </a:schemeClr>
              </a:solidFill>
            </a:endParaRPr>
          </a:p>
        </p:txBody>
      </p:sp>
    </p:spTree>
    <p:extLst>
      <p:ext uri="{BB962C8B-B14F-4D97-AF65-F5344CB8AC3E}">
        <p14:creationId xmlns:p14="http://schemas.microsoft.com/office/powerpoint/2010/main" val="2183346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B2DD2-534C-70CA-3600-CB068F4E37FA}"/>
              </a:ext>
            </a:extLst>
          </p:cNvPr>
          <p:cNvSpPr>
            <a:spLocks noGrp="1"/>
          </p:cNvSpPr>
          <p:nvPr>
            <p:ph type="title"/>
          </p:nvPr>
        </p:nvSpPr>
        <p:spPr>
          <a:xfrm>
            <a:off x="1433889" y="1059872"/>
            <a:ext cx="3012216" cy="4851349"/>
          </a:xfrm>
        </p:spPr>
        <p:txBody>
          <a:bodyPr>
            <a:normAutofit/>
          </a:bodyPr>
          <a:lstStyle/>
          <a:p>
            <a:r>
              <a:rPr lang="en-GB" b="1"/>
              <a:t>References</a:t>
            </a:r>
            <a:br>
              <a:rPr lang="en-GB" b="1"/>
            </a:br>
            <a:endParaRPr lang="en-GB" dirty="0"/>
          </a:p>
        </p:txBody>
      </p:sp>
      <p:sp>
        <p:nvSpPr>
          <p:cNvPr id="29"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B26161D2-2142-FB4D-679C-127C721561BC}"/>
              </a:ext>
            </a:extLst>
          </p:cNvPr>
          <p:cNvSpPr>
            <a:spLocks noGrp="1"/>
          </p:cNvSpPr>
          <p:nvPr>
            <p:ph idx="1"/>
          </p:nvPr>
        </p:nvSpPr>
        <p:spPr>
          <a:xfrm>
            <a:off x="5280368" y="1059872"/>
            <a:ext cx="6469672" cy="5420938"/>
          </a:xfrm>
        </p:spPr>
        <p:txBody>
          <a:bodyPr>
            <a:normAutofit fontScale="925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Bartlett, C., &amp; Ghoshal, S. (1989). </a:t>
            </a:r>
            <a:r>
              <a:rPr lang="en-GB" sz="2400" i="1" dirty="0">
                <a:latin typeface="Arial" panose="020B0604020202020204" pitchFamily="34" charset="0"/>
                <a:cs typeface="Arial" panose="020B0604020202020204" pitchFamily="34" charset="0"/>
              </a:rPr>
              <a:t>Managing Across Borders: The Transnational Solution</a:t>
            </a:r>
            <a:r>
              <a:rPr lang="en-GB" sz="2400" dirty="0">
                <a:latin typeface="Arial" panose="020B0604020202020204" pitchFamily="34" charset="0"/>
                <a:cs typeface="Arial" panose="020B0604020202020204" pitchFamily="34" charset="0"/>
              </a:rPr>
              <a:t>. Harvard Business School Press.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Chen, X. P., &amp; Chen, C. C. (2004). On the intricacies of the Chinese Guanxi: A process model of Guanxi development. </a:t>
            </a:r>
            <a:r>
              <a:rPr lang="en-GB" sz="2400" i="1" dirty="0">
                <a:latin typeface="Arial" panose="020B0604020202020204" pitchFamily="34" charset="0"/>
                <a:cs typeface="Arial" panose="020B0604020202020204" pitchFamily="34" charset="0"/>
              </a:rPr>
              <a:t>Asia Pacific Journal of Management</a:t>
            </a:r>
            <a:r>
              <a:rPr lang="en-GB" sz="2400" dirty="0">
                <a:latin typeface="Arial" panose="020B0604020202020204" pitchFamily="34" charset="0"/>
                <a:cs typeface="Arial" panose="020B0604020202020204" pitchFamily="34" charset="0"/>
              </a:rPr>
              <a:t>, 21(3), 305–324.</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Hofstede, G. (2001). </a:t>
            </a:r>
            <a:r>
              <a:rPr lang="en-GB" sz="2400" i="1" dirty="0">
                <a:latin typeface="Arial" panose="020B0604020202020204" pitchFamily="34" charset="0"/>
                <a:cs typeface="Arial" panose="020B0604020202020204" pitchFamily="34" charset="0"/>
              </a:rPr>
              <a:t>Culture’s Consequences: Comparing Values, </a:t>
            </a:r>
            <a:r>
              <a:rPr lang="en-GB" sz="2400" i="1" dirty="0" err="1">
                <a:latin typeface="Arial" panose="020B0604020202020204" pitchFamily="34" charset="0"/>
                <a:cs typeface="Arial" panose="020B0604020202020204" pitchFamily="34" charset="0"/>
              </a:rPr>
              <a:t>Behaviors</a:t>
            </a:r>
            <a:r>
              <a:rPr lang="en-GB" sz="2400" i="1" dirty="0">
                <a:latin typeface="Arial" panose="020B0604020202020204" pitchFamily="34" charset="0"/>
                <a:cs typeface="Arial" panose="020B0604020202020204" pitchFamily="34" charset="0"/>
              </a:rPr>
              <a:t>, Institutions and Organizations Across Nations</a:t>
            </a:r>
            <a:r>
              <a:rPr lang="en-GB" sz="2400" dirty="0">
                <a:latin typeface="Arial" panose="020B0604020202020204" pitchFamily="34" charset="0"/>
                <a:cs typeface="Arial" panose="020B0604020202020204" pitchFamily="34" charset="0"/>
              </a:rPr>
              <a:t>. Sage Publications.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Trompenaars, F., &amp; Hampden-Turner, C. (2012). </a:t>
            </a:r>
            <a:r>
              <a:rPr lang="en-GB" sz="2400" i="1" dirty="0">
                <a:latin typeface="Arial" panose="020B0604020202020204" pitchFamily="34" charset="0"/>
                <a:cs typeface="Arial" panose="020B0604020202020204" pitchFamily="34" charset="0"/>
              </a:rPr>
              <a:t>Riding the Waves of Culture</a:t>
            </a:r>
            <a:r>
              <a:rPr lang="en-GB" sz="2400" dirty="0">
                <a:latin typeface="Arial" panose="020B0604020202020204" pitchFamily="34" charset="0"/>
                <a:cs typeface="Arial" panose="020B0604020202020204" pitchFamily="34" charset="0"/>
              </a:rPr>
              <a:t>. McGraw-Hill.</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3021398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843</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Century Gothic</vt:lpstr>
      <vt:lpstr>Wingdings</vt:lpstr>
      <vt:lpstr>Wingdings 3</vt:lpstr>
      <vt:lpstr>Wisp</vt:lpstr>
      <vt:lpstr>STUDENT NAME: SABIN GHEORGHE  STUDENT ID:  2213752  MODULE CODE: LCBB6023  LECTURE NAME: LIYANAGE RODRIGO  </vt:lpstr>
      <vt:lpstr>INTRODUCTION </vt:lpstr>
      <vt:lpstr>Presentation Outline </vt:lpstr>
      <vt:lpstr>Understanding Culture</vt:lpstr>
      <vt:lpstr>Cultural Elements in International Business</vt:lpstr>
      <vt:lpstr>Theoretical Framework: Hofstede’s Cultural Dimensions</vt:lpstr>
      <vt:lpstr>Chinese Cultural Elements to Overcome</vt:lpstr>
      <vt:lpstr>Negotiation Strategies for Success</vt:lpstr>
      <vt:lpstr>International Strategy Considerations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2026-03-09T14:41:45Z</dcterms:created>
  <dcterms:modified xsi:type="dcterms:W3CDTF">2026-03-09T14:41:52Z</dcterms:modified>
</cp:coreProperties>
</file>