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78" r:id="rId4"/>
    <p:sldId id="260" r:id="rId5"/>
    <p:sldId id="261" r:id="rId6"/>
    <p:sldId id="266" r:id="rId7"/>
    <p:sldId id="262" r:id="rId8"/>
    <p:sldId id="264" r:id="rId9"/>
    <p:sldId id="263" r:id="rId10"/>
    <p:sldId id="265" r:id="rId11"/>
    <p:sldId id="276" r:id="rId12"/>
    <p:sldId id="267" r:id="rId13"/>
    <p:sldId id="268" r:id="rId14"/>
    <p:sldId id="269" r:id="rId15"/>
    <p:sldId id="270" r:id="rId16"/>
    <p:sldId id="271" r:id="rId17"/>
    <p:sldId id="273" r:id="rId18"/>
    <p:sldId id="272" r:id="rId19"/>
    <p:sldId id="274" r:id="rId20"/>
    <p:sldId id="275" r:id="rId21"/>
    <p:sldId id="259"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14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7612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3887513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2533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1592696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t>30/04/2019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25121675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t>30/04/2019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41291080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t>30/04/2019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411772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t>30/04/2019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t>‹#›</a:t>
            </a:fld>
            <a:endParaRPr lang="en-GB"/>
          </a:p>
        </p:txBody>
      </p:sp>
    </p:spTree>
    <p:extLst>
      <p:ext uri="{BB962C8B-B14F-4D97-AF65-F5344CB8AC3E}">
        <p14:creationId xmlns:p14="http://schemas.microsoft.com/office/powerpoint/2010/main" val="3032757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1844469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134758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897293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8C0F11AC-ED79-489B-AB56-40868A929356}" type="datetimeFigureOut">
              <a:rPr lang="en-GB" smtClean="0"/>
              <a:t>30/04/2019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77F6761A-60D9-4D11-BDEB-AFA01E645AB6}"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472528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2.gi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Myth and Art</a:t>
            </a:r>
            <a:endParaRPr lang="en-GB" b="1" dirty="0"/>
          </a:p>
        </p:txBody>
      </p:sp>
      <p:sp>
        <p:nvSpPr>
          <p:cNvPr id="3" name="Subtitle 2"/>
          <p:cNvSpPr>
            <a:spLocks noGrp="1"/>
          </p:cNvSpPr>
          <p:nvPr>
            <p:ph type="subTitle" idx="1"/>
          </p:nvPr>
        </p:nvSpPr>
        <p:spPr/>
        <p:txBody>
          <a:bodyPr/>
          <a:lstStyle/>
          <a:p>
            <a:r>
              <a:rPr lang="en-GB" dirty="0" smtClean="0"/>
              <a:t>Creation and origin Myths </a:t>
            </a:r>
          </a:p>
          <a:p>
            <a:r>
              <a:rPr lang="en-GB" dirty="0" smtClean="0"/>
              <a:t>(HPAH4002)</a:t>
            </a:r>
            <a:endParaRPr lang="en-GB" dirty="0"/>
          </a:p>
        </p:txBody>
      </p:sp>
    </p:spTree>
    <p:extLst>
      <p:ext uri="{BB962C8B-B14F-4D97-AF65-F5344CB8AC3E}">
        <p14:creationId xmlns:p14="http://schemas.microsoft.com/office/powerpoint/2010/main" val="42122345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Void and Chaos </a:t>
            </a:r>
            <a:endParaRPr lang="en-GB" b="1" dirty="0"/>
          </a:p>
        </p:txBody>
      </p:sp>
      <p:sp>
        <p:nvSpPr>
          <p:cNvPr id="3" name="Content Placeholder 2"/>
          <p:cNvSpPr>
            <a:spLocks noGrp="1"/>
          </p:cNvSpPr>
          <p:nvPr>
            <p:ph idx="1"/>
          </p:nvPr>
        </p:nvSpPr>
        <p:spPr>
          <a:xfrm>
            <a:off x="137160" y="1856663"/>
            <a:ext cx="8915399" cy="4767347"/>
          </a:xfrm>
        </p:spPr>
        <p:txBody>
          <a:bodyPr>
            <a:normAutofit fontScale="92500" lnSpcReduction="20000"/>
          </a:bodyPr>
          <a:lstStyle/>
          <a:p>
            <a:pPr>
              <a:buFont typeface="Arial" panose="020B0604020202020204" pitchFamily="34" charset="0"/>
              <a:buChar char="•"/>
            </a:pPr>
            <a:r>
              <a:rPr lang="en-GB" dirty="0"/>
              <a:t> </a:t>
            </a:r>
            <a:r>
              <a:rPr lang="en-GB" sz="2400" i="1" dirty="0"/>
              <a:t>Ex </a:t>
            </a:r>
            <a:r>
              <a:rPr lang="en-GB" sz="2400" i="1" dirty="0" smtClean="0"/>
              <a:t>nihilo </a:t>
            </a:r>
            <a:r>
              <a:rPr lang="en-GB" sz="2400" dirty="0" smtClean="0"/>
              <a:t>– “out of nothing”. </a:t>
            </a:r>
            <a:r>
              <a:rPr lang="en-GB" sz="2400" dirty="0"/>
              <a:t>Myths </a:t>
            </a:r>
            <a:r>
              <a:rPr lang="en-GB" sz="2400" dirty="0" smtClean="0"/>
              <a:t>that offer comprehension / explanation about what </a:t>
            </a:r>
            <a:r>
              <a:rPr lang="en-GB" sz="2400" dirty="0"/>
              <a:t>brought the </a:t>
            </a:r>
            <a:r>
              <a:rPr lang="en-GB" sz="2400" dirty="0" smtClean="0"/>
              <a:t>universe into </a:t>
            </a:r>
            <a:r>
              <a:rPr lang="en-GB" sz="2400" dirty="0"/>
              <a:t>existence. </a:t>
            </a:r>
          </a:p>
          <a:p>
            <a:pPr marL="0" indent="0">
              <a:buNone/>
            </a:pPr>
            <a:endParaRPr lang="en-GB" sz="100" dirty="0"/>
          </a:p>
          <a:p>
            <a:pPr>
              <a:buFont typeface="Arial" panose="020B0604020202020204" pitchFamily="34" charset="0"/>
              <a:buChar char="•"/>
            </a:pPr>
            <a:r>
              <a:rPr lang="en-GB" dirty="0" smtClean="0"/>
              <a:t> </a:t>
            </a:r>
            <a:r>
              <a:rPr lang="en-GB" sz="2400" dirty="0" smtClean="0"/>
              <a:t>Creation itself briefly discussed near the start of Hesiod’s </a:t>
            </a:r>
            <a:r>
              <a:rPr lang="en-GB" sz="2400" i="1" dirty="0" smtClean="0"/>
              <a:t>Theogony</a:t>
            </a:r>
            <a:r>
              <a:rPr lang="en-GB" sz="2400" dirty="0" smtClean="0"/>
              <a:t>.</a:t>
            </a:r>
          </a:p>
          <a:p>
            <a:pPr lvl="1">
              <a:buFont typeface="Arial" panose="020B0604020202020204" pitchFamily="34" charset="0"/>
              <a:buChar char="•"/>
            </a:pPr>
            <a:r>
              <a:rPr lang="en-GB" sz="1900" dirty="0" smtClean="0"/>
              <a:t>‘Verily </a:t>
            </a:r>
            <a:r>
              <a:rPr lang="en-GB" sz="1900" dirty="0"/>
              <a:t>at the first Chaos came to be, but next wide-bosomed </a:t>
            </a:r>
            <a:r>
              <a:rPr lang="en-GB" sz="1900" dirty="0" smtClean="0"/>
              <a:t>Earth</a:t>
            </a:r>
            <a:r>
              <a:rPr lang="en-GB" sz="1900" dirty="0"/>
              <a:t>… From </a:t>
            </a:r>
            <a:r>
              <a:rPr lang="en-GB" sz="1900" dirty="0" smtClean="0"/>
              <a:t>Chaos </a:t>
            </a:r>
            <a:r>
              <a:rPr lang="en-GB" sz="1900" dirty="0"/>
              <a:t>came forth Erebus and black Night; but of Night were born </a:t>
            </a:r>
            <a:r>
              <a:rPr lang="en-GB" sz="1900" dirty="0" smtClean="0"/>
              <a:t>Aether </a:t>
            </a:r>
            <a:r>
              <a:rPr lang="en-GB" sz="1900" dirty="0"/>
              <a:t>and Day, whom she conceived and bare from union in love with Erebus. And Earth first bare starry Heaven, equal to </a:t>
            </a:r>
            <a:r>
              <a:rPr lang="en-GB" sz="1900" dirty="0" smtClean="0"/>
              <a:t>herself…’ – </a:t>
            </a:r>
            <a:r>
              <a:rPr lang="en-GB" sz="1900" b="1" dirty="0" smtClean="0"/>
              <a:t>116</a:t>
            </a:r>
            <a:r>
              <a:rPr lang="en-GB" sz="1900" dirty="0" smtClean="0"/>
              <a:t> ff.  </a:t>
            </a:r>
          </a:p>
          <a:p>
            <a:pPr lvl="1">
              <a:buFont typeface="Arial" panose="020B0604020202020204" pitchFamily="34" charset="0"/>
              <a:buChar char="•"/>
            </a:pPr>
            <a:r>
              <a:rPr lang="en-GB" sz="1900" b="1" dirty="0" smtClean="0"/>
              <a:t>Chaos</a:t>
            </a:r>
            <a:r>
              <a:rPr lang="en-GB" sz="1900" dirty="0" smtClean="0"/>
              <a:t> should be understood to mean a void. From it sprang, Earth, Tartarus, Eros, Erebus [the gloom of Tartarus] and Night.</a:t>
            </a:r>
          </a:p>
          <a:p>
            <a:pPr>
              <a:buFont typeface="Arial" panose="020B0604020202020204" pitchFamily="34" charset="0"/>
              <a:buChar char="•"/>
            </a:pPr>
            <a:endParaRPr lang="en-GB" sz="100" i="1" dirty="0"/>
          </a:p>
          <a:p>
            <a:pPr>
              <a:buFont typeface="Arial" panose="020B0604020202020204" pitchFamily="34" charset="0"/>
              <a:buChar char="•"/>
            </a:pPr>
            <a:r>
              <a:rPr lang="en-GB" i="1" dirty="0" smtClean="0"/>
              <a:t> </a:t>
            </a:r>
            <a:r>
              <a:rPr lang="en-GB" sz="2400" dirty="0" smtClean="0"/>
              <a:t>Compare other traditions:</a:t>
            </a:r>
          </a:p>
          <a:p>
            <a:pPr lvl="1">
              <a:buFont typeface="Arial" panose="020B0604020202020204" pitchFamily="34" charset="0"/>
              <a:buChar char="•"/>
            </a:pPr>
            <a:r>
              <a:rPr lang="en-GB" sz="2000" dirty="0" smtClean="0"/>
              <a:t>Egg myth in the </a:t>
            </a:r>
            <a:r>
              <a:rPr lang="en-GB" sz="2000" dirty="0"/>
              <a:t>Orphic </a:t>
            </a:r>
            <a:r>
              <a:rPr lang="en-GB" sz="2000" dirty="0" err="1" smtClean="0"/>
              <a:t>theogonies</a:t>
            </a:r>
            <a:r>
              <a:rPr lang="en-GB" sz="2000" dirty="0"/>
              <a:t> (</a:t>
            </a:r>
            <a:r>
              <a:rPr lang="en-GB" sz="2000" i="1" dirty="0"/>
              <a:t>Rhapsodic Theogony </a:t>
            </a:r>
            <a:r>
              <a:rPr lang="en-GB" sz="2000" dirty="0"/>
              <a:t>and the </a:t>
            </a:r>
            <a:r>
              <a:rPr lang="en-GB" sz="2000" i="1" dirty="0" err="1"/>
              <a:t>Hieronyman</a:t>
            </a:r>
            <a:r>
              <a:rPr lang="en-GB" sz="2000" i="1" dirty="0"/>
              <a:t> and </a:t>
            </a:r>
            <a:r>
              <a:rPr lang="en-GB" sz="2000" i="1" dirty="0" err="1"/>
              <a:t>Hellanicus</a:t>
            </a:r>
            <a:r>
              <a:rPr lang="en-GB" sz="2000" i="1" dirty="0"/>
              <a:t> </a:t>
            </a:r>
            <a:r>
              <a:rPr lang="en-GB" sz="2000" i="1" dirty="0" smtClean="0"/>
              <a:t>Theogony</a:t>
            </a:r>
            <a:r>
              <a:rPr lang="en-GB" sz="2000" dirty="0" smtClean="0"/>
              <a:t>) and Aristophanes’ </a:t>
            </a:r>
            <a:r>
              <a:rPr lang="en-GB" sz="2000" i="1" dirty="0" smtClean="0"/>
              <a:t>Birds</a:t>
            </a:r>
            <a:r>
              <a:rPr lang="en-GB" sz="2000" dirty="0" smtClean="0"/>
              <a:t>.</a:t>
            </a:r>
          </a:p>
          <a:p>
            <a:pPr lvl="2">
              <a:buFont typeface="Arial" panose="020B0604020202020204" pitchFamily="34" charset="0"/>
              <a:buChar char="•"/>
            </a:pPr>
            <a:r>
              <a:rPr lang="en-GB" sz="1700" dirty="0" smtClean="0"/>
              <a:t>‘[</a:t>
            </a:r>
            <a:r>
              <a:rPr lang="en-GB" sz="1700" dirty="0"/>
              <a:t>The egg], when it had been fulfilled by the force of the begetter, broke in two through friction. The sky was completed from the upper part, and the earth was produced from the lower part. And third, the double-bodied god went </a:t>
            </a:r>
            <a:r>
              <a:rPr lang="en-GB" sz="1700" dirty="0" smtClean="0"/>
              <a:t>forth.’ - </a:t>
            </a:r>
            <a:r>
              <a:rPr lang="en-GB" sz="1700" b="1" i="1" dirty="0" smtClean="0"/>
              <a:t>HHT</a:t>
            </a:r>
            <a:r>
              <a:rPr lang="en-GB" sz="1700" b="1" dirty="0" smtClean="0"/>
              <a:t> </a:t>
            </a:r>
            <a:r>
              <a:rPr lang="en-GB" sz="1700" b="1" dirty="0"/>
              <a:t>Fr. </a:t>
            </a:r>
            <a:r>
              <a:rPr lang="en-GB" sz="1700" b="1" dirty="0" smtClean="0"/>
              <a:t>80.II</a:t>
            </a:r>
            <a:r>
              <a:rPr lang="en-GB" sz="1700" dirty="0" smtClean="0"/>
              <a:t>.</a:t>
            </a:r>
          </a:p>
          <a:p>
            <a:pPr lvl="2">
              <a:buFont typeface="Arial" panose="020B0604020202020204" pitchFamily="34" charset="0"/>
              <a:buChar char="•"/>
            </a:pPr>
            <a:r>
              <a:rPr lang="en-GB" sz="1700" dirty="0" smtClean="0"/>
              <a:t>‘In </a:t>
            </a:r>
            <a:r>
              <a:rPr lang="en-GB" sz="1700" dirty="0"/>
              <a:t>the limitless depths of </a:t>
            </a:r>
            <a:r>
              <a:rPr lang="en-GB" sz="1700" dirty="0" err="1"/>
              <a:t>Erebos</a:t>
            </a:r>
            <a:r>
              <a:rPr lang="en-GB" sz="1700" dirty="0"/>
              <a:t>, black-winged Night produced the very first wind-egg, </a:t>
            </a:r>
            <a:r>
              <a:rPr lang="en-GB" sz="1700" dirty="0" smtClean="0"/>
              <a:t>from </a:t>
            </a:r>
            <a:r>
              <a:rPr lang="en-GB" sz="1700" dirty="0"/>
              <a:t>which, after the cycle of ages, Eros, full of longing, came forth, with a back of glittering, golden wings and the likenesses of a swift whirlwind</a:t>
            </a:r>
            <a:r>
              <a:rPr lang="en-GB" sz="1700" dirty="0" smtClean="0"/>
              <a:t>.’ – </a:t>
            </a:r>
            <a:r>
              <a:rPr lang="en-GB" sz="1700" b="1" dirty="0" smtClean="0"/>
              <a:t>Aristophanes </a:t>
            </a:r>
            <a:r>
              <a:rPr lang="en-GB" sz="1700" b="1" i="1" dirty="0"/>
              <a:t>Birds </a:t>
            </a:r>
            <a:r>
              <a:rPr lang="en-GB" sz="1700" b="1" dirty="0" smtClean="0"/>
              <a:t>694-97</a:t>
            </a:r>
            <a:r>
              <a:rPr lang="en-GB" sz="1700" dirty="0" smtClean="0"/>
              <a:t>.</a:t>
            </a:r>
            <a:endParaRPr lang="en-GB" sz="1700" dirty="0"/>
          </a:p>
          <a:p>
            <a:pPr lvl="2">
              <a:buFont typeface="Arial" panose="020B0604020202020204" pitchFamily="34" charset="0"/>
              <a:buChar char="•"/>
            </a:pPr>
            <a:endParaRPr lang="en-GB" dirty="0"/>
          </a:p>
        </p:txBody>
      </p:sp>
      <p:pic>
        <p:nvPicPr>
          <p:cNvPr id="4" name="Picture 3"/>
          <p:cNvPicPr>
            <a:picLocks noChangeAspect="1"/>
          </p:cNvPicPr>
          <p:nvPr/>
        </p:nvPicPr>
        <p:blipFill>
          <a:blip r:embed="rId2"/>
          <a:stretch>
            <a:fillRect/>
          </a:stretch>
        </p:blipFill>
        <p:spPr>
          <a:xfrm>
            <a:off x="4593870" y="1856663"/>
            <a:ext cx="4245675" cy="4268649"/>
          </a:xfrm>
          <a:prstGeom prst="rect">
            <a:avLst/>
          </a:prstGeom>
        </p:spPr>
      </p:pic>
      <p:pic>
        <p:nvPicPr>
          <p:cNvPr id="5" name="Picture 4"/>
          <p:cNvPicPr>
            <a:picLocks noChangeAspect="1"/>
          </p:cNvPicPr>
          <p:nvPr/>
        </p:nvPicPr>
        <p:blipFill>
          <a:blip r:embed="rId3"/>
          <a:stretch>
            <a:fillRect/>
          </a:stretch>
        </p:blipFill>
        <p:spPr>
          <a:xfrm>
            <a:off x="1049482" y="1856663"/>
            <a:ext cx="3293917" cy="4224807"/>
          </a:xfrm>
          <a:prstGeom prst="rect">
            <a:avLst/>
          </a:prstGeom>
        </p:spPr>
      </p:pic>
      <p:sp>
        <p:nvSpPr>
          <p:cNvPr id="6" name="TextBox 5"/>
          <p:cNvSpPr txBox="1"/>
          <p:nvPr/>
        </p:nvSpPr>
        <p:spPr>
          <a:xfrm>
            <a:off x="799011" y="5884269"/>
            <a:ext cx="4225046"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err="1" smtClean="0"/>
              <a:t>Phanes</a:t>
            </a:r>
            <a:r>
              <a:rPr lang="en-GB" dirty="0" smtClean="0"/>
              <a:t> </a:t>
            </a:r>
            <a:r>
              <a:rPr lang="en-GB" dirty="0"/>
              <a:t>hatched from the world egg </a:t>
            </a:r>
            <a:r>
              <a:rPr lang="en-GB" dirty="0" smtClean="0"/>
              <a:t>and </a:t>
            </a:r>
            <a:r>
              <a:rPr lang="en-GB" dirty="0"/>
              <a:t>circled by the zodiac, </a:t>
            </a:r>
            <a:r>
              <a:rPr lang="en-GB" dirty="0" smtClean="0"/>
              <a:t>Graeco-Roman </a:t>
            </a:r>
            <a:r>
              <a:rPr lang="en-GB" dirty="0"/>
              <a:t>bas relief </a:t>
            </a:r>
            <a:r>
              <a:rPr lang="en-GB" dirty="0" smtClean="0"/>
              <a:t>c. 2nd Century AD, </a:t>
            </a:r>
            <a:r>
              <a:rPr lang="en-GB" dirty="0"/>
              <a:t>Modena </a:t>
            </a:r>
            <a:r>
              <a:rPr lang="en-GB" dirty="0" smtClean="0"/>
              <a:t>Museum.</a:t>
            </a:r>
            <a:endParaRPr lang="en-GB" dirty="0"/>
          </a:p>
        </p:txBody>
      </p:sp>
    </p:spTree>
    <p:extLst>
      <p:ext uri="{BB962C8B-B14F-4D97-AF65-F5344CB8AC3E}">
        <p14:creationId xmlns:p14="http://schemas.microsoft.com/office/powerpoint/2010/main" val="1384896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par>
                                <p:cTn id="8" presetID="6" presetClass="entr" presetSubtype="16"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circle(in)">
                                      <p:cBhvr>
                                        <p:cTn id="10" dur="2000"/>
                                        <p:tgtEl>
                                          <p:spTgt spid="5"/>
                                        </p:tgtEl>
                                      </p:cBhvr>
                                    </p:animEffect>
                                  </p:childTnLst>
                                </p:cTn>
                              </p:par>
                              <p:par>
                                <p:cTn id="11" presetID="6" presetClass="entr" presetSubtype="16" fill="hold"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circle(in)">
                                      <p:cBhvr>
                                        <p:cTn id="13"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Alternative narrative</a:t>
            </a:r>
            <a:endParaRPr lang="en-GB" b="1" dirty="0"/>
          </a:p>
        </p:txBody>
      </p:sp>
      <p:sp>
        <p:nvSpPr>
          <p:cNvPr id="3" name="Content Placeholder 2"/>
          <p:cNvSpPr>
            <a:spLocks noGrp="1"/>
          </p:cNvSpPr>
          <p:nvPr>
            <p:ph idx="1"/>
          </p:nvPr>
        </p:nvSpPr>
        <p:spPr>
          <a:xfrm>
            <a:off x="215091" y="1918469"/>
            <a:ext cx="8759537" cy="4607022"/>
          </a:xfrm>
        </p:spPr>
        <p:txBody>
          <a:bodyPr>
            <a:normAutofit fontScale="92500" lnSpcReduction="10000"/>
          </a:bodyPr>
          <a:lstStyle/>
          <a:p>
            <a:pPr>
              <a:buFont typeface="Arial" panose="020B0604020202020204" pitchFamily="34" charset="0"/>
              <a:buChar char="•"/>
            </a:pPr>
            <a:r>
              <a:rPr lang="en-GB" dirty="0" smtClean="0"/>
              <a:t> Ovid (Augustan era poet) – writing some 700 years after Hesiod – takes inspiration from an eclectic range of sources (including the fifth century BC philosopher Empedocles);</a:t>
            </a:r>
          </a:p>
          <a:p>
            <a:pPr lvl="1">
              <a:buFont typeface="Arial" panose="020B0604020202020204" pitchFamily="34" charset="0"/>
              <a:buChar char="•"/>
            </a:pPr>
            <a:r>
              <a:rPr lang="en-GB" dirty="0" smtClean="0"/>
              <a:t>Earlier myths being used for poetic inspiration, vastly different cultural and intellectual context. </a:t>
            </a:r>
          </a:p>
          <a:p>
            <a:pPr lvl="1">
              <a:buFont typeface="Arial" panose="020B0604020202020204" pitchFamily="34" charset="0"/>
              <a:buChar char="•"/>
            </a:pPr>
            <a:endParaRPr lang="en-GB" sz="100" dirty="0"/>
          </a:p>
          <a:p>
            <a:pPr>
              <a:buFont typeface="Arial" panose="020B0604020202020204" pitchFamily="34" charset="0"/>
              <a:buChar char="•"/>
            </a:pPr>
            <a:r>
              <a:rPr lang="en-GB" dirty="0" smtClean="0"/>
              <a:t> Ovid represents Chaos as a mass of unformed elements (rather than a void) in strife – an unnamed god (or higher force) forms this into order. </a:t>
            </a:r>
          </a:p>
          <a:p>
            <a:pPr>
              <a:buFont typeface="Arial" panose="020B0604020202020204" pitchFamily="34" charset="0"/>
              <a:buChar char="•"/>
            </a:pPr>
            <a:endParaRPr lang="en-GB" sz="100" dirty="0"/>
          </a:p>
          <a:p>
            <a:pPr marL="0" indent="0">
              <a:buNone/>
            </a:pPr>
            <a:r>
              <a:rPr lang="en-GB" dirty="0"/>
              <a:t>‘Before there was earth or sea or the sky that covers everything, Nature appeared the same throughout the whole world: </a:t>
            </a:r>
            <a:r>
              <a:rPr lang="en-GB" b="1" dirty="0"/>
              <a:t>what we call chaos: a raw confused mass, nothing but inert matter, badly combined discordant atoms of things</a:t>
            </a:r>
            <a:r>
              <a:rPr lang="en-GB" dirty="0"/>
              <a:t>, confused in the one place. There was no Titan yet, shining his light on the world, or waxing Phoebe renewing her white horns, or the earth hovering in surrounding air balanced by her own weight, or watery Amphitrite stretching out her arms along the vast shores of the world. </a:t>
            </a:r>
            <a:r>
              <a:rPr lang="en-GB" b="1" dirty="0"/>
              <a:t>Though there was land and sea and air, it was unstable land, </a:t>
            </a:r>
            <a:r>
              <a:rPr lang="en-GB" b="1" dirty="0" err="1"/>
              <a:t>unswimmable</a:t>
            </a:r>
            <a:r>
              <a:rPr lang="en-GB" b="1" dirty="0"/>
              <a:t> water, air needing light. Nothing retained its shape, one thing obstructed another, because in the one body, cold fought with heat, moist with dry, soft with hard, and weight with weightless things</a:t>
            </a:r>
            <a:r>
              <a:rPr lang="en-GB" dirty="0" smtClean="0"/>
              <a:t>.’ – </a:t>
            </a:r>
            <a:r>
              <a:rPr lang="en-GB" b="1" dirty="0" smtClean="0"/>
              <a:t>Ovid </a:t>
            </a:r>
            <a:r>
              <a:rPr lang="en-GB" b="1" i="1" dirty="0" smtClean="0"/>
              <a:t>Met. </a:t>
            </a:r>
            <a:r>
              <a:rPr lang="en-GB" b="1" dirty="0" smtClean="0"/>
              <a:t>1.2-20</a:t>
            </a:r>
            <a:r>
              <a:rPr lang="en-GB" dirty="0" smtClean="0"/>
              <a:t>. </a:t>
            </a:r>
            <a:endParaRPr lang="en-GB" dirty="0"/>
          </a:p>
        </p:txBody>
      </p:sp>
      <p:sp>
        <p:nvSpPr>
          <p:cNvPr id="4" name="TextBox 3"/>
          <p:cNvSpPr txBox="1"/>
          <p:nvPr/>
        </p:nvSpPr>
        <p:spPr>
          <a:xfrm>
            <a:off x="215091" y="1918469"/>
            <a:ext cx="8615622" cy="212365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200" dirty="0"/>
              <a:t>‘Now the whole of heaven (</a:t>
            </a:r>
            <a:r>
              <a:rPr lang="en-GB" sz="2200" dirty="0" err="1"/>
              <a:t>Ouranos</a:t>
            </a:r>
            <a:r>
              <a:rPr lang="en-GB" sz="2200" dirty="0"/>
              <a:t>) – or let us call it the universe (Cosmos) or some other name that it would prefer – regarding it we must consider first that question underlying every investigation which must be sought at the outset. </a:t>
            </a:r>
            <a:r>
              <a:rPr lang="en-GB" sz="2200" b="1" dirty="0"/>
              <a:t>Has it always existed, with no origin from generation, or has it come into being, arising out of some beginning</a:t>
            </a:r>
            <a:r>
              <a:rPr lang="en-GB" sz="2200" dirty="0"/>
              <a:t>.’ – </a:t>
            </a:r>
            <a:r>
              <a:rPr lang="en-GB" sz="2200" b="1" dirty="0"/>
              <a:t>Plato </a:t>
            </a:r>
            <a:r>
              <a:rPr lang="en-GB" sz="2200" b="1" i="1" dirty="0" err="1"/>
              <a:t>Timaeus</a:t>
            </a:r>
            <a:r>
              <a:rPr lang="en-GB" sz="2200" b="1" i="1" dirty="0"/>
              <a:t> </a:t>
            </a:r>
            <a:r>
              <a:rPr lang="en-GB" sz="2200" b="1" dirty="0"/>
              <a:t>28b</a:t>
            </a:r>
            <a:r>
              <a:rPr lang="en-GB" sz="2200" dirty="0" smtClean="0"/>
              <a:t>.</a:t>
            </a:r>
            <a:endParaRPr lang="en-GB" sz="2200" dirty="0"/>
          </a:p>
        </p:txBody>
      </p:sp>
      <p:sp>
        <p:nvSpPr>
          <p:cNvPr id="5" name="TextBox 4"/>
          <p:cNvSpPr txBox="1"/>
          <p:nvPr/>
        </p:nvSpPr>
        <p:spPr>
          <a:xfrm>
            <a:off x="215091" y="4226505"/>
            <a:ext cx="8615621" cy="212365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200" dirty="0"/>
              <a:t>‘Then Queen Hera spoke deceptively: “Grant me Love and Desire, with which you subdue mortals and gods alike. I am off to the ends of fruitful earth, </a:t>
            </a:r>
            <a:r>
              <a:rPr lang="en-GB" sz="2200" b="1" dirty="0"/>
              <a:t>to visit </a:t>
            </a:r>
            <a:r>
              <a:rPr lang="en-GB" sz="2200" b="1" dirty="0" err="1"/>
              <a:t>Oceanus</a:t>
            </a:r>
            <a:r>
              <a:rPr lang="en-GB" sz="2200" b="1" dirty="0"/>
              <a:t>, source of all the gods, and Mother Tethys</a:t>
            </a:r>
            <a:r>
              <a:rPr lang="en-GB" sz="2200" dirty="0"/>
              <a:t>. They nursed and cherished me lovingly in their halls, after taking me from Rhea, when far-echoing Zeus imprisoned Cronos beneath the earth and restless sea…”’ – </a:t>
            </a:r>
            <a:r>
              <a:rPr lang="en-GB" sz="2200" b="1" i="1" dirty="0"/>
              <a:t>Iliad</a:t>
            </a:r>
            <a:r>
              <a:rPr lang="en-GB" sz="2200" b="1" dirty="0"/>
              <a:t> 14.201 ff</a:t>
            </a:r>
            <a:r>
              <a:rPr lang="en-GB" sz="2200" dirty="0" smtClean="0"/>
              <a:t>.</a:t>
            </a:r>
            <a:endParaRPr lang="en-GB" sz="2200" dirty="0"/>
          </a:p>
        </p:txBody>
      </p:sp>
    </p:spTree>
    <p:extLst>
      <p:ext uri="{BB962C8B-B14F-4D97-AF65-F5344CB8AC3E}">
        <p14:creationId xmlns:p14="http://schemas.microsoft.com/office/powerpoint/2010/main" val="4093608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Marriage of the Earth and Sky</a:t>
            </a:r>
            <a:endParaRPr lang="en-GB" b="1" dirty="0"/>
          </a:p>
        </p:txBody>
      </p:sp>
      <p:sp>
        <p:nvSpPr>
          <p:cNvPr id="3" name="Content Placeholder 2"/>
          <p:cNvSpPr>
            <a:spLocks noGrp="1"/>
          </p:cNvSpPr>
          <p:nvPr>
            <p:ph idx="1"/>
          </p:nvPr>
        </p:nvSpPr>
        <p:spPr>
          <a:xfrm>
            <a:off x="467592" y="1843964"/>
            <a:ext cx="8229600" cy="4023360"/>
          </a:xfrm>
        </p:spPr>
        <p:txBody>
          <a:bodyPr/>
          <a:lstStyle/>
          <a:p>
            <a:pPr>
              <a:buFont typeface="Arial" panose="020B0604020202020204" pitchFamily="34" charset="0"/>
              <a:buChar char="•"/>
            </a:pPr>
            <a:r>
              <a:rPr lang="en-GB" dirty="0" smtClean="0"/>
              <a:t> Gaia (Earth) produced </a:t>
            </a:r>
            <a:r>
              <a:rPr lang="en-GB" dirty="0" err="1" smtClean="0"/>
              <a:t>Ouranos</a:t>
            </a:r>
            <a:r>
              <a:rPr lang="en-GB" dirty="0"/>
              <a:t> </a:t>
            </a:r>
            <a:r>
              <a:rPr lang="en-GB" dirty="0" smtClean="0"/>
              <a:t>(Sky), together they beget the Titans, who themselves (via </a:t>
            </a:r>
            <a:r>
              <a:rPr lang="en-GB" dirty="0" err="1" smtClean="0"/>
              <a:t>Chronos</a:t>
            </a:r>
            <a:r>
              <a:rPr lang="en-GB" dirty="0" smtClean="0"/>
              <a:t> and Rhea) will beget the Olympians.</a:t>
            </a:r>
          </a:p>
          <a:p>
            <a:pPr lvl="1">
              <a:buFont typeface="Arial" panose="020B0604020202020204" pitchFamily="34" charset="0"/>
              <a:buChar char="•"/>
            </a:pPr>
            <a:r>
              <a:rPr lang="en-GB" dirty="0" smtClean="0"/>
              <a:t>Many cultures often represent an Earth “Mother” and a Sky “Father” (Greeks, Romans, Hittites, etc.), but not always, noticeably Egyptian mythology.   </a:t>
            </a:r>
            <a:endParaRPr lang="en-GB" dirty="0"/>
          </a:p>
        </p:txBody>
      </p:sp>
      <p:pic>
        <p:nvPicPr>
          <p:cNvPr id="4" name="Picture 3"/>
          <p:cNvPicPr>
            <a:picLocks noChangeAspect="1"/>
          </p:cNvPicPr>
          <p:nvPr/>
        </p:nvPicPr>
        <p:blipFill>
          <a:blip r:embed="rId2"/>
          <a:stretch>
            <a:fillRect/>
          </a:stretch>
        </p:blipFill>
        <p:spPr>
          <a:xfrm>
            <a:off x="729491" y="3006139"/>
            <a:ext cx="3013268" cy="2754582"/>
          </a:xfrm>
          <a:prstGeom prst="rect">
            <a:avLst/>
          </a:prstGeom>
        </p:spPr>
      </p:pic>
      <p:sp>
        <p:nvSpPr>
          <p:cNvPr id="5" name="TextBox 4"/>
          <p:cNvSpPr txBox="1"/>
          <p:nvPr/>
        </p:nvSpPr>
        <p:spPr>
          <a:xfrm>
            <a:off x="249382" y="5867324"/>
            <a:ext cx="4322617"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err="1" smtClean="0"/>
              <a:t>Tellus</a:t>
            </a:r>
            <a:r>
              <a:rPr lang="en-GB" dirty="0" smtClean="0"/>
              <a:t> [Gaia] and </a:t>
            </a:r>
            <a:r>
              <a:rPr lang="en-GB" dirty="0" err="1" smtClean="0"/>
              <a:t>Aion</a:t>
            </a:r>
            <a:r>
              <a:rPr lang="en-GB" dirty="0" smtClean="0"/>
              <a:t> (unbounded time), </a:t>
            </a:r>
            <a:r>
              <a:rPr lang="en-GB" dirty="0"/>
              <a:t>floor mosaic </a:t>
            </a:r>
            <a:r>
              <a:rPr lang="en-GB" dirty="0" err="1"/>
              <a:t>froma</a:t>
            </a:r>
            <a:r>
              <a:rPr lang="en-GB" dirty="0"/>
              <a:t> Roman villa in </a:t>
            </a:r>
            <a:r>
              <a:rPr lang="en-GB" dirty="0" err="1"/>
              <a:t>Sentinum</a:t>
            </a:r>
            <a:r>
              <a:rPr lang="en-GB" dirty="0"/>
              <a:t> </a:t>
            </a:r>
            <a:r>
              <a:rPr lang="en-GB" dirty="0" smtClean="0"/>
              <a:t>(</a:t>
            </a:r>
            <a:r>
              <a:rPr lang="en-GB" dirty="0" err="1" smtClean="0"/>
              <a:t>Sassoferrato</a:t>
            </a:r>
            <a:r>
              <a:rPr lang="en-GB" dirty="0"/>
              <a:t>, </a:t>
            </a:r>
            <a:r>
              <a:rPr lang="en-GB" dirty="0" smtClean="0"/>
              <a:t>in Italy</a:t>
            </a:r>
            <a:r>
              <a:rPr lang="en-GB" dirty="0"/>
              <a:t>), </a:t>
            </a:r>
            <a:r>
              <a:rPr lang="en-GB" dirty="0" smtClean="0"/>
              <a:t>c. AD 200–250.</a:t>
            </a:r>
            <a:endParaRPr lang="en-GB" dirty="0"/>
          </a:p>
        </p:txBody>
      </p:sp>
      <p:pic>
        <p:nvPicPr>
          <p:cNvPr id="6" name="Picture 5"/>
          <p:cNvPicPr>
            <a:picLocks noChangeAspect="1"/>
          </p:cNvPicPr>
          <p:nvPr/>
        </p:nvPicPr>
        <p:blipFill>
          <a:blip r:embed="rId3"/>
          <a:stretch>
            <a:fillRect/>
          </a:stretch>
        </p:blipFill>
        <p:spPr>
          <a:xfrm>
            <a:off x="5081588" y="3080131"/>
            <a:ext cx="3615604" cy="2606598"/>
          </a:xfrm>
          <a:prstGeom prst="rect">
            <a:avLst/>
          </a:prstGeom>
        </p:spPr>
      </p:pic>
      <p:sp>
        <p:nvSpPr>
          <p:cNvPr id="7" name="TextBox 6"/>
          <p:cNvSpPr txBox="1"/>
          <p:nvPr/>
        </p:nvSpPr>
        <p:spPr>
          <a:xfrm>
            <a:off x="4821384" y="5871479"/>
            <a:ext cx="4197926"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Egyptian mythology: </a:t>
            </a:r>
            <a:r>
              <a:rPr lang="en-GB" dirty="0" err="1" smtClean="0"/>
              <a:t>Geb</a:t>
            </a:r>
            <a:r>
              <a:rPr lang="en-GB" dirty="0" smtClean="0"/>
              <a:t> (god of the Earth) and Nut (goddess of the Sky).</a:t>
            </a:r>
            <a:endParaRPr lang="en-GB" dirty="0"/>
          </a:p>
        </p:txBody>
      </p:sp>
    </p:spTree>
    <p:extLst>
      <p:ext uri="{BB962C8B-B14F-4D97-AF65-F5344CB8AC3E}">
        <p14:creationId xmlns:p14="http://schemas.microsoft.com/office/powerpoint/2010/main" val="7247798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245" y="286604"/>
            <a:ext cx="8323119" cy="1450757"/>
          </a:xfrm>
        </p:spPr>
        <p:txBody>
          <a:bodyPr/>
          <a:lstStyle/>
          <a:p>
            <a:r>
              <a:rPr lang="en-GB" b="1" dirty="0" smtClean="0"/>
              <a:t>The descendants of Earth and Sky</a:t>
            </a:r>
            <a:endParaRPr lang="en-GB" b="1" dirty="0"/>
          </a:p>
        </p:txBody>
      </p:sp>
      <p:pic>
        <p:nvPicPr>
          <p:cNvPr id="4" name="Content Placeholder 3"/>
          <p:cNvPicPr>
            <a:picLocks noGrp="1" noChangeAspect="1"/>
          </p:cNvPicPr>
          <p:nvPr>
            <p:ph idx="1"/>
          </p:nvPr>
        </p:nvPicPr>
        <p:blipFill>
          <a:blip r:embed="rId2"/>
          <a:stretch>
            <a:fillRect/>
          </a:stretch>
        </p:blipFill>
        <p:spPr>
          <a:xfrm>
            <a:off x="4395354" y="1906420"/>
            <a:ext cx="4595557" cy="4898817"/>
          </a:xfrm>
          <a:prstGeom prst="rect">
            <a:avLst/>
          </a:prstGeom>
        </p:spPr>
      </p:pic>
      <p:sp>
        <p:nvSpPr>
          <p:cNvPr id="5" name="Content Placeholder 2"/>
          <p:cNvSpPr txBox="1">
            <a:spLocks/>
          </p:cNvSpPr>
          <p:nvPr/>
        </p:nvSpPr>
        <p:spPr>
          <a:xfrm>
            <a:off x="270164" y="1845734"/>
            <a:ext cx="4052454" cy="4742102"/>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dirty="0" smtClean="0"/>
              <a:t> </a:t>
            </a:r>
            <a:r>
              <a:rPr lang="en-GB" sz="2200" dirty="0" smtClean="0"/>
              <a:t>As well as the Titans, their union produced the three Cyclopes and the </a:t>
            </a:r>
            <a:r>
              <a:rPr lang="en-GB" sz="2200" dirty="0" err="1" smtClean="0"/>
              <a:t>Hekatoncheires</a:t>
            </a:r>
            <a:r>
              <a:rPr lang="en-GB" sz="2200" dirty="0" smtClean="0"/>
              <a:t> (“Hundred-Handed”). </a:t>
            </a:r>
          </a:p>
          <a:p>
            <a:pPr>
              <a:buFont typeface="Arial" panose="020B0604020202020204" pitchFamily="34" charset="0"/>
              <a:buChar char="•"/>
            </a:pPr>
            <a:endParaRPr lang="en-GB" sz="100" dirty="0" smtClean="0"/>
          </a:p>
          <a:p>
            <a:pPr>
              <a:buFont typeface="Arial" panose="020B0604020202020204" pitchFamily="34" charset="0"/>
              <a:buChar char="•"/>
            </a:pPr>
            <a:r>
              <a:rPr lang="en-GB" dirty="0" smtClean="0"/>
              <a:t> </a:t>
            </a:r>
            <a:r>
              <a:rPr lang="en-GB" sz="2200" dirty="0" smtClean="0"/>
              <a:t>The Titan </a:t>
            </a:r>
            <a:r>
              <a:rPr lang="en-GB" sz="2200" b="1" dirty="0" err="1" smtClean="0"/>
              <a:t>Oceanos</a:t>
            </a:r>
            <a:r>
              <a:rPr lang="en-GB" sz="2200" dirty="0" smtClean="0"/>
              <a:t> formed the river the encircled the earth; the Titan Hyperion, a solar deity, was the father of Helios, also a </a:t>
            </a:r>
            <a:r>
              <a:rPr lang="en-GB" sz="2200" b="1" dirty="0" smtClean="0"/>
              <a:t>solar</a:t>
            </a:r>
            <a:r>
              <a:rPr lang="en-GB" sz="2200" dirty="0" smtClean="0"/>
              <a:t> deity; </a:t>
            </a:r>
            <a:r>
              <a:rPr lang="en-GB" sz="2200" dirty="0" err="1" smtClean="0"/>
              <a:t>Selen</a:t>
            </a:r>
            <a:r>
              <a:rPr lang="en-GB" sz="2200" dirty="0" smtClean="0"/>
              <a:t>, goddess of the </a:t>
            </a:r>
            <a:r>
              <a:rPr lang="en-GB" sz="2200" b="1" dirty="0" smtClean="0"/>
              <a:t>moon</a:t>
            </a:r>
            <a:r>
              <a:rPr lang="en-GB" sz="2200" dirty="0" smtClean="0"/>
              <a:t>, is the daughter of Hyperion; Eos, goddess of </a:t>
            </a:r>
            <a:r>
              <a:rPr lang="en-GB" sz="2200" b="1" dirty="0" smtClean="0"/>
              <a:t>dawn</a:t>
            </a:r>
            <a:r>
              <a:rPr lang="en-GB" sz="2200" dirty="0" smtClean="0"/>
              <a:t> was the third child of Hyperion. </a:t>
            </a:r>
            <a:endParaRPr lang="en-GB" sz="2200" b="1" dirty="0" smtClean="0"/>
          </a:p>
          <a:p>
            <a:pPr>
              <a:buFont typeface="Arial" panose="020B0604020202020204" pitchFamily="34" charset="0"/>
              <a:buChar char="•"/>
            </a:pPr>
            <a:endParaRPr lang="en-GB" dirty="0" smtClean="0"/>
          </a:p>
          <a:p>
            <a:pPr>
              <a:buFont typeface="Arial" panose="020B0604020202020204" pitchFamily="34" charset="0"/>
              <a:buChar char="•"/>
            </a:pPr>
            <a:endParaRPr lang="en-GB" dirty="0"/>
          </a:p>
        </p:txBody>
      </p:sp>
    </p:spTree>
    <p:extLst>
      <p:ext uri="{BB962C8B-B14F-4D97-AF65-F5344CB8AC3E}">
        <p14:creationId xmlns:p14="http://schemas.microsoft.com/office/powerpoint/2010/main" val="387131063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Birth of other creatures </a:t>
            </a:r>
            <a:endParaRPr lang="en-GB" b="1" dirty="0"/>
          </a:p>
        </p:txBody>
      </p:sp>
      <p:sp>
        <p:nvSpPr>
          <p:cNvPr id="3" name="Content Placeholder 2"/>
          <p:cNvSpPr>
            <a:spLocks noGrp="1"/>
          </p:cNvSpPr>
          <p:nvPr>
            <p:ph idx="1"/>
          </p:nvPr>
        </p:nvSpPr>
        <p:spPr/>
        <p:txBody>
          <a:bodyPr/>
          <a:lstStyle/>
          <a:p>
            <a:r>
              <a:rPr lang="en-GB" dirty="0" smtClean="0"/>
              <a:t>‘Then </a:t>
            </a:r>
            <a:r>
              <a:rPr lang="en-GB" dirty="0"/>
              <a:t>the son from his ambush stretched forth his left hand and in his right took the great long sickle with jagged teeth, and swiftly </a:t>
            </a:r>
            <a:r>
              <a:rPr lang="en-GB" b="1" dirty="0"/>
              <a:t>lopped off his own father's members</a:t>
            </a:r>
            <a:r>
              <a:rPr lang="en-GB" dirty="0"/>
              <a:t> and cast them away to fall behind him. And not vainly did they fall from his hand; for </a:t>
            </a:r>
            <a:r>
              <a:rPr lang="en-GB" b="1" dirty="0"/>
              <a:t>all the bloody drops that gushed forth Earth received</a:t>
            </a:r>
            <a:r>
              <a:rPr lang="en-GB" dirty="0"/>
              <a:t>, and as the seasons moved round she bare the strong </a:t>
            </a:r>
            <a:r>
              <a:rPr lang="en-GB" b="1" dirty="0"/>
              <a:t>Erinyes</a:t>
            </a:r>
            <a:r>
              <a:rPr lang="en-GB" dirty="0"/>
              <a:t> and the </a:t>
            </a:r>
            <a:r>
              <a:rPr lang="en-GB" b="1" dirty="0"/>
              <a:t>great Giants </a:t>
            </a:r>
            <a:r>
              <a:rPr lang="en-GB" dirty="0"/>
              <a:t>with gleaming armour, holding long spears in their hands and the </a:t>
            </a:r>
            <a:r>
              <a:rPr lang="en-GB" b="1" dirty="0"/>
              <a:t>Nymphs whom they call </a:t>
            </a:r>
            <a:r>
              <a:rPr lang="en-GB" b="1" dirty="0" err="1" smtClean="0"/>
              <a:t>Meliae</a:t>
            </a:r>
            <a:r>
              <a:rPr lang="en-GB" b="1" dirty="0" smtClean="0"/>
              <a:t> </a:t>
            </a:r>
            <a:r>
              <a:rPr lang="en-GB" dirty="0"/>
              <a:t>all over the boundless earth… And so soon as he had cut off the members with flint and cast them from the land into the surging sea, they were swept away over the main a long time: and a white foam spread around them from the immortal flesh, and in it there grew a maiden. First she drew near holy Cythera, and from there, afterwards, she came to sea-girt Cyprus, and came forth an awful and lovely goddess</a:t>
            </a:r>
            <a:r>
              <a:rPr lang="en-GB" dirty="0" smtClean="0"/>
              <a:t>… [which] gods </a:t>
            </a:r>
            <a:r>
              <a:rPr lang="en-GB" dirty="0"/>
              <a:t>and men call </a:t>
            </a:r>
            <a:r>
              <a:rPr lang="en-GB" dirty="0" smtClean="0"/>
              <a:t>Aphrodite.’ – </a:t>
            </a:r>
            <a:r>
              <a:rPr lang="en-GB" b="1" dirty="0" smtClean="0"/>
              <a:t>Hesiod </a:t>
            </a:r>
            <a:r>
              <a:rPr lang="en-GB" b="1" i="1" dirty="0" smtClean="0"/>
              <a:t>Theogony</a:t>
            </a:r>
            <a:r>
              <a:rPr lang="en-GB" b="1" dirty="0" smtClean="0"/>
              <a:t> 177 ff</a:t>
            </a:r>
            <a:r>
              <a:rPr lang="en-GB" dirty="0" smtClean="0"/>
              <a:t>.</a:t>
            </a:r>
            <a:endParaRPr lang="en-GB" dirty="0"/>
          </a:p>
        </p:txBody>
      </p:sp>
      <p:pic>
        <p:nvPicPr>
          <p:cNvPr id="4" name="Picture 3"/>
          <p:cNvPicPr>
            <a:picLocks noChangeAspect="1"/>
          </p:cNvPicPr>
          <p:nvPr/>
        </p:nvPicPr>
        <p:blipFill>
          <a:blip r:embed="rId2"/>
          <a:stretch>
            <a:fillRect/>
          </a:stretch>
        </p:blipFill>
        <p:spPr>
          <a:xfrm>
            <a:off x="155864" y="2015836"/>
            <a:ext cx="4984518" cy="3377011"/>
          </a:xfrm>
          <a:prstGeom prst="rect">
            <a:avLst/>
          </a:prstGeom>
        </p:spPr>
      </p:pic>
      <p:sp>
        <p:nvSpPr>
          <p:cNvPr id="5" name="TextBox 4"/>
          <p:cNvSpPr txBox="1"/>
          <p:nvPr/>
        </p:nvSpPr>
        <p:spPr>
          <a:xfrm>
            <a:off x="341758" y="5528676"/>
            <a:ext cx="4225046"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i="1" dirty="0" smtClean="0"/>
              <a:t>The Mutilation </a:t>
            </a:r>
            <a:r>
              <a:rPr lang="en-GB" i="1" dirty="0"/>
              <a:t>of Uranus by Saturn</a:t>
            </a:r>
            <a:r>
              <a:rPr lang="en-GB" dirty="0"/>
              <a:t>, </a:t>
            </a:r>
            <a:r>
              <a:rPr lang="en-GB" dirty="0" smtClean="0"/>
              <a:t>by Giorgio </a:t>
            </a:r>
            <a:r>
              <a:rPr lang="en-GB" dirty="0"/>
              <a:t>Vasari </a:t>
            </a:r>
            <a:r>
              <a:rPr lang="en-GB" dirty="0" smtClean="0"/>
              <a:t>(1511-1574)</a:t>
            </a:r>
            <a:endParaRPr lang="en-GB" dirty="0"/>
          </a:p>
        </p:txBody>
      </p:sp>
      <p:pic>
        <p:nvPicPr>
          <p:cNvPr id="6" name="Picture 5"/>
          <p:cNvPicPr>
            <a:picLocks noChangeAspect="1"/>
          </p:cNvPicPr>
          <p:nvPr/>
        </p:nvPicPr>
        <p:blipFill>
          <a:blip r:embed="rId3"/>
          <a:stretch>
            <a:fillRect/>
          </a:stretch>
        </p:blipFill>
        <p:spPr>
          <a:xfrm>
            <a:off x="4407254" y="1907463"/>
            <a:ext cx="4626602" cy="2040955"/>
          </a:xfrm>
          <a:prstGeom prst="rect">
            <a:avLst/>
          </a:prstGeom>
        </p:spPr>
      </p:pic>
      <p:sp>
        <p:nvSpPr>
          <p:cNvPr id="7" name="TextBox 6"/>
          <p:cNvSpPr txBox="1"/>
          <p:nvPr/>
        </p:nvSpPr>
        <p:spPr>
          <a:xfrm>
            <a:off x="4808809" y="4024301"/>
            <a:ext cx="4225046"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dirty="0"/>
              <a:t>Fresco from Pompei, Casa di Venus, 1st century AD</a:t>
            </a:r>
            <a:endParaRPr lang="en-GB" dirty="0"/>
          </a:p>
        </p:txBody>
      </p:sp>
    </p:spTree>
    <p:extLst>
      <p:ext uri="{BB962C8B-B14F-4D97-AF65-F5344CB8AC3E}">
        <p14:creationId xmlns:p14="http://schemas.microsoft.com/office/powerpoint/2010/main" val="3276710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down)">
                                      <p:cBhvr>
                                        <p:cTn id="10" dur="500"/>
                                        <p:tgtEl>
                                          <p:spTgt spid="5"/>
                                        </p:tgtEl>
                                      </p:cBhvr>
                                    </p:animEffect>
                                  </p:childTnLst>
                                </p:cTn>
                              </p:par>
                              <p:par>
                                <p:cTn id="11" presetID="22" presetClass="entr" presetSubtype="4"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wipe(down)">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Interpreting the myths</a:t>
            </a:r>
            <a:endParaRPr lang="en-GB" b="1" dirty="0"/>
          </a:p>
        </p:txBody>
      </p:sp>
      <p:sp>
        <p:nvSpPr>
          <p:cNvPr id="3" name="Content Placeholder 2"/>
          <p:cNvSpPr>
            <a:spLocks noGrp="1"/>
          </p:cNvSpPr>
          <p:nvPr>
            <p:ph idx="1"/>
          </p:nvPr>
        </p:nvSpPr>
        <p:spPr>
          <a:xfrm>
            <a:off x="259772" y="1845734"/>
            <a:ext cx="8655627" cy="4555066"/>
          </a:xfrm>
        </p:spPr>
        <p:txBody>
          <a:bodyPr>
            <a:normAutofit fontScale="92500" lnSpcReduction="20000"/>
          </a:bodyPr>
          <a:lstStyle/>
          <a:p>
            <a:pPr>
              <a:buFont typeface="Arial" panose="020B0604020202020204" pitchFamily="34" charset="0"/>
              <a:buChar char="•"/>
            </a:pPr>
            <a:r>
              <a:rPr lang="en-GB" dirty="0" smtClean="0"/>
              <a:t> Myth of the earliest generations, with a strong connection to nature and the universe that surrounds us, and aetiological explanations of its coming into being.</a:t>
            </a:r>
          </a:p>
          <a:p>
            <a:pPr>
              <a:buFont typeface="Arial" panose="020B0604020202020204" pitchFamily="34" charset="0"/>
              <a:buChar char="•"/>
            </a:pPr>
            <a:endParaRPr lang="en-GB" sz="100" dirty="0"/>
          </a:p>
          <a:p>
            <a:pPr>
              <a:buFont typeface="Arial" panose="020B0604020202020204" pitchFamily="34" charset="0"/>
              <a:buChar char="•"/>
            </a:pPr>
            <a:r>
              <a:rPr lang="en-GB" dirty="0" smtClean="0"/>
              <a:t> Can be incorporated into earlier feminist ideas of an “Earth Mother” being primary and most important, but later being supplanted by a more masculine concept of divinity as societies become more patriarchal. </a:t>
            </a:r>
          </a:p>
          <a:p>
            <a:pPr lvl="1">
              <a:buFont typeface="Arial" panose="020B0604020202020204" pitchFamily="34" charset="0"/>
              <a:buChar char="•"/>
            </a:pPr>
            <a:r>
              <a:rPr lang="en-GB" dirty="0" smtClean="0"/>
              <a:t>Theory that birth of Zeus myth is an attempt to marry together the Mycenaean and Minoan belief system – merging of supposed mystic elements of mother-goddess (e.g. cult of Demeter at Eleusis) with the religion of the Achaean heroes of the </a:t>
            </a:r>
            <a:r>
              <a:rPr lang="en-GB" i="1" dirty="0" smtClean="0"/>
              <a:t>Iliad</a:t>
            </a:r>
            <a:r>
              <a:rPr lang="en-GB" dirty="0" smtClean="0"/>
              <a:t> – Guthrie (1955).</a:t>
            </a:r>
          </a:p>
          <a:p>
            <a:pPr>
              <a:buFont typeface="Arial" panose="020B0604020202020204" pitchFamily="34" charset="0"/>
              <a:buChar char="•"/>
            </a:pPr>
            <a:endParaRPr lang="en-GB" sz="100" dirty="0"/>
          </a:p>
          <a:p>
            <a:pPr>
              <a:buFont typeface="Arial" panose="020B0604020202020204" pitchFamily="34" charset="0"/>
              <a:buChar char="•"/>
            </a:pPr>
            <a:r>
              <a:rPr lang="en-GB" dirty="0"/>
              <a:t> </a:t>
            </a:r>
            <a:r>
              <a:rPr lang="en-GB" dirty="0" err="1" smtClean="0"/>
              <a:t>Structuralist</a:t>
            </a:r>
            <a:r>
              <a:rPr lang="en-GB" dirty="0" smtClean="0"/>
              <a:t> elements – duality (binary opposites): chaos/order, male/female, sky/earth, etc. </a:t>
            </a:r>
          </a:p>
          <a:p>
            <a:pPr>
              <a:buFont typeface="Arial" panose="020B0604020202020204" pitchFamily="34" charset="0"/>
              <a:buChar char="•"/>
            </a:pPr>
            <a:endParaRPr lang="en-GB" sz="100" dirty="0"/>
          </a:p>
          <a:p>
            <a:pPr>
              <a:buFont typeface="Arial" panose="020B0604020202020204" pitchFamily="34" charset="0"/>
              <a:buChar char="•"/>
            </a:pPr>
            <a:r>
              <a:rPr lang="en-GB" dirty="0" smtClean="0"/>
              <a:t> Freudian ideas – ambitious son in his battle for power against a ruthless father. </a:t>
            </a:r>
          </a:p>
          <a:p>
            <a:pPr>
              <a:buFont typeface="Arial" panose="020B0604020202020204" pitchFamily="34" charset="0"/>
              <a:buChar char="•"/>
            </a:pPr>
            <a:endParaRPr lang="en-GB" sz="100" dirty="0"/>
          </a:p>
          <a:p>
            <a:pPr>
              <a:buFont typeface="Arial" panose="020B0604020202020204" pitchFamily="34" charset="0"/>
              <a:buChar char="•"/>
            </a:pPr>
            <a:r>
              <a:rPr lang="en-GB" dirty="0" smtClean="0"/>
              <a:t> Jungian </a:t>
            </a:r>
            <a:r>
              <a:rPr lang="en-GB" dirty="0" smtClean="0"/>
              <a:t>archetypes – holy marriage (Gaia + </a:t>
            </a:r>
            <a:r>
              <a:rPr lang="en-GB" dirty="0" err="1" smtClean="0"/>
              <a:t>Ouranos</a:t>
            </a:r>
            <a:r>
              <a:rPr lang="en-GB" dirty="0" smtClean="0"/>
              <a:t>; </a:t>
            </a:r>
            <a:r>
              <a:rPr lang="en-GB" dirty="0" err="1" smtClean="0"/>
              <a:t>Chronos</a:t>
            </a:r>
            <a:r>
              <a:rPr lang="en-GB" dirty="0" smtClean="0"/>
              <a:t> and Rhea, later to be followed by Zeus and Hera); conflict and reconciliation between the sexes – Earth (female) and sky (male).  </a:t>
            </a:r>
          </a:p>
        </p:txBody>
      </p:sp>
    </p:spTree>
    <p:extLst>
      <p:ext uri="{BB962C8B-B14F-4D97-AF65-F5344CB8AC3E}">
        <p14:creationId xmlns:p14="http://schemas.microsoft.com/office/powerpoint/2010/main" val="942620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Representations</a:t>
            </a:r>
            <a:endParaRPr lang="en-GB" b="1" dirty="0"/>
          </a:p>
        </p:txBody>
      </p:sp>
      <p:sp>
        <p:nvSpPr>
          <p:cNvPr id="3" name="Content Placeholder 2"/>
          <p:cNvSpPr>
            <a:spLocks noGrp="1"/>
          </p:cNvSpPr>
          <p:nvPr>
            <p:ph idx="1"/>
          </p:nvPr>
        </p:nvSpPr>
        <p:spPr>
          <a:xfrm>
            <a:off x="238991" y="1845734"/>
            <a:ext cx="8229600" cy="4023360"/>
          </a:xfrm>
        </p:spPr>
        <p:txBody>
          <a:bodyPr/>
          <a:lstStyle/>
          <a:p>
            <a:pPr>
              <a:buFont typeface="Arial" panose="020B0604020202020204" pitchFamily="34" charset="0"/>
              <a:buChar char="•"/>
            </a:pPr>
            <a:r>
              <a:rPr lang="en-GB" dirty="0" smtClean="0"/>
              <a:t> Relatively little in the way of original creation show in Greek and Roman art (i.e. forces like Chaos, Tartarus and Night), whereas we see more of themes like the birth of the gods (e.g. the birth of Aphrodite) and monsters, as well as representations of some of the Titans and certainly many of the Olympians. </a:t>
            </a:r>
            <a:endParaRPr lang="en-GB" dirty="0"/>
          </a:p>
        </p:txBody>
      </p:sp>
      <p:pic>
        <p:nvPicPr>
          <p:cNvPr id="4" name="Picture 3"/>
          <p:cNvPicPr>
            <a:picLocks noChangeAspect="1"/>
          </p:cNvPicPr>
          <p:nvPr/>
        </p:nvPicPr>
        <p:blipFill>
          <a:blip r:embed="rId2"/>
          <a:stretch>
            <a:fillRect/>
          </a:stretch>
        </p:blipFill>
        <p:spPr>
          <a:xfrm>
            <a:off x="238991" y="3116016"/>
            <a:ext cx="3532909" cy="2759874"/>
          </a:xfrm>
          <a:prstGeom prst="rect">
            <a:avLst/>
          </a:prstGeom>
        </p:spPr>
      </p:pic>
      <p:sp>
        <p:nvSpPr>
          <p:cNvPr id="5" name="TextBox 4"/>
          <p:cNvSpPr txBox="1"/>
          <p:nvPr/>
        </p:nvSpPr>
        <p:spPr>
          <a:xfrm>
            <a:off x="238991" y="5685079"/>
            <a:ext cx="3470563"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smtClean="0"/>
              <a:t>Attic red figure, c. </a:t>
            </a:r>
            <a:r>
              <a:rPr lang="en-GB" sz="1600" dirty="0"/>
              <a:t>370-360 BC, Archaeological Museum of Thessaloniki </a:t>
            </a:r>
          </a:p>
        </p:txBody>
      </p:sp>
      <p:pic>
        <p:nvPicPr>
          <p:cNvPr id="6" name="Picture 5"/>
          <p:cNvPicPr>
            <a:picLocks noChangeAspect="1"/>
          </p:cNvPicPr>
          <p:nvPr/>
        </p:nvPicPr>
        <p:blipFill>
          <a:blip r:embed="rId3"/>
          <a:stretch>
            <a:fillRect/>
          </a:stretch>
        </p:blipFill>
        <p:spPr>
          <a:xfrm>
            <a:off x="4029623" y="3116016"/>
            <a:ext cx="4438967" cy="2953393"/>
          </a:xfrm>
          <a:prstGeom prst="rect">
            <a:avLst/>
          </a:prstGeom>
        </p:spPr>
      </p:pic>
      <p:sp>
        <p:nvSpPr>
          <p:cNvPr id="7" name="TextBox 6"/>
          <p:cNvSpPr txBox="1"/>
          <p:nvPr/>
        </p:nvSpPr>
        <p:spPr>
          <a:xfrm>
            <a:off x="4029622" y="5977466"/>
            <a:ext cx="4553269"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err="1" smtClean="0"/>
              <a:t>Oceanus</a:t>
            </a:r>
            <a:r>
              <a:rPr lang="en-GB" sz="1600" dirty="0" smtClean="0"/>
              <a:t> </a:t>
            </a:r>
            <a:r>
              <a:rPr lang="en-GB" sz="1600" dirty="0"/>
              <a:t>attending the Wedding of Peleus and Thetis on an </a:t>
            </a:r>
            <a:r>
              <a:rPr lang="en-GB" sz="1600" dirty="0" smtClean="0"/>
              <a:t>Athenian black-figure </a:t>
            </a:r>
            <a:r>
              <a:rPr lang="en-GB" sz="1600" dirty="0" err="1"/>
              <a:t>Dinos</a:t>
            </a:r>
            <a:r>
              <a:rPr lang="en-GB" sz="1600" dirty="0"/>
              <a:t> by </a:t>
            </a:r>
            <a:r>
              <a:rPr lang="en-GB" sz="1600" dirty="0" err="1"/>
              <a:t>Sophilos</a:t>
            </a:r>
            <a:r>
              <a:rPr lang="en-GB" sz="1600" dirty="0"/>
              <a:t>, c. 590 BC (British Museum),</a:t>
            </a:r>
          </a:p>
        </p:txBody>
      </p:sp>
      <p:pic>
        <p:nvPicPr>
          <p:cNvPr id="8" name="Picture 7"/>
          <p:cNvPicPr>
            <a:picLocks noChangeAspect="1"/>
          </p:cNvPicPr>
          <p:nvPr/>
        </p:nvPicPr>
        <p:blipFill>
          <a:blip r:embed="rId4"/>
          <a:stretch>
            <a:fillRect/>
          </a:stretch>
        </p:blipFill>
        <p:spPr>
          <a:xfrm>
            <a:off x="579293" y="1673759"/>
            <a:ext cx="7548995" cy="4865563"/>
          </a:xfrm>
          <a:prstGeom prst="rect">
            <a:avLst/>
          </a:prstGeom>
        </p:spPr>
      </p:pic>
      <p:sp>
        <p:nvSpPr>
          <p:cNvPr id="9" name="TextBox 8"/>
          <p:cNvSpPr txBox="1"/>
          <p:nvPr/>
        </p:nvSpPr>
        <p:spPr>
          <a:xfrm>
            <a:off x="822960" y="6405744"/>
            <a:ext cx="7154459" cy="3385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smtClean="0"/>
              <a:t>The </a:t>
            </a:r>
            <a:r>
              <a:rPr lang="en-GB" sz="1600" dirty="0" err="1"/>
              <a:t>Oceanus</a:t>
            </a:r>
            <a:r>
              <a:rPr lang="en-GB" sz="1600" dirty="0"/>
              <a:t> and Tethys Mosaic in the Zeugma Mosaic Museum, Gaziantep, Turkey</a:t>
            </a:r>
          </a:p>
        </p:txBody>
      </p:sp>
      <p:pic>
        <p:nvPicPr>
          <p:cNvPr id="10" name="Picture 9"/>
          <p:cNvPicPr>
            <a:picLocks noChangeAspect="1"/>
          </p:cNvPicPr>
          <p:nvPr/>
        </p:nvPicPr>
        <p:blipFill>
          <a:blip r:embed="rId5"/>
          <a:stretch>
            <a:fillRect/>
          </a:stretch>
        </p:blipFill>
        <p:spPr>
          <a:xfrm>
            <a:off x="833669" y="611584"/>
            <a:ext cx="7143750" cy="5457825"/>
          </a:xfrm>
          <a:prstGeom prst="rect">
            <a:avLst/>
          </a:prstGeom>
        </p:spPr>
      </p:pic>
      <p:sp>
        <p:nvSpPr>
          <p:cNvPr id="11" name="TextBox 10"/>
          <p:cNvSpPr txBox="1"/>
          <p:nvPr/>
        </p:nvSpPr>
        <p:spPr>
          <a:xfrm>
            <a:off x="322118" y="6413139"/>
            <a:ext cx="8499764"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Red figure krater, by the Darius painter, c. 330 BC, Helios drives his chariot above the sea.</a:t>
            </a:r>
            <a:endParaRPr lang="en-GB" dirty="0"/>
          </a:p>
        </p:txBody>
      </p:sp>
    </p:spTree>
    <p:extLst>
      <p:ext uri="{BB962C8B-B14F-4D97-AF65-F5344CB8AC3E}">
        <p14:creationId xmlns:p14="http://schemas.microsoft.com/office/powerpoint/2010/main" val="3074443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par>
                                <p:cTn id="8" presetID="22" presetClass="entr" presetSubtype="4"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ipe(down)">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circle(in)">
                                      <p:cBhvr>
                                        <p:cTn id="15" dur="2000"/>
                                        <p:tgtEl>
                                          <p:spTgt spid="11"/>
                                        </p:tgtEl>
                                      </p:cBhvr>
                                    </p:animEffect>
                                  </p:childTnLst>
                                </p:cTn>
                              </p:par>
                              <p:par>
                                <p:cTn id="16" presetID="6" presetClass="entr" presetSubtype="16"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circle(in)">
                                      <p:cBhvr>
                                        <p:cTn id="18"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 name="Title 1"/>
          <p:cNvSpPr txBox="1">
            <a:spLocks/>
          </p:cNvSpPr>
          <p:nvPr/>
        </p:nvSpPr>
        <p:spPr>
          <a:xfrm>
            <a:off x="2691245" y="2888488"/>
            <a:ext cx="3231572"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b="1" dirty="0" smtClean="0">
                <a:solidFill>
                  <a:srgbClr val="000000">
                    <a:lumMod val="75000"/>
                    <a:lumOff val="25000"/>
                  </a:srgbClr>
                </a:solidFill>
              </a:rPr>
              <a:t>Family feuds </a:t>
            </a:r>
            <a:endParaRPr lang="en-GB" b="1" dirty="0">
              <a:solidFill>
                <a:srgbClr val="000000">
                  <a:lumMod val="75000"/>
                  <a:lumOff val="25000"/>
                </a:srgbClr>
              </a:solidFill>
            </a:endParaRPr>
          </a:p>
        </p:txBody>
      </p:sp>
    </p:spTree>
    <p:extLst>
      <p:ext uri="{BB962C8B-B14F-4D97-AF65-F5344CB8AC3E}">
        <p14:creationId xmlns:p14="http://schemas.microsoft.com/office/powerpoint/2010/main" val="87970749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Titanomachy</a:t>
            </a:r>
            <a:r>
              <a:rPr lang="en-GB" dirty="0" smtClean="0"/>
              <a:t> </a:t>
            </a:r>
            <a:endParaRPr lang="en-GB" dirty="0"/>
          </a:p>
        </p:txBody>
      </p:sp>
      <p:sp>
        <p:nvSpPr>
          <p:cNvPr id="3" name="Content Placeholder 2"/>
          <p:cNvSpPr>
            <a:spLocks noGrp="1"/>
          </p:cNvSpPr>
          <p:nvPr>
            <p:ph idx="1"/>
          </p:nvPr>
        </p:nvSpPr>
        <p:spPr>
          <a:xfrm>
            <a:off x="290945" y="1845734"/>
            <a:ext cx="3377047" cy="4305684"/>
          </a:xfrm>
        </p:spPr>
        <p:txBody>
          <a:bodyPr>
            <a:normAutofit/>
          </a:bodyPr>
          <a:lstStyle/>
          <a:p>
            <a:pPr>
              <a:buFont typeface="Arial" panose="020B0604020202020204" pitchFamily="34" charset="0"/>
              <a:buChar char="•"/>
            </a:pPr>
            <a:r>
              <a:rPr lang="en-GB" dirty="0" smtClean="0"/>
              <a:t> Ten year conflict between the Olympians (headed by Zeus) and the Titans (headed by </a:t>
            </a:r>
            <a:r>
              <a:rPr lang="en-GB" dirty="0" err="1" smtClean="0"/>
              <a:t>Chronos</a:t>
            </a:r>
            <a:r>
              <a:rPr lang="en-GB" dirty="0" smtClean="0"/>
              <a:t>) – Olympians win with the help of the Cyclopes and </a:t>
            </a:r>
            <a:r>
              <a:rPr lang="en-GB" dirty="0"/>
              <a:t>the </a:t>
            </a:r>
            <a:r>
              <a:rPr lang="en-GB" dirty="0" err="1" smtClean="0"/>
              <a:t>Hekatoncheires</a:t>
            </a:r>
            <a:r>
              <a:rPr lang="en-GB" dirty="0" smtClean="0"/>
              <a:t>.</a:t>
            </a:r>
          </a:p>
          <a:p>
            <a:pPr lvl="1">
              <a:buFont typeface="Arial" panose="020B0604020202020204" pitchFamily="34" charset="0"/>
              <a:buChar char="•"/>
            </a:pPr>
            <a:r>
              <a:rPr lang="en-GB" dirty="0" smtClean="0"/>
              <a:t>Themis and Prometheus allied with the Olympians. </a:t>
            </a:r>
          </a:p>
          <a:p>
            <a:pPr lvl="1">
              <a:buFont typeface="Arial" panose="020B0604020202020204" pitchFamily="34" charset="0"/>
              <a:buChar char="•"/>
            </a:pPr>
            <a:endParaRPr lang="en-GB" sz="100" dirty="0"/>
          </a:p>
          <a:p>
            <a:pPr>
              <a:buFont typeface="Arial" panose="020B0604020202020204" pitchFamily="34" charset="0"/>
              <a:buChar char="•"/>
            </a:pPr>
            <a:r>
              <a:rPr lang="en-GB" dirty="0" smtClean="0"/>
              <a:t> Defeated Titans were imprisoned in Tartarus – guarded by the Cyclopes </a:t>
            </a:r>
            <a:r>
              <a:rPr lang="en-GB" dirty="0"/>
              <a:t>and the </a:t>
            </a:r>
            <a:r>
              <a:rPr lang="en-GB" dirty="0" err="1" smtClean="0"/>
              <a:t>Hekatoncheires</a:t>
            </a:r>
            <a:r>
              <a:rPr lang="en-GB" dirty="0" smtClean="0"/>
              <a:t> set over them as guards.  </a:t>
            </a:r>
            <a:endParaRPr lang="en-GB" dirty="0"/>
          </a:p>
        </p:txBody>
      </p:sp>
      <p:pic>
        <p:nvPicPr>
          <p:cNvPr id="4" name="Picture 3"/>
          <p:cNvPicPr>
            <a:picLocks noChangeAspect="1"/>
          </p:cNvPicPr>
          <p:nvPr/>
        </p:nvPicPr>
        <p:blipFill>
          <a:blip r:embed="rId2"/>
          <a:stretch>
            <a:fillRect/>
          </a:stretch>
        </p:blipFill>
        <p:spPr>
          <a:xfrm>
            <a:off x="118976" y="2089816"/>
            <a:ext cx="4821383" cy="3616037"/>
          </a:xfrm>
          <a:prstGeom prst="rect">
            <a:avLst/>
          </a:prstGeom>
        </p:spPr>
      </p:pic>
      <p:pic>
        <p:nvPicPr>
          <p:cNvPr id="10" name="Picture 9"/>
          <p:cNvPicPr>
            <a:picLocks noChangeAspect="1"/>
          </p:cNvPicPr>
          <p:nvPr/>
        </p:nvPicPr>
        <p:blipFill>
          <a:blip r:embed="rId3"/>
          <a:stretch>
            <a:fillRect/>
          </a:stretch>
        </p:blipFill>
        <p:spPr>
          <a:xfrm>
            <a:off x="4594860" y="1807389"/>
            <a:ext cx="4286250" cy="4562475"/>
          </a:xfrm>
          <a:prstGeom prst="rect">
            <a:avLst/>
          </a:prstGeom>
        </p:spPr>
      </p:pic>
      <p:sp>
        <p:nvSpPr>
          <p:cNvPr id="11" name="TextBox 10"/>
          <p:cNvSpPr txBox="1"/>
          <p:nvPr/>
        </p:nvSpPr>
        <p:spPr>
          <a:xfrm>
            <a:off x="4053544" y="5758809"/>
            <a:ext cx="4958540"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Rhea offers the stone to </a:t>
            </a:r>
            <a:r>
              <a:rPr lang="en-GB" dirty="0" err="1" smtClean="0"/>
              <a:t>Chronos</a:t>
            </a:r>
            <a:r>
              <a:rPr lang="en-GB" dirty="0" smtClean="0"/>
              <a:t>, Roman bas-relief of c. AD 160 (based on a fourth century BC Greek original) </a:t>
            </a:r>
            <a:endParaRPr lang="en-GB" dirty="0"/>
          </a:p>
        </p:txBody>
      </p:sp>
      <p:sp>
        <p:nvSpPr>
          <p:cNvPr id="12" name="TextBox 11"/>
          <p:cNvSpPr txBox="1"/>
          <p:nvPr/>
        </p:nvSpPr>
        <p:spPr>
          <a:xfrm>
            <a:off x="46240" y="5745356"/>
            <a:ext cx="4894119"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err="1" smtClean="0"/>
              <a:t>Titanomachy</a:t>
            </a:r>
            <a:r>
              <a:rPr lang="en-GB" dirty="0" smtClean="0"/>
              <a:t>? – a possible Zeus launching a thunderbolt at a kneeling </a:t>
            </a:r>
            <a:r>
              <a:rPr lang="en-GB" dirty="0"/>
              <a:t>figure </a:t>
            </a:r>
            <a:r>
              <a:rPr lang="en-GB" dirty="0" smtClean="0"/>
              <a:t> - maybe a Titan from the </a:t>
            </a:r>
            <a:r>
              <a:rPr lang="en-GB" dirty="0"/>
              <a:t>Temple of Artemis in </a:t>
            </a:r>
            <a:r>
              <a:rPr lang="en-GB" dirty="0" smtClean="0"/>
              <a:t>Corfu. </a:t>
            </a:r>
            <a:endParaRPr lang="en-GB" dirty="0"/>
          </a:p>
        </p:txBody>
      </p:sp>
      <p:pic>
        <p:nvPicPr>
          <p:cNvPr id="13" name="Picture 12"/>
          <p:cNvPicPr>
            <a:picLocks noChangeAspect="1"/>
          </p:cNvPicPr>
          <p:nvPr/>
        </p:nvPicPr>
        <p:blipFill>
          <a:blip r:embed="rId4"/>
          <a:stretch>
            <a:fillRect/>
          </a:stretch>
        </p:blipFill>
        <p:spPr>
          <a:xfrm>
            <a:off x="5195456" y="1845734"/>
            <a:ext cx="3377047" cy="3775911"/>
          </a:xfrm>
          <a:prstGeom prst="rect">
            <a:avLst/>
          </a:prstGeom>
        </p:spPr>
      </p:pic>
      <p:sp>
        <p:nvSpPr>
          <p:cNvPr id="14" name="TextBox 13"/>
          <p:cNvSpPr txBox="1"/>
          <p:nvPr/>
        </p:nvSpPr>
        <p:spPr>
          <a:xfrm>
            <a:off x="5044243" y="5758809"/>
            <a:ext cx="3679471"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Athenian </a:t>
            </a:r>
            <a:r>
              <a:rPr lang="en-GB" dirty="0"/>
              <a:t>red figure, c. 475-425 BC; </a:t>
            </a:r>
            <a:r>
              <a:rPr lang="en-GB" dirty="0" smtClean="0"/>
              <a:t>Dionysos with thyrsus and a Titan fleeing. </a:t>
            </a:r>
            <a:endParaRPr lang="en-GB" dirty="0"/>
          </a:p>
        </p:txBody>
      </p:sp>
    </p:spTree>
    <p:extLst>
      <p:ext uri="{BB962C8B-B14F-4D97-AF65-F5344CB8AC3E}">
        <p14:creationId xmlns:p14="http://schemas.microsoft.com/office/powerpoint/2010/main" val="4208328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1000"/>
                                        <p:tgtEl>
                                          <p:spTgt spid="12"/>
                                        </p:tgtEl>
                                      </p:cBhvr>
                                    </p:animEffect>
                                    <p:anim calcmode="lin" valueType="num">
                                      <p:cBhvr>
                                        <p:cTn id="18" dur="1000" fill="hold"/>
                                        <p:tgtEl>
                                          <p:spTgt spid="12"/>
                                        </p:tgtEl>
                                        <p:attrNameLst>
                                          <p:attrName>ppt_x</p:attrName>
                                        </p:attrNameLst>
                                      </p:cBhvr>
                                      <p:tavLst>
                                        <p:tav tm="0">
                                          <p:val>
                                            <p:strVal val="#ppt_x"/>
                                          </p:val>
                                        </p:tav>
                                        <p:tav tm="100000">
                                          <p:val>
                                            <p:strVal val="#ppt_x"/>
                                          </p:val>
                                        </p:tav>
                                      </p:tavLst>
                                    </p:anim>
                                    <p:anim calcmode="lin" valueType="num">
                                      <p:cBhvr>
                                        <p:cTn id="19" dur="1000" fill="hold"/>
                                        <p:tgtEl>
                                          <p:spTgt spid="1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1000"/>
                                        <p:tgtEl>
                                          <p:spTgt spid="14"/>
                                        </p:tgtEl>
                                      </p:cBhvr>
                                    </p:animEffect>
                                    <p:anim calcmode="lin" valueType="num">
                                      <p:cBhvr>
                                        <p:cTn id="23" dur="1000" fill="hold"/>
                                        <p:tgtEl>
                                          <p:spTgt spid="14"/>
                                        </p:tgtEl>
                                        <p:attrNameLst>
                                          <p:attrName>ppt_x</p:attrName>
                                        </p:attrNameLst>
                                      </p:cBhvr>
                                      <p:tavLst>
                                        <p:tav tm="0">
                                          <p:val>
                                            <p:strVal val="#ppt_x"/>
                                          </p:val>
                                        </p:tav>
                                        <p:tav tm="100000">
                                          <p:val>
                                            <p:strVal val="#ppt_x"/>
                                          </p:val>
                                        </p:tav>
                                      </p:tavLst>
                                    </p:anim>
                                    <p:anim calcmode="lin" valueType="num">
                                      <p:cBhvr>
                                        <p:cTn id="24"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Gigantomachy – Order Verses Chaos </a:t>
            </a:r>
            <a:endParaRPr lang="en-GB" b="1" dirty="0"/>
          </a:p>
        </p:txBody>
      </p:sp>
      <p:sp>
        <p:nvSpPr>
          <p:cNvPr id="3" name="Content Placeholder 2"/>
          <p:cNvSpPr>
            <a:spLocks noGrp="1"/>
          </p:cNvSpPr>
          <p:nvPr>
            <p:ph idx="1"/>
          </p:nvPr>
        </p:nvSpPr>
        <p:spPr>
          <a:xfrm>
            <a:off x="187036" y="1845733"/>
            <a:ext cx="4457700" cy="4607022"/>
          </a:xfrm>
        </p:spPr>
        <p:txBody>
          <a:bodyPr>
            <a:normAutofit fontScale="92500" lnSpcReduction="20000"/>
          </a:bodyPr>
          <a:lstStyle/>
          <a:p>
            <a:pPr>
              <a:buFont typeface="Arial" panose="020B0604020202020204" pitchFamily="34" charset="0"/>
              <a:buChar char="•"/>
            </a:pPr>
            <a:r>
              <a:rPr lang="en-GB" dirty="0" smtClean="0"/>
              <a:t> The giants (or </a:t>
            </a:r>
            <a:r>
              <a:rPr lang="en-GB" dirty="0" err="1" smtClean="0"/>
              <a:t>Gegeneis</a:t>
            </a:r>
            <a:r>
              <a:rPr lang="en-GB" dirty="0" smtClean="0"/>
              <a:t> – “Born-from-the-Earth”) originated from the drops of </a:t>
            </a:r>
            <a:r>
              <a:rPr lang="en-GB" dirty="0" err="1" smtClean="0"/>
              <a:t>Ouranos</a:t>
            </a:r>
            <a:r>
              <a:rPr lang="en-GB" dirty="0" smtClean="0"/>
              <a:t>’ blood (after this testicles were flung-away). </a:t>
            </a:r>
          </a:p>
          <a:p>
            <a:pPr lvl="1">
              <a:buFont typeface="Arial" panose="020B0604020202020204" pitchFamily="34" charset="0"/>
              <a:buChar char="•"/>
            </a:pPr>
            <a:r>
              <a:rPr lang="en-GB" dirty="0"/>
              <a:t> </a:t>
            </a:r>
            <a:r>
              <a:rPr lang="en-GB" dirty="0" smtClean="0"/>
              <a:t>They challenged Zeus and the new Olympian order. Having been defeated they were imprisoned under the earth. </a:t>
            </a:r>
          </a:p>
          <a:p>
            <a:pPr>
              <a:buFont typeface="Arial" panose="020B0604020202020204" pitchFamily="34" charset="0"/>
              <a:buChar char="•"/>
            </a:pPr>
            <a:endParaRPr lang="en-GB" sz="100" dirty="0"/>
          </a:p>
          <a:p>
            <a:pPr>
              <a:buFont typeface="Arial" panose="020B0604020202020204" pitchFamily="34" charset="0"/>
              <a:buChar char="•"/>
            </a:pPr>
            <a:r>
              <a:rPr lang="en-GB" dirty="0" smtClean="0"/>
              <a:t> Aetiological explanation – volcanic eruption attest the giants below. </a:t>
            </a:r>
          </a:p>
          <a:p>
            <a:pPr lvl="1">
              <a:buFont typeface="Arial" panose="020B0604020202020204" pitchFamily="34" charset="0"/>
              <a:buChar char="•"/>
            </a:pPr>
            <a:r>
              <a:rPr lang="en-GB" dirty="0"/>
              <a:t>e</a:t>
            </a:r>
            <a:r>
              <a:rPr lang="en-GB" dirty="0" smtClean="0"/>
              <a:t>.g. </a:t>
            </a:r>
            <a:r>
              <a:rPr lang="en-GB" dirty="0" err="1" smtClean="0"/>
              <a:t>Encelados</a:t>
            </a:r>
            <a:r>
              <a:rPr lang="en-GB" dirty="0" smtClean="0"/>
              <a:t> beneath Mt. Aetna. </a:t>
            </a:r>
          </a:p>
          <a:p>
            <a:pPr lvl="1">
              <a:buFont typeface="Arial" panose="020B0604020202020204" pitchFamily="34" charset="0"/>
              <a:buChar char="•"/>
            </a:pPr>
            <a:r>
              <a:rPr lang="en-GB" dirty="0" smtClean="0"/>
              <a:t>Similarly also the malignant winds that came from the defeated </a:t>
            </a:r>
            <a:r>
              <a:rPr lang="en-GB" dirty="0" err="1" smtClean="0"/>
              <a:t>Typhoeus</a:t>
            </a:r>
            <a:r>
              <a:rPr lang="en-GB" dirty="0" smtClean="0"/>
              <a:t> (many-snaked-headed monster born of Gaia and Tartarus). </a:t>
            </a:r>
          </a:p>
          <a:p>
            <a:pPr lvl="1">
              <a:buFont typeface="Arial" panose="020B0604020202020204" pitchFamily="34" charset="0"/>
              <a:buChar char="•"/>
            </a:pPr>
            <a:endParaRPr lang="en-GB" sz="100" dirty="0" smtClean="0"/>
          </a:p>
          <a:p>
            <a:pPr>
              <a:buFont typeface="Arial" panose="020B0604020202020204" pitchFamily="34" charset="0"/>
              <a:buChar char="•"/>
            </a:pPr>
            <a:r>
              <a:rPr lang="en-GB" dirty="0" smtClean="0"/>
              <a:t> Allegory for the defeat of the more benign forces of nature over the destructive. Also  quite popular for allegorical representations of order defeating chaos; e.g. the Great Altar of Zeus and Athena at Pergamum.  </a:t>
            </a:r>
            <a:endParaRPr lang="en-GB" dirty="0"/>
          </a:p>
        </p:txBody>
      </p:sp>
      <p:pic>
        <p:nvPicPr>
          <p:cNvPr id="4" name="Picture 3"/>
          <p:cNvPicPr>
            <a:picLocks noChangeAspect="1"/>
          </p:cNvPicPr>
          <p:nvPr/>
        </p:nvPicPr>
        <p:blipFill>
          <a:blip r:embed="rId2"/>
          <a:stretch>
            <a:fillRect/>
          </a:stretch>
        </p:blipFill>
        <p:spPr>
          <a:xfrm>
            <a:off x="4741666" y="1953490"/>
            <a:ext cx="4233909" cy="2836719"/>
          </a:xfrm>
          <a:prstGeom prst="rect">
            <a:avLst/>
          </a:prstGeom>
        </p:spPr>
      </p:pic>
      <p:sp>
        <p:nvSpPr>
          <p:cNvPr id="5" name="TextBox 4"/>
          <p:cNvSpPr txBox="1"/>
          <p:nvPr/>
        </p:nvSpPr>
        <p:spPr>
          <a:xfrm>
            <a:off x="4777649" y="5006338"/>
            <a:ext cx="4197926"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Athena, with the aid of Nike fights the giant </a:t>
            </a:r>
            <a:r>
              <a:rPr lang="en-GB" dirty="0" err="1" smtClean="0"/>
              <a:t>Alkyoneus</a:t>
            </a:r>
            <a:r>
              <a:rPr lang="en-GB" dirty="0" smtClean="0"/>
              <a:t>, Pergamum Altar. </a:t>
            </a:r>
            <a:endParaRPr lang="en-GB" dirty="0"/>
          </a:p>
        </p:txBody>
      </p:sp>
      <p:pic>
        <p:nvPicPr>
          <p:cNvPr id="6" name="Picture 5"/>
          <p:cNvPicPr>
            <a:picLocks noChangeAspect="1"/>
          </p:cNvPicPr>
          <p:nvPr/>
        </p:nvPicPr>
        <p:blipFill>
          <a:blip r:embed="rId3"/>
          <a:stretch>
            <a:fillRect/>
          </a:stretch>
        </p:blipFill>
        <p:spPr>
          <a:xfrm>
            <a:off x="187035" y="1845732"/>
            <a:ext cx="4281055" cy="3210791"/>
          </a:xfrm>
          <a:prstGeom prst="rect">
            <a:avLst/>
          </a:prstGeom>
        </p:spPr>
      </p:pic>
      <p:sp>
        <p:nvSpPr>
          <p:cNvPr id="7" name="TextBox 6"/>
          <p:cNvSpPr txBox="1"/>
          <p:nvPr/>
        </p:nvSpPr>
        <p:spPr>
          <a:xfrm>
            <a:off x="228599" y="5225175"/>
            <a:ext cx="4197926"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Herakles fights against the giant </a:t>
            </a:r>
            <a:r>
              <a:rPr lang="en-GB" dirty="0" err="1" smtClean="0"/>
              <a:t>Alkyoneus</a:t>
            </a:r>
            <a:r>
              <a:rPr lang="en-GB" dirty="0"/>
              <a:t>, </a:t>
            </a:r>
            <a:r>
              <a:rPr lang="en-GB" dirty="0" err="1"/>
              <a:t>metope</a:t>
            </a:r>
            <a:r>
              <a:rPr lang="en-GB" dirty="0"/>
              <a:t> from the first </a:t>
            </a:r>
            <a:r>
              <a:rPr lang="en-GB" dirty="0" err="1"/>
              <a:t>Heraion</a:t>
            </a:r>
            <a:r>
              <a:rPr lang="en-GB" dirty="0"/>
              <a:t> at </a:t>
            </a:r>
            <a:r>
              <a:rPr lang="en-GB" dirty="0" err="1"/>
              <a:t>Foce</a:t>
            </a:r>
            <a:r>
              <a:rPr lang="en-GB" dirty="0"/>
              <a:t> del </a:t>
            </a:r>
            <a:r>
              <a:rPr lang="en-GB" dirty="0" err="1" smtClean="0"/>
              <a:t>Sele</a:t>
            </a:r>
            <a:r>
              <a:rPr lang="en-GB" dirty="0" smtClean="0"/>
              <a:t> </a:t>
            </a:r>
            <a:r>
              <a:rPr lang="en-GB" dirty="0"/>
              <a:t>(near the site </a:t>
            </a:r>
            <a:r>
              <a:rPr lang="en-GB" dirty="0" smtClean="0"/>
              <a:t>of </a:t>
            </a:r>
            <a:r>
              <a:rPr lang="en-GB" dirty="0" err="1" smtClean="0"/>
              <a:t>Poseidonia</a:t>
            </a:r>
            <a:r>
              <a:rPr lang="en-GB" dirty="0"/>
              <a:t> – modern </a:t>
            </a:r>
            <a:r>
              <a:rPr lang="en-GB" dirty="0" smtClean="0"/>
              <a:t>Paestum). </a:t>
            </a:r>
            <a:endParaRPr lang="en-GB" dirty="0"/>
          </a:p>
        </p:txBody>
      </p:sp>
    </p:spTree>
    <p:extLst>
      <p:ext uri="{BB962C8B-B14F-4D97-AF65-F5344CB8AC3E}">
        <p14:creationId xmlns:p14="http://schemas.microsoft.com/office/powerpoint/2010/main" val="894331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heel(1)">
                                      <p:cBhvr>
                                        <p:cTn id="1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 name="Title 1"/>
          <p:cNvSpPr txBox="1">
            <a:spLocks/>
          </p:cNvSpPr>
          <p:nvPr/>
        </p:nvSpPr>
        <p:spPr>
          <a:xfrm>
            <a:off x="997527" y="2888488"/>
            <a:ext cx="7169728"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b="1" dirty="0" smtClean="0">
                <a:solidFill>
                  <a:srgbClr val="000000">
                    <a:lumMod val="75000"/>
                    <a:lumOff val="25000"/>
                  </a:srgbClr>
                </a:solidFill>
              </a:rPr>
              <a:t>The structure of the Universe </a:t>
            </a:r>
            <a:endParaRPr lang="en-GB" b="1" dirty="0">
              <a:solidFill>
                <a:srgbClr val="000000">
                  <a:lumMod val="75000"/>
                  <a:lumOff val="25000"/>
                </a:srgbClr>
              </a:solidFill>
            </a:endParaRPr>
          </a:p>
        </p:txBody>
      </p:sp>
    </p:spTree>
    <p:extLst>
      <p:ext uri="{BB962C8B-B14F-4D97-AF65-F5344CB8AC3E}">
        <p14:creationId xmlns:p14="http://schemas.microsoft.com/office/powerpoint/2010/main" val="156865740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7755" y="286604"/>
            <a:ext cx="7629005" cy="1450757"/>
          </a:xfrm>
        </p:spPr>
        <p:txBody>
          <a:bodyPr/>
          <a:lstStyle/>
          <a:p>
            <a:r>
              <a:rPr lang="en-GB" b="1" dirty="0" smtClean="0"/>
              <a:t>Ideas about non-mortal spaces</a:t>
            </a:r>
            <a:endParaRPr lang="en-GB" b="1" dirty="0"/>
          </a:p>
        </p:txBody>
      </p:sp>
      <p:sp>
        <p:nvSpPr>
          <p:cNvPr id="3" name="Content Placeholder 2"/>
          <p:cNvSpPr>
            <a:spLocks noGrp="1"/>
          </p:cNvSpPr>
          <p:nvPr>
            <p:ph idx="1"/>
          </p:nvPr>
        </p:nvSpPr>
        <p:spPr>
          <a:xfrm>
            <a:off x="519546" y="1918470"/>
            <a:ext cx="8323118" cy="2726266"/>
          </a:xfrm>
        </p:spPr>
        <p:txBody>
          <a:bodyPr/>
          <a:lstStyle/>
          <a:p>
            <a:pPr>
              <a:buFont typeface="Arial" panose="020B0604020202020204" pitchFamily="34" charset="0"/>
              <a:buChar char="•"/>
            </a:pPr>
            <a:r>
              <a:rPr lang="en-GB" dirty="0" smtClean="0"/>
              <a:t> Mythological representations of the universe in antiquity often depict it as having different areas belonging to different types of beings:</a:t>
            </a:r>
          </a:p>
          <a:p>
            <a:pPr lvl="1"/>
            <a:r>
              <a:rPr lang="en-GB" dirty="0" smtClean="0"/>
              <a:t>Mortals live on the earth</a:t>
            </a:r>
          </a:p>
          <a:p>
            <a:pPr lvl="1"/>
            <a:r>
              <a:rPr lang="en-GB" dirty="0" smtClean="0"/>
              <a:t>Gods live in some sort of divine higher space</a:t>
            </a:r>
          </a:p>
          <a:p>
            <a:pPr lvl="1"/>
            <a:r>
              <a:rPr lang="en-GB" dirty="0" smtClean="0"/>
              <a:t>The dead inhabit a subterranean world</a:t>
            </a:r>
          </a:p>
          <a:p>
            <a:pPr>
              <a:buFont typeface="Arial" panose="020B0604020202020204" pitchFamily="34" charset="0"/>
              <a:buChar char="•"/>
            </a:pPr>
            <a:r>
              <a:rPr lang="en-GB" dirty="0" smtClean="0"/>
              <a:t> Only certain beings/creatures can move between these spaces</a:t>
            </a:r>
          </a:p>
          <a:p>
            <a:pPr>
              <a:buFont typeface="Arial" panose="020B0604020202020204" pitchFamily="34" charset="0"/>
              <a:buChar char="•"/>
            </a:pPr>
            <a:r>
              <a:rPr lang="en-GB" dirty="0" smtClean="0"/>
              <a:t> Often these spaces are represented as living beings</a:t>
            </a:r>
            <a:endParaRPr lang="en-GB" dirty="0"/>
          </a:p>
        </p:txBody>
      </p:sp>
      <p:sp>
        <p:nvSpPr>
          <p:cNvPr id="4" name="Rectangle 3"/>
          <p:cNvSpPr/>
          <p:nvPr/>
        </p:nvSpPr>
        <p:spPr>
          <a:xfrm>
            <a:off x="296141" y="4499264"/>
            <a:ext cx="8769927" cy="1938992"/>
          </a:xfrm>
          <a:prstGeom prst="rect">
            <a:avLst/>
          </a:prstGeom>
        </p:spPr>
        <p:txBody>
          <a:bodyPr wrap="square">
            <a:spAutoFit/>
          </a:bodyPr>
          <a:lstStyle/>
          <a:p>
            <a:r>
              <a:rPr lang="en-GB" sz="2400" dirty="0" smtClean="0"/>
              <a:t>‘In </a:t>
            </a:r>
            <a:r>
              <a:rPr lang="en-GB" sz="2400" dirty="0"/>
              <a:t>truth, first of all Chasm came to be, and then broad-breasted Earth, the ever immovable seat of all the immortals who possess snowy Olympus’ peak and murky Tartarus in the depths of the broad-pathed earth, and Eros … Earth first of all bore starry Sky, equal to herself, to cover her on every </a:t>
            </a:r>
            <a:r>
              <a:rPr lang="en-GB" sz="2400" dirty="0" smtClean="0"/>
              <a:t>side</a:t>
            </a:r>
            <a:r>
              <a:rPr lang="en-GB" sz="2400" dirty="0" smtClean="0"/>
              <a:t>.’ </a:t>
            </a:r>
            <a:r>
              <a:rPr lang="en-GB" sz="2400" dirty="0" smtClean="0"/>
              <a:t>– </a:t>
            </a:r>
            <a:r>
              <a:rPr lang="en-GB" sz="2400" b="1" dirty="0" smtClean="0"/>
              <a:t>Hesiod </a:t>
            </a:r>
            <a:r>
              <a:rPr lang="en-GB" sz="2400" b="1" i="1" dirty="0"/>
              <a:t>Theogony</a:t>
            </a:r>
            <a:r>
              <a:rPr lang="en-GB" sz="2400" b="1" dirty="0"/>
              <a:t> </a:t>
            </a:r>
            <a:r>
              <a:rPr lang="en-GB" sz="2400" b="1" dirty="0" smtClean="0"/>
              <a:t>116-128</a:t>
            </a:r>
            <a:r>
              <a:rPr lang="en-GB" sz="2400" dirty="0" smtClean="0"/>
              <a:t>.</a:t>
            </a:r>
            <a:endParaRPr lang="en-GB" sz="2400" dirty="0"/>
          </a:p>
        </p:txBody>
      </p:sp>
    </p:spTree>
    <p:extLst>
      <p:ext uri="{BB962C8B-B14F-4D97-AF65-F5344CB8AC3E}">
        <p14:creationId xmlns:p14="http://schemas.microsoft.com/office/powerpoint/2010/main" val="374616289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4627" y="286604"/>
            <a:ext cx="7710056" cy="1450757"/>
          </a:xfrm>
        </p:spPr>
        <p:txBody>
          <a:bodyPr/>
          <a:lstStyle/>
          <a:p>
            <a:r>
              <a:rPr lang="en-GB" b="1" dirty="0" smtClean="0"/>
              <a:t>The Structure of the Cosmos in Hesiod</a:t>
            </a:r>
            <a:endParaRPr lang="en-GB" b="1" dirty="0"/>
          </a:p>
        </p:txBody>
      </p:sp>
      <p:sp>
        <p:nvSpPr>
          <p:cNvPr id="3" name="Content Placeholder 2"/>
          <p:cNvSpPr>
            <a:spLocks noGrp="1"/>
          </p:cNvSpPr>
          <p:nvPr>
            <p:ph idx="1"/>
          </p:nvPr>
        </p:nvSpPr>
        <p:spPr>
          <a:xfrm>
            <a:off x="390524" y="2125266"/>
            <a:ext cx="6425911" cy="3859898"/>
          </a:xfrm>
        </p:spPr>
        <p:txBody>
          <a:bodyPr>
            <a:noAutofit/>
          </a:bodyPr>
          <a:lstStyle/>
          <a:p>
            <a:pPr marL="0" indent="0">
              <a:buNone/>
            </a:pPr>
            <a:r>
              <a:rPr lang="en-GB" sz="2800" dirty="0"/>
              <a:t>For it is just as far from the earth to murky </a:t>
            </a:r>
            <a:r>
              <a:rPr lang="en-GB" sz="2800" dirty="0" err="1"/>
              <a:t>Tartaros</a:t>
            </a:r>
            <a:r>
              <a:rPr lang="en-GB" sz="2800" dirty="0"/>
              <a:t>: for a bronze </a:t>
            </a:r>
            <a:r>
              <a:rPr lang="en-GB" sz="2800" dirty="0" smtClean="0"/>
              <a:t>anvil</a:t>
            </a:r>
            <a:r>
              <a:rPr lang="en-GB" sz="2800" dirty="0" smtClean="0"/>
              <a:t>, falling </a:t>
            </a:r>
            <a:r>
              <a:rPr lang="en-GB" sz="2800" dirty="0"/>
              <a:t>down from the sky for nine nights and days, on the tenth day </a:t>
            </a:r>
            <a:r>
              <a:rPr lang="en-GB" sz="2800" dirty="0" smtClean="0"/>
              <a:t>the anvil </a:t>
            </a:r>
            <a:r>
              <a:rPr lang="en-GB" sz="2800" dirty="0"/>
              <a:t>would arrive at the earth [and in turn it is the same distance from </a:t>
            </a:r>
            <a:r>
              <a:rPr lang="en-GB" sz="2800" dirty="0" smtClean="0"/>
              <a:t>the earth </a:t>
            </a:r>
            <a:r>
              <a:rPr lang="en-GB" sz="2800" dirty="0"/>
              <a:t>to murky </a:t>
            </a:r>
            <a:r>
              <a:rPr lang="en-GB" sz="2800" dirty="0" err="1"/>
              <a:t>Tartaros</a:t>
            </a:r>
            <a:r>
              <a:rPr lang="en-GB" sz="2800" dirty="0"/>
              <a:t>;] and again, a bronze anvil, falling down from </a:t>
            </a:r>
            <a:r>
              <a:rPr lang="en-GB" sz="2800" dirty="0" smtClean="0"/>
              <a:t>the earth </a:t>
            </a:r>
            <a:r>
              <a:rPr lang="en-GB" sz="2800" dirty="0"/>
              <a:t>for nine nights and days, on the tenth would arrive at </a:t>
            </a:r>
            <a:r>
              <a:rPr lang="en-GB" sz="2800" dirty="0" err="1"/>
              <a:t>Tartaros</a:t>
            </a:r>
            <a:r>
              <a:rPr lang="en-GB" sz="2800" dirty="0"/>
              <a:t>.</a:t>
            </a:r>
          </a:p>
          <a:p>
            <a:pPr marL="0" indent="0" algn="r">
              <a:buNone/>
            </a:pPr>
            <a:r>
              <a:rPr lang="en-GB" sz="2800" b="1" dirty="0" smtClean="0"/>
              <a:t>Hesiod </a:t>
            </a:r>
            <a:r>
              <a:rPr lang="en-GB" sz="2800" b="1" i="1" dirty="0" smtClean="0"/>
              <a:t>Theogony </a:t>
            </a:r>
            <a:r>
              <a:rPr lang="en-GB" sz="2800" b="1" dirty="0" smtClean="0"/>
              <a:t>721-25</a:t>
            </a:r>
            <a:endParaRPr lang="en-GB" sz="2800" b="1" dirty="0"/>
          </a:p>
        </p:txBody>
      </p:sp>
      <p:sp>
        <p:nvSpPr>
          <p:cNvPr id="4" name="Flowchart: Magnetic Disk 3"/>
          <p:cNvSpPr/>
          <p:nvPr/>
        </p:nvSpPr>
        <p:spPr>
          <a:xfrm>
            <a:off x="7096125" y="2287191"/>
            <a:ext cx="1552575" cy="2628900"/>
          </a:xfrm>
          <a:prstGeom prst="flowChartMagneticDis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5" name="Oval 4"/>
          <p:cNvSpPr/>
          <p:nvPr/>
        </p:nvSpPr>
        <p:spPr>
          <a:xfrm>
            <a:off x="7096125" y="4130874"/>
            <a:ext cx="1552575" cy="7852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err="1"/>
              <a:t>Tartarus</a:t>
            </a:r>
            <a:endParaRPr lang="en-GB" sz="1350" dirty="0"/>
          </a:p>
        </p:txBody>
      </p:sp>
      <p:sp>
        <p:nvSpPr>
          <p:cNvPr id="6" name="Oval 5"/>
          <p:cNvSpPr/>
          <p:nvPr/>
        </p:nvSpPr>
        <p:spPr>
          <a:xfrm>
            <a:off x="7096125" y="3241179"/>
            <a:ext cx="1552575" cy="7852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Earth</a:t>
            </a:r>
          </a:p>
        </p:txBody>
      </p:sp>
      <p:sp>
        <p:nvSpPr>
          <p:cNvPr id="7" name="Oval 6"/>
          <p:cNvSpPr/>
          <p:nvPr/>
        </p:nvSpPr>
        <p:spPr>
          <a:xfrm>
            <a:off x="7096125" y="2350590"/>
            <a:ext cx="1552575" cy="7852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Olympus</a:t>
            </a:r>
          </a:p>
        </p:txBody>
      </p:sp>
    </p:spTree>
    <p:extLst>
      <p:ext uri="{BB962C8B-B14F-4D97-AF65-F5344CB8AC3E}">
        <p14:creationId xmlns:p14="http://schemas.microsoft.com/office/powerpoint/2010/main" val="75231957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6581" y="286604"/>
            <a:ext cx="8063345" cy="1450757"/>
          </a:xfrm>
        </p:spPr>
        <p:txBody>
          <a:bodyPr/>
          <a:lstStyle/>
          <a:p>
            <a:r>
              <a:rPr lang="en-GB" b="1" dirty="0" smtClean="0"/>
              <a:t>Movement Between the Spaces</a:t>
            </a:r>
            <a:endParaRPr lang="en-GB" b="1" dirty="0"/>
          </a:p>
        </p:txBody>
      </p:sp>
      <p:sp>
        <p:nvSpPr>
          <p:cNvPr id="3" name="Content Placeholder 2"/>
          <p:cNvSpPr>
            <a:spLocks noGrp="1"/>
          </p:cNvSpPr>
          <p:nvPr>
            <p:ph idx="1"/>
          </p:nvPr>
        </p:nvSpPr>
        <p:spPr>
          <a:xfrm>
            <a:off x="311728" y="1845733"/>
            <a:ext cx="3221182" cy="4409593"/>
          </a:xfrm>
        </p:spPr>
        <p:txBody>
          <a:bodyPr/>
          <a:lstStyle/>
          <a:p>
            <a:r>
              <a:rPr lang="en-GB" sz="2400" dirty="0" smtClean="0"/>
              <a:t>Movement between the differ types of spaces requires</a:t>
            </a:r>
          </a:p>
          <a:p>
            <a:pPr lvl="1"/>
            <a:r>
              <a:rPr lang="en-GB" sz="2000" dirty="0" smtClean="0"/>
              <a:t>Supernatural ability</a:t>
            </a:r>
          </a:p>
          <a:p>
            <a:pPr lvl="2"/>
            <a:r>
              <a:rPr lang="en-GB" sz="1600" dirty="0" smtClean="0"/>
              <a:t>Gods</a:t>
            </a:r>
          </a:p>
          <a:p>
            <a:pPr lvl="2"/>
            <a:r>
              <a:rPr lang="en-GB" sz="1600" dirty="0" smtClean="0"/>
              <a:t>Heroes (esp. </a:t>
            </a:r>
            <a:r>
              <a:rPr lang="en-GB" sz="1600" i="1" dirty="0" err="1" smtClean="0"/>
              <a:t>katabaseis</a:t>
            </a:r>
            <a:r>
              <a:rPr lang="en-GB" sz="1600" dirty="0" smtClean="0"/>
              <a:t>)</a:t>
            </a:r>
          </a:p>
          <a:p>
            <a:pPr lvl="1"/>
            <a:r>
              <a:rPr lang="en-GB" sz="2000" dirty="0" smtClean="0"/>
              <a:t>Change of nature</a:t>
            </a:r>
          </a:p>
          <a:p>
            <a:pPr lvl="2"/>
            <a:r>
              <a:rPr lang="en-GB" sz="1600" dirty="0" smtClean="0"/>
              <a:t>living </a:t>
            </a:r>
            <a:r>
              <a:rPr lang="en-GB" sz="1600" dirty="0" smtClean="0">
                <a:sym typeface="Wingdings" panose="05000000000000000000" pitchFamily="2" charset="2"/>
              </a:rPr>
              <a:t> death</a:t>
            </a:r>
          </a:p>
          <a:p>
            <a:pPr lvl="2"/>
            <a:r>
              <a:rPr lang="en-GB" sz="1600" dirty="0" smtClean="0">
                <a:sym typeface="Wingdings" panose="05000000000000000000" pitchFamily="2" charset="2"/>
              </a:rPr>
              <a:t>mortal  divine</a:t>
            </a:r>
          </a:p>
          <a:p>
            <a:pPr lvl="1"/>
            <a:r>
              <a:rPr lang="en-GB" sz="2000" dirty="0" smtClean="0">
                <a:sym typeface="Wingdings" panose="05000000000000000000" pitchFamily="2" charset="2"/>
              </a:rPr>
              <a:t>Notable example is Hermes (</a:t>
            </a:r>
            <a:r>
              <a:rPr lang="en-GB" sz="2000" dirty="0">
                <a:sym typeface="Wingdings" panose="05000000000000000000" pitchFamily="2" charset="2"/>
              </a:rPr>
              <a:t>Roman Mercury) </a:t>
            </a:r>
            <a:r>
              <a:rPr lang="en-GB" sz="2000" dirty="0" smtClean="0">
                <a:sym typeface="Wingdings" panose="05000000000000000000" pitchFamily="2" charset="2"/>
              </a:rPr>
              <a:t>as </a:t>
            </a:r>
            <a:r>
              <a:rPr lang="en-GB" sz="2000" dirty="0" err="1" smtClean="0">
                <a:sym typeface="Wingdings" panose="05000000000000000000" pitchFamily="2" charset="2"/>
              </a:rPr>
              <a:t>Psychopompos</a:t>
            </a:r>
            <a:r>
              <a:rPr lang="en-GB" sz="2000" dirty="0" smtClean="0">
                <a:sym typeface="Wingdings" panose="05000000000000000000" pitchFamily="2" charset="2"/>
              </a:rPr>
              <a:t> (“Conductor of Souls”). </a:t>
            </a:r>
            <a:endParaRPr lang="en-GB" sz="2000" dirty="0"/>
          </a:p>
        </p:txBody>
      </p:sp>
      <p:pic>
        <p:nvPicPr>
          <p:cNvPr id="4" name="Picture 3"/>
          <p:cNvPicPr>
            <a:picLocks noChangeAspect="1"/>
          </p:cNvPicPr>
          <p:nvPr/>
        </p:nvPicPr>
        <p:blipFill>
          <a:blip r:embed="rId2"/>
          <a:stretch>
            <a:fillRect/>
          </a:stretch>
        </p:blipFill>
        <p:spPr>
          <a:xfrm>
            <a:off x="3647210" y="1974273"/>
            <a:ext cx="5226627" cy="3484418"/>
          </a:xfrm>
          <a:prstGeom prst="rect">
            <a:avLst/>
          </a:prstGeom>
        </p:spPr>
      </p:pic>
      <p:sp>
        <p:nvSpPr>
          <p:cNvPr id="6" name="TextBox 5"/>
          <p:cNvSpPr txBox="1"/>
          <p:nvPr/>
        </p:nvSpPr>
        <p:spPr>
          <a:xfrm>
            <a:off x="3647209" y="5587231"/>
            <a:ext cx="5226627"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c</a:t>
            </a:r>
            <a:r>
              <a:rPr lang="en-GB" dirty="0"/>
              <a:t>. 515 BCE, Attic, Signed by </a:t>
            </a:r>
            <a:r>
              <a:rPr lang="en-GB" dirty="0" err="1"/>
              <a:t>Euphronios</a:t>
            </a:r>
            <a:r>
              <a:rPr lang="en-GB" dirty="0"/>
              <a:t>, National Etruscan </a:t>
            </a:r>
            <a:r>
              <a:rPr lang="en-GB" dirty="0" err="1"/>
              <a:t>Musuem</a:t>
            </a:r>
            <a:r>
              <a:rPr lang="en-GB" dirty="0"/>
              <a:t>, </a:t>
            </a:r>
            <a:r>
              <a:rPr lang="en-GB" dirty="0" smtClean="0"/>
              <a:t>Italy</a:t>
            </a:r>
            <a:r>
              <a:rPr lang="en-GB" dirty="0"/>
              <a:t>.</a:t>
            </a:r>
          </a:p>
        </p:txBody>
      </p:sp>
    </p:spTree>
    <p:extLst>
      <p:ext uri="{BB962C8B-B14F-4D97-AF65-F5344CB8AC3E}">
        <p14:creationId xmlns:p14="http://schemas.microsoft.com/office/powerpoint/2010/main" val="14334488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Strange and wonderful lands</a:t>
            </a:r>
            <a:endParaRPr lang="en-GB" b="1" dirty="0"/>
          </a:p>
        </p:txBody>
      </p:sp>
      <p:sp>
        <p:nvSpPr>
          <p:cNvPr id="3" name="Content Placeholder 2"/>
          <p:cNvSpPr>
            <a:spLocks noGrp="1"/>
          </p:cNvSpPr>
          <p:nvPr>
            <p:ph idx="1"/>
          </p:nvPr>
        </p:nvSpPr>
        <p:spPr>
          <a:xfrm>
            <a:off x="194310" y="1737361"/>
            <a:ext cx="8801100" cy="4814840"/>
          </a:xfrm>
        </p:spPr>
        <p:txBody>
          <a:bodyPr>
            <a:normAutofit/>
          </a:bodyPr>
          <a:lstStyle/>
          <a:p>
            <a:r>
              <a:rPr lang="en-GB" sz="2400" dirty="0"/>
              <a:t>And now all unscathed should I have reached my native land, but the wave and the current and the North Wind beat me back as I was rounding </a:t>
            </a:r>
            <a:r>
              <a:rPr lang="en-GB" sz="2400" dirty="0" err="1"/>
              <a:t>Malea</a:t>
            </a:r>
            <a:r>
              <a:rPr lang="en-GB" sz="2400" dirty="0"/>
              <a:t>, and drove me from my course past Cythera. Thence for nine days' space I was borne by direful winds over the teeming deep; but on the tenth we set foot on the land of the Lotus-eaters, who eat a flowery </a:t>
            </a:r>
            <a:r>
              <a:rPr lang="en-GB" sz="2400" dirty="0" smtClean="0"/>
              <a:t>food. – </a:t>
            </a:r>
            <a:r>
              <a:rPr lang="en-GB" sz="2400" b="1" i="1" dirty="0" smtClean="0"/>
              <a:t>Odyssey</a:t>
            </a:r>
            <a:r>
              <a:rPr lang="en-GB" sz="2400" b="1" dirty="0" smtClean="0"/>
              <a:t> 9.79-85</a:t>
            </a:r>
            <a:r>
              <a:rPr lang="en-GB" sz="2400" dirty="0" smtClean="0"/>
              <a:t>.</a:t>
            </a:r>
            <a:endParaRPr lang="en-GB" sz="2400" dirty="0"/>
          </a:p>
          <a:p>
            <a:pPr>
              <a:lnSpc>
                <a:spcPct val="50000"/>
              </a:lnSpc>
              <a:spcBef>
                <a:spcPts val="600"/>
              </a:spcBef>
              <a:spcAft>
                <a:spcPts val="150"/>
              </a:spcAft>
            </a:pPr>
            <a:endParaRPr lang="en-GB" sz="100" dirty="0"/>
          </a:p>
          <a:p>
            <a:r>
              <a:rPr lang="en-GB" sz="2400" dirty="0"/>
              <a:t>And tell me thy country, thy people, and thy city, that our ships may convey thee thither, discerning the course by their wits. For the </a:t>
            </a:r>
            <a:r>
              <a:rPr lang="en-GB" sz="2400" dirty="0" err="1"/>
              <a:t>Phaeacians</a:t>
            </a:r>
            <a:r>
              <a:rPr lang="en-GB" sz="2400" dirty="0"/>
              <a:t> have no pilots, nor steering-oars such as other ships have, but their ships of themselves understand the thoughts and minds of men, and they know the cities and rich fields of all peoples, and most swiftly do they cross over the gulf of the sea, hidden in mist and cloud, nor ever have they fear of harm or </a:t>
            </a:r>
            <a:r>
              <a:rPr lang="en-GB" sz="2400" dirty="0" smtClean="0"/>
              <a:t>ruin. – </a:t>
            </a:r>
            <a:r>
              <a:rPr lang="en-GB" sz="2400" b="1" i="1" dirty="0" smtClean="0"/>
              <a:t>Odyssey</a:t>
            </a:r>
            <a:r>
              <a:rPr lang="en-GB" sz="2400" b="1" dirty="0" smtClean="0"/>
              <a:t> 8.555-564</a:t>
            </a:r>
            <a:r>
              <a:rPr lang="en-GB" sz="2400" dirty="0" smtClean="0"/>
              <a:t>.</a:t>
            </a:r>
            <a:endParaRPr lang="en-GB" sz="2400" dirty="0"/>
          </a:p>
          <a:p>
            <a:endParaRPr lang="en-GB" dirty="0"/>
          </a:p>
        </p:txBody>
      </p:sp>
    </p:spTree>
    <p:extLst>
      <p:ext uri="{BB962C8B-B14F-4D97-AF65-F5344CB8AC3E}">
        <p14:creationId xmlns:p14="http://schemas.microsoft.com/office/powerpoint/2010/main" val="24332637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Edges of the Earth</a:t>
            </a:r>
            <a:endParaRPr lang="en-GB" b="1" dirty="0"/>
          </a:p>
        </p:txBody>
      </p:sp>
      <p:sp>
        <p:nvSpPr>
          <p:cNvPr id="3" name="Content Placeholder 2"/>
          <p:cNvSpPr>
            <a:spLocks noGrp="1"/>
          </p:cNvSpPr>
          <p:nvPr>
            <p:ph idx="1"/>
          </p:nvPr>
        </p:nvSpPr>
        <p:spPr>
          <a:xfrm>
            <a:off x="179512" y="1880754"/>
            <a:ext cx="4558743" cy="4977245"/>
          </a:xfrm>
        </p:spPr>
        <p:txBody>
          <a:bodyPr>
            <a:normAutofit/>
          </a:bodyPr>
          <a:lstStyle/>
          <a:p>
            <a:r>
              <a:rPr lang="en-GB" dirty="0" smtClean="0"/>
              <a:t>The “river Ocean” representing the physical </a:t>
            </a:r>
            <a:r>
              <a:rPr lang="en-GB" dirty="0"/>
              <a:t>embodiment of </a:t>
            </a:r>
            <a:r>
              <a:rPr lang="en-GB" i="1" dirty="0" err="1"/>
              <a:t>peirata</a:t>
            </a:r>
            <a:r>
              <a:rPr lang="en-GB" i="1" dirty="0"/>
              <a:t> </a:t>
            </a:r>
            <a:r>
              <a:rPr lang="en-GB" i="1" dirty="0" err="1"/>
              <a:t>gaiēs</a:t>
            </a:r>
            <a:r>
              <a:rPr lang="en-GB" i="1" dirty="0"/>
              <a:t> </a:t>
            </a:r>
            <a:r>
              <a:rPr lang="en-GB" dirty="0"/>
              <a:t>“boundary of the earth</a:t>
            </a:r>
            <a:r>
              <a:rPr lang="en-GB" dirty="0" smtClean="0"/>
              <a:t>” – critique of this idea by Herodotus.   </a:t>
            </a:r>
            <a:endParaRPr lang="en-GB" dirty="0"/>
          </a:p>
        </p:txBody>
      </p:sp>
      <p:pic>
        <p:nvPicPr>
          <p:cNvPr id="4" name="Picture 3"/>
          <p:cNvPicPr>
            <a:picLocks noChangeAspect="1"/>
          </p:cNvPicPr>
          <p:nvPr/>
        </p:nvPicPr>
        <p:blipFill rotWithShape="1">
          <a:blip r:embed="rId2"/>
          <a:srcRect l="48524" t="34250" r="13086" b="11610"/>
          <a:stretch/>
        </p:blipFill>
        <p:spPr>
          <a:xfrm>
            <a:off x="4873561" y="1700808"/>
            <a:ext cx="4090927" cy="4326942"/>
          </a:xfrm>
          <a:prstGeom prst="rect">
            <a:avLst/>
          </a:prstGeom>
        </p:spPr>
      </p:pic>
      <p:pic>
        <p:nvPicPr>
          <p:cNvPr id="5" name="Picture 4"/>
          <p:cNvPicPr>
            <a:picLocks noChangeAspect="1"/>
          </p:cNvPicPr>
          <p:nvPr/>
        </p:nvPicPr>
        <p:blipFill>
          <a:blip r:embed="rId3"/>
          <a:stretch>
            <a:fillRect/>
          </a:stretch>
        </p:blipFill>
        <p:spPr>
          <a:xfrm>
            <a:off x="706581" y="3162645"/>
            <a:ext cx="2826327" cy="2748726"/>
          </a:xfrm>
          <a:prstGeom prst="rect">
            <a:avLst/>
          </a:prstGeom>
        </p:spPr>
      </p:pic>
      <p:sp>
        <p:nvSpPr>
          <p:cNvPr id="6" name="Rectangle 5"/>
          <p:cNvSpPr/>
          <p:nvPr/>
        </p:nvSpPr>
        <p:spPr>
          <a:xfrm>
            <a:off x="22102" y="5911371"/>
            <a:ext cx="4873561" cy="338554"/>
          </a:xfrm>
          <a:prstGeom prst="rect">
            <a:avLst/>
          </a:prstGeom>
        </p:spPr>
        <p:txBody>
          <a:bodyPr wrap="square">
            <a:spAutoFit/>
          </a:bodyPr>
          <a:lstStyle/>
          <a:p>
            <a:r>
              <a:rPr lang="en-GB" sz="1600" dirty="0"/>
              <a:t>Map based on information from fragments </a:t>
            </a:r>
            <a:r>
              <a:rPr lang="en-GB" sz="1600" dirty="0" smtClean="0"/>
              <a:t>of </a:t>
            </a:r>
            <a:r>
              <a:rPr lang="en-GB" sz="1600" dirty="0" err="1" smtClean="0"/>
              <a:t>Hacataeus</a:t>
            </a:r>
            <a:endParaRPr lang="en-GB" sz="1600" dirty="0"/>
          </a:p>
        </p:txBody>
      </p:sp>
      <p:pic>
        <p:nvPicPr>
          <p:cNvPr id="7" name="Picture 6"/>
          <p:cNvPicPr>
            <a:picLocks noChangeAspect="1"/>
          </p:cNvPicPr>
          <p:nvPr/>
        </p:nvPicPr>
        <p:blipFill>
          <a:blip r:embed="rId4"/>
          <a:stretch>
            <a:fillRect/>
          </a:stretch>
        </p:blipFill>
        <p:spPr>
          <a:xfrm>
            <a:off x="3668214" y="1880753"/>
            <a:ext cx="5359665" cy="2867891"/>
          </a:xfrm>
          <a:prstGeom prst="rect">
            <a:avLst/>
          </a:prstGeom>
        </p:spPr>
      </p:pic>
    </p:spTree>
    <p:extLst>
      <p:ext uri="{BB962C8B-B14F-4D97-AF65-F5344CB8AC3E}">
        <p14:creationId xmlns:p14="http://schemas.microsoft.com/office/powerpoint/2010/main" val="1028498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 name="Title 1"/>
          <p:cNvSpPr txBox="1">
            <a:spLocks/>
          </p:cNvSpPr>
          <p:nvPr/>
        </p:nvSpPr>
        <p:spPr>
          <a:xfrm>
            <a:off x="997527" y="2888488"/>
            <a:ext cx="7169728"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b="1" dirty="0" smtClean="0">
                <a:solidFill>
                  <a:srgbClr val="000000">
                    <a:lumMod val="75000"/>
                    <a:lumOff val="25000"/>
                  </a:srgbClr>
                </a:solidFill>
              </a:rPr>
              <a:t>Olympus – home of the gods </a:t>
            </a:r>
            <a:endParaRPr lang="en-GB" b="1" dirty="0">
              <a:solidFill>
                <a:srgbClr val="000000">
                  <a:lumMod val="75000"/>
                  <a:lumOff val="25000"/>
                </a:srgbClr>
              </a:solidFill>
            </a:endParaRPr>
          </a:p>
        </p:txBody>
      </p:sp>
    </p:spTree>
    <p:extLst>
      <p:ext uri="{BB962C8B-B14F-4D97-AF65-F5344CB8AC3E}">
        <p14:creationId xmlns:p14="http://schemas.microsoft.com/office/powerpoint/2010/main" val="38049088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Home of the Gods</a:t>
            </a:r>
            <a:endParaRPr lang="en-GB" b="1" dirty="0"/>
          </a:p>
        </p:txBody>
      </p:sp>
      <p:sp>
        <p:nvSpPr>
          <p:cNvPr id="3" name="Content Placeholder 2"/>
          <p:cNvSpPr>
            <a:spLocks noGrp="1"/>
          </p:cNvSpPr>
          <p:nvPr>
            <p:ph idx="1"/>
          </p:nvPr>
        </p:nvSpPr>
        <p:spPr>
          <a:xfrm>
            <a:off x="247650" y="2125265"/>
            <a:ext cx="4781550" cy="3963807"/>
          </a:xfrm>
        </p:spPr>
        <p:txBody>
          <a:bodyPr>
            <a:normAutofit/>
          </a:bodyPr>
          <a:lstStyle/>
          <a:p>
            <a:r>
              <a:rPr lang="en-GB" sz="2400" dirty="0" smtClean="0"/>
              <a:t>Blurring of real and mythological places.</a:t>
            </a:r>
          </a:p>
          <a:p>
            <a:r>
              <a:rPr lang="en-GB" sz="2400" dirty="0" smtClean="0"/>
              <a:t>Not usually described in any detail.</a:t>
            </a:r>
          </a:p>
          <a:p>
            <a:r>
              <a:rPr lang="en-GB" sz="2400" dirty="0" smtClean="0"/>
              <a:t>Frequently depicted like a palace:</a:t>
            </a:r>
          </a:p>
          <a:p>
            <a:pPr lvl="1"/>
            <a:r>
              <a:rPr lang="en-GB" sz="2000" dirty="0" smtClean="0"/>
              <a:t>a space in which the gods feast / meet for discussions.</a:t>
            </a:r>
          </a:p>
          <a:p>
            <a:r>
              <a:rPr lang="en-GB" sz="2400" dirty="0" smtClean="0"/>
              <a:t>Above the mortal world:</a:t>
            </a:r>
          </a:p>
          <a:p>
            <a:pPr lvl="1"/>
            <a:r>
              <a:rPr lang="en-GB" sz="2000" dirty="0" smtClean="0"/>
              <a:t>Allows the gods to view the events on the earth.</a:t>
            </a:r>
            <a:endParaRPr lang="en-GB" sz="2000" dirty="0"/>
          </a:p>
        </p:txBody>
      </p:sp>
      <p:pic>
        <p:nvPicPr>
          <p:cNvPr id="3076" name="Picture 4" descr="http://www.english-online.at/history/ancient-greece/location-of-mount-olympu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9155" y="2125266"/>
            <a:ext cx="3657195" cy="30110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8913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436417" y="459798"/>
            <a:ext cx="8239991" cy="4375150"/>
          </a:xfrm>
        </p:spPr>
        <p:txBody>
          <a:bodyPr>
            <a:noAutofit/>
          </a:bodyPr>
          <a:lstStyle/>
          <a:p>
            <a:pPr marL="0" indent="0">
              <a:buNone/>
            </a:pPr>
            <a:r>
              <a:rPr lang="en-GB" sz="2600" dirty="0" smtClean="0"/>
              <a:t>‘…the </a:t>
            </a:r>
            <a:r>
              <a:rPr lang="en-GB" sz="2600" dirty="0"/>
              <a:t>other gods were gathered together in the halls of Olympian </a:t>
            </a:r>
            <a:r>
              <a:rPr lang="en-GB" sz="2600" dirty="0" smtClean="0"/>
              <a:t>Zeus…’</a:t>
            </a:r>
          </a:p>
          <a:p>
            <a:pPr marL="0" indent="0" algn="r">
              <a:buNone/>
            </a:pPr>
            <a:r>
              <a:rPr lang="en-GB" sz="2600" b="1" i="1" dirty="0" smtClean="0"/>
              <a:t>Odyssey</a:t>
            </a:r>
            <a:r>
              <a:rPr lang="en-GB" sz="2600" b="1" dirty="0" smtClean="0"/>
              <a:t> 1.27-28</a:t>
            </a:r>
          </a:p>
          <a:p>
            <a:pPr marL="0" indent="0">
              <a:buNone/>
            </a:pPr>
            <a:r>
              <a:rPr lang="en-GB" sz="2600" dirty="0" smtClean="0"/>
              <a:t>‘So </a:t>
            </a:r>
            <a:r>
              <a:rPr lang="en-GB" sz="2600" dirty="0"/>
              <a:t>she spoke, and bound beneath her feet her beautiful sandals, immortal</a:t>
            </a:r>
            <a:r>
              <a:rPr lang="en-GB" sz="2600" dirty="0" smtClean="0"/>
              <a:t>,</a:t>
            </a:r>
            <a:r>
              <a:rPr lang="en-GB" sz="2600" dirty="0"/>
              <a:t> golden, which were wont to bear her both over the waters of the sea and over the boundless land swift as the blasts of the wind. And she took her mighty spear, tipped with sharp </a:t>
            </a:r>
            <a:r>
              <a:rPr lang="en-GB" sz="2600" dirty="0" smtClean="0"/>
              <a:t>bronze, heavy </a:t>
            </a:r>
            <a:r>
              <a:rPr lang="en-GB" sz="2600" dirty="0"/>
              <a:t>and huge and strong, wherewith she vanquishes the ranks of men—of warriors, with whom she is wroth, she, the daughter of the mighty sire. Then she went darting down from the heights of Olympus, and took her stand in the land of Ithaca at the outer gate of Odysseus, on the threshold of the </a:t>
            </a:r>
            <a:r>
              <a:rPr lang="en-GB" sz="2600" dirty="0" smtClean="0"/>
              <a:t>court…’</a:t>
            </a:r>
          </a:p>
          <a:p>
            <a:pPr marL="0" indent="0" algn="r">
              <a:buNone/>
            </a:pPr>
            <a:r>
              <a:rPr lang="en-GB" sz="2600" b="1" i="1" dirty="0" smtClean="0"/>
              <a:t>Odyssey </a:t>
            </a:r>
            <a:r>
              <a:rPr lang="en-GB" sz="2600" b="1" dirty="0" smtClean="0"/>
              <a:t>1.96-104</a:t>
            </a:r>
            <a:endParaRPr lang="en-GB" sz="2600" b="1" dirty="0"/>
          </a:p>
        </p:txBody>
      </p:sp>
    </p:spTree>
    <p:extLst>
      <p:ext uri="{BB962C8B-B14F-4D97-AF65-F5344CB8AC3E}">
        <p14:creationId xmlns:p14="http://schemas.microsoft.com/office/powerpoint/2010/main" val="235528374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a:t>
            </a:r>
            <a:r>
              <a:rPr lang="en-GB" dirty="0" smtClean="0"/>
              <a:t> </a:t>
            </a:r>
            <a:endParaRPr lang="en-GB" dirty="0"/>
          </a:p>
        </p:txBody>
      </p:sp>
      <p:sp>
        <p:nvSpPr>
          <p:cNvPr id="3" name="Content Placeholder 2"/>
          <p:cNvSpPr>
            <a:spLocks noGrp="1"/>
          </p:cNvSpPr>
          <p:nvPr>
            <p:ph idx="1"/>
          </p:nvPr>
        </p:nvSpPr>
        <p:spPr>
          <a:xfrm>
            <a:off x="648393" y="1845734"/>
            <a:ext cx="7971905" cy="4023360"/>
          </a:xfrm>
        </p:spPr>
        <p:txBody>
          <a:bodyPr>
            <a:normAutofit/>
          </a:bodyPr>
          <a:lstStyle/>
          <a:p>
            <a:pPr>
              <a:buFont typeface="Arial" panose="020B0604020202020204" pitchFamily="34" charset="0"/>
              <a:buChar char="•"/>
            </a:pPr>
            <a:r>
              <a:rPr lang="en-GB" dirty="0" smtClean="0"/>
              <a:t> Cobb, M. A. and Mitchell, F</a:t>
            </a:r>
            <a:r>
              <a:rPr lang="en-GB" dirty="0"/>
              <a:t>. </a:t>
            </a:r>
            <a:r>
              <a:rPr lang="en-GB" dirty="0" smtClean="0"/>
              <a:t>(forthcoming) ‘Eros </a:t>
            </a:r>
            <a:r>
              <a:rPr lang="en-GB" dirty="0"/>
              <a:t>at Junnar: Reconsidering a Piece of Mediterranean </a:t>
            </a:r>
            <a:r>
              <a:rPr lang="en-GB" dirty="0" smtClean="0"/>
              <a:t>Art’, </a:t>
            </a:r>
            <a:r>
              <a:rPr lang="en-GB" i="1" dirty="0" smtClean="0"/>
              <a:t>Greece &amp; Rome</a:t>
            </a:r>
            <a:r>
              <a:rPr lang="en-GB" dirty="0" smtClean="0"/>
              <a:t>.</a:t>
            </a:r>
          </a:p>
          <a:p>
            <a:pPr>
              <a:buFont typeface="Arial" panose="020B0604020202020204" pitchFamily="34" charset="0"/>
              <a:buChar char="•"/>
            </a:pPr>
            <a:endParaRPr lang="en-GB" sz="100" dirty="0"/>
          </a:p>
          <a:p>
            <a:pPr>
              <a:buFont typeface="Arial" panose="020B0604020202020204" pitchFamily="34" charset="0"/>
              <a:buChar char="•"/>
            </a:pPr>
            <a:r>
              <a:rPr lang="en-GB" dirty="0" smtClean="0"/>
              <a:t> Mitchell, F. (2019) ‘The Universe from an Egg: Creation Narrative in the Ancient Indian and Greek Texts’, in Cobb, M. A. (ed.), </a:t>
            </a:r>
            <a:r>
              <a:rPr lang="en-GB" i="1" dirty="0" smtClean="0"/>
              <a:t>The Indian Ocean Trade in Antiquity: Political, Cultural and Economic Impacts</a:t>
            </a:r>
            <a:r>
              <a:rPr lang="en-GB" dirty="0" smtClean="0"/>
              <a:t>, London: Routledge: 171-90.</a:t>
            </a:r>
          </a:p>
          <a:p>
            <a:pPr>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dirty="0" err="1" smtClean="0"/>
              <a:t>Morford</a:t>
            </a:r>
            <a:r>
              <a:rPr lang="en-GB" dirty="0"/>
              <a:t>, M. P. O., </a:t>
            </a:r>
            <a:r>
              <a:rPr lang="en-GB" dirty="0" err="1"/>
              <a:t>Lenardon</a:t>
            </a:r>
            <a:r>
              <a:rPr lang="en-GB" dirty="0"/>
              <a:t>, R. J. and Sham, M. (2015)</a:t>
            </a:r>
            <a:r>
              <a:rPr lang="en-GB" i="1" dirty="0"/>
              <a:t> Classical Mythology</a:t>
            </a:r>
            <a:r>
              <a:rPr lang="en-GB" dirty="0"/>
              <a:t>, International tenth edition. Oxford: Oxford University Press</a:t>
            </a:r>
            <a:r>
              <a:rPr lang="en-GB" dirty="0" smtClean="0"/>
              <a:t>.</a:t>
            </a:r>
          </a:p>
          <a:p>
            <a:pPr>
              <a:buFont typeface="Arial" panose="020B0604020202020204" pitchFamily="34" charset="0"/>
              <a:buChar char="•"/>
            </a:pPr>
            <a:endParaRPr lang="en-GB" sz="100" dirty="0"/>
          </a:p>
          <a:p>
            <a:pPr>
              <a:buFont typeface="Arial" panose="020B0604020202020204" pitchFamily="34" charset="0"/>
              <a:buChar char="•"/>
            </a:pPr>
            <a:r>
              <a:rPr lang="en-GB" dirty="0" smtClean="0"/>
              <a:t> O'Brien</a:t>
            </a:r>
            <a:r>
              <a:rPr lang="en-GB" dirty="0"/>
              <a:t>, J</a:t>
            </a:r>
            <a:r>
              <a:rPr lang="en-GB" dirty="0" smtClean="0"/>
              <a:t>. and </a:t>
            </a:r>
            <a:r>
              <a:rPr lang="en-GB" dirty="0"/>
              <a:t>Major, W. (1982</a:t>
            </a:r>
            <a:r>
              <a:rPr lang="en-GB" dirty="0" smtClean="0"/>
              <a:t>) </a:t>
            </a:r>
            <a:r>
              <a:rPr lang="en-GB" i="1" dirty="0"/>
              <a:t>In the </a:t>
            </a:r>
            <a:r>
              <a:rPr lang="en-GB" i="1" dirty="0" smtClean="0"/>
              <a:t>beginning: </a:t>
            </a:r>
            <a:r>
              <a:rPr lang="en-GB" i="1" dirty="0"/>
              <a:t>Creation myths from ancient Mesopotamia, Israel, and </a:t>
            </a:r>
            <a:r>
              <a:rPr lang="en-GB" i="1" dirty="0" smtClean="0"/>
              <a:t>Greece</a:t>
            </a:r>
            <a:r>
              <a:rPr lang="en-GB" dirty="0" smtClean="0"/>
              <a:t>. </a:t>
            </a:r>
            <a:r>
              <a:rPr lang="en-GB" dirty="0"/>
              <a:t>Chico, CA: Scholars </a:t>
            </a:r>
            <a:r>
              <a:rPr lang="en-GB" dirty="0" smtClean="0"/>
              <a:t>Press.</a:t>
            </a: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2001994027"/>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439</TotalTime>
  <Words>2519</Words>
  <Application>Microsoft Office PowerPoint</Application>
  <PresentationFormat>On-screen Show (4:3)</PresentationFormat>
  <Paragraphs>126</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Wingdings</vt:lpstr>
      <vt:lpstr>Retrospect</vt:lpstr>
      <vt:lpstr>Myth and Art</vt:lpstr>
      <vt:lpstr>The Void and Chaos </vt:lpstr>
      <vt:lpstr>Alternative narrative</vt:lpstr>
      <vt:lpstr>Marriage of the Earth and Sky</vt:lpstr>
      <vt:lpstr>The descendants of Earth and Sky</vt:lpstr>
      <vt:lpstr>Birth of other creatures </vt:lpstr>
      <vt:lpstr>Interpreting the myths</vt:lpstr>
      <vt:lpstr>Representations</vt:lpstr>
      <vt:lpstr>PowerPoint Presentation</vt:lpstr>
      <vt:lpstr>Titanomachy </vt:lpstr>
      <vt:lpstr>Gigantomachy – Order Verses Chaos </vt:lpstr>
      <vt:lpstr>PowerPoint Presentation</vt:lpstr>
      <vt:lpstr>Ideas about non-mortal spaces</vt:lpstr>
      <vt:lpstr>The Structure of the Cosmos in Hesiod</vt:lpstr>
      <vt:lpstr>Movement Between the Spaces</vt:lpstr>
      <vt:lpstr>Strange and wonderful lands</vt:lpstr>
      <vt:lpstr>The Edges of the Earth</vt:lpstr>
      <vt:lpstr>PowerPoint Presentation</vt:lpstr>
      <vt:lpstr>The Home of the Gods</vt:lpstr>
      <vt:lpstr>PowerPoint Presentation</vt:lpstr>
      <vt:lpstr>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Art</dc:title>
  <dc:creator>Matthew Cobb</dc:creator>
  <cp:lastModifiedBy>Matthew Cobb</cp:lastModifiedBy>
  <cp:revision>129</cp:revision>
  <dcterms:created xsi:type="dcterms:W3CDTF">2019-04-18T11:15:55Z</dcterms:created>
  <dcterms:modified xsi:type="dcterms:W3CDTF">2019-04-30T14:02:07Z</dcterms:modified>
</cp:coreProperties>
</file>