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238" y="3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AFBC7F-7E8C-4880-9BCE-840E6B322A8E}" type="slidenum">
              <a:rPr lang="en-GB" altLang="en-US">
                <a:latin typeface="Times" pitchFamily="18" charset="0"/>
              </a:rPr>
              <a:pPr/>
              <a:t>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0963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075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9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10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59997A5-25BD-425B-AD4C-1E57A1DE1977}" type="slidenum">
              <a:rPr lang="en-GB" altLang="en-US">
                <a:latin typeface="Times" pitchFamily="18" charset="0"/>
              </a:rPr>
              <a:pPr/>
              <a:t>11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3BDBF98-A812-48FB-8E42-D17D5DE620EC}" type="slidenum">
              <a:rPr lang="en-GB" altLang="en-US">
                <a:latin typeface="Times" pitchFamily="18" charset="0"/>
              </a:rPr>
              <a:pPr/>
              <a:t>12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B617303-E234-4DF2-9EEB-2737ED0ACAF7}" type="slidenum">
              <a:rPr lang="en-GB" altLang="en-US">
                <a:latin typeface="Times" pitchFamily="18" charset="0"/>
              </a:rPr>
              <a:pPr/>
              <a:t>13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754B281-1D1F-4F1F-ACBF-6CA6FAB11645}" type="slidenum">
              <a:rPr lang="en-GB" altLang="en-US">
                <a:latin typeface="Times" pitchFamily="18" charset="0"/>
              </a:rPr>
              <a:pPr/>
              <a:t>15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54B68BC-70BB-4B2D-93BB-4660FEB88E01}" type="slidenum">
              <a:rPr lang="en-GB" altLang="en-US">
                <a:latin typeface="Times" pitchFamily="18" charset="0"/>
              </a:rPr>
              <a:pPr/>
              <a:t>16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GIS</a:t>
            </a:r>
            <a:br>
              <a:rPr lang="en-GB" sz="2800" dirty="0" smtClean="0"/>
            </a:br>
            <a:r>
              <a:rPr lang="en-GB" sz="2800" dirty="0" smtClean="0"/>
              <a:t>Beverley Holland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GIS Data 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8"/>
          <p:cNvSpPr txBox="1">
            <a:spLocks noChangeArrowheads="1"/>
          </p:cNvSpPr>
          <p:nvPr/>
        </p:nvSpPr>
        <p:spPr bwMode="auto">
          <a:xfrm>
            <a:off x="971600" y="1260930"/>
            <a:ext cx="27876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 smtClean="0">
                <a:latin typeface="Arial" charset="0"/>
              </a:rPr>
              <a:t>Stages </a:t>
            </a:r>
            <a:r>
              <a:rPr lang="en-US" altLang="en-US" sz="2400" dirty="0">
                <a:latin typeface="Arial" charset="0"/>
              </a:rPr>
              <a:t>involved in constructing a GIS data model</a:t>
            </a:r>
          </a:p>
        </p:txBody>
      </p:sp>
      <p:pic>
        <p:nvPicPr>
          <p:cNvPr id="4099" name="Picture 19" descr="fig-3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7538"/>
            <a:ext cx="3328988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982046" y="3294063"/>
            <a:ext cx="3298784" cy="15179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 smtClean="0"/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390803049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Modes or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Temporal - Feb 10 </a:t>
            </a:r>
            <a:r>
              <a:rPr lang="en-GB" dirty="0" smtClean="0"/>
              <a:t>2019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Thematic - car accidents</a:t>
            </a:r>
          </a:p>
          <a:p>
            <a:pPr eaLnBrk="1" hangingPunct="1">
              <a:defRPr/>
            </a:pPr>
            <a:r>
              <a:rPr lang="en-GB" dirty="0" smtClean="0"/>
              <a:t>Spatial - near </a:t>
            </a:r>
            <a:r>
              <a:rPr lang="en-GB" dirty="0" smtClean="0"/>
              <a:t>IQ </a:t>
            </a:r>
            <a:r>
              <a:rPr lang="en-GB" dirty="0" smtClean="0"/>
              <a:t>car park</a:t>
            </a:r>
          </a:p>
          <a:p>
            <a:pPr eaLnBrk="1" hangingPunct="1">
              <a:defRPr/>
            </a:pPr>
            <a:r>
              <a:rPr lang="en-GB" dirty="0" smtClean="0"/>
              <a:t>Thus temporal dimensions indicate time, thematic indicates the characteristics of the real world feature and spatial gives it a location.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 smtClean="0"/>
              <a:t>Classifying Spatial Data – Entity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/>
              <a:t>Geographic theory employs the subdivision of spatial data into one of four object classes</a:t>
            </a:r>
            <a:endParaRPr lang="en-GB" sz="2400" dirty="0" smtClean="0"/>
          </a:p>
          <a:p>
            <a:pPr lvl="1" eaLnBrk="1" hangingPunct="1">
              <a:defRPr/>
            </a:pPr>
            <a:r>
              <a:rPr lang="en-GB" sz="1600" dirty="0" smtClean="0"/>
              <a:t>Points, Lines, Areas, Surfaces</a:t>
            </a:r>
          </a:p>
          <a:p>
            <a:pPr lvl="1" eaLnBrk="1" hangingPunct="1">
              <a:defRPr/>
            </a:pPr>
            <a:r>
              <a:rPr lang="en-GB" sz="1600" dirty="0" smtClean="0"/>
              <a:t>Vector Data structures - Use is made of the two-</a:t>
            </a:r>
            <a:r>
              <a:rPr lang="en-GB" sz="1600" dirty="0" err="1" smtClean="0"/>
              <a:t>dimentional</a:t>
            </a:r>
            <a:r>
              <a:rPr lang="en-GB" sz="1600" dirty="0" smtClean="0"/>
              <a:t> Cartesian (</a:t>
            </a:r>
            <a:r>
              <a:rPr lang="en-GB" sz="1600" dirty="0" err="1" smtClean="0"/>
              <a:t>x,y</a:t>
            </a:r>
            <a:r>
              <a:rPr lang="en-GB" sz="1600" dirty="0" smtClean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sz="1600" dirty="0" smtClean="0"/>
              <a:t>The following Diagram gives examples</a:t>
            </a:r>
            <a:endParaRPr lang="en-GB" sz="2000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2555776" y="4704395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640167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Raster and vector spatial data (Continued)</a:t>
            </a:r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93825"/>
            <a:ext cx="812800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Raster data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defRPr/>
            </a:pPr>
            <a:r>
              <a:rPr lang="en-GB" sz="2000" dirty="0" smtClean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2000" dirty="0" smtClean="0"/>
              <a:t>Basically we us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2000" dirty="0" smtClean="0"/>
              <a:t>In a simple raster structure different spatial features must be stored as separate data layers.</a:t>
            </a:r>
          </a:p>
          <a:p>
            <a:pPr eaLnBrk="1" hangingPunct="1">
              <a:defRPr/>
            </a:pPr>
            <a:r>
              <a:rPr lang="en-GB" sz="2000" dirty="0" smtClean="0"/>
              <a:t>To store images in raster format sometimes causes impact on the storage and retrieval of eth GIS map information.</a:t>
            </a:r>
          </a:p>
          <a:p>
            <a:pPr eaLnBrk="1" hangingPunct="1">
              <a:defRPr/>
            </a:pPr>
            <a:r>
              <a:rPr lang="en-GB" sz="2000" dirty="0" smtClean="0"/>
              <a:t>Because vector storage only need to retain the point values and then use is made of various algorithms the memory requirement are less.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609600" y="5445224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681163"/>
            <a:ext cx="8231187" cy="343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610578" y="5508241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Feature coding of cells in the raster world</a:t>
            </a:r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1720850"/>
            <a:ext cx="8177212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609600" y="585554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Data structures in the vector world: (a) simple data structure;</a:t>
            </a:r>
            <a:br>
              <a:rPr lang="en-US" altLang="en-US" dirty="0">
                <a:latin typeface="Arial" charset="0"/>
              </a:rPr>
            </a:br>
            <a:r>
              <a:rPr lang="en-US" altLang="en-US" dirty="0">
                <a:latin typeface="Arial" charset="0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63" y="504825"/>
            <a:ext cx="32766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8"/>
          <p:cNvSpPr txBox="1">
            <a:spLocks noChangeArrowheads="1"/>
          </p:cNvSpPr>
          <p:nvPr/>
        </p:nvSpPr>
        <p:spPr bwMode="auto">
          <a:xfrm>
            <a:off x="609600" y="5884863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endParaRPr lang="en-US" altLang="en-US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0483" name="Picture 10" descr="fig-3-17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3" y="1258888"/>
            <a:ext cx="8126412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361942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488950" y="5848320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r>
              <a:rPr lang="en-US" altLang="en-US" dirty="0">
                <a:latin typeface="Arial" charset="0"/>
              </a:rPr>
              <a:t> (Continued)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1507" name="Picture 7" descr="fig-3-17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" y="1254125"/>
            <a:ext cx="8123238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96851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603672" y="5799138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representation of the London Underground network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From SimonClark.org, © Simon Clark 2000, with permission</a:t>
            </a:r>
          </a:p>
        </p:txBody>
      </p:sp>
      <p:pic>
        <p:nvPicPr>
          <p:cNvPr id="34819" name="Picture 5" descr="fig-3-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468313"/>
            <a:ext cx="7497762" cy="532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583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2D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above slides indicate how we store information in 2 dimensions to represent geographical reality.</a:t>
            </a:r>
          </a:p>
          <a:p>
            <a:pPr eaLnBrk="1" hangingPunct="1">
              <a:defRPr/>
            </a:pPr>
            <a:r>
              <a:rPr lang="en-GB" dirty="0" smtClean="0"/>
              <a:t>This can be done in raster or vector format. </a:t>
            </a:r>
          </a:p>
          <a:p>
            <a:pPr eaLnBrk="1" hangingPunct="1">
              <a:defRPr/>
            </a:pPr>
            <a:r>
              <a:rPr lang="en-GB" dirty="0" smtClean="0"/>
              <a:t>The GIS software is able to distinguish between the data types.</a:t>
            </a:r>
          </a:p>
        </p:txBody>
      </p:sp>
    </p:spTree>
    <p:extLst>
      <p:ext uri="{BB962C8B-B14F-4D97-AF65-F5344CB8AC3E}">
        <p14:creationId xmlns:p14="http://schemas.microsoft.com/office/powerpoint/2010/main" val="2008879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467544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The layer-based approach</a:t>
            </a:r>
          </a:p>
        </p:txBody>
      </p:sp>
      <p:pic>
        <p:nvPicPr>
          <p:cNvPr id="35843" name="Picture 5" descr="fig-3-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725" y="581025"/>
            <a:ext cx="2325688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20352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source</a:t>
            </a:r>
          </a:p>
        </p:txBody>
      </p:sp>
      <p:sp>
        <p:nvSpPr>
          <p:cNvPr id="37891" name="Text Box 4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err="1" smtClean="0">
                <a:effectLst/>
              </a:rPr>
              <a:t>Hywood</a:t>
            </a:r>
            <a:r>
              <a:rPr lang="en-GB" altLang="en-US" dirty="0" smtClean="0">
                <a:effectLst/>
              </a:rPr>
              <a:t>, Cornelius and Carver, </a:t>
            </a:r>
            <a:r>
              <a:rPr lang="en-GB" altLang="en-US" i="1" dirty="0" smtClean="0">
                <a:effectLst/>
              </a:rPr>
              <a:t>An Introduction to Geographical Information Systems</a:t>
            </a:r>
            <a:r>
              <a:rPr lang="en-GB" altLang="en-US" dirty="0" smtClean="0">
                <a:effectLst/>
              </a:rPr>
              <a:t>, 3rd Edition</a:t>
            </a:r>
            <a:r>
              <a:rPr lang="en-GB" altLang="en-US" i="1" dirty="0" smtClean="0">
                <a:effectLst/>
              </a:rPr>
              <a:t> </a:t>
            </a:r>
            <a:r>
              <a:rPr lang="en-GB" altLang="en-US" dirty="0" smtClean="0">
                <a:effectLst/>
              </a:rPr>
              <a:t>© Pearson Education Limited 2012</a:t>
            </a:r>
          </a:p>
        </p:txBody>
      </p:sp>
    </p:spTree>
    <p:extLst>
      <p:ext uri="{BB962C8B-B14F-4D97-AF65-F5344CB8AC3E}">
        <p14:creationId xmlns:p14="http://schemas.microsoft.com/office/powerpoint/2010/main" val="850884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02474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Data from UK Borders and outline or Swansea using Wales output area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20" y="2060848"/>
            <a:ext cx="6700881" cy="3771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7954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Master Map Data of Swansea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20" y="2324100"/>
            <a:ext cx="6233173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Zoomed in detailed view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61" t="11439" r="18225" b="20745"/>
          <a:stretch/>
        </p:blipFill>
        <p:spPr bwMode="auto">
          <a:xfrm>
            <a:off x="2195736" y="2204864"/>
            <a:ext cx="5351274" cy="361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96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140</TotalTime>
  <Words>463</Words>
  <Application>Microsoft Office PowerPoint</Application>
  <PresentationFormat>On-screen Show (4:3)</PresentationFormat>
  <Paragraphs>52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Times</vt:lpstr>
      <vt:lpstr>Verdana</vt:lpstr>
      <vt:lpstr>Wingdings 2</vt:lpstr>
      <vt:lpstr>CAEM template</vt:lpstr>
      <vt:lpstr>GIS Beverley Holland</vt:lpstr>
      <vt:lpstr>PowerPoint Presentation</vt:lpstr>
      <vt:lpstr>Modes or dimensions</vt:lpstr>
      <vt:lpstr>Classifying Spatial Data – Entity Definition</vt:lpstr>
      <vt:lpstr>PowerPoint Presentation</vt:lpstr>
      <vt:lpstr>PowerPoint Presentation</vt:lpstr>
      <vt:lpstr>Raster data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2D</vt:lpstr>
      <vt:lpstr>PowerPoint Presentation</vt:lpstr>
      <vt:lpstr>source</vt:lpstr>
      <vt:lpstr>Data from UK Borders and outline or Swansea using Wales output area</vt:lpstr>
      <vt:lpstr>Master Map Data of Swansea</vt:lpstr>
      <vt:lpstr>Zoomed in detailed 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8</cp:revision>
  <dcterms:created xsi:type="dcterms:W3CDTF">2014-10-22T10:07:26Z</dcterms:created>
  <dcterms:modified xsi:type="dcterms:W3CDTF">2019-10-02T16:36:23Z</dcterms:modified>
</cp:coreProperties>
</file>