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Lst>
  <p:notesMasterIdLst>
    <p:notesMasterId r:id="rId11"/>
  </p:notes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0251" autoAdjust="0"/>
  </p:normalViewPr>
  <p:slideViewPr>
    <p:cSldViewPr snapToGrid="0">
      <p:cViewPr varScale="1">
        <p:scale>
          <a:sx n="55" d="100"/>
          <a:sy n="55" d="100"/>
        </p:scale>
        <p:origin x="1338"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29498E-5D98-4A16-A260-B6C3BB2CCB6A}" type="datetimeFigureOut">
              <a:rPr lang="en-US" smtClean="0"/>
              <a:t>2/21/2023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E99180-9FB3-4E64-8042-838A579D896C}" type="slidenum">
              <a:rPr lang="en-US" smtClean="0"/>
              <a:t>‹#›</a:t>
            </a:fld>
            <a:endParaRPr lang="en-US"/>
          </a:p>
        </p:txBody>
      </p:sp>
    </p:spTree>
    <p:extLst>
      <p:ext uri="{BB962C8B-B14F-4D97-AF65-F5344CB8AC3E}">
        <p14:creationId xmlns:p14="http://schemas.microsoft.com/office/powerpoint/2010/main" val="7305266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is about problem-solving and decision making at T.M. Lewin company. It addresses a PESTLE analysis of the macro-environmental factors contributing to T.M. Lewin’s profitability decline, discuss the problem's nature and impact on employees and the organisation, and use a Fishbone Diagram to carry out a cause-and-effect analysis of the problem. Finally, this presentation examine the many proposed solutions.</a:t>
            </a:r>
            <a:endParaRPr lang="en-US" dirty="0"/>
          </a:p>
        </p:txBody>
      </p:sp>
      <p:sp>
        <p:nvSpPr>
          <p:cNvPr id="4" name="Slide Number Placeholder 3"/>
          <p:cNvSpPr>
            <a:spLocks noGrp="1"/>
          </p:cNvSpPr>
          <p:nvPr>
            <p:ph type="sldNum" sz="quarter" idx="10"/>
          </p:nvPr>
        </p:nvSpPr>
        <p:spPr/>
        <p:txBody>
          <a:bodyPr/>
          <a:lstStyle/>
          <a:p>
            <a:fld id="{CCE99180-9FB3-4E64-8042-838A579D896C}" type="slidenum">
              <a:rPr lang="en-US" smtClean="0"/>
              <a:t>1</a:t>
            </a:fld>
            <a:endParaRPr lang="en-US"/>
          </a:p>
        </p:txBody>
      </p:sp>
    </p:spTree>
    <p:extLst>
      <p:ext uri="{BB962C8B-B14F-4D97-AF65-F5344CB8AC3E}">
        <p14:creationId xmlns:p14="http://schemas.microsoft.com/office/powerpoint/2010/main" val="1194712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declining profitability is the</a:t>
            </a:r>
            <a:r>
              <a:rPr lang="en-GB" baseline="0" dirty="0"/>
              <a:t> major problem </a:t>
            </a:r>
            <a:r>
              <a:rPr lang="en-GB" dirty="0"/>
              <a:t>affecting the T.M. Lewin Company as a result of the emergence of covid-19. The restrictions such as limited operation time, lockdowns and limited public meetings caused most companies to experience limited existence or even closure. For instance, when more and more people chose to work from home and formal events were scaled down, formal shirt sales dropped at the T.M. Lewin company (Butler, 2022). As a result, the company faced higher costs such as transport, energy, commodity prices and wages. Supply chain worries, inflation, and the current cost-of-living constraint affect consumer purchasing and, in turn, the company's bottom line. These issues have forced the company to enter an insolvency process and were bought by US-owned Torque Brands. These challenges have caused several impacts on the company's Employees and the organisation itself.</a:t>
            </a:r>
          </a:p>
          <a:p>
            <a:pPr marL="171450" indent="-171450">
              <a:buFont typeface="Arial" panose="020B0604020202020204" pitchFamily="34" charset="0"/>
              <a:buChar char="•"/>
            </a:pPr>
            <a:r>
              <a:rPr lang="en-GB" dirty="0"/>
              <a:t>The problem greatly impacted negatively to the employees and the organization itself. The employees</a:t>
            </a:r>
            <a:r>
              <a:rPr lang="en-GB" baseline="0" dirty="0"/>
              <a:t> faced pay cuts, layoffs and stress. The organization experienced underperformance in terms of finance, rising costs, supply chain issues and insolvency.</a:t>
            </a:r>
            <a:endParaRPr lang="en-US" dirty="0"/>
          </a:p>
        </p:txBody>
      </p:sp>
      <p:sp>
        <p:nvSpPr>
          <p:cNvPr id="4" name="Slide Number Placeholder 3"/>
          <p:cNvSpPr>
            <a:spLocks noGrp="1"/>
          </p:cNvSpPr>
          <p:nvPr>
            <p:ph type="sldNum" sz="quarter" idx="10"/>
          </p:nvPr>
        </p:nvSpPr>
        <p:spPr/>
        <p:txBody>
          <a:bodyPr/>
          <a:lstStyle/>
          <a:p>
            <a:fld id="{CCE99180-9FB3-4E64-8042-838A579D896C}" type="slidenum">
              <a:rPr lang="en-US" smtClean="0"/>
              <a:t>2</a:t>
            </a:fld>
            <a:endParaRPr lang="en-US"/>
          </a:p>
        </p:txBody>
      </p:sp>
    </p:spTree>
    <p:extLst>
      <p:ext uri="{BB962C8B-B14F-4D97-AF65-F5344CB8AC3E}">
        <p14:creationId xmlns:p14="http://schemas.microsoft.com/office/powerpoint/2010/main" val="829106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Political:</a:t>
            </a:r>
            <a:r>
              <a:rPr lang="en-GB" dirty="0"/>
              <a:t> The T M Lewin company was affected by government policies and restrictions such as lockdowns and reduced operation time (Butler, 2022). Several governments instituted lockdowns, curfews, and other restrictions on public gatherings to decrease the spread of the virus, and the number of persons hospitalised as a consequence had far-reaching effects on the economy, making it difficult for companies to thrive and people to maintain their level of life. </a:t>
            </a:r>
          </a:p>
          <a:p>
            <a:pPr marL="171450" indent="-171450">
              <a:buFont typeface="Arial" panose="020B0604020202020204" pitchFamily="34" charset="0"/>
              <a:buChar char="•"/>
            </a:pPr>
            <a:r>
              <a:rPr lang="en-GB" b="1" dirty="0"/>
              <a:t>Economic</a:t>
            </a:r>
            <a:r>
              <a:rPr lang="en-GB" dirty="0"/>
              <a:t>: T M Lewin could not pay debts due to the increased costs such as transport, labour and energy. The accrued costs were a result of reduced sales. The company experienced reduced sales due to reduced demand since most consumers were under restrictions such as lockdowns and curfews. </a:t>
            </a:r>
          </a:p>
          <a:p>
            <a:pPr marL="171450" indent="-171450">
              <a:buFont typeface="Arial" panose="020B0604020202020204" pitchFamily="34" charset="0"/>
              <a:buChar char="•"/>
            </a:pPr>
            <a:r>
              <a:rPr lang="en-GB" b="1" dirty="0"/>
              <a:t>Social:</a:t>
            </a:r>
            <a:r>
              <a:rPr lang="en-GB" dirty="0"/>
              <a:t> The decline in profitability results from restrictions on public social gatherings to control the spread of covid-19. T M Lewin’s target market was clients who love official clothing; however, most were under lockdown since most public events had been restricted (Butler, 2022). </a:t>
            </a:r>
          </a:p>
          <a:p>
            <a:pPr marL="171450" indent="-171450">
              <a:buFont typeface="Arial" panose="020B0604020202020204" pitchFamily="34" charset="0"/>
              <a:buChar char="•"/>
            </a:pPr>
            <a:r>
              <a:rPr lang="en-GB" b="1" dirty="0"/>
              <a:t>Technologica</a:t>
            </a:r>
            <a:r>
              <a:rPr lang="en-GB" b="0" dirty="0"/>
              <a:t>l</a:t>
            </a:r>
            <a:r>
              <a:rPr lang="en-GB" dirty="0"/>
              <a:t>: T M Lewin was unprepared for the covid-19 pandemic; thus, it needed to invest more in digital strategies such as digital marketing and online selling. Most companies during the covid-19 period utilised their digital strategies to market their products, reach their customers, and deliver their products, thus increasing their sales, a strategy that T M Lewin still needed to implement.</a:t>
            </a:r>
          </a:p>
          <a:p>
            <a:pPr marL="171450" indent="-171450">
              <a:buFont typeface="Arial" panose="020B0604020202020204" pitchFamily="34" charset="0"/>
              <a:buChar char="•"/>
            </a:pPr>
            <a:r>
              <a:rPr lang="en-GB" b="1" dirty="0"/>
              <a:t>Legal factors </a:t>
            </a:r>
            <a:r>
              <a:rPr lang="en-GB" dirty="0"/>
              <a:t>such as health and safety could also affect the decline in profits. Due to the need to prevent people from being infected by covid-19, most governments implemented rules and regulations to govern the control measures. Such rules and regulations included staying at home if affected by covid-19, mandatory tests and vaccinations. Failure to adhere to these rules and regulations could lead to legal implications, which instilled fear in consumers.</a:t>
            </a:r>
            <a:endParaRPr lang="en-US" dirty="0"/>
          </a:p>
        </p:txBody>
      </p:sp>
      <p:sp>
        <p:nvSpPr>
          <p:cNvPr id="4" name="Slide Number Placeholder 3"/>
          <p:cNvSpPr>
            <a:spLocks noGrp="1"/>
          </p:cNvSpPr>
          <p:nvPr>
            <p:ph type="sldNum" sz="quarter" idx="10"/>
          </p:nvPr>
        </p:nvSpPr>
        <p:spPr/>
        <p:txBody>
          <a:bodyPr/>
          <a:lstStyle/>
          <a:p>
            <a:fld id="{CCE99180-9FB3-4E64-8042-838A579D896C}" type="slidenum">
              <a:rPr lang="en-US" smtClean="0"/>
              <a:t>3</a:t>
            </a:fld>
            <a:endParaRPr lang="en-US"/>
          </a:p>
        </p:txBody>
      </p:sp>
    </p:spTree>
    <p:extLst>
      <p:ext uri="{BB962C8B-B14F-4D97-AF65-F5344CB8AC3E}">
        <p14:creationId xmlns:p14="http://schemas.microsoft.com/office/powerpoint/2010/main" val="36787165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figure summarises the factors that caused the profitability decline at the T M Lewin company. Among these factors included; poor planning, lack of technology, poor</a:t>
            </a:r>
            <a:r>
              <a:rPr lang="en-GB" baseline="0" dirty="0"/>
              <a:t> marketing skills, high costs, taxes, lack of government support and reduced product demand.</a:t>
            </a:r>
            <a:endParaRPr lang="en-US" dirty="0"/>
          </a:p>
        </p:txBody>
      </p:sp>
      <p:sp>
        <p:nvSpPr>
          <p:cNvPr id="4" name="Slide Number Placeholder 3"/>
          <p:cNvSpPr>
            <a:spLocks noGrp="1"/>
          </p:cNvSpPr>
          <p:nvPr>
            <p:ph type="sldNum" sz="quarter" idx="10"/>
          </p:nvPr>
        </p:nvSpPr>
        <p:spPr/>
        <p:txBody>
          <a:bodyPr/>
          <a:lstStyle/>
          <a:p>
            <a:fld id="{CCE99180-9FB3-4E64-8042-838A579D896C}" type="slidenum">
              <a:rPr lang="en-US" smtClean="0"/>
              <a:t>4</a:t>
            </a:fld>
            <a:endParaRPr lang="en-US"/>
          </a:p>
        </p:txBody>
      </p:sp>
    </p:spTree>
    <p:extLst>
      <p:ext uri="{BB962C8B-B14F-4D97-AF65-F5344CB8AC3E}">
        <p14:creationId xmlns:p14="http://schemas.microsoft.com/office/powerpoint/2010/main" val="4591212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1" dirty="0"/>
              <a:t>Restructuring management</a:t>
            </a:r>
            <a:r>
              <a:rPr lang="en-GB" dirty="0"/>
              <a:t>: As part of this, the company's management structure should be adjusted to emphasise other business areas and reallocate resources from less crucial ones. Because of these adjustments, the company will have much easier access to cutting-edge management techniques (Dziura, Jaki and </a:t>
            </a:r>
            <a:r>
              <a:rPr lang="en-GB" dirty="0" err="1"/>
              <a:t>Rojek</a:t>
            </a:r>
            <a:r>
              <a:rPr lang="en-GB" dirty="0"/>
              <a:t>, 2020). </a:t>
            </a:r>
          </a:p>
          <a:p>
            <a:pPr marL="171450" indent="-171450">
              <a:buFont typeface="Arial" panose="020B0604020202020204" pitchFamily="34" charset="0"/>
              <a:buChar char="•"/>
            </a:pPr>
            <a:r>
              <a:rPr lang="en-GB" b="1" dirty="0"/>
              <a:t>Improve supply chain management</a:t>
            </a:r>
            <a:r>
              <a:rPr lang="en-GB" dirty="0"/>
              <a:t>: The Company can improve its supply chain by engaging the IT department, increasing its visibility, implementing a good project plan and training the procurement team. According to Koberg &amp; </a:t>
            </a:r>
            <a:r>
              <a:rPr lang="en-GB" dirty="0" err="1"/>
              <a:t>Longoni</a:t>
            </a:r>
            <a:r>
              <a:rPr lang="en-GB" dirty="0"/>
              <a:t> (2019) such strategies will lead to a sustainable supply chain management.</a:t>
            </a:r>
          </a:p>
          <a:p>
            <a:pPr marL="171450" indent="-171450">
              <a:buFont typeface="Arial" panose="020B0604020202020204" pitchFamily="34" charset="0"/>
              <a:buChar char="•"/>
            </a:pPr>
            <a:r>
              <a:rPr lang="en-GB" b="1" dirty="0"/>
              <a:t>Invest in technology</a:t>
            </a:r>
            <a:r>
              <a:rPr lang="en-GB" dirty="0"/>
              <a:t>: The Company should consider incorporating IT in its departments and processes. The technology should mostly be incorporated into the supply chain management, marketing, and sales departments. </a:t>
            </a:r>
          </a:p>
          <a:p>
            <a:pPr marL="171450" indent="-171450">
              <a:buFont typeface="Arial" panose="020B0604020202020204" pitchFamily="34" charset="0"/>
              <a:buChar char="•"/>
            </a:pPr>
            <a:r>
              <a:rPr lang="en-GB" b="1" dirty="0"/>
              <a:t>Request for financial support</a:t>
            </a:r>
            <a:r>
              <a:rPr lang="en-GB" dirty="0"/>
              <a:t>:  All the proposed changes and approaches require finance; thus, the company needs a considerable sum of money to clear debts and costs and steer the projects. Therefore, the company is advised to look for extra finance through loans, grants and sponsorship, among other financial sources.</a:t>
            </a:r>
            <a:endParaRPr lang="en-US" dirty="0"/>
          </a:p>
        </p:txBody>
      </p:sp>
      <p:sp>
        <p:nvSpPr>
          <p:cNvPr id="4" name="Slide Number Placeholder 3"/>
          <p:cNvSpPr>
            <a:spLocks noGrp="1"/>
          </p:cNvSpPr>
          <p:nvPr>
            <p:ph type="sldNum" sz="quarter" idx="10"/>
          </p:nvPr>
        </p:nvSpPr>
        <p:spPr/>
        <p:txBody>
          <a:bodyPr/>
          <a:lstStyle/>
          <a:p>
            <a:fld id="{CCE99180-9FB3-4E64-8042-838A579D896C}" type="slidenum">
              <a:rPr lang="en-US" smtClean="0"/>
              <a:t>5</a:t>
            </a:fld>
            <a:endParaRPr lang="en-US"/>
          </a:p>
        </p:txBody>
      </p:sp>
    </p:spTree>
    <p:extLst>
      <p:ext uri="{BB962C8B-B14F-4D97-AF65-F5344CB8AC3E}">
        <p14:creationId xmlns:p14="http://schemas.microsoft.com/office/powerpoint/2010/main" val="2983036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96654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985457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6369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44050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73585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94652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79853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925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604824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527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651595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6522220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10934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111019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18821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940660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2/21/2023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320258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8A87A34-81AB-432B-8DAE-1953F412C126}" type="datetimeFigureOut">
              <a:rPr lang="en-US" smtClean="0"/>
              <a:pPr/>
              <a:t>2/21/2023</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522684271"/>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03405"/>
            <a:ext cx="9448800" cy="1467829"/>
          </a:xfrm>
        </p:spPr>
        <p:txBody>
          <a:bodyPr>
            <a:normAutofit/>
          </a:bodyPr>
          <a:lstStyle/>
          <a:p>
            <a:pPr algn="ctr"/>
            <a:r>
              <a:rPr lang="en-US" sz="4000" b="1" dirty="0"/>
              <a:t>Problem-Solving and Decision Making</a:t>
            </a:r>
          </a:p>
        </p:txBody>
      </p:sp>
      <p:sp>
        <p:nvSpPr>
          <p:cNvPr id="3" name="Subtitle 2"/>
          <p:cNvSpPr>
            <a:spLocks noGrp="1"/>
          </p:cNvSpPr>
          <p:nvPr>
            <p:ph type="subTitle" idx="1"/>
          </p:nvPr>
        </p:nvSpPr>
        <p:spPr>
          <a:xfrm>
            <a:off x="1371600" y="3632200"/>
            <a:ext cx="9448800" cy="2137535"/>
          </a:xfrm>
        </p:spPr>
        <p:txBody>
          <a:bodyPr>
            <a:normAutofit/>
          </a:bodyPr>
          <a:lstStyle/>
          <a:p>
            <a:r>
              <a:rPr lang="en-US" dirty="0">
                <a:solidFill>
                  <a:schemeClr val="tx1"/>
                </a:solidFill>
                <a:latin typeface="Arial" panose="020B0604020202020204" pitchFamily="34" charset="0"/>
                <a:cs typeface="Arial" panose="020B0604020202020204" pitchFamily="34" charset="0"/>
              </a:rPr>
              <a:t>Student Name: Cristina Serban </a:t>
            </a:r>
          </a:p>
          <a:p>
            <a:r>
              <a:rPr lang="en-US" dirty="0">
                <a:solidFill>
                  <a:schemeClr val="tx1"/>
                </a:solidFill>
                <a:latin typeface="Arial" panose="020B0604020202020204" pitchFamily="34" charset="0"/>
                <a:cs typeface="Arial" panose="020B0604020202020204" pitchFamily="34" charset="0"/>
              </a:rPr>
              <a:t>Student Number: 2128929</a:t>
            </a:r>
          </a:p>
          <a:p>
            <a:r>
              <a:rPr lang="en-US" dirty="0">
                <a:solidFill>
                  <a:schemeClr val="tx1"/>
                </a:solidFill>
                <a:latin typeface="Arial" panose="020B0604020202020204" pitchFamily="34" charset="0"/>
                <a:cs typeface="Arial" panose="020B0604020202020204" pitchFamily="34" charset="0"/>
              </a:rPr>
              <a:t>Course Code: </a:t>
            </a:r>
            <a:r>
              <a:rPr lang="en-GB" b="0" i="0" dirty="0">
                <a:solidFill>
                  <a:schemeClr val="tx1"/>
                </a:solidFill>
                <a:effectLst/>
                <a:latin typeface="Arial" panose="020B0604020202020204" pitchFamily="34" charset="0"/>
                <a:cs typeface="Arial" panose="020B0604020202020204" pitchFamily="34" charset="0"/>
              </a:rPr>
              <a:t>BMSW4004</a:t>
            </a:r>
          </a:p>
          <a:p>
            <a:r>
              <a:rPr lang="en-US" dirty="0">
                <a:solidFill>
                  <a:schemeClr val="tx1"/>
                </a:solidFill>
                <a:latin typeface="Arial" panose="020B0604020202020204" pitchFamily="34" charset="0"/>
                <a:cs typeface="Arial" panose="020B0604020202020204" pitchFamily="34" charset="0"/>
              </a:rPr>
              <a:t>Teacher name: </a:t>
            </a:r>
            <a:r>
              <a:rPr lang="en-GB" sz="1800" b="1"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Chijioke</a:t>
            </a:r>
            <a:r>
              <a:rPr lang="en-GB" sz="1800" b="1" dirty="0">
                <a:solidFill>
                  <a:schemeClr val="tx1"/>
                </a:solidFill>
                <a:effectLst/>
                <a:latin typeface="Arial" panose="020B0604020202020204" pitchFamily="34" charset="0"/>
                <a:ea typeface="Calibri" panose="020F0502020204030204" pitchFamily="34" charset="0"/>
                <a:cs typeface="Arial" panose="020B0604020202020204" pitchFamily="34" charset="0"/>
              </a:rPr>
              <a:t> D Uba</a:t>
            </a:r>
            <a:endParaRPr lang="en-GB" sz="1800" dirty="0">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pic>
        <p:nvPicPr>
          <p:cNvPr id="4" name="Picture 3" descr="JEEDA'S LOVE AND PASSION: APPRECIATE PROBLEM SOLVING / DECISION MAKING ...">
            <a:extLst>
              <a:ext uri="{FF2B5EF4-FFF2-40B4-BE49-F238E27FC236}">
                <a16:creationId xmlns:a16="http://schemas.microsoft.com/office/drawing/2014/main" id="{C48D77D0-3982-74E5-80D0-29BE95202C4F}"/>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0205" y="3953677"/>
            <a:ext cx="3099435" cy="2167255"/>
          </a:xfrm>
          <a:prstGeom prst="rect">
            <a:avLst/>
          </a:prstGeom>
          <a:ln>
            <a:noFill/>
          </a:ln>
          <a:effectLst>
            <a:outerShdw blurRad="292100" dist="139700" dir="2700000" algn="tl" rotWithShape="0">
              <a:srgbClr val="333333">
                <a:alpha val="65000"/>
              </a:srgbClr>
            </a:outerShdw>
          </a:effectLst>
        </p:spPr>
      </p:pic>
      <p:pic>
        <p:nvPicPr>
          <p:cNvPr id="5" name="Picture 4">
            <a:extLst>
              <a:ext uri="{FF2B5EF4-FFF2-40B4-BE49-F238E27FC236}">
                <a16:creationId xmlns:a16="http://schemas.microsoft.com/office/drawing/2014/main" id="{02E0A17C-5A49-61CC-EFC0-EAB819B931FE}"/>
              </a:ext>
            </a:extLst>
          </p:cNvPr>
          <p:cNvPicPr>
            <a:picLocks noChangeAspect="1"/>
          </p:cNvPicPr>
          <p:nvPr/>
        </p:nvPicPr>
        <p:blipFill>
          <a:blip r:embed="rId4"/>
          <a:stretch>
            <a:fillRect/>
          </a:stretch>
        </p:blipFill>
        <p:spPr>
          <a:xfrm>
            <a:off x="155153" y="263749"/>
            <a:ext cx="3073377" cy="1019927"/>
          </a:xfrm>
          <a:prstGeom prst="rect">
            <a:avLst/>
          </a:prstGeom>
        </p:spPr>
      </p:pic>
    </p:spTree>
    <p:extLst>
      <p:ext uri="{BB962C8B-B14F-4D97-AF65-F5344CB8AC3E}">
        <p14:creationId xmlns:p14="http://schemas.microsoft.com/office/powerpoint/2010/main" val="3764186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90885"/>
            <a:ext cx="10820400" cy="1293028"/>
          </a:xfrm>
        </p:spPr>
        <p:txBody>
          <a:bodyPr>
            <a:normAutofit/>
          </a:bodyPr>
          <a:lstStyle/>
          <a:p>
            <a:pPr algn="ctr"/>
            <a:r>
              <a:rPr lang="en-GB" sz="2800" b="1" dirty="0"/>
              <a:t>The Nature and Impact of the problem on Employees and Organisation</a:t>
            </a:r>
            <a:endParaRPr lang="en-US" sz="2800" b="1" dirty="0"/>
          </a:p>
        </p:txBody>
      </p:sp>
      <p:sp>
        <p:nvSpPr>
          <p:cNvPr id="3" name="Content Placeholder 2"/>
          <p:cNvSpPr>
            <a:spLocks noGrp="1"/>
          </p:cNvSpPr>
          <p:nvPr>
            <p:ph idx="1"/>
          </p:nvPr>
        </p:nvSpPr>
        <p:spPr>
          <a:xfrm>
            <a:off x="191729" y="2194560"/>
            <a:ext cx="4282675" cy="4545453"/>
          </a:xfrm>
        </p:spPr>
        <p:txBody>
          <a:bodyPr/>
          <a:lstStyle/>
          <a:p>
            <a:pPr marL="0" indent="0" algn="ctr">
              <a:buNone/>
            </a:pPr>
            <a:r>
              <a:rPr lang="en-US" b="1" dirty="0">
                <a:solidFill>
                  <a:srgbClr val="FF0000"/>
                </a:solidFill>
              </a:rPr>
              <a:t>The nature of the problem</a:t>
            </a:r>
          </a:p>
          <a:p>
            <a:r>
              <a:rPr lang="en-GB" dirty="0"/>
              <a:t>The declining profitability is the major affecting the T.M. Lewin Company.</a:t>
            </a:r>
          </a:p>
          <a:p>
            <a:r>
              <a:rPr lang="en-GB" dirty="0"/>
              <a:t>The problem has been caused by the emergence of covid-19</a:t>
            </a:r>
          </a:p>
          <a:p>
            <a:r>
              <a:rPr lang="en-US" dirty="0"/>
              <a:t>The company is incurring loses, rise in the costs and risk of losing its existence.</a:t>
            </a:r>
          </a:p>
          <a:p>
            <a:r>
              <a:rPr lang="en-US" dirty="0"/>
              <a:t>The problem has escalated into insolvency</a:t>
            </a:r>
          </a:p>
        </p:txBody>
      </p:sp>
      <p:sp>
        <p:nvSpPr>
          <p:cNvPr id="4" name="Content Placeholder 2"/>
          <p:cNvSpPr txBox="1">
            <a:spLocks/>
          </p:cNvSpPr>
          <p:nvPr/>
        </p:nvSpPr>
        <p:spPr>
          <a:xfrm>
            <a:off x="4808684" y="2194559"/>
            <a:ext cx="3371045"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buNone/>
            </a:pPr>
            <a:r>
              <a:rPr lang="en-US" b="1" dirty="0">
                <a:solidFill>
                  <a:srgbClr val="FF0000"/>
                </a:solidFill>
              </a:rPr>
              <a:t>Impact on the Employees</a:t>
            </a:r>
          </a:p>
          <a:p>
            <a:r>
              <a:rPr lang="en-US" dirty="0"/>
              <a:t>Pay cuts</a:t>
            </a:r>
          </a:p>
          <a:p>
            <a:r>
              <a:rPr lang="en-US" dirty="0"/>
              <a:t>Unemployment and Layoffs</a:t>
            </a:r>
          </a:p>
          <a:p>
            <a:r>
              <a:rPr lang="en-US" dirty="0"/>
              <a:t>Stress</a:t>
            </a:r>
          </a:p>
        </p:txBody>
      </p:sp>
      <p:sp>
        <p:nvSpPr>
          <p:cNvPr id="5" name="Content Placeholder 2"/>
          <p:cNvSpPr txBox="1">
            <a:spLocks/>
          </p:cNvSpPr>
          <p:nvPr/>
        </p:nvSpPr>
        <p:spPr>
          <a:xfrm>
            <a:off x="8514008" y="2194559"/>
            <a:ext cx="3371045" cy="402412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lgn="ctr">
              <a:buNone/>
            </a:pPr>
            <a:r>
              <a:rPr lang="en-US" b="1" dirty="0">
                <a:solidFill>
                  <a:srgbClr val="FF0000"/>
                </a:solidFill>
              </a:rPr>
              <a:t>Impact on the organization</a:t>
            </a:r>
          </a:p>
          <a:p>
            <a:r>
              <a:rPr lang="it-IT" dirty="0"/>
              <a:t>A decline in Financial performance</a:t>
            </a:r>
          </a:p>
          <a:p>
            <a:r>
              <a:rPr lang="en-GB" dirty="0"/>
              <a:t>Rising operational costs and prices</a:t>
            </a:r>
          </a:p>
          <a:p>
            <a:r>
              <a:rPr lang="en-GB" dirty="0"/>
              <a:t>Supply chain issues and rise in inflation</a:t>
            </a:r>
          </a:p>
          <a:p>
            <a:r>
              <a:rPr lang="en-US" dirty="0"/>
              <a:t>Insolvency</a:t>
            </a:r>
          </a:p>
        </p:txBody>
      </p:sp>
    </p:spTree>
    <p:extLst>
      <p:ext uri="{BB962C8B-B14F-4D97-AF65-F5344CB8AC3E}">
        <p14:creationId xmlns:p14="http://schemas.microsoft.com/office/powerpoint/2010/main" val="15966062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304" y="174438"/>
            <a:ext cx="10820400" cy="1182414"/>
          </a:xfrm>
        </p:spPr>
        <p:txBody>
          <a:bodyPr>
            <a:noAutofit/>
          </a:bodyPr>
          <a:lstStyle/>
          <a:p>
            <a:pPr algn="ctr"/>
            <a:r>
              <a:rPr lang="en-GB" sz="2800" b="1" dirty="0"/>
              <a:t>PESTLE Analysis of the Factors Contributing to the Problem</a:t>
            </a:r>
            <a:endParaRPr lang="en-US" sz="2800" b="1" dirty="0"/>
          </a:p>
        </p:txBody>
      </p:sp>
      <p:sp>
        <p:nvSpPr>
          <p:cNvPr id="3" name="Content Placeholder 2"/>
          <p:cNvSpPr>
            <a:spLocks noGrp="1"/>
          </p:cNvSpPr>
          <p:nvPr>
            <p:ph idx="1"/>
          </p:nvPr>
        </p:nvSpPr>
        <p:spPr>
          <a:xfrm>
            <a:off x="0" y="1356853"/>
            <a:ext cx="2735826" cy="3229896"/>
          </a:xfrm>
        </p:spPr>
        <p:txBody>
          <a:bodyPr/>
          <a:lstStyle/>
          <a:p>
            <a:pPr marL="0" indent="0">
              <a:buNone/>
            </a:pPr>
            <a:r>
              <a:rPr lang="en-US" b="1" dirty="0">
                <a:solidFill>
                  <a:srgbClr val="FF0000"/>
                </a:solidFill>
              </a:rPr>
              <a:t>Political factors</a:t>
            </a:r>
          </a:p>
          <a:p>
            <a:r>
              <a:rPr lang="en-US" dirty="0"/>
              <a:t>Lack of government support</a:t>
            </a:r>
          </a:p>
          <a:p>
            <a:r>
              <a:rPr lang="en-US" dirty="0"/>
              <a:t>Restrictions by the government</a:t>
            </a:r>
          </a:p>
          <a:p>
            <a:r>
              <a:rPr lang="en-US" dirty="0"/>
              <a:t>Unfavorable government taxes</a:t>
            </a:r>
          </a:p>
        </p:txBody>
      </p:sp>
      <p:sp>
        <p:nvSpPr>
          <p:cNvPr id="4" name="Content Placeholder 2"/>
          <p:cNvSpPr txBox="1">
            <a:spLocks/>
          </p:cNvSpPr>
          <p:nvPr/>
        </p:nvSpPr>
        <p:spPr>
          <a:xfrm>
            <a:off x="2630129" y="1356853"/>
            <a:ext cx="2915264" cy="266631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b="1" dirty="0">
                <a:solidFill>
                  <a:srgbClr val="FF0000"/>
                </a:solidFill>
              </a:rPr>
              <a:t>Economic factors</a:t>
            </a:r>
          </a:p>
          <a:p>
            <a:r>
              <a:rPr lang="en-US" dirty="0"/>
              <a:t>Reduced product demand</a:t>
            </a:r>
          </a:p>
          <a:p>
            <a:r>
              <a:rPr lang="en-US" dirty="0"/>
              <a:t>Increased debts</a:t>
            </a:r>
          </a:p>
          <a:p>
            <a:r>
              <a:rPr lang="en-US" dirty="0"/>
              <a:t>Supply chain issues</a:t>
            </a:r>
          </a:p>
        </p:txBody>
      </p:sp>
      <p:sp>
        <p:nvSpPr>
          <p:cNvPr id="5" name="Content Placeholder 2"/>
          <p:cNvSpPr txBox="1">
            <a:spLocks/>
          </p:cNvSpPr>
          <p:nvPr/>
        </p:nvSpPr>
        <p:spPr>
          <a:xfrm>
            <a:off x="5766619" y="1356853"/>
            <a:ext cx="2964426" cy="237448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b="1" dirty="0">
                <a:solidFill>
                  <a:srgbClr val="FF0000"/>
                </a:solidFill>
              </a:rPr>
              <a:t>Social factors</a:t>
            </a:r>
          </a:p>
          <a:p>
            <a:r>
              <a:rPr lang="en-US" dirty="0"/>
              <a:t>Gathering restrictions </a:t>
            </a:r>
          </a:p>
          <a:p>
            <a:r>
              <a:rPr lang="en-US" dirty="0"/>
              <a:t>High cost of living</a:t>
            </a:r>
          </a:p>
          <a:p>
            <a:r>
              <a:rPr lang="en-US" dirty="0"/>
              <a:t>Change in the consumer’s perception</a:t>
            </a:r>
          </a:p>
        </p:txBody>
      </p:sp>
      <p:sp>
        <p:nvSpPr>
          <p:cNvPr id="6" name="Content Placeholder 2"/>
          <p:cNvSpPr txBox="1">
            <a:spLocks/>
          </p:cNvSpPr>
          <p:nvPr/>
        </p:nvSpPr>
        <p:spPr>
          <a:xfrm>
            <a:off x="8952271" y="1356853"/>
            <a:ext cx="3023418" cy="237449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b="1" dirty="0">
                <a:solidFill>
                  <a:srgbClr val="FF0000"/>
                </a:solidFill>
              </a:rPr>
              <a:t>Technological factors</a:t>
            </a:r>
          </a:p>
          <a:p>
            <a:r>
              <a:rPr lang="en-US" dirty="0"/>
              <a:t>Poor digital marketing skills</a:t>
            </a:r>
          </a:p>
          <a:p>
            <a:r>
              <a:rPr lang="en-US" dirty="0"/>
              <a:t>Lack of incorporated technological models in the departments</a:t>
            </a:r>
          </a:p>
          <a:p>
            <a:endParaRPr lang="en-US" dirty="0"/>
          </a:p>
        </p:txBody>
      </p:sp>
      <p:sp>
        <p:nvSpPr>
          <p:cNvPr id="7" name="Content Placeholder 2"/>
          <p:cNvSpPr txBox="1">
            <a:spLocks/>
          </p:cNvSpPr>
          <p:nvPr/>
        </p:nvSpPr>
        <p:spPr>
          <a:xfrm>
            <a:off x="9239863" y="4395018"/>
            <a:ext cx="2735826" cy="201484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US" b="1" dirty="0">
                <a:solidFill>
                  <a:srgbClr val="FF0000"/>
                </a:solidFill>
              </a:rPr>
              <a:t>Legal factors</a:t>
            </a:r>
          </a:p>
          <a:p>
            <a:r>
              <a:rPr lang="en-US" dirty="0"/>
              <a:t>Unfavorable health rules</a:t>
            </a:r>
          </a:p>
          <a:p>
            <a:r>
              <a:rPr lang="en-US" dirty="0"/>
              <a:t>Unfavorable safety rules</a:t>
            </a:r>
          </a:p>
        </p:txBody>
      </p:sp>
    </p:spTree>
    <p:extLst>
      <p:ext uri="{BB962C8B-B14F-4D97-AF65-F5344CB8AC3E}">
        <p14:creationId xmlns:p14="http://schemas.microsoft.com/office/powerpoint/2010/main" val="7039902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9684" y="300733"/>
            <a:ext cx="8610600" cy="1026622"/>
          </a:xfrm>
        </p:spPr>
        <p:txBody>
          <a:bodyPr>
            <a:normAutofit/>
          </a:bodyPr>
          <a:lstStyle/>
          <a:p>
            <a:pPr algn="ctr"/>
            <a:r>
              <a:rPr lang="en-GB" sz="2800" b="1" dirty="0"/>
              <a:t>Cause-And-Effect Analysis (Fishbone Diagram) of the Problem</a:t>
            </a:r>
            <a:endParaRPr lang="en-US" sz="2800" b="1" dirty="0"/>
          </a:p>
        </p:txBody>
      </p:sp>
      <p:pic>
        <p:nvPicPr>
          <p:cNvPr id="4" name="Picture 3"/>
          <p:cNvPicPr>
            <a:picLocks noChangeAspect="1"/>
          </p:cNvPicPr>
          <p:nvPr/>
        </p:nvPicPr>
        <p:blipFill>
          <a:blip r:embed="rId3"/>
          <a:stretch>
            <a:fillRect/>
          </a:stretch>
        </p:blipFill>
        <p:spPr>
          <a:xfrm>
            <a:off x="965915" y="1593761"/>
            <a:ext cx="10522039" cy="4832796"/>
          </a:xfrm>
          <a:prstGeom prst="rect">
            <a:avLst/>
          </a:prstGeom>
        </p:spPr>
      </p:pic>
    </p:spTree>
    <p:extLst>
      <p:ext uri="{BB962C8B-B14F-4D97-AF65-F5344CB8AC3E}">
        <p14:creationId xmlns:p14="http://schemas.microsoft.com/office/powerpoint/2010/main" val="1019243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2141"/>
            <a:ext cx="10820400" cy="636724"/>
          </a:xfrm>
        </p:spPr>
        <p:txBody>
          <a:bodyPr>
            <a:normAutofit/>
          </a:bodyPr>
          <a:lstStyle/>
          <a:p>
            <a:pPr algn="ctr"/>
            <a:r>
              <a:rPr lang="en-GB" sz="2800" b="1" dirty="0"/>
              <a:t>Alternative Solutions</a:t>
            </a:r>
            <a:endParaRPr lang="en-US" sz="2800" b="1" dirty="0"/>
          </a:p>
        </p:txBody>
      </p:sp>
      <p:sp>
        <p:nvSpPr>
          <p:cNvPr id="3" name="Content Placeholder 2"/>
          <p:cNvSpPr>
            <a:spLocks noGrp="1"/>
          </p:cNvSpPr>
          <p:nvPr>
            <p:ph idx="1"/>
          </p:nvPr>
        </p:nvSpPr>
        <p:spPr/>
        <p:txBody>
          <a:bodyPr/>
          <a:lstStyle/>
          <a:p>
            <a:r>
              <a:rPr lang="en-US" dirty="0"/>
              <a:t>Restructuring management</a:t>
            </a:r>
          </a:p>
          <a:p>
            <a:r>
              <a:rPr lang="en-US" dirty="0"/>
              <a:t>Improve supply chain management</a:t>
            </a:r>
          </a:p>
          <a:p>
            <a:r>
              <a:rPr lang="en-US" dirty="0"/>
              <a:t>Invest in technology</a:t>
            </a:r>
          </a:p>
          <a:p>
            <a:r>
              <a:rPr lang="en-US" dirty="0"/>
              <a:t>Request for financial support</a:t>
            </a:r>
          </a:p>
        </p:txBody>
      </p:sp>
      <p:sp>
        <p:nvSpPr>
          <p:cNvPr id="4" name="Content Placeholder 2"/>
          <p:cNvSpPr txBox="1">
            <a:spLocks/>
          </p:cNvSpPr>
          <p:nvPr/>
        </p:nvSpPr>
        <p:spPr>
          <a:xfrm>
            <a:off x="5064369" y="5040622"/>
            <a:ext cx="2264900" cy="58645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0" indent="0">
              <a:buNone/>
            </a:pPr>
            <a:r>
              <a:rPr lang="en-GB" b="1" dirty="0">
                <a:solidFill>
                  <a:srgbClr val="FF0000"/>
                </a:solidFill>
              </a:rPr>
              <a:t>THANK YOU</a:t>
            </a:r>
          </a:p>
        </p:txBody>
      </p:sp>
    </p:spTree>
    <p:extLst>
      <p:ext uri="{BB962C8B-B14F-4D97-AF65-F5344CB8AC3E}">
        <p14:creationId xmlns:p14="http://schemas.microsoft.com/office/powerpoint/2010/main" val="196041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9039" y="380915"/>
            <a:ext cx="10820400" cy="857950"/>
          </a:xfrm>
        </p:spPr>
        <p:txBody>
          <a:bodyPr>
            <a:normAutofit/>
          </a:bodyPr>
          <a:lstStyle/>
          <a:p>
            <a:pPr algn="ctr"/>
            <a:r>
              <a:rPr lang="en-US" sz="2800" b="1" dirty="0"/>
              <a:t>References</a:t>
            </a:r>
          </a:p>
        </p:txBody>
      </p:sp>
      <p:sp>
        <p:nvSpPr>
          <p:cNvPr id="3" name="Content Placeholder 2"/>
          <p:cNvSpPr>
            <a:spLocks noGrp="1"/>
          </p:cNvSpPr>
          <p:nvPr>
            <p:ph idx="1"/>
          </p:nvPr>
        </p:nvSpPr>
        <p:spPr>
          <a:xfrm>
            <a:off x="685800" y="1563329"/>
            <a:ext cx="10820400" cy="3303640"/>
          </a:xfrm>
        </p:spPr>
        <p:txBody>
          <a:bodyPr>
            <a:normAutofit/>
          </a:bodyPr>
          <a:lstStyle/>
          <a:p>
            <a:r>
              <a:rPr lang="en-GB" dirty="0"/>
              <a:t>Butler, S. 2022. TM Lewin calls in administrators for second time in two years, The Guardian, 17 March, available at: https://www.theguardian.com/business/2022/mar/17/tm-lewin-calls-in-administrators-for-second-time-in-two-years [accessed 19 February 2023].</a:t>
            </a:r>
          </a:p>
          <a:p>
            <a:r>
              <a:rPr lang="en-GB" dirty="0"/>
              <a:t>Dziura, M., Jaki, A. and </a:t>
            </a:r>
            <a:r>
              <a:rPr lang="en-GB" dirty="0" err="1"/>
              <a:t>Rojek</a:t>
            </a:r>
            <a:r>
              <a:rPr lang="en-GB" dirty="0"/>
              <a:t>, T., 2020. Restructuring Management.</a:t>
            </a:r>
          </a:p>
          <a:p>
            <a:r>
              <a:rPr lang="en-GB" dirty="0"/>
              <a:t>Koberg, E. and </a:t>
            </a:r>
            <a:r>
              <a:rPr lang="en-GB" dirty="0" err="1"/>
              <a:t>Longoni</a:t>
            </a:r>
            <a:r>
              <a:rPr lang="en-GB" dirty="0"/>
              <a:t>, A., 2019. A systematic review of sustainable supply chain management in global supply chains. Journal of cleaner production, 207, pp.1084-1098. https://samiagamoura.com/_media/group2-papersystematicreview.pdf</a:t>
            </a:r>
          </a:p>
        </p:txBody>
      </p:sp>
    </p:spTree>
    <p:extLst>
      <p:ext uri="{BB962C8B-B14F-4D97-AF65-F5344CB8AC3E}">
        <p14:creationId xmlns:p14="http://schemas.microsoft.com/office/powerpoint/2010/main" val="25930235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8" ma:contentTypeDescription="Create a new document." ma:contentTypeScope="" ma:versionID="82402cbc78e57c238657508cfb4e8a2f">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8fca443dfeefe5506b3a97cd93199972"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4CAD3E-F8D1-4355-A535-FF80F17E47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c030f0c-32f4-4761-8968-de7f208a415f"/>
    <ds:schemaRef ds:uri="8ecffad1-7cd6-4418-bee0-2d8591d139c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95F6DA-3372-4240-B28F-70A90AFBACF1}">
  <ds:schemaRefs>
    <ds:schemaRef ds:uri="http://schemas.microsoft.com/sharepoint/v3/contenttype/forms"/>
  </ds:schemaRefs>
</ds:datastoreItem>
</file>

<file path=customXml/itemProps3.xml><?xml version="1.0" encoding="utf-8"?>
<ds:datastoreItem xmlns:ds="http://schemas.openxmlformats.org/officeDocument/2006/customXml" ds:itemID="{100A7CD8-D31B-481D-A89A-9ABA9C37C137}">
  <ds:schemaRefs>
    <ds:schemaRef ds:uri="http://schemas.openxmlformats.org/package/2006/metadata/core-properties"/>
    <ds:schemaRef ds:uri="http://purl.org/dc/elements/1.1/"/>
    <ds:schemaRef ds:uri="http://www.w3.org/XML/1998/namespace"/>
    <ds:schemaRef ds:uri="http://schemas.microsoft.com/office/2006/metadata/properties"/>
    <ds:schemaRef ds:uri="http://schemas.microsoft.com/office/2006/documentManagement/types"/>
    <ds:schemaRef ds:uri="http://purl.org/dc/terms/"/>
    <ds:schemaRef ds:uri="http://schemas.microsoft.com/office/infopath/2007/PartnerControls"/>
    <ds:schemaRef ds:uri="8ecffad1-7cd6-4418-bee0-2d8591d139cb"/>
    <ds:schemaRef ds:uri="http://purl.org/dc/dcmitype/"/>
    <ds:schemaRef ds:uri="ac030f0c-32f4-4761-8968-de7f208a415f"/>
  </ds:schemaRefs>
</ds:datastoreItem>
</file>

<file path=docProps/app.xml><?xml version="1.0" encoding="utf-8"?>
<Properties xmlns="http://schemas.openxmlformats.org/officeDocument/2006/extended-properties" xmlns:vt="http://schemas.openxmlformats.org/officeDocument/2006/docPropsVTypes">
  <Template>TM02836342[[fn=Ion]]</Template>
  <TotalTime>0</TotalTime>
  <Words>1181</Words>
  <Application>Microsoft Office PowerPoint</Application>
  <PresentationFormat>Widescreen</PresentationFormat>
  <Paragraphs>68</Paragraphs>
  <Slides>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Wingdings 3</vt:lpstr>
      <vt:lpstr>Ion</vt:lpstr>
      <vt:lpstr>Problem-Solving and Decision Making</vt:lpstr>
      <vt:lpstr>The Nature and Impact of the problem on Employees and Organisation</vt:lpstr>
      <vt:lpstr>PESTLE Analysis of the Factors Contributing to the Problem</vt:lpstr>
      <vt:lpstr>Cause-And-Effect Analysis (Fishbone Diagram) of the Problem</vt:lpstr>
      <vt:lpstr>Alternative Solutions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Problem-Solving and Decision Making</dc:title>
  <dc:creator>Windows User</dc:creator>
  <cp:lastModifiedBy>Cristina Serban (2128929)</cp:lastModifiedBy>
  <cp:revision>10</cp:revision>
  <dcterms:created xsi:type="dcterms:W3CDTF">2023-02-20T00:45:57Z</dcterms:created>
  <dcterms:modified xsi:type="dcterms:W3CDTF">2023-02-21T19:34:25Z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