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86"/>
  </p:normalViewPr>
  <p:slideViewPr>
    <p:cSldViewPr snapToGrid="0">
      <p:cViewPr varScale="1">
        <p:scale>
          <a:sx n="109" d="100"/>
          <a:sy n="109" d="100"/>
        </p:scale>
        <p:origin x="6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6111E3-2726-45E8-82A5-9761A2BC109F}" type="datetimeFigureOut">
              <a:rPr lang="en-GB" smtClean="0"/>
              <a:t>08/04/2023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B6591-041F-4849-95C9-49B19E9E8AD0}" type="slidenum">
              <a:rPr lang="en-GB" smtClean="0"/>
              <a:t>‹#›</a:t>
            </a:fld>
            <a:endParaRPr lang="en-GB"/>
          </a:p>
        </p:txBody>
      </p:sp>
    </p:spTree>
    <p:extLst>
      <p:ext uri="{BB962C8B-B14F-4D97-AF65-F5344CB8AC3E}">
        <p14:creationId xmlns:p14="http://schemas.microsoft.com/office/powerpoint/2010/main" val="348738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provided case study has exemplified on polio disease and its subsequent outbreak within the population of the United Kingdom. </a:t>
            </a:r>
          </a:p>
          <a:p>
            <a:pPr algn="just"/>
            <a:r>
              <a:rPr lang="en-US" dirty="0"/>
              <a:t>The disease as evidenced is caused by a polio virus and appear to be contagious in nature. </a:t>
            </a:r>
          </a:p>
          <a:p>
            <a:pPr algn="just"/>
            <a:r>
              <a:rPr lang="en-US" dirty="0"/>
              <a:t>The infection spreads fast within the population through excreta of the infected individuals. Therefore, understanding the fact that polio have a potential to cause an adverse health impact over the population the reaction to an outbreak is to find out how to control the occurrence of this disease. The reaction to the information of outbreak of polio is to focus on how to take strategic steps to prevent this disease as an epidemiology. </a:t>
            </a:r>
            <a:endParaRPr lang="en-IN" dirty="0"/>
          </a:p>
          <a:p>
            <a:endParaRPr lang="en-GB" dirty="0"/>
          </a:p>
        </p:txBody>
      </p:sp>
      <p:sp>
        <p:nvSpPr>
          <p:cNvPr id="4" name="Slide Number Placeholder 3"/>
          <p:cNvSpPr>
            <a:spLocks noGrp="1"/>
          </p:cNvSpPr>
          <p:nvPr>
            <p:ph type="sldNum" sz="quarter" idx="10"/>
          </p:nvPr>
        </p:nvSpPr>
        <p:spPr/>
        <p:txBody>
          <a:bodyPr/>
          <a:lstStyle/>
          <a:p>
            <a:fld id="{C7BB6591-041F-4849-95C9-49B19E9E8AD0}" type="slidenum">
              <a:rPr lang="en-GB" smtClean="0"/>
              <a:t>2</a:t>
            </a:fld>
            <a:endParaRPr lang="en-GB"/>
          </a:p>
        </p:txBody>
      </p:sp>
    </p:spTree>
    <p:extLst>
      <p:ext uri="{BB962C8B-B14F-4D97-AF65-F5344CB8AC3E}">
        <p14:creationId xmlns:p14="http://schemas.microsoft.com/office/powerpoint/2010/main" val="4149920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Hence adhering with this reaction, the actions that is disease by studying the pattern of infection, causes behind and the population that is vulnerable to get infected. The subsequent action to the new of outbreak of polio is to focus on investigating the ways to monitor this disease along with finding out ways to control the same. Also, on personal ground I would like to comment that subsequent action to the reaction of an outbreak of polio in the United Kingdom is to arrange for adequate funding and to appoint special medical teams to organize pilot studies and mass campaigning to aware the public from polio. </a:t>
            </a:r>
            <a:endParaRPr lang="en-IN" dirty="0"/>
          </a:p>
          <a:p>
            <a:endParaRPr lang="en-GB" dirty="0"/>
          </a:p>
        </p:txBody>
      </p:sp>
      <p:sp>
        <p:nvSpPr>
          <p:cNvPr id="4" name="Slide Number Placeholder 3"/>
          <p:cNvSpPr>
            <a:spLocks noGrp="1"/>
          </p:cNvSpPr>
          <p:nvPr>
            <p:ph type="sldNum" sz="quarter" idx="10"/>
          </p:nvPr>
        </p:nvSpPr>
        <p:spPr/>
        <p:txBody>
          <a:bodyPr/>
          <a:lstStyle/>
          <a:p>
            <a:fld id="{C7BB6591-041F-4849-95C9-49B19E9E8AD0}" type="slidenum">
              <a:rPr lang="en-GB" smtClean="0"/>
              <a:t>3</a:t>
            </a:fld>
            <a:endParaRPr lang="en-GB"/>
          </a:p>
        </p:txBody>
      </p:sp>
    </p:spTree>
    <p:extLst>
      <p:ext uri="{BB962C8B-B14F-4D97-AF65-F5344CB8AC3E}">
        <p14:creationId xmlns:p14="http://schemas.microsoft.com/office/powerpoint/2010/main" val="389720255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B7F40B73-F833-4640-BE7C-C69E7B3C1305}"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96195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F40B73-F833-4640-BE7C-C69E7B3C1305}" type="slidenum">
              <a:rPr lang="en-IN" smtClean="0"/>
              <a:t>‹#›</a:t>
            </a:fld>
            <a:endParaRPr lang="en-IN"/>
          </a:p>
        </p:txBody>
      </p:sp>
    </p:spTree>
    <p:extLst>
      <p:ext uri="{BB962C8B-B14F-4D97-AF65-F5344CB8AC3E}">
        <p14:creationId xmlns:p14="http://schemas.microsoft.com/office/powerpoint/2010/main" val="1421037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F40B73-F833-4640-BE7C-C69E7B3C1305}"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6963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430969-EB10-4EE3-A4E1-A6CAABEEE4B5}" type="datetimeFigureOut">
              <a:rPr lang="en-IN" smtClean="0"/>
              <a:t>08/04/23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F40B73-F833-4640-BE7C-C69E7B3C1305}" type="slidenum">
              <a:rPr lang="en-IN" smtClean="0"/>
              <a:t>‹#›</a:t>
            </a:fld>
            <a:endParaRPr lang="en-IN"/>
          </a:p>
        </p:txBody>
      </p:sp>
    </p:spTree>
    <p:extLst>
      <p:ext uri="{BB962C8B-B14F-4D97-AF65-F5344CB8AC3E}">
        <p14:creationId xmlns:p14="http://schemas.microsoft.com/office/powerpoint/2010/main" val="3900970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430969-EB10-4EE3-A4E1-A6CAABEEE4B5}" type="datetimeFigureOut">
              <a:rPr lang="en-IN" smtClean="0"/>
              <a:t>08/04/23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7F40B73-F833-4640-BE7C-C69E7B3C1305}"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614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430969-EB10-4EE3-A4E1-A6CAABEEE4B5}" type="datetimeFigureOut">
              <a:rPr lang="en-IN" smtClean="0"/>
              <a:t>08/04/23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7F40B73-F833-4640-BE7C-C69E7B3C1305}"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0152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430969-EB10-4EE3-A4E1-A6CAABEEE4B5}" type="datetimeFigureOut">
              <a:rPr lang="en-IN" smtClean="0"/>
              <a:t>08/04/23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7F40B73-F833-4640-BE7C-C69E7B3C1305}" type="slidenum">
              <a:rPr lang="en-IN" smtClean="0"/>
              <a:t>‹#›</a:t>
            </a:fld>
            <a:endParaRPr lang="en-IN"/>
          </a:p>
        </p:txBody>
      </p:sp>
    </p:spTree>
    <p:extLst>
      <p:ext uri="{BB962C8B-B14F-4D97-AF65-F5344CB8AC3E}">
        <p14:creationId xmlns:p14="http://schemas.microsoft.com/office/powerpoint/2010/main" val="1182466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430969-EB10-4EE3-A4E1-A6CAABEEE4B5}" type="datetimeFigureOut">
              <a:rPr lang="en-IN" smtClean="0"/>
              <a:t>08/04/23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F40B73-F833-4640-BE7C-C69E7B3C1305}"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4263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430969-EB10-4EE3-A4E1-A6CAABEEE4B5}" type="datetimeFigureOut">
              <a:rPr lang="en-IN" smtClean="0"/>
              <a:t>08/04/23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F40B73-F833-4640-BE7C-C69E7B3C1305}" type="slidenum">
              <a:rPr lang="en-IN" smtClean="0"/>
              <a:t>‹#›</a:t>
            </a:fld>
            <a:endParaRPr lang="en-IN"/>
          </a:p>
        </p:txBody>
      </p:sp>
    </p:spTree>
    <p:extLst>
      <p:ext uri="{BB962C8B-B14F-4D97-AF65-F5344CB8AC3E}">
        <p14:creationId xmlns:p14="http://schemas.microsoft.com/office/powerpoint/2010/main" val="1004582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430969-EB10-4EE3-A4E1-A6CAABEEE4B5}" type="datetimeFigureOut">
              <a:rPr lang="en-IN" smtClean="0"/>
              <a:t>08/04/23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7F40B73-F833-4640-BE7C-C69E7B3C1305}" type="slidenum">
              <a:rPr lang="en-IN" smtClean="0"/>
              <a:t>‹#›</a:t>
            </a:fld>
            <a:endParaRPr lang="en-IN"/>
          </a:p>
        </p:txBody>
      </p:sp>
    </p:spTree>
    <p:extLst>
      <p:ext uri="{BB962C8B-B14F-4D97-AF65-F5344CB8AC3E}">
        <p14:creationId xmlns:p14="http://schemas.microsoft.com/office/powerpoint/2010/main" val="2380458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F40B73-F833-4640-BE7C-C69E7B3C1305}"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2077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F40B73-F833-4640-BE7C-C69E7B3C1305}"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73560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F40B73-F833-4640-BE7C-C69E7B3C1305}" type="slidenum">
              <a:rPr lang="en-IN" smtClean="0"/>
              <a:t>‹#›</a:t>
            </a:fld>
            <a:endParaRPr lang="en-IN"/>
          </a:p>
        </p:txBody>
      </p:sp>
    </p:spTree>
    <p:extLst>
      <p:ext uri="{BB962C8B-B14F-4D97-AF65-F5344CB8AC3E}">
        <p14:creationId xmlns:p14="http://schemas.microsoft.com/office/powerpoint/2010/main" val="32996637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F40B73-F833-4640-BE7C-C69E7B3C1305}"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336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F40B73-F833-4640-BE7C-C69E7B3C1305}"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8960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F40B73-F833-4640-BE7C-C69E7B3C1305}"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08155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430969-EB10-4EE3-A4E1-A6CAABEEE4B5}" type="datetimeFigureOut">
              <a:rPr lang="en-IN" smtClean="0"/>
              <a:t>08/04/23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7F40B73-F833-4640-BE7C-C69E7B3C1305}"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075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D430969-EB10-4EE3-A4E1-A6CAABEEE4B5}" type="datetimeFigureOut">
              <a:rPr lang="en-IN" smtClean="0"/>
              <a:t>08/04/23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7F40B73-F833-4640-BE7C-C69E7B3C1305}" type="slidenum">
              <a:rPr lang="en-IN" smtClean="0"/>
              <a:t>‹#›</a:t>
            </a:fld>
            <a:endParaRPr lang="en-IN"/>
          </a:p>
        </p:txBody>
      </p:sp>
    </p:spTree>
    <p:extLst>
      <p:ext uri="{BB962C8B-B14F-4D97-AF65-F5344CB8AC3E}">
        <p14:creationId xmlns:p14="http://schemas.microsoft.com/office/powerpoint/2010/main" val="26151410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FF064-30F9-5048-25AF-E3ABBD179270}"/>
              </a:ext>
            </a:extLst>
          </p:cNvPr>
          <p:cNvSpPr>
            <a:spLocks noGrp="1"/>
          </p:cNvSpPr>
          <p:nvPr>
            <p:ph type="ctrTitle"/>
          </p:nvPr>
        </p:nvSpPr>
        <p:spPr/>
        <p:txBody>
          <a:bodyPr>
            <a:normAutofit/>
          </a:bodyPr>
          <a:lstStyle/>
          <a:p>
            <a:r>
              <a:rPr lang="en-IN" sz="3600" b="1" dirty="0"/>
              <a:t>INTRODUCTION TO PUBLIC HEALTH </a:t>
            </a:r>
          </a:p>
        </p:txBody>
      </p:sp>
      <p:sp>
        <p:nvSpPr>
          <p:cNvPr id="3" name="Subtitle 2"/>
          <p:cNvSpPr>
            <a:spLocks noGrp="1"/>
          </p:cNvSpPr>
          <p:nvPr>
            <p:ph type="subTitle" idx="1"/>
          </p:nvPr>
        </p:nvSpPr>
        <p:spPr/>
        <p:txBody>
          <a:bodyPr>
            <a:normAutofit/>
          </a:bodyPr>
          <a:lstStyle/>
          <a:p>
            <a:r>
              <a:rPr lang="en-US" b="1" dirty="0"/>
              <a:t>Task 1 – Group Discussion</a:t>
            </a:r>
            <a:endParaRPr lang="en-IN" b="1" dirty="0"/>
          </a:p>
          <a:p>
            <a:r>
              <a:rPr lang="en-US" sz="2000" b="1" dirty="0"/>
              <a:t>What might be the first action while addressing an outbreak referred to case study?</a:t>
            </a:r>
            <a:endParaRPr lang="en-GB" sz="2000" b="1" dirty="0"/>
          </a:p>
        </p:txBody>
      </p:sp>
    </p:spTree>
    <p:extLst>
      <p:ext uri="{BB962C8B-B14F-4D97-AF65-F5344CB8AC3E}">
        <p14:creationId xmlns:p14="http://schemas.microsoft.com/office/powerpoint/2010/main" val="2725832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9AE7B-6EBF-80E7-2F79-9F3E53C6A3B7}"/>
              </a:ext>
            </a:extLst>
          </p:cNvPr>
          <p:cNvSpPr>
            <a:spLocks noGrp="1"/>
          </p:cNvSpPr>
          <p:nvPr>
            <p:ph type="title"/>
          </p:nvPr>
        </p:nvSpPr>
        <p:spPr/>
        <p:txBody>
          <a:bodyPr>
            <a:normAutofit/>
          </a:bodyPr>
          <a:lstStyle/>
          <a:p>
            <a:r>
              <a:rPr lang="en-IN" sz="3600" b="1" dirty="0"/>
              <a:t>Probable first action while addressing an outbreak </a:t>
            </a:r>
          </a:p>
        </p:txBody>
      </p:sp>
      <p:sp>
        <p:nvSpPr>
          <p:cNvPr id="3" name="Content Placeholder 2">
            <a:extLst>
              <a:ext uri="{FF2B5EF4-FFF2-40B4-BE49-F238E27FC236}">
                <a16:creationId xmlns:a16="http://schemas.microsoft.com/office/drawing/2014/main" id="{A716F2B0-822F-AFB7-3930-E2AD6549424B}"/>
              </a:ext>
            </a:extLst>
          </p:cNvPr>
          <p:cNvSpPr>
            <a:spLocks noGrp="1"/>
          </p:cNvSpPr>
          <p:nvPr>
            <p:ph idx="1"/>
          </p:nvPr>
        </p:nvSpPr>
        <p:spPr>
          <a:xfrm>
            <a:off x="1203037" y="2556932"/>
            <a:ext cx="5437908" cy="3696086"/>
          </a:xfrm>
        </p:spPr>
        <p:txBody>
          <a:bodyPr>
            <a:normAutofit fontScale="92500" lnSpcReduction="20000"/>
          </a:bodyPr>
          <a:lstStyle/>
          <a:p>
            <a:pPr algn="just"/>
            <a:r>
              <a:rPr lang="en-US" dirty="0"/>
              <a:t>The provided case study has exemplified on polio disease and its subsequent outbreak within the population of the United Kingdom. </a:t>
            </a:r>
          </a:p>
          <a:p>
            <a:pPr algn="just"/>
            <a:r>
              <a:rPr lang="en-US" dirty="0"/>
              <a:t>The disease as evidenced is caused by a polio virus and appear to be contagious in nature. </a:t>
            </a:r>
          </a:p>
          <a:p>
            <a:pPr algn="just"/>
            <a:r>
              <a:rPr lang="en-US" dirty="0"/>
              <a:t>The infection spreads fast within the population through excreta of the infected individuals. </a:t>
            </a:r>
          </a:p>
          <a:p>
            <a:pPr algn="just"/>
            <a:r>
              <a:rPr lang="en-US" dirty="0"/>
              <a:t>The reaction to an outbreak is to find out how to control the occurrence of this disease. </a:t>
            </a:r>
            <a:endParaRPr lang="en-IN" dirty="0"/>
          </a:p>
        </p:txBody>
      </p:sp>
      <p:pic>
        <p:nvPicPr>
          <p:cNvPr id="1028" name="Picture 4" descr="The fight against polio continues – archive, 1957 | Polio | The Guardian"/>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7426037" y="2556932"/>
            <a:ext cx="3221181" cy="32211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526116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A8CE1-908F-1BFA-726C-7B3728E3F85E}"/>
              </a:ext>
            </a:extLst>
          </p:cNvPr>
          <p:cNvSpPr>
            <a:spLocks noGrp="1"/>
          </p:cNvSpPr>
          <p:nvPr>
            <p:ph type="title"/>
          </p:nvPr>
        </p:nvSpPr>
        <p:spPr/>
        <p:txBody>
          <a:bodyPr>
            <a:noAutofit/>
          </a:bodyPr>
          <a:lstStyle/>
          <a:p>
            <a:br>
              <a:rPr lang="en-US" sz="3600" dirty="0"/>
            </a:br>
            <a:r>
              <a:rPr lang="en-US" sz="3600" b="1" dirty="0"/>
              <a:t>The subsequent action </a:t>
            </a:r>
            <a:endParaRPr lang="en-IN" sz="3600" b="1" dirty="0"/>
          </a:p>
        </p:txBody>
      </p:sp>
      <p:sp>
        <p:nvSpPr>
          <p:cNvPr id="3" name="Content Placeholder 2">
            <a:extLst>
              <a:ext uri="{FF2B5EF4-FFF2-40B4-BE49-F238E27FC236}">
                <a16:creationId xmlns:a16="http://schemas.microsoft.com/office/drawing/2014/main" id="{84C139C6-862E-9558-9C36-F57C126E5105}"/>
              </a:ext>
            </a:extLst>
          </p:cNvPr>
          <p:cNvSpPr>
            <a:spLocks noGrp="1"/>
          </p:cNvSpPr>
          <p:nvPr>
            <p:ph idx="1"/>
          </p:nvPr>
        </p:nvSpPr>
        <p:spPr>
          <a:xfrm>
            <a:off x="1295401" y="2556932"/>
            <a:ext cx="5022271" cy="3455941"/>
          </a:xfrm>
        </p:spPr>
        <p:txBody>
          <a:bodyPr>
            <a:normAutofit fontScale="92500" lnSpcReduction="10000"/>
          </a:bodyPr>
          <a:lstStyle/>
          <a:p>
            <a:pPr algn="just"/>
            <a:r>
              <a:rPr lang="en-US" dirty="0"/>
              <a:t>Hence adhering with this reaction, the actions that is disease by studying the pattern of infection, causes behind and the population that is vulnerable to get infected.</a:t>
            </a:r>
          </a:p>
          <a:p>
            <a:pPr algn="just"/>
            <a:r>
              <a:rPr lang="en-US" dirty="0"/>
              <a:t>The subsequent action to the new of outbreak of polio is to focus on investigating the ways to monitor this disease along with finding out ways to control the same. </a:t>
            </a:r>
            <a:endParaRPr lang="en-IN" dirty="0"/>
          </a:p>
        </p:txBody>
      </p:sp>
      <p:pic>
        <p:nvPicPr>
          <p:cNvPr id="4" name="Picture 2" descr="Polio is back: National incident declared in UK as disease spreads for  first time in nearly 40 years"/>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6520872" y="2556932"/>
            <a:ext cx="4680193" cy="30452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82831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US" dirty="0" err="1"/>
              <a:t>Guglielmi</a:t>
            </a:r>
            <a:r>
              <a:rPr lang="en-US" dirty="0"/>
              <a:t>, G., 2022. What polio's UK presence means for global health. Nature, 607(7918), pp.225-225.</a:t>
            </a:r>
            <a:endParaRPr lang="en-IN" dirty="0"/>
          </a:p>
          <a:p>
            <a:endParaRPr lang="en-GB" dirty="0"/>
          </a:p>
        </p:txBody>
      </p:sp>
    </p:spTree>
    <p:extLst>
      <p:ext uri="{BB962C8B-B14F-4D97-AF65-F5344CB8AC3E}">
        <p14:creationId xmlns:p14="http://schemas.microsoft.com/office/powerpoint/2010/main" val="279373869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27</TotalTime>
  <Words>421</Words>
  <Application>Microsoft Macintosh PowerPoint</Application>
  <PresentationFormat>Widescreen</PresentationFormat>
  <Paragraphs>19</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Garamond</vt:lpstr>
      <vt:lpstr>Organic</vt:lpstr>
      <vt:lpstr>INTRODUCTION TO PUBLIC HEALTH </vt:lpstr>
      <vt:lpstr>Probable first action while addressing an outbreak </vt:lpstr>
      <vt:lpstr> The subsequent action </vt:lpstr>
      <vt:lpstr>References</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public health </dc:title>
  <dc:subject/>
  <dc:creator/>
  <cp:keywords/>
  <dc:description/>
  <cp:lastModifiedBy>Microsoft Office User</cp:lastModifiedBy>
  <cp:revision>13</cp:revision>
  <dcterms:created xsi:type="dcterms:W3CDTF">2023-04-05T14:18:58Z</dcterms:created>
  <dcterms:modified xsi:type="dcterms:W3CDTF">2023-04-08T01:49:46Z</dcterms:modified>
  <cp:category/>
</cp:coreProperties>
</file>