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FBDBD7-AFFC-4A13-B363-0FC5F2CF4A2F}" v="1" dt="2025-11-17T07:19:01.3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97" autoAdjust="0"/>
  </p:normalViewPr>
  <p:slideViewPr>
    <p:cSldViewPr snapToGrid="0">
      <p:cViewPr varScale="1">
        <p:scale>
          <a:sx n="65" d="100"/>
          <a:sy n="65" d="100"/>
        </p:scale>
        <p:origin x="43"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na Cerasela Hutanu" userId="e29d0604b9fdc9e0" providerId="LiveId" clId="{B2143015-A030-44CD-9EB9-89A82DFB8669}"/>
    <pc:docChg chg="modSld">
      <pc:chgData name="Adina Cerasela Hutanu" userId="e29d0604b9fdc9e0" providerId="LiveId" clId="{B2143015-A030-44CD-9EB9-89A82DFB8669}" dt="2025-11-17T11:06:28.197" v="56" actId="113"/>
      <pc:docMkLst>
        <pc:docMk/>
      </pc:docMkLst>
      <pc:sldChg chg="addSp modSp mod">
        <pc:chgData name="Adina Cerasela Hutanu" userId="e29d0604b9fdc9e0" providerId="LiveId" clId="{B2143015-A030-44CD-9EB9-89A82DFB8669}" dt="2025-11-17T11:06:28.197" v="56" actId="113"/>
        <pc:sldMkLst>
          <pc:docMk/>
          <pc:sldMk cId="2321255662" sldId="256"/>
        </pc:sldMkLst>
        <pc:spChg chg="add mod">
          <ac:chgData name="Adina Cerasela Hutanu" userId="e29d0604b9fdc9e0" providerId="LiveId" clId="{B2143015-A030-44CD-9EB9-89A82DFB8669}" dt="2025-11-17T11:06:28.197" v="56" actId="113"/>
          <ac:spMkLst>
            <pc:docMk/>
            <pc:sldMk cId="2321255662" sldId="256"/>
            <ac:spMk id="5" creationId="{DABA40CB-A9C3-37D7-0F8E-E7F03BB3FF2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2C7231-E139-4E5C-AFEA-C9CAE9210699}" type="datetimeFigureOut">
              <a:rPr lang="en-US" smtClean="0"/>
              <a:t>11/17/2025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AF0B6-06B6-436F-BDD6-AF1EEB69B296}" type="slidenum">
              <a:rPr lang="en-US" smtClean="0"/>
              <a:t>‹#›</a:t>
            </a:fld>
            <a:endParaRPr lang="en-US"/>
          </a:p>
        </p:txBody>
      </p:sp>
    </p:spTree>
    <p:extLst>
      <p:ext uri="{BB962C8B-B14F-4D97-AF65-F5344CB8AC3E}">
        <p14:creationId xmlns:p14="http://schemas.microsoft.com/office/powerpoint/2010/main" val="45100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Amira is three years old and she is a newcomer to the nursery. The patient becomes nervous with the departure of her carers, speaks minimally, and does not play with others. Its purpose is to apply the Cognitive Development Theory by Piaget to comprehend such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develop a support plan addressing her emotional, social, cognitive, and physical needs. The given approach will help to understand what she is going through and what assistance can make her feel safe and confident.</a:t>
            </a:r>
          </a:p>
          <a:p>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2</a:t>
            </a:fld>
            <a:endParaRPr lang="en-US"/>
          </a:p>
        </p:txBody>
      </p:sp>
    </p:spTree>
    <p:extLst>
      <p:ext uri="{BB962C8B-B14F-4D97-AF65-F5344CB8AC3E}">
        <p14:creationId xmlns:p14="http://schemas.microsoft.com/office/powerpoint/2010/main" val="322071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Piaget was of the view that knowledge was acquired step by step as children explore their world. The theory is influenced by major principles: the schemas, assimilation, accommodation, equilibration, stages of development, and characteristics of preoperational stage. These concepts demonstrate the thinking of the young children and the difference in the thinking of the young children as compared to that of the adult children. They help early years practitioners to comprehend the ways children learn by taking action, playing and being curious (Halpenny and Pettersen, 2013)</a:t>
            </a:r>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3</a:t>
            </a:fld>
            <a:endParaRPr lang="en-US"/>
          </a:p>
        </p:txBody>
      </p:sp>
    </p:spTree>
    <p:extLst>
      <p:ext uri="{BB962C8B-B14F-4D97-AF65-F5344CB8AC3E}">
        <p14:creationId xmlns:p14="http://schemas.microsoft.com/office/powerpoint/2010/main" val="1829743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Schemas are mental patterns children use to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what they know. Assimilation happens when a child fits new information into a familiar pattern. Accommodation happens when the pattern is changed because the new information does not fit. These two processes are balanced through equilibration, which helps children move toward clearer thinking when their ideas are challenged (</a:t>
            </a:r>
            <a:r>
              <a:rPr lang="en-US" sz="1200" kern="1200" dirty="0" err="1">
                <a:solidFill>
                  <a:schemeClr val="tx1"/>
                </a:solidFill>
                <a:effectLst/>
                <a:latin typeface="+mn-lt"/>
                <a:ea typeface="+mn-ea"/>
                <a:cs typeface="+mn-cs"/>
              </a:rPr>
              <a:t>Pakpahan</a:t>
            </a:r>
            <a:r>
              <a:rPr lang="en-US" sz="1200" kern="1200" dirty="0">
                <a:solidFill>
                  <a:schemeClr val="tx1"/>
                </a:solidFill>
                <a:effectLst/>
                <a:latin typeface="+mn-lt"/>
                <a:ea typeface="+mn-ea"/>
                <a:cs typeface="+mn-cs"/>
              </a:rPr>
              <a:t>, 2022).</a:t>
            </a:r>
          </a:p>
          <a:p>
            <a:r>
              <a:rPr lang="en-US" sz="1200" kern="1200" dirty="0">
                <a:solidFill>
                  <a:schemeClr val="tx1"/>
                </a:solidFill>
                <a:effectLst/>
                <a:latin typeface="+mn-lt"/>
                <a:ea typeface="+mn-ea"/>
                <a:cs typeface="+mn-cs"/>
              </a:rPr>
              <a:t>Piaget also described four stages of development. Amira is in the preoperational stage, which shapes how she communicates and how she understands relationships. This stage is marked by symbolic thinking, fast language growth, pretend play, and clear limits in logical reasoning (</a:t>
            </a:r>
            <a:r>
              <a:rPr lang="en-US" sz="1200" kern="1200" dirty="0" err="1">
                <a:solidFill>
                  <a:schemeClr val="tx1"/>
                </a:solidFill>
                <a:effectLst/>
                <a:latin typeface="+mn-lt"/>
                <a:ea typeface="+mn-ea"/>
                <a:cs typeface="+mn-cs"/>
              </a:rPr>
              <a:t>Anumaka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Madanagopal</a:t>
            </a:r>
            <a:r>
              <a:rPr lang="en-US" sz="1200" kern="1200" dirty="0">
                <a:solidFill>
                  <a:schemeClr val="tx1"/>
                </a:solidFill>
                <a:effectLst/>
                <a:latin typeface="+mn-lt"/>
                <a:ea typeface="+mn-ea"/>
                <a:cs typeface="+mn-cs"/>
              </a:rPr>
              <a:t>, 2020). Egocentrism is common and affects how children understand others. Centration also appears here and leads children to focus on one part of a situation while ignoring the rest (Sanghvi, 2020). These features explain many early years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provide realistic expectations of what a three year old can do.</a:t>
            </a:r>
          </a:p>
          <a:p>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4</a:t>
            </a:fld>
            <a:endParaRPr lang="en-US"/>
          </a:p>
        </p:txBody>
      </p:sp>
    </p:spTree>
    <p:extLst>
      <p:ext uri="{BB962C8B-B14F-4D97-AF65-F5344CB8AC3E}">
        <p14:creationId xmlns:p14="http://schemas.microsoft.com/office/powerpoint/2010/main" val="3992491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fact that Amira speaks very little indicates that her symbolic thinking is in its infantile stage. Children construct language through schema building and schema refining, thus at this stage when they are still in the early phase, communication may seem to be slow or unclear (</a:t>
            </a:r>
            <a:r>
              <a:rPr lang="en-US" sz="1200" kern="1200" dirty="0" err="1">
                <a:solidFill>
                  <a:schemeClr val="tx1"/>
                </a:solidFill>
                <a:effectLst/>
                <a:latin typeface="+mn-lt"/>
                <a:ea typeface="+mn-ea"/>
                <a:cs typeface="+mn-cs"/>
              </a:rPr>
              <a:t>Pakpahan</a:t>
            </a:r>
            <a:r>
              <a:rPr lang="en-US" sz="1200" kern="1200" dirty="0">
                <a:solidFill>
                  <a:schemeClr val="tx1"/>
                </a:solidFill>
                <a:effectLst/>
                <a:latin typeface="+mn-lt"/>
                <a:ea typeface="+mn-ea"/>
                <a:cs typeface="+mn-cs"/>
              </a:rPr>
              <a:t>, 2022).</a:t>
            </a:r>
          </a:p>
          <a:p>
            <a:r>
              <a:rPr lang="en-US" sz="1200" kern="1200" dirty="0">
                <a:solidFill>
                  <a:schemeClr val="tx1"/>
                </a:solidFill>
                <a:effectLst/>
                <a:latin typeface="+mn-lt"/>
                <a:ea typeface="+mn-ea"/>
                <a:cs typeface="+mn-cs"/>
              </a:rPr>
              <a:t>It is possible to understand her separation anxiety in terms of concrete thinking. Early childhood children are unable to comprehend abstractions such as time. Her carers may not know when they are going to come back and when they leave, this increases her anxiety (Sutherland, 1992).</a:t>
            </a:r>
          </a:p>
          <a:p>
            <a:r>
              <a:rPr lang="en-US" sz="1200" kern="1200" dirty="0">
                <a:solidFill>
                  <a:schemeClr val="tx1"/>
                </a:solidFill>
                <a:effectLst/>
                <a:latin typeface="+mn-lt"/>
                <a:ea typeface="+mn-ea"/>
                <a:cs typeface="+mn-cs"/>
              </a:rPr>
              <a:t>She has a problem with group play, which is associated with egocentrism. She might struggle to interpret the intentions of other kids, or to adapt her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to the continuous play. The restriction of speech is another barrier and it is not easy to negotiate or communicate needs. Social schemas might remain in the process of development, in particular when she had fewer experiences in group play before (</a:t>
            </a:r>
            <a:r>
              <a:rPr lang="en-US" sz="1200" kern="1200" dirty="0" err="1">
                <a:solidFill>
                  <a:schemeClr val="tx1"/>
                </a:solidFill>
                <a:effectLst/>
                <a:latin typeface="+mn-lt"/>
                <a:ea typeface="+mn-ea"/>
                <a:cs typeface="+mn-cs"/>
              </a:rPr>
              <a:t>Tosolini</a:t>
            </a:r>
            <a:r>
              <a:rPr lang="en-US" sz="1200" kern="1200" dirty="0">
                <a:solidFill>
                  <a:schemeClr val="tx1"/>
                </a:solidFill>
                <a:effectLst/>
                <a:latin typeface="+mn-lt"/>
                <a:ea typeface="+mn-ea"/>
                <a:cs typeface="+mn-cs"/>
              </a:rPr>
              <a:t> et al., 2025).</a:t>
            </a:r>
          </a:p>
          <a:p>
            <a:r>
              <a:rPr lang="en-US" sz="1200" kern="1200" dirty="0">
                <a:solidFill>
                  <a:schemeClr val="tx1"/>
                </a:solidFill>
                <a:effectLst/>
                <a:latin typeface="+mn-lt"/>
                <a:ea typeface="+mn-ea"/>
                <a:cs typeface="+mn-cs"/>
              </a:rPr>
              <a:t>The theory of Piaget reveals that her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are in line with her position in development. They are not signs of failure. They are symptoms of a young child as he/she develops the basis of communication and social cognition.</a:t>
            </a:r>
          </a:p>
          <a:p>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5</a:t>
            </a:fld>
            <a:endParaRPr lang="en-US"/>
          </a:p>
        </p:txBody>
      </p:sp>
    </p:spTree>
    <p:extLst>
      <p:ext uri="{BB962C8B-B14F-4D97-AF65-F5344CB8AC3E}">
        <p14:creationId xmlns:p14="http://schemas.microsoft.com/office/powerpoint/2010/main" val="1992942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Children are influenced by biological factors that influence their approach to new situations. The temperament of Amira could lead her to be more careful in parting with people that she is familiar with. The biological variations also dictate the rate of acquiring language as well as the reaction to stress by children. Maturation influences cognitive task readiness and the speed of children to go through developmental stages (</a:t>
            </a:r>
            <a:r>
              <a:rPr lang="en-US" sz="1200" kern="1200" dirty="0" err="1">
                <a:solidFill>
                  <a:schemeClr val="tx1"/>
                </a:solidFill>
                <a:effectLst/>
                <a:latin typeface="+mn-lt"/>
                <a:ea typeface="+mn-ea"/>
                <a:cs typeface="+mn-cs"/>
              </a:rPr>
              <a:t>Anumaka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Madanagopal</a:t>
            </a:r>
            <a:r>
              <a:rPr lang="en-US" sz="1200" kern="1200" dirty="0">
                <a:solidFill>
                  <a:schemeClr val="tx1"/>
                </a:solidFill>
                <a:effectLst/>
                <a:latin typeface="+mn-lt"/>
                <a:ea typeface="+mn-ea"/>
                <a:cs typeface="+mn-cs"/>
              </a:rPr>
              <a:t>, 2020). This process of biological influences and interacting with day to day experiences shapes learning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6</a:t>
            </a:fld>
            <a:endParaRPr lang="en-US"/>
          </a:p>
        </p:txBody>
      </p:sp>
    </p:spTree>
    <p:extLst>
      <p:ext uri="{BB962C8B-B14F-4D97-AF65-F5344CB8AC3E}">
        <p14:creationId xmlns:p14="http://schemas.microsoft.com/office/powerpoint/2010/main" val="4123379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Amira is also developed under environmental influences. Her home exposure to language, emotional safety given by her carers, and previous social experiences influence her confidence, communication skills and play skills. In case she has not received many opportunities to communicate with peers or has undergone stressful separation, it may also add to her present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(International Journal of Technology and Learning, 2025). Piaget believed that learning relies on experience, that is, Amira must have positive and frequent encounters in order to develop new schemas and feel secure enough to adventurousness.</a:t>
            </a:r>
          </a:p>
          <a:p>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7</a:t>
            </a:fld>
            <a:endParaRPr lang="en-US"/>
          </a:p>
        </p:txBody>
      </p:sp>
    </p:spTree>
    <p:extLst>
      <p:ext uri="{BB962C8B-B14F-4D97-AF65-F5344CB8AC3E}">
        <p14:creationId xmlns:p14="http://schemas.microsoft.com/office/powerpoint/2010/main" val="3962295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To guide Amira, the setting ought to be able to offer practical training, as young kids learn by do. Puzzles, blocks, and sensory play are some of the activities, which assist her to develop and sharpen schemas (Halpenny and Pettersen, 2013).</a:t>
            </a:r>
          </a:p>
          <a:p>
            <a:r>
              <a:rPr lang="en-US" sz="1200" kern="1200" dirty="0">
                <a:solidFill>
                  <a:schemeClr val="tx1"/>
                </a:solidFill>
                <a:effectLst/>
                <a:latin typeface="+mn-lt"/>
                <a:ea typeface="+mn-ea"/>
                <a:cs typeface="+mn-cs"/>
              </a:rPr>
              <a:t>Puppets, storytelling, and role-play should be promoted in the symbolic play. Such actions reinforce language and make her process experiences. During play, staff is able to model simple words and phrases, which assist in communication (</a:t>
            </a:r>
            <a:r>
              <a:rPr lang="en-US" sz="1200" kern="1200" dirty="0" err="1">
                <a:solidFill>
                  <a:schemeClr val="tx1"/>
                </a:solidFill>
                <a:effectLst/>
                <a:latin typeface="+mn-lt"/>
                <a:ea typeface="+mn-ea"/>
                <a:cs typeface="+mn-cs"/>
              </a:rPr>
              <a:t>Pakpahan</a:t>
            </a:r>
            <a:r>
              <a:rPr lang="en-US" sz="1200" kern="1200" dirty="0">
                <a:solidFill>
                  <a:schemeClr val="tx1"/>
                </a:solidFill>
                <a:effectLst/>
                <a:latin typeface="+mn-lt"/>
                <a:ea typeface="+mn-ea"/>
                <a:cs typeface="+mn-cs"/>
              </a:rPr>
              <a:t>, 2022).</a:t>
            </a:r>
          </a:p>
          <a:p>
            <a:r>
              <a:rPr lang="en-US" sz="1200" kern="1200" dirty="0">
                <a:solidFill>
                  <a:schemeClr val="tx1"/>
                </a:solidFill>
                <a:effectLst/>
                <a:latin typeface="+mn-lt"/>
                <a:ea typeface="+mn-ea"/>
                <a:cs typeface="+mn-cs"/>
              </a:rPr>
              <a:t>The process of language development can be enhanced by the use of short sentences that are clear in meaning, repetition and describing activities that take place as they occur. Small group will provide her with a safe environment to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speech without being overwhelmed.</a:t>
            </a:r>
          </a:p>
          <a:p>
            <a:r>
              <a:rPr lang="en-US" sz="1200" kern="1200" dirty="0">
                <a:solidFill>
                  <a:schemeClr val="tx1"/>
                </a:solidFill>
                <a:effectLst/>
                <a:latin typeface="+mn-lt"/>
                <a:ea typeface="+mn-ea"/>
                <a:cs typeface="+mn-cs"/>
              </a:rPr>
              <a:t>Anxiety can be minimized by routine. Visual schedules and regularity of transition prompts provide her with some organization and allow her to comprehend what is going to occur next (Sanghvi, 2020).</a:t>
            </a:r>
          </a:p>
          <a:p>
            <a:r>
              <a:rPr lang="en-US" sz="1200" kern="1200" dirty="0">
                <a:solidFill>
                  <a:schemeClr val="tx1"/>
                </a:solidFill>
                <a:effectLst/>
                <a:latin typeface="+mn-lt"/>
                <a:ea typeface="+mn-ea"/>
                <a:cs typeface="+mn-cs"/>
              </a:rPr>
              <a:t>Social activity with direction assists her in acquiring the initial social skills. The adults will be able to demonstrate the turn-taking, sharing, and emotion language and gradually withdraw as she gains confidence (</a:t>
            </a:r>
            <a:r>
              <a:rPr lang="en-US" sz="1200" kern="1200" dirty="0" err="1">
                <a:solidFill>
                  <a:schemeClr val="tx1"/>
                </a:solidFill>
                <a:effectLst/>
                <a:latin typeface="+mn-lt"/>
                <a:ea typeface="+mn-ea"/>
                <a:cs typeface="+mn-cs"/>
              </a:rPr>
              <a:t>Tosolini</a:t>
            </a:r>
            <a:r>
              <a:rPr lang="en-US" sz="1200" kern="1200" dirty="0">
                <a:solidFill>
                  <a:schemeClr val="tx1"/>
                </a:solidFill>
                <a:effectLst/>
                <a:latin typeface="+mn-lt"/>
                <a:ea typeface="+mn-ea"/>
                <a:cs typeface="+mn-cs"/>
              </a:rPr>
              <a:t> et al., 2025).</a:t>
            </a:r>
          </a:p>
          <a:p>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8</a:t>
            </a:fld>
            <a:endParaRPr lang="en-US"/>
          </a:p>
        </p:txBody>
      </p:sp>
    </p:spTree>
    <p:extLst>
      <p:ext uri="{BB962C8B-B14F-4D97-AF65-F5344CB8AC3E}">
        <p14:creationId xmlns:p14="http://schemas.microsoft.com/office/powerpoint/2010/main" val="4172279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theory put forward by Piaget is useful as it offers a clear framework in the explanation of early thinking and has influenced the contemporary practice in the early years (Sutherland, 1992). It puts an emphasis on the active exploration and acknowledges that children learn through direct experience.</a:t>
            </a:r>
          </a:p>
          <a:p>
            <a:r>
              <a:rPr lang="en-US" sz="1200" kern="1200" dirty="0">
                <a:solidFill>
                  <a:schemeClr val="tx1"/>
                </a:solidFill>
                <a:effectLst/>
                <a:latin typeface="+mn-lt"/>
                <a:ea typeface="+mn-ea"/>
                <a:cs typeface="+mn-cs"/>
              </a:rPr>
              <a:t>There are however limitations to the theory. Studies indicate that Piaget might have underestimated the capabilities of young children and that development lacks rigid stages as the term implies but rather it is flexible (</a:t>
            </a:r>
            <a:r>
              <a:rPr lang="en-US" sz="1200" kern="1200" dirty="0" err="1">
                <a:solidFill>
                  <a:schemeClr val="tx1"/>
                </a:solidFill>
                <a:effectLst/>
                <a:latin typeface="+mn-lt"/>
                <a:ea typeface="+mn-ea"/>
                <a:cs typeface="+mn-cs"/>
              </a:rPr>
              <a:t>Cerovac</a:t>
            </a:r>
            <a:r>
              <a:rPr lang="en-US" sz="1200" kern="1200" dirty="0">
                <a:solidFill>
                  <a:schemeClr val="tx1"/>
                </a:solidFill>
                <a:effectLst/>
                <a:latin typeface="+mn-lt"/>
                <a:ea typeface="+mn-ea"/>
                <a:cs typeface="+mn-cs"/>
              </a:rPr>
              <a:t>, 2025). The theory fails to consider cultural or social factors of learning, and it gives minimal consideration to the emotional development which is relevant in explaining the separation anxiety (Sanghvi, 2020). Despite these constraints, it is still an effective lens in helping to support such children as Amira.</a:t>
            </a:r>
          </a:p>
          <a:p>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9</a:t>
            </a:fld>
            <a:endParaRPr lang="en-US"/>
          </a:p>
        </p:txBody>
      </p:sp>
    </p:spTree>
    <p:extLst>
      <p:ext uri="{BB962C8B-B14F-4D97-AF65-F5344CB8AC3E}">
        <p14:creationId xmlns:p14="http://schemas.microsoft.com/office/powerpoint/2010/main" val="1241040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tenets of Piaget assist in explaining why Amira has a problem with separation, group play and communication. Knowing what stage of development she is in will provide an easier way to plan the appropriate support. Physical experiences, representative playing, explicit routines, and social interaction facilitated by a guide could make her feel safe and self-assured. Although the theory has certain limitations, it does not mean that the Piaget theory is not a powerful instrument of early years practice.</a:t>
            </a:r>
          </a:p>
          <a:p>
            <a:endParaRPr lang="en-US" dirty="0"/>
          </a:p>
        </p:txBody>
      </p:sp>
      <p:sp>
        <p:nvSpPr>
          <p:cNvPr id="4" name="Slide Number Placeholder 3"/>
          <p:cNvSpPr>
            <a:spLocks noGrp="1"/>
          </p:cNvSpPr>
          <p:nvPr>
            <p:ph type="sldNum" sz="quarter" idx="5"/>
          </p:nvPr>
        </p:nvSpPr>
        <p:spPr/>
        <p:txBody>
          <a:bodyPr/>
          <a:lstStyle/>
          <a:p>
            <a:fld id="{E55AF0B6-06B6-436F-BDD6-AF1EEB69B296}" type="slidenum">
              <a:rPr lang="en-US" smtClean="0"/>
              <a:t>10</a:t>
            </a:fld>
            <a:endParaRPr lang="en-US"/>
          </a:p>
        </p:txBody>
      </p:sp>
    </p:spTree>
    <p:extLst>
      <p:ext uri="{BB962C8B-B14F-4D97-AF65-F5344CB8AC3E}">
        <p14:creationId xmlns:p14="http://schemas.microsoft.com/office/powerpoint/2010/main" val="6274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A24E2-1760-9639-0D51-2638222891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B22BE6-3FC8-8F78-3D32-F1B3498455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8B4389-1CDB-AD72-F70C-66C258B127A1}"/>
              </a:ext>
            </a:extLst>
          </p:cNvPr>
          <p:cNvSpPr>
            <a:spLocks noGrp="1"/>
          </p:cNvSpPr>
          <p:nvPr>
            <p:ph type="body" idx="1"/>
          </p:nvPr>
        </p:nvSpPr>
        <p:spPr/>
        <p:txBody>
          <a:bodyPr/>
          <a:lstStyle/>
          <a:p>
            <a:r>
              <a:rPr lang="en-US" dirty="0"/>
              <a:t>The tenets of Piaget assist in explaining why Amira has a problem with separation, group play and communication. Knowing what stage of development she is in will provide an easier way to plan the appropriate support. Physical experiences, representative playing, explicit routines, and social interaction facilitated by a guide could make her feel safe and self-assured. Although the theory has certain limitations, it does not mean that the Piaget theory is not a powerful instrument of early years practice.</a:t>
            </a:r>
          </a:p>
          <a:p>
            <a:endParaRPr lang="en-US" dirty="0"/>
          </a:p>
        </p:txBody>
      </p:sp>
      <p:sp>
        <p:nvSpPr>
          <p:cNvPr id="4" name="Slide Number Placeholder 3">
            <a:extLst>
              <a:ext uri="{FF2B5EF4-FFF2-40B4-BE49-F238E27FC236}">
                <a16:creationId xmlns:a16="http://schemas.microsoft.com/office/drawing/2014/main" id="{F7DF4482-D7C8-286A-3500-BC23DC166974}"/>
              </a:ext>
            </a:extLst>
          </p:cNvPr>
          <p:cNvSpPr>
            <a:spLocks noGrp="1"/>
          </p:cNvSpPr>
          <p:nvPr>
            <p:ph type="sldNum" sz="quarter" idx="5"/>
          </p:nvPr>
        </p:nvSpPr>
        <p:spPr/>
        <p:txBody>
          <a:bodyPr/>
          <a:lstStyle/>
          <a:p>
            <a:fld id="{E55AF0B6-06B6-436F-BDD6-AF1EEB69B296}" type="slidenum">
              <a:rPr lang="en-US" smtClean="0"/>
              <a:t>11</a:t>
            </a:fld>
            <a:endParaRPr lang="en-US"/>
          </a:p>
        </p:txBody>
      </p:sp>
    </p:spTree>
    <p:extLst>
      <p:ext uri="{BB962C8B-B14F-4D97-AF65-F5344CB8AC3E}">
        <p14:creationId xmlns:p14="http://schemas.microsoft.com/office/powerpoint/2010/main" val="3288025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11/17/2025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11/17/2025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11/17/2025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11/17/2025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11/17/2025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98AE8-D4B4-75E7-3FF0-3618F36D1404}"/>
              </a:ext>
            </a:extLst>
          </p:cNvPr>
          <p:cNvSpPr>
            <a:spLocks noGrp="1"/>
          </p:cNvSpPr>
          <p:nvPr>
            <p:ph type="ctrTitle"/>
          </p:nvPr>
        </p:nvSpPr>
        <p:spPr>
          <a:xfrm>
            <a:off x="581188" y="242218"/>
            <a:ext cx="10993549" cy="1475013"/>
          </a:xfrm>
        </p:spPr>
        <p:txBody>
          <a:bodyPr/>
          <a:lstStyle/>
          <a:p>
            <a:r>
              <a:rPr lang="en-US" b="1" dirty="0"/>
              <a:t>PSYCHOLOGY IN HEALTH AND SOCIAL CARE</a:t>
            </a:r>
            <a:br>
              <a:rPr lang="en-US" dirty="0"/>
            </a:br>
            <a:endParaRPr lang="en-US" dirty="0"/>
          </a:p>
        </p:txBody>
      </p:sp>
      <p:sp>
        <p:nvSpPr>
          <p:cNvPr id="3" name="Subtitle 2">
            <a:extLst>
              <a:ext uri="{FF2B5EF4-FFF2-40B4-BE49-F238E27FC236}">
                <a16:creationId xmlns:a16="http://schemas.microsoft.com/office/drawing/2014/main" id="{4DE80897-C794-2AE2-E045-3F6A4AB279EE}"/>
              </a:ext>
            </a:extLst>
          </p:cNvPr>
          <p:cNvSpPr>
            <a:spLocks noGrp="1"/>
          </p:cNvSpPr>
          <p:nvPr>
            <p:ph type="subTitle" idx="1"/>
          </p:nvPr>
        </p:nvSpPr>
        <p:spPr>
          <a:xfrm>
            <a:off x="581191" y="2495444"/>
            <a:ext cx="10993546" cy="590321"/>
          </a:xfrm>
        </p:spPr>
        <p:txBody>
          <a:bodyPr/>
          <a:lstStyle/>
          <a:p>
            <a:r>
              <a:rPr lang="en-US" dirty="0"/>
              <a:t>ANALYSIS OF PIAGET COGNITIVE DEVELOPMENT THEORY</a:t>
            </a:r>
          </a:p>
        </p:txBody>
      </p:sp>
      <p:pic>
        <p:nvPicPr>
          <p:cNvPr id="4" name="Picture 3">
            <a:extLst>
              <a:ext uri="{FF2B5EF4-FFF2-40B4-BE49-F238E27FC236}">
                <a16:creationId xmlns:a16="http://schemas.microsoft.com/office/drawing/2014/main" id="{291879FB-13A3-ACA7-959C-37927D43746F}"/>
              </a:ext>
            </a:extLst>
          </p:cNvPr>
          <p:cNvPicPr>
            <a:picLocks noChangeAspect="1"/>
          </p:cNvPicPr>
          <p:nvPr/>
        </p:nvPicPr>
        <p:blipFill>
          <a:blip r:embed="rId2"/>
          <a:stretch>
            <a:fillRect/>
          </a:stretch>
        </p:blipFill>
        <p:spPr>
          <a:xfrm>
            <a:off x="849548" y="3317132"/>
            <a:ext cx="10512357" cy="2980920"/>
          </a:xfrm>
          <a:prstGeom prst="rect">
            <a:avLst/>
          </a:prstGeom>
        </p:spPr>
      </p:pic>
      <p:sp>
        <p:nvSpPr>
          <p:cNvPr id="5" name="Content Placeholder 2">
            <a:extLst>
              <a:ext uri="{FF2B5EF4-FFF2-40B4-BE49-F238E27FC236}">
                <a16:creationId xmlns:a16="http://schemas.microsoft.com/office/drawing/2014/main" id="{DABA40CB-A9C3-37D7-0F8E-E7F03BB3FF2D}"/>
              </a:ext>
            </a:extLst>
          </p:cNvPr>
          <p:cNvSpPr txBox="1">
            <a:spLocks/>
          </p:cNvSpPr>
          <p:nvPr/>
        </p:nvSpPr>
        <p:spPr>
          <a:xfrm>
            <a:off x="7197969" y="3985847"/>
            <a:ext cx="4325487" cy="2122854"/>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pPr>
              <a:spcBef>
                <a:spcPts val="0"/>
              </a:spcBef>
              <a:spcAft>
                <a:spcPts val="0"/>
              </a:spcAft>
            </a:pPr>
            <a:r>
              <a:rPr lang="en-GB" altLang="en-US" sz="1200" b="1" dirty="0"/>
              <a:t>Module Title</a:t>
            </a:r>
            <a:r>
              <a:rPr lang="en-GB" altLang="en-US" sz="1200" dirty="0"/>
              <a:t>: Psychology in Health and Social Care </a:t>
            </a:r>
          </a:p>
          <a:p>
            <a:pPr>
              <a:spcBef>
                <a:spcPts val="0"/>
              </a:spcBef>
              <a:spcAft>
                <a:spcPts val="0"/>
              </a:spcAft>
            </a:pPr>
            <a:r>
              <a:rPr lang="en-GB" altLang="en-US" sz="1200" b="1" u="sng" dirty="0"/>
              <a:t>Module code</a:t>
            </a:r>
            <a:r>
              <a:rPr lang="en-GB" altLang="en-US" sz="1200" dirty="0"/>
              <a:t>: LCHS4010</a:t>
            </a:r>
            <a:endParaRPr lang="en-GB" altLang="en-US" sz="1200" b="1" i="1" dirty="0"/>
          </a:p>
          <a:p>
            <a:pPr>
              <a:spcBef>
                <a:spcPts val="0"/>
              </a:spcBef>
              <a:spcAft>
                <a:spcPts val="0"/>
              </a:spcAft>
            </a:pPr>
            <a:r>
              <a:rPr lang="en-GB" altLang="en-US" sz="1200" b="1" u="sng" dirty="0"/>
              <a:t>Assignment Title:  </a:t>
            </a:r>
            <a:r>
              <a:rPr lang="en-GB" altLang="en-US" sz="1200" dirty="0"/>
              <a:t>Assessment 1: Individual </a:t>
            </a:r>
          </a:p>
          <a:p>
            <a:pPr>
              <a:spcBef>
                <a:spcPts val="0"/>
              </a:spcBef>
              <a:spcAft>
                <a:spcPts val="0"/>
              </a:spcAft>
            </a:pPr>
            <a:r>
              <a:rPr lang="en-GB" altLang="en-US" sz="1200" dirty="0"/>
              <a:t>Presentation</a:t>
            </a:r>
            <a:r>
              <a:rPr lang="en-GB" altLang="en-US" sz="1200" b="1" i="1" dirty="0"/>
              <a:t> </a:t>
            </a:r>
          </a:p>
          <a:p>
            <a:pPr>
              <a:spcBef>
                <a:spcPts val="0"/>
              </a:spcBef>
              <a:spcAft>
                <a:spcPts val="0"/>
              </a:spcAft>
            </a:pPr>
            <a:r>
              <a:rPr lang="en-GB" altLang="en-US" sz="1200" b="1" u="sng" dirty="0"/>
              <a:t>Student Name</a:t>
            </a:r>
            <a:r>
              <a:rPr lang="en-GB" altLang="en-US" sz="1200" b="1" i="1" dirty="0"/>
              <a:t>:  </a:t>
            </a:r>
            <a:r>
              <a:rPr lang="en-GB" altLang="en-US" sz="1200" dirty="0"/>
              <a:t>Faridah Namukasa</a:t>
            </a:r>
          </a:p>
          <a:p>
            <a:pPr>
              <a:spcBef>
                <a:spcPts val="0"/>
              </a:spcBef>
              <a:spcAft>
                <a:spcPts val="0"/>
              </a:spcAft>
            </a:pPr>
            <a:r>
              <a:rPr lang="en-GB" altLang="en-US" sz="1200" b="1" u="sng" dirty="0"/>
              <a:t>Student ID:  </a:t>
            </a:r>
            <a:r>
              <a:rPr lang="en-GB" altLang="en-US" sz="1200" u="sng" dirty="0"/>
              <a:t>2429800</a:t>
            </a:r>
            <a:endParaRPr lang="en-GB" altLang="en-US" sz="1200" i="1" dirty="0"/>
          </a:p>
          <a:p>
            <a:pPr>
              <a:spcBef>
                <a:spcPts val="0"/>
              </a:spcBef>
              <a:spcAft>
                <a:spcPts val="0"/>
              </a:spcAft>
            </a:pPr>
            <a:r>
              <a:rPr lang="en-GB" altLang="en-US" sz="1200" b="1" u="sng" dirty="0"/>
              <a:t>Lecturer’s Name</a:t>
            </a:r>
            <a:r>
              <a:rPr lang="en-GB" altLang="en-US" sz="1200" b="1" i="1" dirty="0"/>
              <a:t>:  </a:t>
            </a:r>
            <a:r>
              <a:rPr lang="en-GB" altLang="en-US" sz="1200" dirty="0"/>
              <a:t>MUHAMMAD ALIYU</a:t>
            </a:r>
          </a:p>
        </p:txBody>
      </p:sp>
    </p:spTree>
    <p:extLst>
      <p:ext uri="{BB962C8B-B14F-4D97-AF65-F5344CB8AC3E}">
        <p14:creationId xmlns:p14="http://schemas.microsoft.com/office/powerpoint/2010/main" val="2321255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67524-4444-58FE-22A8-FBF8D92DF48D}"/>
              </a:ext>
            </a:extLst>
          </p:cNvPr>
          <p:cNvSpPr>
            <a:spLocks noGrp="1"/>
          </p:cNvSpPr>
          <p:nvPr>
            <p:ph type="title"/>
          </p:nvPr>
        </p:nvSpPr>
        <p:spPr/>
        <p:txBody>
          <a:bodyPr/>
          <a:lstStyle/>
          <a:p>
            <a:pPr algn="ctr"/>
            <a:r>
              <a:rPr lang="en-US" b="1" dirty="0"/>
              <a:t>INTRODUCTION </a:t>
            </a:r>
          </a:p>
        </p:txBody>
      </p:sp>
      <p:sp>
        <p:nvSpPr>
          <p:cNvPr id="3" name="Content Placeholder 2">
            <a:extLst>
              <a:ext uri="{FF2B5EF4-FFF2-40B4-BE49-F238E27FC236}">
                <a16:creationId xmlns:a16="http://schemas.microsoft.com/office/drawing/2014/main" id="{CDF16A6F-48F9-B8EB-D4CF-F8A969424CF9}"/>
              </a:ext>
            </a:extLst>
          </p:cNvPr>
          <p:cNvSpPr>
            <a:spLocks noGrp="1"/>
          </p:cNvSpPr>
          <p:nvPr>
            <p:ph idx="1"/>
          </p:nvPr>
        </p:nvSpPr>
        <p:spPr>
          <a:xfrm>
            <a:off x="581192" y="2180496"/>
            <a:ext cx="5741787" cy="4142483"/>
          </a:xfrm>
          <a:ln>
            <a:solidFill>
              <a:schemeClr val="accent1"/>
            </a:solidFill>
          </a:ln>
        </p:spPr>
        <p:txBody>
          <a:bodyPr>
            <a:normAutofit/>
          </a:bodyPr>
          <a:lstStyle/>
          <a:p>
            <a:pPr>
              <a:lnSpc>
                <a:spcPct val="150000"/>
              </a:lnSpc>
            </a:pPr>
            <a:r>
              <a:rPr lang="en-US" dirty="0"/>
              <a:t>Amira is three years old and new to the nursery environment.</a:t>
            </a:r>
          </a:p>
          <a:p>
            <a:pPr>
              <a:lnSpc>
                <a:spcPct val="150000"/>
              </a:lnSpc>
            </a:pPr>
            <a:r>
              <a:rPr lang="en-US" dirty="0"/>
              <a:t>She shows separation anxiety, limited speech, and avoids social or group play.</a:t>
            </a:r>
          </a:p>
          <a:p>
            <a:pPr>
              <a:lnSpc>
                <a:spcPct val="150000"/>
              </a:lnSpc>
            </a:pPr>
            <a:r>
              <a:rPr lang="en-US" dirty="0"/>
              <a:t>Piaget’s theory helps explain her </a:t>
            </a:r>
            <a:r>
              <a:rPr lang="en-US" dirty="0" err="1"/>
              <a:t>behaviour</a:t>
            </a:r>
            <a:r>
              <a:rPr lang="en-US" dirty="0"/>
              <a:t> and developmental thinking patterns.</a:t>
            </a:r>
          </a:p>
          <a:p>
            <a:pPr>
              <a:lnSpc>
                <a:spcPct val="150000"/>
              </a:lnSpc>
            </a:pPr>
            <a:r>
              <a:rPr lang="en-US" dirty="0"/>
              <a:t>The approach guides support for her emotional, social, cognitive, and physical needs.</a:t>
            </a:r>
          </a:p>
          <a:p>
            <a:endParaRPr lang="en-US" dirty="0"/>
          </a:p>
        </p:txBody>
      </p:sp>
      <p:pic>
        <p:nvPicPr>
          <p:cNvPr id="4" name="Picture 3">
            <a:extLst>
              <a:ext uri="{FF2B5EF4-FFF2-40B4-BE49-F238E27FC236}">
                <a16:creationId xmlns:a16="http://schemas.microsoft.com/office/drawing/2014/main" id="{73F08917-093E-721E-1369-216CDA07E3D7}"/>
              </a:ext>
            </a:extLst>
          </p:cNvPr>
          <p:cNvPicPr>
            <a:picLocks noChangeAspect="1"/>
          </p:cNvPicPr>
          <p:nvPr/>
        </p:nvPicPr>
        <p:blipFill>
          <a:blip r:embed="rId3"/>
          <a:stretch>
            <a:fillRect/>
          </a:stretch>
        </p:blipFill>
        <p:spPr>
          <a:xfrm>
            <a:off x="6482370" y="2101174"/>
            <a:ext cx="5317281" cy="4221805"/>
          </a:xfrm>
          <a:prstGeom prst="rect">
            <a:avLst/>
          </a:prstGeom>
        </p:spPr>
      </p:pic>
    </p:spTree>
    <p:extLst>
      <p:ext uri="{BB962C8B-B14F-4D97-AF65-F5344CB8AC3E}">
        <p14:creationId xmlns:p14="http://schemas.microsoft.com/office/powerpoint/2010/main" val="3731107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E554E-19E8-9E82-5F79-59468707FC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5A27B8-10A4-49EC-C1F1-D5C3717898C5}"/>
              </a:ext>
            </a:extLst>
          </p:cNvPr>
          <p:cNvSpPr>
            <a:spLocks noGrp="1"/>
          </p:cNvSpPr>
          <p:nvPr>
            <p:ph type="title"/>
          </p:nvPr>
        </p:nvSpPr>
        <p:spPr/>
        <p:txBody>
          <a:bodyPr/>
          <a:lstStyle/>
          <a:p>
            <a:pPr algn="ctr"/>
            <a:r>
              <a:rPr lang="en-US" b="1" dirty="0"/>
              <a:t>OVERVIEW OF THE THEORY</a:t>
            </a:r>
          </a:p>
        </p:txBody>
      </p:sp>
      <p:sp>
        <p:nvSpPr>
          <p:cNvPr id="3" name="Content Placeholder 2">
            <a:extLst>
              <a:ext uri="{FF2B5EF4-FFF2-40B4-BE49-F238E27FC236}">
                <a16:creationId xmlns:a16="http://schemas.microsoft.com/office/drawing/2014/main" id="{D793D1E7-E6D8-4C09-4DDE-690A2C469D68}"/>
              </a:ext>
            </a:extLst>
          </p:cNvPr>
          <p:cNvSpPr>
            <a:spLocks noGrp="1"/>
          </p:cNvSpPr>
          <p:nvPr>
            <p:ph idx="1"/>
          </p:nvPr>
        </p:nvSpPr>
        <p:spPr>
          <a:xfrm>
            <a:off x="581192" y="2180496"/>
            <a:ext cx="5741787" cy="4142483"/>
          </a:xfrm>
          <a:ln>
            <a:solidFill>
              <a:schemeClr val="accent1"/>
            </a:solidFill>
          </a:ln>
        </p:spPr>
        <p:txBody>
          <a:bodyPr>
            <a:normAutofit lnSpcReduction="10000"/>
          </a:bodyPr>
          <a:lstStyle/>
          <a:p>
            <a:pPr>
              <a:lnSpc>
                <a:spcPct val="150000"/>
              </a:lnSpc>
            </a:pPr>
            <a:r>
              <a:rPr lang="en-US" dirty="0"/>
              <a:t>Piaget believed children build knowledge gradually through exploration and direct experience(Wadsworth, 1971).</a:t>
            </a:r>
          </a:p>
          <a:p>
            <a:pPr>
              <a:lnSpc>
                <a:spcPct val="150000"/>
              </a:lnSpc>
            </a:pPr>
            <a:r>
              <a:rPr lang="en-US" dirty="0"/>
              <a:t>The theory includes schemas, assimilation, accommodation, equilibration, and developmental stages.</a:t>
            </a:r>
          </a:p>
          <a:p>
            <a:pPr>
              <a:lnSpc>
                <a:spcPct val="150000"/>
              </a:lnSpc>
            </a:pPr>
            <a:r>
              <a:rPr lang="en-US" dirty="0"/>
              <a:t>These ideas explain how young children think differently from older children and adults.</a:t>
            </a:r>
          </a:p>
          <a:p>
            <a:pPr>
              <a:lnSpc>
                <a:spcPct val="150000"/>
              </a:lnSpc>
            </a:pPr>
            <a:r>
              <a:rPr lang="en-US" dirty="0"/>
              <a:t>They help practitioners understand learning through action, curiosity, and purposeful play.</a:t>
            </a:r>
          </a:p>
          <a:p>
            <a:endParaRPr lang="en-US" dirty="0"/>
          </a:p>
        </p:txBody>
      </p:sp>
      <p:pic>
        <p:nvPicPr>
          <p:cNvPr id="5" name="Picture 4" descr="A group of icons with text&#10;&#10;AI-generated content may be incorrect.">
            <a:extLst>
              <a:ext uri="{FF2B5EF4-FFF2-40B4-BE49-F238E27FC236}">
                <a16:creationId xmlns:a16="http://schemas.microsoft.com/office/drawing/2014/main" id="{5D715E8C-B85D-DCAB-B7F6-B92A5EA65F5E}"/>
              </a:ext>
            </a:extLst>
          </p:cNvPr>
          <p:cNvPicPr>
            <a:picLocks noChangeAspect="1"/>
          </p:cNvPicPr>
          <p:nvPr/>
        </p:nvPicPr>
        <p:blipFill>
          <a:blip r:embed="rId3"/>
          <a:stretch>
            <a:fillRect/>
          </a:stretch>
        </p:blipFill>
        <p:spPr>
          <a:xfrm>
            <a:off x="6708684" y="2180496"/>
            <a:ext cx="5243171" cy="3850532"/>
          </a:xfrm>
          <a:prstGeom prst="rect">
            <a:avLst/>
          </a:prstGeom>
        </p:spPr>
      </p:pic>
      <p:sp>
        <p:nvSpPr>
          <p:cNvPr id="7" name="TextBox 6">
            <a:extLst>
              <a:ext uri="{FF2B5EF4-FFF2-40B4-BE49-F238E27FC236}">
                <a16:creationId xmlns:a16="http://schemas.microsoft.com/office/drawing/2014/main" id="{E417C6EE-37A0-A5B7-060C-182EE1A65A07}"/>
              </a:ext>
            </a:extLst>
          </p:cNvPr>
          <p:cNvSpPr txBox="1"/>
          <p:nvPr/>
        </p:nvSpPr>
        <p:spPr>
          <a:xfrm>
            <a:off x="7840836" y="6031028"/>
            <a:ext cx="2821329" cy="246221"/>
          </a:xfrm>
          <a:prstGeom prst="rect">
            <a:avLst/>
          </a:prstGeom>
          <a:noFill/>
        </p:spPr>
        <p:txBody>
          <a:bodyPr wrap="square">
            <a:spAutoFit/>
          </a:bodyPr>
          <a:lstStyle/>
          <a:p>
            <a:r>
              <a:rPr lang="en-US" sz="1000" dirty="0"/>
              <a:t>Piaget theory (Wadsworth, 1971).</a:t>
            </a:r>
          </a:p>
        </p:txBody>
      </p:sp>
    </p:spTree>
    <p:extLst>
      <p:ext uri="{BB962C8B-B14F-4D97-AF65-F5344CB8AC3E}">
        <p14:creationId xmlns:p14="http://schemas.microsoft.com/office/powerpoint/2010/main" val="3622372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3F1359-C2C0-D6AD-8A28-2CC59EE9DB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DC544B-99DA-747A-FF7F-4E2FA757E8CC}"/>
              </a:ext>
            </a:extLst>
          </p:cNvPr>
          <p:cNvSpPr>
            <a:spLocks noGrp="1"/>
          </p:cNvSpPr>
          <p:nvPr>
            <p:ph type="title"/>
          </p:nvPr>
        </p:nvSpPr>
        <p:spPr/>
        <p:txBody>
          <a:bodyPr/>
          <a:lstStyle/>
          <a:p>
            <a:pPr algn="ctr"/>
            <a:r>
              <a:rPr lang="en-US" b="1" dirty="0"/>
              <a:t>EXPLAINING THE TENETS OF THE THEORY</a:t>
            </a:r>
          </a:p>
        </p:txBody>
      </p:sp>
      <p:sp>
        <p:nvSpPr>
          <p:cNvPr id="3" name="Content Placeholder 2">
            <a:extLst>
              <a:ext uri="{FF2B5EF4-FFF2-40B4-BE49-F238E27FC236}">
                <a16:creationId xmlns:a16="http://schemas.microsoft.com/office/drawing/2014/main" id="{9B62FCE3-9820-A2C8-646B-A40293180803}"/>
              </a:ext>
            </a:extLst>
          </p:cNvPr>
          <p:cNvSpPr>
            <a:spLocks noGrp="1"/>
          </p:cNvSpPr>
          <p:nvPr>
            <p:ph idx="1"/>
          </p:nvPr>
        </p:nvSpPr>
        <p:spPr>
          <a:xfrm>
            <a:off x="581192" y="2180496"/>
            <a:ext cx="5741787" cy="4142483"/>
          </a:xfrm>
          <a:ln>
            <a:solidFill>
              <a:schemeClr val="accent1"/>
            </a:solidFill>
          </a:ln>
        </p:spPr>
        <p:txBody>
          <a:bodyPr>
            <a:normAutofit/>
          </a:bodyPr>
          <a:lstStyle/>
          <a:p>
            <a:pPr>
              <a:lnSpc>
                <a:spcPct val="150000"/>
              </a:lnSpc>
            </a:pPr>
            <a:r>
              <a:rPr lang="en-US" dirty="0"/>
              <a:t>Schemas </a:t>
            </a:r>
            <a:r>
              <a:rPr lang="en-US" dirty="0" err="1"/>
              <a:t>organise</a:t>
            </a:r>
            <a:r>
              <a:rPr lang="en-US" dirty="0"/>
              <a:t> knowledge, while assimilation and accommodation change understanding through experience.</a:t>
            </a:r>
          </a:p>
          <a:p>
            <a:pPr>
              <a:lnSpc>
                <a:spcPct val="150000"/>
              </a:lnSpc>
            </a:pPr>
            <a:r>
              <a:rPr lang="en-US" dirty="0"/>
              <a:t>Equilibration balances these processes to help children progress toward clearer thinking.</a:t>
            </a:r>
          </a:p>
          <a:p>
            <a:endParaRPr lang="en-US" dirty="0"/>
          </a:p>
        </p:txBody>
      </p:sp>
      <p:pic>
        <p:nvPicPr>
          <p:cNvPr id="5" name="Picture 4" descr="A diagram of a different type of application&#10;&#10;AI-generated content may be incorrect.">
            <a:extLst>
              <a:ext uri="{FF2B5EF4-FFF2-40B4-BE49-F238E27FC236}">
                <a16:creationId xmlns:a16="http://schemas.microsoft.com/office/drawing/2014/main" id="{4C80FB7C-54D6-1A7C-9BBC-8EF919D666CC}"/>
              </a:ext>
            </a:extLst>
          </p:cNvPr>
          <p:cNvPicPr>
            <a:picLocks noChangeAspect="1"/>
          </p:cNvPicPr>
          <p:nvPr/>
        </p:nvPicPr>
        <p:blipFill>
          <a:blip r:embed="rId3"/>
          <a:stretch>
            <a:fillRect/>
          </a:stretch>
        </p:blipFill>
        <p:spPr>
          <a:xfrm>
            <a:off x="6368375" y="2180497"/>
            <a:ext cx="5319221" cy="3519166"/>
          </a:xfrm>
          <a:prstGeom prst="rect">
            <a:avLst/>
          </a:prstGeom>
        </p:spPr>
      </p:pic>
      <p:sp>
        <p:nvSpPr>
          <p:cNvPr id="7" name="TextBox 6">
            <a:extLst>
              <a:ext uri="{FF2B5EF4-FFF2-40B4-BE49-F238E27FC236}">
                <a16:creationId xmlns:a16="http://schemas.microsoft.com/office/drawing/2014/main" id="{B9381C83-663E-457F-B753-F9067D8F35CA}"/>
              </a:ext>
            </a:extLst>
          </p:cNvPr>
          <p:cNvSpPr txBox="1"/>
          <p:nvPr/>
        </p:nvSpPr>
        <p:spPr>
          <a:xfrm>
            <a:off x="6557818" y="5767630"/>
            <a:ext cx="4378332" cy="276999"/>
          </a:xfrm>
          <a:prstGeom prst="rect">
            <a:avLst/>
          </a:prstGeom>
          <a:noFill/>
        </p:spPr>
        <p:txBody>
          <a:bodyPr wrap="square">
            <a:spAutoFit/>
          </a:bodyPr>
          <a:lstStyle/>
          <a:p>
            <a:r>
              <a:rPr lang="en-US" sz="1200" dirty="0"/>
              <a:t>Piaget theory  snippets (</a:t>
            </a:r>
            <a:r>
              <a:rPr lang="en-US" sz="1200" dirty="0" err="1"/>
              <a:t>Anumaka</a:t>
            </a:r>
            <a:r>
              <a:rPr lang="en-US" sz="1200" dirty="0"/>
              <a:t> and </a:t>
            </a:r>
            <a:r>
              <a:rPr lang="en-US" sz="1200" dirty="0" err="1"/>
              <a:t>Madanagopal</a:t>
            </a:r>
            <a:r>
              <a:rPr lang="en-US" sz="1200" dirty="0"/>
              <a:t>, 2020). </a:t>
            </a:r>
          </a:p>
        </p:txBody>
      </p:sp>
    </p:spTree>
    <p:extLst>
      <p:ext uri="{BB962C8B-B14F-4D97-AF65-F5344CB8AC3E}">
        <p14:creationId xmlns:p14="http://schemas.microsoft.com/office/powerpoint/2010/main" val="786980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3BFFE-86C6-BA46-E746-EF824626B7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5B4E98-0816-5EE6-171C-89F8F6781925}"/>
              </a:ext>
            </a:extLst>
          </p:cNvPr>
          <p:cNvSpPr>
            <a:spLocks noGrp="1"/>
          </p:cNvSpPr>
          <p:nvPr>
            <p:ph type="title"/>
          </p:nvPr>
        </p:nvSpPr>
        <p:spPr/>
        <p:txBody>
          <a:bodyPr/>
          <a:lstStyle/>
          <a:p>
            <a:pPr algn="ctr"/>
            <a:r>
              <a:rPr lang="en-US" b="1" dirty="0"/>
              <a:t>APPLYING PIAGET TO AMIRA</a:t>
            </a:r>
          </a:p>
        </p:txBody>
      </p:sp>
      <p:sp>
        <p:nvSpPr>
          <p:cNvPr id="3" name="Content Placeholder 2">
            <a:extLst>
              <a:ext uri="{FF2B5EF4-FFF2-40B4-BE49-F238E27FC236}">
                <a16:creationId xmlns:a16="http://schemas.microsoft.com/office/drawing/2014/main" id="{E1DB1BF3-6E12-DBDE-5264-29946879278D}"/>
              </a:ext>
            </a:extLst>
          </p:cNvPr>
          <p:cNvSpPr>
            <a:spLocks noGrp="1"/>
          </p:cNvSpPr>
          <p:nvPr>
            <p:ph idx="1"/>
          </p:nvPr>
        </p:nvSpPr>
        <p:spPr>
          <a:xfrm>
            <a:off x="581192" y="2180496"/>
            <a:ext cx="5741787" cy="4142483"/>
          </a:xfrm>
          <a:ln>
            <a:solidFill>
              <a:schemeClr val="accent1"/>
            </a:solidFill>
          </a:ln>
        </p:spPr>
        <p:txBody>
          <a:bodyPr>
            <a:normAutofit/>
          </a:bodyPr>
          <a:lstStyle/>
          <a:p>
            <a:pPr>
              <a:lnSpc>
                <a:spcPct val="150000"/>
              </a:lnSpc>
            </a:pPr>
            <a:r>
              <a:rPr lang="en-US" dirty="0"/>
              <a:t>Limited speech shows developing symbolic thinking and early communication skills.</a:t>
            </a:r>
          </a:p>
          <a:p>
            <a:pPr>
              <a:lnSpc>
                <a:spcPct val="150000"/>
              </a:lnSpc>
            </a:pPr>
            <a:r>
              <a:rPr lang="en-US" dirty="0"/>
              <a:t>Her separation anxiety reflects concrete thinking and difficulty understanding time concepts.</a:t>
            </a:r>
          </a:p>
          <a:p>
            <a:pPr>
              <a:lnSpc>
                <a:spcPct val="150000"/>
              </a:lnSpc>
            </a:pPr>
            <a:r>
              <a:rPr lang="en-US" dirty="0"/>
              <a:t>Group play challenges relate to egocentrism and limited social interpretation skills.</a:t>
            </a:r>
          </a:p>
          <a:p>
            <a:endParaRPr lang="en-US" dirty="0"/>
          </a:p>
        </p:txBody>
      </p:sp>
      <p:pic>
        <p:nvPicPr>
          <p:cNvPr id="4" name="Picture 3">
            <a:extLst>
              <a:ext uri="{FF2B5EF4-FFF2-40B4-BE49-F238E27FC236}">
                <a16:creationId xmlns:a16="http://schemas.microsoft.com/office/drawing/2014/main" id="{565090F6-AD10-8436-C84C-BDE45089CB83}"/>
              </a:ext>
            </a:extLst>
          </p:cNvPr>
          <p:cNvPicPr>
            <a:picLocks noChangeAspect="1"/>
          </p:cNvPicPr>
          <p:nvPr/>
        </p:nvPicPr>
        <p:blipFill>
          <a:blip r:embed="rId3"/>
          <a:stretch>
            <a:fillRect/>
          </a:stretch>
        </p:blipFill>
        <p:spPr>
          <a:xfrm>
            <a:off x="6414582" y="2180496"/>
            <a:ext cx="5297520" cy="4142482"/>
          </a:xfrm>
          <a:prstGeom prst="rect">
            <a:avLst/>
          </a:prstGeom>
        </p:spPr>
      </p:pic>
    </p:spTree>
    <p:extLst>
      <p:ext uri="{BB962C8B-B14F-4D97-AF65-F5344CB8AC3E}">
        <p14:creationId xmlns:p14="http://schemas.microsoft.com/office/powerpoint/2010/main" val="3228826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189AB1-001C-CFA4-8DFD-25D8D60DE9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DE7052-D561-DC6A-1679-F4652DC7C39C}"/>
              </a:ext>
            </a:extLst>
          </p:cNvPr>
          <p:cNvSpPr>
            <a:spLocks noGrp="1"/>
          </p:cNvSpPr>
          <p:nvPr>
            <p:ph type="title"/>
          </p:nvPr>
        </p:nvSpPr>
        <p:spPr/>
        <p:txBody>
          <a:bodyPr/>
          <a:lstStyle/>
          <a:p>
            <a:pPr algn="ctr"/>
            <a:r>
              <a:rPr lang="en-US" b="1" dirty="0"/>
              <a:t>BIOLOGICAL INFLUENCES (NATURE)</a:t>
            </a:r>
          </a:p>
        </p:txBody>
      </p:sp>
      <p:sp>
        <p:nvSpPr>
          <p:cNvPr id="3" name="Content Placeholder 2">
            <a:extLst>
              <a:ext uri="{FF2B5EF4-FFF2-40B4-BE49-F238E27FC236}">
                <a16:creationId xmlns:a16="http://schemas.microsoft.com/office/drawing/2014/main" id="{C0311D64-B50C-BF89-E9ED-F7626E705E6A}"/>
              </a:ext>
            </a:extLst>
          </p:cNvPr>
          <p:cNvSpPr>
            <a:spLocks noGrp="1"/>
          </p:cNvSpPr>
          <p:nvPr>
            <p:ph idx="1"/>
          </p:nvPr>
        </p:nvSpPr>
        <p:spPr>
          <a:xfrm>
            <a:off x="581192" y="2180496"/>
            <a:ext cx="5741787" cy="4142483"/>
          </a:xfrm>
          <a:ln>
            <a:solidFill>
              <a:schemeClr val="accent1"/>
            </a:solidFill>
          </a:ln>
        </p:spPr>
        <p:txBody>
          <a:bodyPr>
            <a:normAutofit/>
          </a:bodyPr>
          <a:lstStyle/>
          <a:p>
            <a:pPr>
              <a:lnSpc>
                <a:spcPct val="150000"/>
              </a:lnSpc>
            </a:pPr>
            <a:r>
              <a:rPr lang="en-US" dirty="0"/>
              <a:t>Temperament influences how Amira reacts to separation and new situations.</a:t>
            </a:r>
          </a:p>
          <a:p>
            <a:pPr>
              <a:lnSpc>
                <a:spcPct val="150000"/>
              </a:lnSpc>
            </a:pPr>
            <a:r>
              <a:rPr lang="en-US" dirty="0"/>
              <a:t>Biological factors affect language pace, stress responses, and emotional regulation.</a:t>
            </a:r>
          </a:p>
          <a:p>
            <a:pPr>
              <a:lnSpc>
                <a:spcPct val="150000"/>
              </a:lnSpc>
            </a:pPr>
            <a:r>
              <a:rPr lang="en-US" dirty="0"/>
              <a:t>Maturation determines readiness for tasks and overall cognitive development speed.</a:t>
            </a:r>
          </a:p>
          <a:p>
            <a:endParaRPr lang="en-US" dirty="0"/>
          </a:p>
        </p:txBody>
      </p:sp>
      <p:pic>
        <p:nvPicPr>
          <p:cNvPr id="4" name="Picture 3">
            <a:extLst>
              <a:ext uri="{FF2B5EF4-FFF2-40B4-BE49-F238E27FC236}">
                <a16:creationId xmlns:a16="http://schemas.microsoft.com/office/drawing/2014/main" id="{1BACA9F6-AC22-EAC1-B749-79E2083D82AB}"/>
              </a:ext>
            </a:extLst>
          </p:cNvPr>
          <p:cNvPicPr>
            <a:picLocks noChangeAspect="1"/>
          </p:cNvPicPr>
          <p:nvPr/>
        </p:nvPicPr>
        <p:blipFill>
          <a:blip r:embed="rId3"/>
          <a:stretch>
            <a:fillRect/>
          </a:stretch>
        </p:blipFill>
        <p:spPr>
          <a:xfrm>
            <a:off x="6828817" y="2180496"/>
            <a:ext cx="4360423" cy="4142483"/>
          </a:xfrm>
          <a:prstGeom prst="rect">
            <a:avLst/>
          </a:prstGeom>
        </p:spPr>
      </p:pic>
      <p:sp>
        <p:nvSpPr>
          <p:cNvPr id="6" name="TextBox 5">
            <a:extLst>
              <a:ext uri="{FF2B5EF4-FFF2-40B4-BE49-F238E27FC236}">
                <a16:creationId xmlns:a16="http://schemas.microsoft.com/office/drawing/2014/main" id="{6A7F33DC-D724-BD72-EA7E-3D47BFE94B2B}"/>
              </a:ext>
            </a:extLst>
          </p:cNvPr>
          <p:cNvSpPr txBox="1"/>
          <p:nvPr/>
        </p:nvSpPr>
        <p:spPr>
          <a:xfrm>
            <a:off x="7584312" y="6138313"/>
            <a:ext cx="3781781" cy="276999"/>
          </a:xfrm>
          <a:prstGeom prst="rect">
            <a:avLst/>
          </a:prstGeom>
          <a:noFill/>
        </p:spPr>
        <p:txBody>
          <a:bodyPr wrap="square">
            <a:spAutoFit/>
          </a:bodyPr>
          <a:lstStyle/>
          <a:p>
            <a:r>
              <a:rPr lang="en-US" sz="1200" dirty="0"/>
              <a:t>Stages of child development (Wadsworth, 1971).</a:t>
            </a:r>
          </a:p>
        </p:txBody>
      </p:sp>
    </p:spTree>
    <p:extLst>
      <p:ext uri="{BB962C8B-B14F-4D97-AF65-F5344CB8AC3E}">
        <p14:creationId xmlns:p14="http://schemas.microsoft.com/office/powerpoint/2010/main" val="3497470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99234-6946-3447-8256-669C876BCA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25B8CE-8A40-D2D4-44E1-FDB73FCFEF98}"/>
              </a:ext>
            </a:extLst>
          </p:cNvPr>
          <p:cNvSpPr>
            <a:spLocks noGrp="1"/>
          </p:cNvSpPr>
          <p:nvPr>
            <p:ph type="title"/>
          </p:nvPr>
        </p:nvSpPr>
        <p:spPr/>
        <p:txBody>
          <a:bodyPr/>
          <a:lstStyle/>
          <a:p>
            <a:pPr algn="ctr"/>
            <a:r>
              <a:rPr lang="en-US" b="1" dirty="0"/>
              <a:t>ENVIRONMENTAL INFLUENCES (NURTURE).</a:t>
            </a:r>
          </a:p>
        </p:txBody>
      </p:sp>
      <p:sp>
        <p:nvSpPr>
          <p:cNvPr id="3" name="Content Placeholder 2">
            <a:extLst>
              <a:ext uri="{FF2B5EF4-FFF2-40B4-BE49-F238E27FC236}">
                <a16:creationId xmlns:a16="http://schemas.microsoft.com/office/drawing/2014/main" id="{E2BCE474-56AE-CFC5-732B-19C8B4CFB4B7}"/>
              </a:ext>
            </a:extLst>
          </p:cNvPr>
          <p:cNvSpPr>
            <a:spLocks noGrp="1"/>
          </p:cNvSpPr>
          <p:nvPr>
            <p:ph idx="1"/>
          </p:nvPr>
        </p:nvSpPr>
        <p:spPr>
          <a:xfrm>
            <a:off x="581192" y="2180496"/>
            <a:ext cx="5741787" cy="4142483"/>
          </a:xfrm>
          <a:ln>
            <a:solidFill>
              <a:schemeClr val="accent1"/>
            </a:solidFill>
          </a:ln>
        </p:spPr>
        <p:txBody>
          <a:bodyPr>
            <a:normAutofit/>
          </a:bodyPr>
          <a:lstStyle/>
          <a:p>
            <a:pPr>
              <a:lnSpc>
                <a:spcPct val="150000"/>
              </a:lnSpc>
            </a:pPr>
            <a:r>
              <a:rPr lang="en-US" dirty="0"/>
              <a:t>Home language exposure affects Amira’s confidence and communication development.</a:t>
            </a:r>
          </a:p>
          <a:p>
            <a:pPr>
              <a:lnSpc>
                <a:spcPct val="150000"/>
              </a:lnSpc>
            </a:pPr>
            <a:r>
              <a:rPr lang="en-US" dirty="0"/>
              <a:t>Emotional safety from caregivers influences her willingness to explore socially.</a:t>
            </a:r>
          </a:p>
          <a:p>
            <a:pPr>
              <a:lnSpc>
                <a:spcPct val="150000"/>
              </a:lnSpc>
            </a:pPr>
            <a:r>
              <a:rPr lang="en-US" dirty="0"/>
              <a:t>Limited peer contact may reduce early play and communication opportunities.</a:t>
            </a:r>
          </a:p>
          <a:p>
            <a:endParaRPr lang="en-US" dirty="0"/>
          </a:p>
        </p:txBody>
      </p:sp>
      <p:pic>
        <p:nvPicPr>
          <p:cNvPr id="6" name="Picture 5">
            <a:extLst>
              <a:ext uri="{FF2B5EF4-FFF2-40B4-BE49-F238E27FC236}">
                <a16:creationId xmlns:a16="http://schemas.microsoft.com/office/drawing/2014/main" id="{F96D6DE0-5B93-D365-9A6E-59CE6A2BB3F6}"/>
              </a:ext>
            </a:extLst>
          </p:cNvPr>
          <p:cNvPicPr>
            <a:picLocks noChangeAspect="1"/>
          </p:cNvPicPr>
          <p:nvPr/>
        </p:nvPicPr>
        <p:blipFill>
          <a:blip r:embed="rId3"/>
          <a:stretch>
            <a:fillRect/>
          </a:stretch>
        </p:blipFill>
        <p:spPr>
          <a:xfrm>
            <a:off x="6488349" y="2295727"/>
            <a:ext cx="5243208" cy="4027251"/>
          </a:xfrm>
          <a:prstGeom prst="rect">
            <a:avLst/>
          </a:prstGeom>
        </p:spPr>
      </p:pic>
      <p:sp>
        <p:nvSpPr>
          <p:cNvPr id="8" name="TextBox 7">
            <a:extLst>
              <a:ext uri="{FF2B5EF4-FFF2-40B4-BE49-F238E27FC236}">
                <a16:creationId xmlns:a16="http://schemas.microsoft.com/office/drawing/2014/main" id="{7A8A6AF1-5CD0-A639-BAF3-4597B3320CC9}"/>
              </a:ext>
            </a:extLst>
          </p:cNvPr>
          <p:cNvSpPr txBox="1"/>
          <p:nvPr/>
        </p:nvSpPr>
        <p:spPr>
          <a:xfrm>
            <a:off x="6843532" y="6138312"/>
            <a:ext cx="4767276" cy="276999"/>
          </a:xfrm>
          <a:prstGeom prst="rect">
            <a:avLst/>
          </a:prstGeom>
          <a:noFill/>
        </p:spPr>
        <p:txBody>
          <a:bodyPr wrap="square">
            <a:spAutoFit/>
          </a:bodyPr>
          <a:lstStyle/>
          <a:p>
            <a:r>
              <a:rPr lang="en-US" sz="1200" dirty="0"/>
              <a:t>Learning through nurture (Wadsworth, 1971).</a:t>
            </a:r>
          </a:p>
        </p:txBody>
      </p:sp>
    </p:spTree>
    <p:extLst>
      <p:ext uri="{BB962C8B-B14F-4D97-AF65-F5344CB8AC3E}">
        <p14:creationId xmlns:p14="http://schemas.microsoft.com/office/powerpoint/2010/main" val="3904644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8C125-231E-97A8-C250-4043224549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5BF471-04C6-B82E-7329-5F085DDA74A6}"/>
              </a:ext>
            </a:extLst>
          </p:cNvPr>
          <p:cNvSpPr>
            <a:spLocks noGrp="1"/>
          </p:cNvSpPr>
          <p:nvPr>
            <p:ph type="title"/>
          </p:nvPr>
        </p:nvSpPr>
        <p:spPr/>
        <p:txBody>
          <a:bodyPr/>
          <a:lstStyle/>
          <a:p>
            <a:pPr algn="ctr"/>
            <a:r>
              <a:rPr lang="en-US" b="1" dirty="0"/>
              <a:t>PIAGET-BASED STRATEGIES AND INTERVENTIONS.</a:t>
            </a:r>
          </a:p>
        </p:txBody>
      </p:sp>
      <p:sp>
        <p:nvSpPr>
          <p:cNvPr id="3" name="Content Placeholder 2">
            <a:extLst>
              <a:ext uri="{FF2B5EF4-FFF2-40B4-BE49-F238E27FC236}">
                <a16:creationId xmlns:a16="http://schemas.microsoft.com/office/drawing/2014/main" id="{B2EFA91C-E87B-A177-A030-6FC18C602942}"/>
              </a:ext>
            </a:extLst>
          </p:cNvPr>
          <p:cNvSpPr>
            <a:spLocks noGrp="1"/>
          </p:cNvSpPr>
          <p:nvPr>
            <p:ph idx="1"/>
          </p:nvPr>
        </p:nvSpPr>
        <p:spPr>
          <a:xfrm>
            <a:off x="581192" y="2180496"/>
            <a:ext cx="5741787" cy="4142483"/>
          </a:xfrm>
          <a:ln>
            <a:solidFill>
              <a:schemeClr val="accent1"/>
            </a:solidFill>
          </a:ln>
        </p:spPr>
        <p:txBody>
          <a:bodyPr>
            <a:normAutofit/>
          </a:bodyPr>
          <a:lstStyle/>
          <a:p>
            <a:pPr>
              <a:lnSpc>
                <a:spcPct val="150000"/>
              </a:lnSpc>
            </a:pPr>
            <a:r>
              <a:rPr lang="en-US" dirty="0"/>
              <a:t>Hands-on tasks like puzzles and sensory play strengthen developing schemas.</a:t>
            </a:r>
          </a:p>
          <a:p>
            <a:pPr>
              <a:lnSpc>
                <a:spcPct val="150000"/>
              </a:lnSpc>
            </a:pPr>
            <a:r>
              <a:rPr lang="en-US" dirty="0"/>
              <a:t>Role-play, storytelling, and puppets support symbolic thinking and language growth(</a:t>
            </a:r>
            <a:r>
              <a:rPr lang="en-US" dirty="0" err="1"/>
              <a:t>Pakpahan</a:t>
            </a:r>
            <a:r>
              <a:rPr lang="en-US" dirty="0"/>
              <a:t>, 2022).</a:t>
            </a:r>
          </a:p>
          <a:p>
            <a:pPr>
              <a:lnSpc>
                <a:spcPct val="150000"/>
              </a:lnSpc>
            </a:pPr>
            <a:r>
              <a:rPr lang="en-US" dirty="0"/>
              <a:t>.</a:t>
            </a:r>
          </a:p>
          <a:p>
            <a:pPr>
              <a:lnSpc>
                <a:spcPct val="150000"/>
              </a:lnSpc>
            </a:pPr>
            <a:r>
              <a:rPr lang="en-US" dirty="0"/>
              <a:t>Short sentences, repetition, and narration improve communication confidence.</a:t>
            </a:r>
          </a:p>
          <a:p>
            <a:endParaRPr lang="en-US" dirty="0"/>
          </a:p>
        </p:txBody>
      </p:sp>
      <p:pic>
        <p:nvPicPr>
          <p:cNvPr id="4" name="Picture 3">
            <a:extLst>
              <a:ext uri="{FF2B5EF4-FFF2-40B4-BE49-F238E27FC236}">
                <a16:creationId xmlns:a16="http://schemas.microsoft.com/office/drawing/2014/main" id="{C5B5FC8E-43A9-93D6-04A7-D66B6DC3C753}"/>
              </a:ext>
            </a:extLst>
          </p:cNvPr>
          <p:cNvPicPr>
            <a:picLocks noChangeAspect="1"/>
          </p:cNvPicPr>
          <p:nvPr/>
        </p:nvPicPr>
        <p:blipFill>
          <a:blip r:embed="rId3"/>
          <a:stretch>
            <a:fillRect/>
          </a:stretch>
        </p:blipFill>
        <p:spPr>
          <a:xfrm>
            <a:off x="6556442" y="2180496"/>
            <a:ext cx="4872139" cy="4142483"/>
          </a:xfrm>
          <a:prstGeom prst="rect">
            <a:avLst/>
          </a:prstGeom>
        </p:spPr>
      </p:pic>
      <p:sp>
        <p:nvSpPr>
          <p:cNvPr id="6" name="TextBox 5">
            <a:extLst>
              <a:ext uri="{FF2B5EF4-FFF2-40B4-BE49-F238E27FC236}">
                <a16:creationId xmlns:a16="http://schemas.microsoft.com/office/drawing/2014/main" id="{B5851031-F3DA-1EC0-0678-477B708EC2F9}"/>
              </a:ext>
            </a:extLst>
          </p:cNvPr>
          <p:cNvSpPr txBox="1"/>
          <p:nvPr/>
        </p:nvSpPr>
        <p:spPr>
          <a:xfrm>
            <a:off x="7271796" y="6418187"/>
            <a:ext cx="3275943" cy="276999"/>
          </a:xfrm>
          <a:prstGeom prst="rect">
            <a:avLst/>
          </a:prstGeom>
          <a:noFill/>
        </p:spPr>
        <p:txBody>
          <a:bodyPr wrap="square">
            <a:spAutoFit/>
          </a:bodyPr>
          <a:lstStyle/>
          <a:p>
            <a:r>
              <a:rPr lang="en-US" sz="1200" dirty="0"/>
              <a:t>Playing as a learning tool (</a:t>
            </a:r>
            <a:r>
              <a:rPr lang="en-US" sz="1200" dirty="0" err="1"/>
              <a:t>Pakpahan</a:t>
            </a:r>
            <a:r>
              <a:rPr lang="en-US" sz="1200" dirty="0"/>
              <a:t>, 2022).</a:t>
            </a:r>
          </a:p>
        </p:txBody>
      </p:sp>
    </p:spTree>
    <p:extLst>
      <p:ext uri="{BB962C8B-B14F-4D97-AF65-F5344CB8AC3E}">
        <p14:creationId xmlns:p14="http://schemas.microsoft.com/office/powerpoint/2010/main" val="3748710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C7DA1F-6192-2FF6-2AF3-ED9034B477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F6D913-3015-2BE1-A9F7-5591F9461050}"/>
              </a:ext>
            </a:extLst>
          </p:cNvPr>
          <p:cNvSpPr>
            <a:spLocks noGrp="1"/>
          </p:cNvSpPr>
          <p:nvPr>
            <p:ph type="title"/>
          </p:nvPr>
        </p:nvSpPr>
        <p:spPr/>
        <p:txBody>
          <a:bodyPr/>
          <a:lstStyle/>
          <a:p>
            <a:pPr algn="ctr"/>
            <a:r>
              <a:rPr lang="en-US" b="1" dirty="0"/>
              <a:t>PIAGET CRITICAL EVALUATION</a:t>
            </a:r>
          </a:p>
        </p:txBody>
      </p:sp>
      <p:sp>
        <p:nvSpPr>
          <p:cNvPr id="3" name="Content Placeholder 2">
            <a:extLst>
              <a:ext uri="{FF2B5EF4-FFF2-40B4-BE49-F238E27FC236}">
                <a16:creationId xmlns:a16="http://schemas.microsoft.com/office/drawing/2014/main" id="{F845C019-E0C6-9F00-0E05-0CDF6AFFADA6}"/>
              </a:ext>
            </a:extLst>
          </p:cNvPr>
          <p:cNvSpPr>
            <a:spLocks noGrp="1"/>
          </p:cNvSpPr>
          <p:nvPr>
            <p:ph idx="1"/>
          </p:nvPr>
        </p:nvSpPr>
        <p:spPr>
          <a:xfrm>
            <a:off x="581192" y="2180496"/>
            <a:ext cx="5741787" cy="4142483"/>
          </a:xfrm>
          <a:ln>
            <a:solidFill>
              <a:schemeClr val="accent1"/>
            </a:solidFill>
          </a:ln>
        </p:spPr>
        <p:txBody>
          <a:bodyPr>
            <a:normAutofit/>
          </a:bodyPr>
          <a:lstStyle/>
          <a:p>
            <a:pPr>
              <a:lnSpc>
                <a:spcPct val="150000"/>
              </a:lnSpc>
            </a:pPr>
            <a:r>
              <a:rPr lang="en-US" dirty="0"/>
              <a:t>Piaget offers a strong framework for understanding early childhood thinking.</a:t>
            </a:r>
          </a:p>
          <a:p>
            <a:pPr>
              <a:lnSpc>
                <a:spcPct val="150000"/>
              </a:lnSpc>
            </a:pPr>
            <a:r>
              <a:rPr lang="en-US" dirty="0"/>
              <a:t>Critics argue he underestimated children’s abilities and cognitive flexibility.</a:t>
            </a:r>
          </a:p>
          <a:p>
            <a:pPr>
              <a:lnSpc>
                <a:spcPct val="150000"/>
              </a:lnSpc>
            </a:pPr>
            <a:r>
              <a:rPr lang="en-US" dirty="0"/>
              <a:t>The theory overlooks emotional, cultural, and social influences on development.</a:t>
            </a:r>
          </a:p>
          <a:p>
            <a:endParaRPr lang="en-US" dirty="0"/>
          </a:p>
        </p:txBody>
      </p:sp>
      <p:pic>
        <p:nvPicPr>
          <p:cNvPr id="4" name="Picture 3">
            <a:extLst>
              <a:ext uri="{FF2B5EF4-FFF2-40B4-BE49-F238E27FC236}">
                <a16:creationId xmlns:a16="http://schemas.microsoft.com/office/drawing/2014/main" id="{4DE7ECB1-9809-8E8D-4000-F14AAA6853AB}"/>
              </a:ext>
            </a:extLst>
          </p:cNvPr>
          <p:cNvPicPr>
            <a:picLocks noChangeAspect="1"/>
          </p:cNvPicPr>
          <p:nvPr/>
        </p:nvPicPr>
        <p:blipFill>
          <a:blip r:embed="rId3"/>
          <a:stretch>
            <a:fillRect/>
          </a:stretch>
        </p:blipFill>
        <p:spPr>
          <a:xfrm>
            <a:off x="6546714" y="2165906"/>
            <a:ext cx="4357991" cy="4142484"/>
          </a:xfrm>
          <a:prstGeom prst="rect">
            <a:avLst/>
          </a:prstGeom>
        </p:spPr>
      </p:pic>
      <p:sp>
        <p:nvSpPr>
          <p:cNvPr id="6" name="TextBox 5">
            <a:extLst>
              <a:ext uri="{FF2B5EF4-FFF2-40B4-BE49-F238E27FC236}">
                <a16:creationId xmlns:a16="http://schemas.microsoft.com/office/drawing/2014/main" id="{F0AB66EC-3649-8DAA-87F7-710F6ECEA805}"/>
              </a:ext>
            </a:extLst>
          </p:cNvPr>
          <p:cNvSpPr txBox="1"/>
          <p:nvPr/>
        </p:nvSpPr>
        <p:spPr>
          <a:xfrm>
            <a:off x="6972490" y="6322979"/>
            <a:ext cx="3769401" cy="276999"/>
          </a:xfrm>
          <a:prstGeom prst="rect">
            <a:avLst/>
          </a:prstGeom>
          <a:noFill/>
        </p:spPr>
        <p:txBody>
          <a:bodyPr wrap="square">
            <a:spAutoFit/>
          </a:bodyPr>
          <a:lstStyle/>
          <a:p>
            <a:r>
              <a:rPr lang="en-US" sz="1200" dirty="0"/>
              <a:t>The mind and growth (</a:t>
            </a:r>
            <a:r>
              <a:rPr lang="en-US" sz="1200" dirty="0" err="1"/>
              <a:t>Cerovac</a:t>
            </a:r>
            <a:r>
              <a:rPr lang="en-US" sz="1200" dirty="0"/>
              <a:t>, 2025).</a:t>
            </a:r>
          </a:p>
        </p:txBody>
      </p:sp>
    </p:spTree>
    <p:extLst>
      <p:ext uri="{BB962C8B-B14F-4D97-AF65-F5344CB8AC3E}">
        <p14:creationId xmlns:p14="http://schemas.microsoft.com/office/powerpoint/2010/main" val="2100758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A6683-5C16-7738-CDFA-9FEB4B0EEA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A524BE-4149-758F-133A-E3F9890ED43B}"/>
              </a:ext>
            </a:extLst>
          </p:cNvPr>
          <p:cNvSpPr>
            <a:spLocks noGrp="1"/>
          </p:cNvSpPr>
          <p:nvPr>
            <p:ph type="title"/>
          </p:nvPr>
        </p:nvSpPr>
        <p:spPr/>
        <p:txBody>
          <a:bodyPr/>
          <a:lstStyle/>
          <a:p>
            <a:pPr algn="ctr"/>
            <a:r>
              <a:rPr lang="en-US" b="1" dirty="0"/>
              <a:t>CONCLUSION</a:t>
            </a:r>
            <a:br>
              <a:rPr lang="en-US" b="1" dirty="0"/>
            </a:br>
            <a:r>
              <a:rPr lang="en-US" b="1" dirty="0"/>
              <a:t>.</a:t>
            </a:r>
          </a:p>
        </p:txBody>
      </p:sp>
      <p:sp>
        <p:nvSpPr>
          <p:cNvPr id="3" name="Content Placeholder 2">
            <a:extLst>
              <a:ext uri="{FF2B5EF4-FFF2-40B4-BE49-F238E27FC236}">
                <a16:creationId xmlns:a16="http://schemas.microsoft.com/office/drawing/2014/main" id="{8C7A0A83-9142-D4A9-2F12-EF0324BABF9F}"/>
              </a:ext>
            </a:extLst>
          </p:cNvPr>
          <p:cNvSpPr>
            <a:spLocks noGrp="1"/>
          </p:cNvSpPr>
          <p:nvPr>
            <p:ph idx="1"/>
          </p:nvPr>
        </p:nvSpPr>
        <p:spPr>
          <a:xfrm>
            <a:off x="470171" y="2180496"/>
            <a:ext cx="6446195" cy="4142483"/>
          </a:xfrm>
          <a:ln>
            <a:solidFill>
              <a:schemeClr val="accent1"/>
            </a:solidFill>
          </a:ln>
        </p:spPr>
        <p:txBody>
          <a:bodyPr>
            <a:normAutofit/>
          </a:bodyPr>
          <a:lstStyle/>
          <a:p>
            <a:pPr>
              <a:lnSpc>
                <a:spcPct val="150000"/>
              </a:lnSpc>
            </a:pPr>
            <a:r>
              <a:rPr lang="en-US" dirty="0"/>
              <a:t>Piaget’s theory explains Amira’s challenges with separation, speech, and social play.</a:t>
            </a:r>
          </a:p>
          <a:p>
            <a:pPr>
              <a:lnSpc>
                <a:spcPct val="150000"/>
              </a:lnSpc>
            </a:pPr>
            <a:r>
              <a:rPr lang="en-US" dirty="0"/>
              <a:t>Understanding her stage supports appropriate, sensitive planning in the setting.</a:t>
            </a:r>
          </a:p>
          <a:p>
            <a:pPr>
              <a:lnSpc>
                <a:spcPct val="150000"/>
              </a:lnSpc>
            </a:pPr>
            <a:r>
              <a:rPr lang="en-US" dirty="0"/>
              <a:t>Practical play, routines, and guided support can build her confidence.</a:t>
            </a:r>
          </a:p>
          <a:p>
            <a:pPr>
              <a:lnSpc>
                <a:spcPct val="150000"/>
              </a:lnSpc>
            </a:pPr>
            <a:r>
              <a:rPr lang="en-US" dirty="0"/>
              <a:t>Despite limitations, Piaget remains influential in early childhood practice.</a:t>
            </a:r>
          </a:p>
          <a:p>
            <a:endParaRPr lang="en-US" dirty="0"/>
          </a:p>
        </p:txBody>
      </p:sp>
      <p:pic>
        <p:nvPicPr>
          <p:cNvPr id="4" name="Picture 3">
            <a:extLst>
              <a:ext uri="{FF2B5EF4-FFF2-40B4-BE49-F238E27FC236}">
                <a16:creationId xmlns:a16="http://schemas.microsoft.com/office/drawing/2014/main" id="{827731A4-0AC3-6F84-F146-8AC04E313AE1}"/>
              </a:ext>
            </a:extLst>
          </p:cNvPr>
          <p:cNvPicPr>
            <a:picLocks noChangeAspect="1"/>
          </p:cNvPicPr>
          <p:nvPr/>
        </p:nvPicPr>
        <p:blipFill>
          <a:blip r:embed="rId3"/>
          <a:stretch>
            <a:fillRect/>
          </a:stretch>
        </p:blipFill>
        <p:spPr>
          <a:xfrm>
            <a:off x="6991926" y="2180496"/>
            <a:ext cx="4729903" cy="4142483"/>
          </a:xfrm>
          <a:prstGeom prst="rect">
            <a:avLst/>
          </a:prstGeom>
        </p:spPr>
      </p:pic>
    </p:spTree>
    <p:extLst>
      <p:ext uri="{BB962C8B-B14F-4D97-AF65-F5344CB8AC3E}">
        <p14:creationId xmlns:p14="http://schemas.microsoft.com/office/powerpoint/2010/main" val="89922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3D45A-1BB4-A0EE-626B-89EA96629D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7E3289-5394-4792-6C6D-E74869FB9AE0}"/>
              </a:ext>
            </a:extLst>
          </p:cNvPr>
          <p:cNvSpPr>
            <a:spLocks noGrp="1"/>
          </p:cNvSpPr>
          <p:nvPr>
            <p:ph type="title"/>
          </p:nvPr>
        </p:nvSpPr>
        <p:spPr/>
        <p:txBody>
          <a:bodyPr/>
          <a:lstStyle/>
          <a:p>
            <a:pPr algn="ctr"/>
            <a:r>
              <a:rPr lang="en-US" b="1" dirty="0"/>
              <a:t>References </a:t>
            </a:r>
          </a:p>
        </p:txBody>
      </p:sp>
      <p:sp>
        <p:nvSpPr>
          <p:cNvPr id="3" name="Content Placeholder 2">
            <a:extLst>
              <a:ext uri="{FF2B5EF4-FFF2-40B4-BE49-F238E27FC236}">
                <a16:creationId xmlns:a16="http://schemas.microsoft.com/office/drawing/2014/main" id="{AA06AF16-15B4-0824-B59E-474142DF4866}"/>
              </a:ext>
            </a:extLst>
          </p:cNvPr>
          <p:cNvSpPr>
            <a:spLocks noGrp="1"/>
          </p:cNvSpPr>
          <p:nvPr>
            <p:ph idx="1"/>
          </p:nvPr>
        </p:nvSpPr>
        <p:spPr>
          <a:xfrm>
            <a:off x="581192" y="2171259"/>
            <a:ext cx="10779720" cy="4142483"/>
          </a:xfrm>
          <a:ln>
            <a:solidFill>
              <a:schemeClr val="accent1"/>
            </a:solidFill>
          </a:ln>
        </p:spPr>
        <p:txBody>
          <a:bodyPr>
            <a:normAutofit fontScale="85000" lnSpcReduction="20000"/>
          </a:bodyPr>
          <a:lstStyle/>
          <a:p>
            <a:r>
              <a:rPr lang="en-US" dirty="0" err="1"/>
              <a:t>Anumaka</a:t>
            </a:r>
            <a:r>
              <a:rPr lang="en-US" dirty="0"/>
              <a:t>, I.B. and </a:t>
            </a:r>
            <a:r>
              <a:rPr lang="en-US" dirty="0" err="1"/>
              <a:t>Madanagopal</a:t>
            </a:r>
            <a:r>
              <a:rPr lang="en-US" dirty="0"/>
              <a:t>, R. (2020) ‘Piaget’s theory and stages of cognitive development’, </a:t>
            </a:r>
            <a:r>
              <a:rPr lang="en-US" i="1" dirty="0"/>
              <a:t>Scholars Journal of Applied Medical Sciences</a:t>
            </a:r>
            <a:r>
              <a:rPr lang="en-US" dirty="0"/>
              <a:t>, 8(9), pp. 2152–2157.</a:t>
            </a:r>
          </a:p>
          <a:p>
            <a:r>
              <a:rPr lang="en-US" dirty="0" err="1"/>
              <a:t>Cerovac</a:t>
            </a:r>
            <a:r>
              <a:rPr lang="en-US" dirty="0"/>
              <a:t>, M. (2025) ‘Early insights into Piaget’s cognitive development model’, </a:t>
            </a:r>
            <a:r>
              <a:rPr lang="en-US" i="1" dirty="0"/>
              <a:t>International Journal of Technology and Design Education</a:t>
            </a:r>
            <a:r>
              <a:rPr lang="en-US" dirty="0"/>
              <a:t>, 35(1), pp. 1–15.</a:t>
            </a:r>
          </a:p>
          <a:p>
            <a:r>
              <a:rPr lang="en-US" dirty="0"/>
              <a:t>Halpenny, A.M. and Pettersen, J. (2013) </a:t>
            </a:r>
            <a:r>
              <a:rPr lang="en-US" i="1" dirty="0"/>
              <a:t>Introducing Piaget: A Guide for Practitioners and Students in Early Years Education</a:t>
            </a:r>
            <a:r>
              <a:rPr lang="en-US" dirty="0"/>
              <a:t>. London: Routledge.</a:t>
            </a:r>
          </a:p>
          <a:p>
            <a:r>
              <a:rPr lang="en-US" dirty="0"/>
              <a:t>International Journal of Technology and Learning (2025) ‘Application of Piaget’s theory in early childhood education’, </a:t>
            </a:r>
            <a:r>
              <a:rPr lang="en-US" i="1" dirty="0"/>
              <a:t>INJOTEL Journal</a:t>
            </a:r>
            <a:r>
              <a:rPr lang="en-US" dirty="0"/>
              <a:t>, 12, pp. 1–10.</a:t>
            </a:r>
          </a:p>
          <a:p>
            <a:r>
              <a:rPr lang="en-US" dirty="0" err="1"/>
              <a:t>Pakpahan</a:t>
            </a:r>
            <a:r>
              <a:rPr lang="en-US" dirty="0"/>
              <a:t>, F.H. (2022) ‘Theory of cognitive development by Jean Piaget’, </a:t>
            </a:r>
            <a:r>
              <a:rPr lang="en-US" i="1" dirty="0"/>
              <a:t>Journal of Arts and Letters</a:t>
            </a:r>
            <a:r>
              <a:rPr lang="en-US" dirty="0"/>
              <a:t>, 3(2), pp. 45–52.</a:t>
            </a:r>
          </a:p>
          <a:p>
            <a:r>
              <a:rPr lang="en-US" dirty="0"/>
              <a:t>Sanghvi, P. (2020) ‘Piaget’s theory of cognitive development: a review’, </a:t>
            </a:r>
            <a:r>
              <a:rPr lang="en-US" i="1" dirty="0"/>
              <a:t>Indian Journal of Mental Health</a:t>
            </a:r>
            <a:r>
              <a:rPr lang="en-US" dirty="0"/>
              <a:t>, 7(2), pp. 213–220.</a:t>
            </a:r>
          </a:p>
          <a:p>
            <a:r>
              <a:rPr lang="en-US" dirty="0"/>
              <a:t>Sutherland, P. (1992) </a:t>
            </a:r>
            <a:r>
              <a:rPr lang="en-US" i="1" dirty="0"/>
              <a:t>Cognitive Development Today: Piaget and His Critics</a:t>
            </a:r>
            <a:r>
              <a:rPr lang="en-US" dirty="0"/>
              <a:t>. London: SAGE Publications.</a:t>
            </a:r>
          </a:p>
          <a:p>
            <a:r>
              <a:rPr lang="en-US" dirty="0" err="1"/>
              <a:t>Tosolini</a:t>
            </a:r>
            <a:r>
              <a:rPr lang="en-US" dirty="0"/>
              <a:t>, K.E. et al. (2025) ‘A Piagetian lens on cognitive development of children and youths with congenital </a:t>
            </a:r>
            <a:r>
              <a:rPr lang="en-US" dirty="0" err="1"/>
              <a:t>deafblindness</a:t>
            </a:r>
            <a:r>
              <a:rPr lang="en-US" dirty="0"/>
              <a:t>’, </a:t>
            </a:r>
            <a:r>
              <a:rPr lang="en-US" i="1" dirty="0"/>
              <a:t>Frontiers in Education</a:t>
            </a:r>
            <a:r>
              <a:rPr lang="en-US" dirty="0"/>
              <a:t>, 10, pp. 1–12.</a:t>
            </a:r>
          </a:p>
          <a:p>
            <a:r>
              <a:rPr lang="en-US" dirty="0"/>
              <a:t>Wadsworth, B.J. (1971) </a:t>
            </a:r>
            <a:r>
              <a:rPr lang="en-US" i="1" dirty="0"/>
              <a:t>Piaget’s Theory of Cognitive Development: An Introduction for Students of Psychology and Education</a:t>
            </a:r>
            <a:r>
              <a:rPr lang="en-US" dirty="0"/>
              <a:t>. New York: McKay.</a:t>
            </a:r>
          </a:p>
        </p:txBody>
      </p:sp>
    </p:spTree>
    <p:extLst>
      <p:ext uri="{BB962C8B-B14F-4D97-AF65-F5344CB8AC3E}">
        <p14:creationId xmlns:p14="http://schemas.microsoft.com/office/powerpoint/2010/main" val="54526353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{E514B138-106B-4406-920B-423152548999}TF319cfb39-eeba-4af5-a5a2-03d53d0375160e3309b2-0adf682d390f</Template>
  <TotalTime>37</TotalTime>
  <Words>2115</Words>
  <Application>Microsoft Office PowerPoint</Application>
  <PresentationFormat>Widescreen</PresentationFormat>
  <Paragraphs>94</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Gill Sans MT</vt:lpstr>
      <vt:lpstr>Wingdings 2</vt:lpstr>
      <vt:lpstr>Dividend</vt:lpstr>
      <vt:lpstr>PSYCHOLOGY IN HEALTH AND SOCIAL CARE </vt:lpstr>
      <vt:lpstr>INTRODUCTION </vt:lpstr>
      <vt:lpstr>OVERVIEW OF THE THEORY</vt:lpstr>
      <vt:lpstr>EXPLAINING THE TENETS OF THE THEORY</vt:lpstr>
      <vt:lpstr>APPLYING PIAGET TO AMIRA</vt:lpstr>
      <vt:lpstr>BIOLOGICAL INFLUENCES (NATURE)</vt:lpstr>
      <vt:lpstr>ENVIRONMENTAL INFLUENCES (NURTURE).</vt:lpstr>
      <vt:lpstr>PIAGET-BASED STRATEGIES AND INTERVENTIONS.</vt:lpstr>
      <vt:lpstr>PIAGET CRITICAL EVALUATION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2025-11-15T16:40:52Z</dcterms:created>
  <dcterms:modified xsi:type="dcterms:W3CDTF">2025-11-17T11:06:31Z</dcterms:modified>
</cp:coreProperties>
</file>