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69298" autoAdjust="0"/>
  </p:normalViewPr>
  <p:slideViewPr>
    <p:cSldViewPr snapToGrid="0">
      <p:cViewPr varScale="1">
        <p:scale>
          <a:sx n="79" d="100"/>
          <a:sy n="79" d="100"/>
        </p:scale>
        <p:origin x="10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976C9-234E-4EF5-BD4D-BFF21572C95C}" type="datetimeFigureOut">
              <a:rPr lang="en-GB" smtClean="0"/>
              <a:t>01/03/2023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62E1B-5F0F-4185-8BB7-DE23D5B9B9B6}" type="slidenum">
              <a:rPr lang="en-GB" smtClean="0"/>
              <a:t>‹#›</a:t>
            </a:fld>
            <a:endParaRPr lang="en-GB"/>
          </a:p>
        </p:txBody>
      </p:sp>
    </p:spTree>
    <p:extLst>
      <p:ext uri="{BB962C8B-B14F-4D97-AF65-F5344CB8AC3E}">
        <p14:creationId xmlns:p14="http://schemas.microsoft.com/office/powerpoint/2010/main" val="2089968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previous chapter outlined a range of recreation management strategies and practices. Management practices were organized into six basic categories including information/education, use rationing and allocation, rules/regulations, law enforcement, zoning, and facility development/site design/maintenance. A relatively large number of empirical studies have begun to evaluate the effectiveness of these recreation management practices. Much of this work has focused on two areas: information/education, and use rationing and allocation. The other four management practices have received less attention. This chapter reviews and summarizes this body of research.</a:t>
            </a:r>
          </a:p>
        </p:txBody>
      </p:sp>
      <p:sp>
        <p:nvSpPr>
          <p:cNvPr id="4" name="Slide Number Placeholder 3"/>
          <p:cNvSpPr>
            <a:spLocks noGrp="1"/>
          </p:cNvSpPr>
          <p:nvPr>
            <p:ph type="sldNum" sz="quarter" idx="5"/>
          </p:nvPr>
        </p:nvSpPr>
        <p:spPr/>
        <p:txBody>
          <a:bodyPr/>
          <a:lstStyle/>
          <a:p>
            <a:fld id="{79B62E1B-5F0F-4185-8BB7-DE23D5B9B9B6}" type="slidenum">
              <a:rPr lang="en-GB" smtClean="0"/>
              <a:t>1</a:t>
            </a:fld>
            <a:endParaRPr lang="en-GB"/>
          </a:p>
        </p:txBody>
      </p:sp>
    </p:spTree>
    <p:extLst>
      <p:ext uri="{BB962C8B-B14F-4D97-AF65-F5344CB8AC3E}">
        <p14:creationId xmlns:p14="http://schemas.microsoft.com/office/powerpoint/2010/main" val="3740949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large and growing body of scientific and professional literature has explored the potential effectiveness of a range of recreation management practices. Most of this work has been focused on six basic categories of management practices:</a:t>
            </a:r>
          </a:p>
          <a:p>
            <a:endParaRPr lang="en-GB" dirty="0"/>
          </a:p>
          <a:p>
            <a:r>
              <a:rPr lang="en-GB" dirty="0"/>
              <a:t>1.  Information/education.</a:t>
            </a:r>
          </a:p>
          <a:p>
            <a:endParaRPr lang="en-GB" dirty="0"/>
          </a:p>
          <a:p>
            <a:r>
              <a:rPr lang="en-GB" dirty="0"/>
              <a:t>2.  Use rationing/allocation.</a:t>
            </a:r>
          </a:p>
          <a:p>
            <a:endParaRPr lang="en-GB" dirty="0"/>
          </a:p>
          <a:p>
            <a:r>
              <a:rPr lang="en-GB" dirty="0"/>
              <a:t>3.  Rules/regulations.</a:t>
            </a:r>
          </a:p>
          <a:p>
            <a:endParaRPr lang="en-GB" dirty="0"/>
          </a:p>
          <a:p>
            <a:r>
              <a:rPr lang="en-GB" dirty="0"/>
              <a:t>4.  Law enforcement.</a:t>
            </a:r>
          </a:p>
          <a:p>
            <a:endParaRPr lang="en-GB" dirty="0"/>
          </a:p>
          <a:p>
            <a:r>
              <a:rPr lang="en-GB" dirty="0"/>
              <a:t>5.  Zoning.</a:t>
            </a:r>
          </a:p>
          <a:p>
            <a:endParaRPr lang="en-GB" dirty="0"/>
          </a:p>
          <a:p>
            <a:r>
              <a:rPr lang="en-GB" dirty="0"/>
              <a:t>6.  Facility development/site design/maintenance.</a:t>
            </a:r>
          </a:p>
          <a:p>
            <a:endParaRPr lang="en-GB" dirty="0"/>
          </a:p>
          <a:p>
            <a:r>
              <a:rPr lang="en-GB" dirty="0"/>
              <a:t>Much of this research suggests that all of these management practices can be used to reduce the environmental and experiential impacts of outdoor recreation. Special care must be exercised when rationing and allocating use to ensure that no groups are being discriminated against, especially when using fees as a management practice.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B62E1B-5F0F-4185-8BB7-DE23D5B9B9B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517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Recreation use patterns</a:t>
            </a:r>
          </a:p>
          <a:p>
            <a:r>
              <a:rPr lang="en-GB" dirty="0"/>
              <a:t>Recreation use patterns are often characterized by their uneven spatial and temporal nature; visitor use is often concentrated in peak time periods and at selected locations. If recreation use could be redistributed to some degree, this may reduce problems such as crowding. A number of studies have used computer-based simulation models to document the effectiveness of spatial and temporal use redistribution in reducing contacts among recreation groups (Schechter and Lucas, 1978; Manning and </a:t>
            </a:r>
            <a:r>
              <a:rPr lang="en-GB" dirty="0" err="1"/>
              <a:t>Ciali</a:t>
            </a:r>
            <a:r>
              <a:rPr lang="en-GB" dirty="0"/>
              <a:t>, 1979; Manning and Potter, 1982, 1984; Potter and Manning, 1984; Underhill et al., 1986; Wang and Manning, 1999; Lawson and Manning, 2003a,b; Cole, 2005; Lawson et al., 2006; </a:t>
            </a:r>
            <a:r>
              <a:rPr lang="en-GB" dirty="0" err="1"/>
              <a:t>Gimblett</a:t>
            </a:r>
            <a:r>
              <a:rPr lang="en-GB" dirty="0"/>
              <a:t> and </a:t>
            </a:r>
            <a:r>
              <a:rPr lang="en-GB" dirty="0" err="1"/>
              <a:t>Skov</a:t>
            </a:r>
            <a:r>
              <a:rPr lang="en-GB" dirty="0"/>
              <a:t>-Peterson, 2008; Lawson et al., 2008). It has been shown, for example, that a cut of nearly 20% in total use would be required to achieve the same reduction in contacts obtainable through use redistributions (Potter and Manning, 1984).</a:t>
            </a:r>
          </a:p>
          <a:p>
            <a:endParaRPr lang="en-GB" dirty="0"/>
          </a:p>
          <a:p>
            <a:r>
              <a:rPr lang="en-GB" dirty="0"/>
              <a:t>Several studies have explored the potential effectiveness of information and education programs as a means of redistributing recreation use (Brown and Hunt, 1969; Lime and Lucas, 1977; Becker, 1981; Lucas, 1981; Roggenbuck and </a:t>
            </a:r>
            <a:r>
              <a:rPr lang="en-GB" dirty="0" err="1"/>
              <a:t>Berrier</a:t>
            </a:r>
            <a:r>
              <a:rPr lang="en-GB" dirty="0"/>
              <a:t>, 1981, 1982; </a:t>
            </a:r>
            <a:r>
              <a:rPr lang="en-GB" dirty="0" err="1"/>
              <a:t>Krumpe</a:t>
            </a:r>
            <a:r>
              <a:rPr lang="en-GB" dirty="0"/>
              <a:t> and Brown, 1982; Brown et al., 1992). For example, an early study explored the effectiveness of providing visitors with information on current use patterns as a way to alter future use patterns (Lime and Lucas, 1977). Visitors who had permits for the most heavily used entry points in the Boundary Waters Canoe Area, Minnesota, were mailed an information packet with a description of use patterns, noting in particular heavily used areas and times. A survey of a sample of this group who again visited the study area the following year found that three-fourths of respondents felt that this information was useful, and about one-third were influenced in their choice of entry point, route, or time of subsequent visits.</a:t>
            </a:r>
          </a:p>
          <a:p>
            <a:endParaRPr lang="en-GB" dirty="0"/>
          </a:p>
          <a:p>
            <a:r>
              <a:rPr lang="en-GB" dirty="0"/>
              <a:t>A study in the Shining Rock Wilderness Area, North Carolina, experimented with two types of information programs designed to disperse camping away from a heavily used meadow (Roggenbuck and </a:t>
            </a:r>
            <a:r>
              <a:rPr lang="en-GB" dirty="0" err="1"/>
              <a:t>Berrier</a:t>
            </a:r>
            <a:r>
              <a:rPr lang="en-GB" dirty="0"/>
              <a:t>, 1981, 1982). Two treatment groups were created. Both were given a brochure explaining resource impacts associated with concentrated camping and showing the location of other nearby camping areas; one in addition had personal contact with a wilderness ranger. Both groups dispersed their camping activity to a greater degree than a control group, but there was no statistically significant difference between the two groups.</a:t>
            </a:r>
          </a:p>
          <a:p>
            <a:endParaRPr lang="en-GB" dirty="0"/>
          </a:p>
          <a:p>
            <a:r>
              <a:rPr lang="en-GB" dirty="0"/>
              <a:t>A similar experiment was conducted on trail use in the backcountry of Yellowstone National Park, Montana/Wyoming/Idaho (</a:t>
            </a:r>
            <a:r>
              <a:rPr lang="en-GB" dirty="0" err="1"/>
              <a:t>Krumpe</a:t>
            </a:r>
            <a:r>
              <a:rPr lang="en-GB" dirty="0"/>
              <a:t> and Brown, 1982). A sample group of hikers was given a guidebook that described the attributes of lesser-used trails prior to obtaining a backcountry permit. Through a later survey and examination of permits, it was found that 37% of this group had selected one of the lesser-used trails compared to 14% of a control group. Results also indicated that the earlier the information was received the more influence it had on </a:t>
            </a:r>
            <a:r>
              <a:rPr lang="en-GB" dirty="0" err="1"/>
              <a:t>behavior</a:t>
            </a:r>
            <a:r>
              <a:rPr lang="en-GB" dirty="0"/>
              <a:t>. Studies employing user-friendly, microcomputer-based information approaches (e.g. touch-­screen programs) have also been found to be effective in influencing recreation use patterns (Huffman and Williams, 1986, 1987; </a:t>
            </a:r>
            <a:r>
              <a:rPr lang="en-GB" dirty="0" err="1"/>
              <a:t>Hultsman</a:t>
            </a:r>
            <a:r>
              <a:rPr lang="en-GB" dirty="0"/>
              <a:t>, 1988; Harmon, 1992; Alpert and Herrington, 1998).</a:t>
            </a:r>
          </a:p>
          <a:p>
            <a:endParaRPr lang="en-GB" dirty="0"/>
          </a:p>
          <a:p>
            <a:r>
              <a:rPr lang="en-GB" dirty="0"/>
              <a:t>Hikers in the </a:t>
            </a:r>
            <a:r>
              <a:rPr lang="en-GB" dirty="0" err="1"/>
              <a:t>Pemigewasset</a:t>
            </a:r>
            <a:r>
              <a:rPr lang="en-GB" dirty="0"/>
              <a:t> Wilderness, New Hampshire, were studied to determine the influence of wilderness rangers as a source of information and education (Brown et al., 1992). Only about 20% of visitors reported that the information received from the rangers influenced their destination within the study area. However, less experienced visitors who reported that they were likely to return to the study area were more likely to be influenced by the information provided, suggesting that the information program may be more effective over time.</a:t>
            </a:r>
          </a:p>
          <a:p>
            <a:endParaRPr lang="en-GB" dirty="0"/>
          </a:p>
          <a:p>
            <a:r>
              <a:rPr lang="en-GB" dirty="0"/>
              <a:t>Potential problems in using information and education programs to influence recreation use were illustrated in a study in the Selway-Bitterroot Wilderness, Montana (Lucas, 1981). Brochures describing current recreation use patterns were distributed to visitors. Follow-up measurements indicated little effect on subsequent use patterns. Evaluation of this program suggested three limitations on its potential effectiveness:</a:t>
            </a:r>
          </a:p>
          <a:p>
            <a:endParaRPr lang="en-GB" dirty="0"/>
          </a:p>
          <a:p>
            <a:r>
              <a:rPr lang="en-GB" dirty="0"/>
              <a:t>1.  Many visitors did not receive the brochure.</a:t>
            </a:r>
          </a:p>
          <a:p>
            <a:endParaRPr lang="en-GB" dirty="0"/>
          </a:p>
          <a:p>
            <a:r>
              <a:rPr lang="en-GB" dirty="0"/>
              <a:t>2.  Most of those who did receive the brochure received it too late to affect their decision making.</a:t>
            </a:r>
          </a:p>
          <a:p>
            <a:endParaRPr lang="en-GB" dirty="0"/>
          </a:p>
          <a:p>
            <a:r>
              <a:rPr lang="en-GB" dirty="0"/>
              <a:t>3.  Some visitors doubted the accuracy of the information contained in the brochure.</a:t>
            </a:r>
          </a:p>
        </p:txBody>
      </p:sp>
      <p:sp>
        <p:nvSpPr>
          <p:cNvPr id="4" name="Slide Number Placeholder 3"/>
          <p:cNvSpPr>
            <a:spLocks noGrp="1"/>
          </p:cNvSpPr>
          <p:nvPr>
            <p:ph type="sldNum" sz="quarter" idx="5"/>
          </p:nvPr>
        </p:nvSpPr>
        <p:spPr/>
        <p:txBody>
          <a:bodyPr/>
          <a:lstStyle/>
          <a:p>
            <a:fld id="{79B62E1B-5F0F-4185-8BB7-DE23D5B9B9B6}" type="slidenum">
              <a:rPr lang="en-GB" smtClean="0"/>
              <a:t>4</a:t>
            </a:fld>
            <a:endParaRPr lang="en-GB"/>
          </a:p>
        </p:txBody>
      </p:sp>
    </p:spTree>
    <p:extLst>
      <p:ext uri="{BB962C8B-B14F-4D97-AF65-F5344CB8AC3E}">
        <p14:creationId xmlns:p14="http://schemas.microsoft.com/office/powerpoint/2010/main" val="1963759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Enhancing visitor knowledge</a:t>
            </a:r>
          </a:p>
          <a:p>
            <a:r>
              <a:rPr lang="en-GB" dirty="0"/>
              <a:t>A second category of studies has focused primarily on enhancing visitor knowledge through information and education programs, thereby influencing visitor </a:t>
            </a:r>
            <a:r>
              <a:rPr lang="en-GB" dirty="0" err="1"/>
              <a:t>behavior</a:t>
            </a:r>
            <a:r>
              <a:rPr lang="en-GB" dirty="0"/>
              <a:t>, especially as it applies to reducing ecological and experiential impacts. Two early studies focused on distinct types of users—backpackers in Rocky Mountain National Park, Colorado (Fazio, 1979a), and motorists in a New York state park (Feldman, 1978). The study of backpackers provided information on low-impact camping practices through a series of media: a brochure, a trailhead sign, a slide and sound exhibit, a television program, and a newspaper feature article, though not enough visitors were exposed to the latter two media to evaluate their effectiveness. However, exposure to the slide/sound exhibit, the slide/sound exhibit plus the brochure, and the slide/sound exhibit plus the trailhead sign resulted in significant increases in visitor knowledge. Exposure to the trailhead sign and brochure were not found to be very effective. The study of motorists also found that exposure to two types of information/education media—a brochure and an audio recording—both increased the knowledge level of respondents.</a:t>
            </a:r>
          </a:p>
          <a:p>
            <a:endParaRPr lang="en-GB" dirty="0"/>
          </a:p>
          <a:p>
            <a:r>
              <a:rPr lang="en-GB" dirty="0"/>
              <a:t>More recent studies have also found significant effects of information and education programs (</a:t>
            </a:r>
            <a:r>
              <a:rPr lang="en-GB" dirty="0" err="1"/>
              <a:t>Echelberger</a:t>
            </a:r>
            <a:r>
              <a:rPr lang="en-GB" dirty="0"/>
              <a:t> et al., 1978; Dowell and McCool, 1986; </a:t>
            </a:r>
            <a:r>
              <a:rPr lang="en-GB" dirty="0" err="1"/>
              <a:t>Burde</a:t>
            </a:r>
            <a:r>
              <a:rPr lang="en-GB" dirty="0"/>
              <a:t> et al., 1988; Jones and McAvoy, 1988; </a:t>
            </a:r>
            <a:r>
              <a:rPr lang="en-GB" dirty="0" err="1"/>
              <a:t>Sieg</a:t>
            </a:r>
            <a:r>
              <a:rPr lang="en-GB" dirty="0"/>
              <a:t> et al., 1988; Dwyer et al., 1989; </a:t>
            </a:r>
            <a:r>
              <a:rPr lang="en-GB" dirty="0" err="1"/>
              <a:t>Manfredo</a:t>
            </a:r>
            <a:r>
              <a:rPr lang="en-GB" dirty="0"/>
              <a:t> and Bright, 1991; Roggenbuck et al., 1992; </a:t>
            </a:r>
            <a:r>
              <a:rPr lang="en-GB" dirty="0" err="1"/>
              <a:t>Kernan</a:t>
            </a:r>
            <a:r>
              <a:rPr lang="en-GB" dirty="0"/>
              <a:t> and </a:t>
            </a:r>
            <a:r>
              <a:rPr lang="en-GB" dirty="0" err="1"/>
              <a:t>Drogin</a:t>
            </a:r>
            <a:r>
              <a:rPr lang="en-GB" dirty="0"/>
              <a:t>, 1995; Cole et al., 1997b; Christenson and Cole, 2000; Stewart et al., 2000; Hendricks et al., 2001; </a:t>
            </a:r>
            <a:r>
              <a:rPr lang="en-GB" dirty="0" err="1"/>
              <a:t>Borrie</a:t>
            </a:r>
            <a:r>
              <a:rPr lang="en-GB" dirty="0"/>
              <a:t> and Harding, 2002; Duncan and Martin, 2002; Barker and Roberts, 2004; Bradford and McIntyre, 2007; </a:t>
            </a:r>
            <a:r>
              <a:rPr lang="en-GB" dirty="0" err="1"/>
              <a:t>Sorice</a:t>
            </a:r>
            <a:r>
              <a:rPr lang="en-GB" dirty="0"/>
              <a:t> et al., 2007; Marion et al., 2008; Park et al., 2008). For example, a study of day hikers at Grand Canyon National Park, Arizona, found that an aggressive information/education campaign featuring the message “heat kills, hike smart” presented in the park newspaper and on trailhead posters influenced the safety-related practices (e.g. carrying sufficient water, starting hikes early in the day) of a majority of visitors (Stewart et al., 2000). This study suggests that, when and where warranted, managers may have to be very explicit in their attempts to make visitors more mindful of their surroundings and associated </a:t>
            </a:r>
            <a:r>
              <a:rPr lang="en-GB" dirty="0" err="1"/>
              <a:t>behavior</a:t>
            </a:r>
            <a:r>
              <a:rPr lang="en-GB" dirty="0"/>
              <a:t> (</a:t>
            </a:r>
            <a:r>
              <a:rPr lang="en-GB" dirty="0" err="1"/>
              <a:t>Moscardo</a:t>
            </a:r>
            <a:r>
              <a:rPr lang="en-GB" dirty="0"/>
              <a:t>, 1999; </a:t>
            </a:r>
            <a:r>
              <a:rPr lang="en-GB" dirty="0" err="1"/>
              <a:t>Frauman</a:t>
            </a:r>
            <a:r>
              <a:rPr lang="en-GB" dirty="0"/>
              <a:t> and Norman, 2003).</a:t>
            </a:r>
          </a:p>
          <a:p>
            <a:endParaRPr lang="en-GB" dirty="0"/>
          </a:p>
          <a:p>
            <a:r>
              <a:rPr lang="en-GB" dirty="0"/>
              <a:t>Bulletin boards at trailheads have also been found to be effective in enhancing visitor knowledge about low-impact hiking and camping practices (Cole et al., 1997b). Visitors exposed to messages at a trailhead bulletin board were found to be more knowledgeable about these practices than visitors who were not; however, increasing the number of messages posted beyond two did not result in increased knowledge levels. Bulletin boards were most effective with hikers and overnight users (as compared to horse riders or day users), probably because of the greater potential utility of the messages to these visitors (McCool and Cole, 2000).</a:t>
            </a:r>
          </a:p>
          <a:p>
            <a:endParaRPr lang="en-GB" dirty="0"/>
          </a:p>
          <a:p>
            <a:r>
              <a:rPr lang="en-GB" dirty="0"/>
              <a:t>Workshops and special programs delivered to organizations can also be effective in enhancing knowledge levels as well as intentions to follow recommended low-impact practices. The effectiveness of these types of information and education programs have been demonstrated in two studies aimed at Boy Scouts (Dowell and McCool, 1986) and a volunteer group associated with the Boundary Waters Canoe Area Wilderness, Minnesota (Jones and McAvoy, 1988). In both cases, treatment groups scored higher than control groups on tests of knowledge and </a:t>
            </a:r>
            <a:r>
              <a:rPr lang="en-GB" dirty="0" err="1"/>
              <a:t>behavioral</a:t>
            </a:r>
            <a:r>
              <a:rPr lang="en-GB" dirty="0"/>
              <a:t> intentions administered immediately after the programs and at a later date. Research also suggests that commercial guides and outfitters can be trained to deliver information and education programs that are effective in enhancing visitor knowledge (</a:t>
            </a:r>
            <a:r>
              <a:rPr lang="en-GB" dirty="0" err="1"/>
              <a:t>Sieg</a:t>
            </a:r>
            <a:r>
              <a:rPr lang="en-GB" dirty="0"/>
              <a:t> et al., 1988; Roggenbuck et al., 1992) and that printed trail guides can also be effective (</a:t>
            </a:r>
            <a:r>
              <a:rPr lang="en-GB" dirty="0" err="1"/>
              <a:t>Echelberger</a:t>
            </a:r>
            <a:r>
              <a:rPr lang="en-GB" dirty="0"/>
              <a:t> et al., 1978).</a:t>
            </a:r>
          </a:p>
          <a:p>
            <a:endParaRPr lang="en-GB" dirty="0"/>
          </a:p>
          <a:p>
            <a:r>
              <a:rPr lang="en-GB" dirty="0"/>
              <a:t>A series of visitor surveys conducted at eight wilderness areas also suggest that informative and educational appeals can be effective in encouraging low-impact </a:t>
            </a:r>
            <a:r>
              <a:rPr lang="en-GB" dirty="0" err="1"/>
              <a:t>behaviors</a:t>
            </a:r>
            <a:r>
              <a:rPr lang="en-GB" dirty="0"/>
              <a:t> (Christensen and Cole, 2000). These studies found that between 51 and 69% of visitors reported that they use cook stoves instead of campfires, and would camp at least 200 feet from lakes as a result of appeals from wilderness managers relating to ecological (e.g. reducing water pollution) and experiential (e.g. reducing crowding) issues. Ecological appeals were more effective than experiential appeals.</a:t>
            </a:r>
          </a:p>
          <a:p>
            <a:endParaRPr lang="en-GB" dirty="0"/>
          </a:p>
          <a:p>
            <a:r>
              <a:rPr lang="en-GB" dirty="0"/>
              <a:t>Several more recent studies have used potentially powerful field experiments to assess the effectiveness of information and education programs. A study at Mt Tamalpais, California, delivered educational messages to mountain bikers regarding four types of </a:t>
            </a:r>
            <a:r>
              <a:rPr lang="en-GB" dirty="0" err="1"/>
              <a:t>behavior</a:t>
            </a:r>
            <a:r>
              <a:rPr lang="en-GB" dirty="0"/>
              <a:t>:</a:t>
            </a:r>
          </a:p>
          <a:p>
            <a:endParaRPr lang="en-GB" dirty="0"/>
          </a:p>
          <a:p>
            <a:r>
              <a:rPr lang="en-GB" dirty="0"/>
              <a:t>1.  Yielding when approaching other visitors.</a:t>
            </a:r>
          </a:p>
          <a:p>
            <a:endParaRPr lang="en-GB" dirty="0"/>
          </a:p>
          <a:p>
            <a:r>
              <a:rPr lang="en-GB" dirty="0"/>
              <a:t>2.  Bicycle speed.</a:t>
            </a:r>
          </a:p>
          <a:p>
            <a:endParaRPr lang="en-GB" dirty="0"/>
          </a:p>
          <a:p>
            <a:r>
              <a:rPr lang="en-GB" dirty="0"/>
              <a:t>3.  </a:t>
            </a:r>
            <a:r>
              <a:rPr lang="en-GB" dirty="0" err="1"/>
              <a:t>Behavior</a:t>
            </a:r>
            <a:r>
              <a:rPr lang="en-GB" dirty="0"/>
              <a:t> upon encountering a closed trail.</a:t>
            </a:r>
          </a:p>
          <a:p>
            <a:endParaRPr lang="en-GB" dirty="0"/>
          </a:p>
          <a:p>
            <a:r>
              <a:rPr lang="en-GB" dirty="0"/>
              <a:t>4.  Crossing a stream (to limit ecological impact) (Hendricks et al., 2001).</a:t>
            </a:r>
          </a:p>
          <a:p>
            <a:endParaRPr lang="en-GB" dirty="0"/>
          </a:p>
          <a:p>
            <a:r>
              <a:rPr lang="en-GB" dirty="0"/>
              <a:t>Messages were designed to stress a “moral” appeal (a brief description of the ecological and/or experiential consequences of undesirable </a:t>
            </a:r>
            <a:r>
              <a:rPr lang="en-GB" dirty="0" err="1"/>
              <a:t>behavior</a:t>
            </a:r>
            <a:r>
              <a:rPr lang="en-GB" dirty="0"/>
              <a:t>) or a “fear” appeal (a brief description of fines that are imposed for undesirable </a:t>
            </a:r>
            <a:r>
              <a:rPr lang="en-GB" dirty="0" err="1"/>
              <a:t>behavior</a:t>
            </a:r>
            <a:r>
              <a:rPr lang="en-GB" dirty="0"/>
              <a:t>). These messages were delivered to mountain bikers in person by either a volunteer patrol hiker, a volunteer patrol biker, or a uniformed hiker. Mountain biker </a:t>
            </a:r>
            <a:r>
              <a:rPr lang="en-GB" dirty="0" err="1"/>
              <a:t>behavior</a:t>
            </a:r>
            <a:r>
              <a:rPr lang="en-GB" dirty="0"/>
              <a:t> was then unobtrusively observed under experimental and control conditions. Study findings suggest that bikers adopted lower-impact </a:t>
            </a:r>
            <a:r>
              <a:rPr lang="en-GB" dirty="0" err="1"/>
              <a:t>behaviors</a:t>
            </a:r>
            <a:r>
              <a:rPr lang="en-GB" dirty="0"/>
              <a:t> for three of the four </a:t>
            </a:r>
            <a:r>
              <a:rPr lang="en-GB" dirty="0" err="1"/>
              <a:t>behaviors</a:t>
            </a:r>
            <a:r>
              <a:rPr lang="en-GB" dirty="0"/>
              <a:t> examined. For example, 59.2% of bikers used recommended, low-impact procedures for crossing streams when they had been exposed to one of the study’s educational treatments, and this compared very </a:t>
            </a:r>
            <a:r>
              <a:rPr lang="en-GB" dirty="0" err="1"/>
              <a:t>favorably</a:t>
            </a:r>
            <a:r>
              <a:rPr lang="en-GB" dirty="0"/>
              <a:t> to only 16.7% of bikers under control conditions. However, the study found no consistent pattern with respect to type of message (moral or fear appeal). Generally, messages delivered by uniformed staff appeared to be less effective than those delivered by non-uniformed volunteers.</a:t>
            </a:r>
          </a:p>
          <a:p>
            <a:endParaRPr lang="en-GB" dirty="0"/>
          </a:p>
          <a:p>
            <a:r>
              <a:rPr lang="en-GB" dirty="0"/>
              <a:t>Multiple experimental studies have focused on “social” or “visitor-caused” trails—trails that visitors create when they walk off designated trails. One of these studies, conducted at St Lawrence Islands National Park, Canada (Bradford and McIntyre, 2007), applied two types of messages: a simple plea to visitors to stay on designated trails, and a message briefly explaining the impacts of walking off designated trails. These messages (in the form of signs) were placed either at a trailhead or at sites where existing social trails diverged from designated trails. Camouflaged cameras were used to record the </a:t>
            </a:r>
            <a:r>
              <a:rPr lang="en-GB" dirty="0" err="1"/>
              <a:t>behavior</a:t>
            </a:r>
            <a:r>
              <a:rPr lang="en-GB" dirty="0"/>
              <a:t> of hikers. Under control conditions, 88.3% of hikers were observed using social trails. However, this percentage was reduced to 77% for those who had seen the plea message and 49% for those who had learned of the impacts of walking on the social trails. Signs placed at sites where social trails diverged from the designated trail were substantially more effective than trailhead signs.</a:t>
            </a:r>
          </a:p>
          <a:p>
            <a:endParaRPr lang="en-GB" dirty="0"/>
          </a:p>
          <a:p>
            <a:r>
              <a:rPr lang="en-GB" dirty="0"/>
              <a:t>A second study of social trails was conducted at Acadia National Park, Maine (Park et al., 2008). One experimental treatment posted signs at a trailhead asking visitors not to walk off the designated trail and briefly explained the reason for this request (to reduce ecological impacts). A second treatment also added ground level reminder signs—simple 4” × 4” wooden blocks with a “no walking” graphic—at all sites where social trails diverged from the designated trail. Visitor </a:t>
            </a:r>
            <a:r>
              <a:rPr lang="en-GB" dirty="0" err="1"/>
              <a:t>behavior</a:t>
            </a:r>
            <a:r>
              <a:rPr lang="en-GB" dirty="0"/>
              <a:t> was recorded by unobtrusive observers. The first treatment reduced the percentage of visitors who walked off-trail from 73.7% during the control period to 63%, and the second treatment further reduced this to 24.3%.</a:t>
            </a:r>
          </a:p>
          <a:p>
            <a:endParaRPr lang="en-GB" dirty="0"/>
          </a:p>
          <a:p>
            <a:r>
              <a:rPr lang="en-GB" dirty="0"/>
              <a:t>Another study at Acadia National Park, Maine (Kidd et al., 2015) utilized spatial data analysis to measure the effectiveness of three educational treatments along trails and the summit area of Sargent Mountain. Treatments included an ecological-­based message and amenity-based message to encourage visitors to stay on marked trails. A third treatment included a message delivered through personal contact and control conditions included existing trail blazes and rock cairns. Visitors traveling to the mountain summit were asked to carry a GPS unit with them while they hiked. Spatial data collected from these units were </a:t>
            </a:r>
            <a:r>
              <a:rPr lang="en-GB" dirty="0" err="1"/>
              <a:t>analyzed</a:t>
            </a:r>
            <a:r>
              <a:rPr lang="en-GB" dirty="0"/>
              <a:t> and indicated that sign-based messaging did not significantly influence visitor </a:t>
            </a:r>
            <a:r>
              <a:rPr lang="en-GB" dirty="0" err="1"/>
              <a:t>behavior</a:t>
            </a:r>
            <a:r>
              <a:rPr lang="en-GB" dirty="0"/>
              <a:t>. Personal contact did, however, decrease the extent to which visitors </a:t>
            </a:r>
            <a:r>
              <a:rPr lang="en-GB" dirty="0" err="1"/>
              <a:t>traveled</a:t>
            </a:r>
            <a:r>
              <a:rPr lang="en-GB" dirty="0"/>
              <a:t> off trail.</a:t>
            </a:r>
          </a:p>
          <a:p>
            <a:endParaRPr lang="en-GB" dirty="0"/>
          </a:p>
          <a:p>
            <a:r>
              <a:rPr lang="en-GB" dirty="0"/>
              <a:t>A fourth study using an experimental design examined visitor acceptability of sounds from nearby military aircraft at Sequoia National Park (Taff et al., 2014b). One treatment involved visitors rating the acceptability of a range of audio clips that incorporated the sound of aircraft overflights. The other involved the same listening exercise, but respondents were “primed” with a message regarding the presence of military overflights at the park. Results demonstrated that including an educational message regarding overflights improved acceptability ratings up to 15%, suggesting that distributing information about military overflights may benefit visitor experience.</a:t>
            </a:r>
          </a:p>
          <a:p>
            <a:endParaRPr lang="en-GB" dirty="0"/>
          </a:p>
          <a:p>
            <a:r>
              <a:rPr lang="en-GB" dirty="0"/>
              <a:t>The final study employing an experimental approach examined wildlife-feeding </a:t>
            </a:r>
            <a:r>
              <a:rPr lang="en-GB" dirty="0" err="1"/>
              <a:t>behavior</a:t>
            </a:r>
            <a:r>
              <a:rPr lang="en-GB" dirty="0"/>
              <a:t> at Zion National Park, Utah (Marion et al., 2008), using two treatments and a control period. Both treatments asked visitors not to feed wildlife and included a brief explanation of the reason for this request. Treatment 1 used a sign posted near a popular wildlife-feeding area, whereas for treatment 2 a uniformed ranger delivered this message in person at the wildlife-feeding area. Visitor </a:t>
            </a:r>
            <a:r>
              <a:rPr lang="en-GB" dirty="0" err="1"/>
              <a:t>behavior</a:t>
            </a:r>
            <a:r>
              <a:rPr lang="en-GB" dirty="0"/>
              <a:t> was closely observed during both treatments and a control period. The percentage of visitor groups that intentionally attracted wildlife declined from 24% during the control period to 3% for both treatments. More importantly, the number of groups that intentionally fed wildlife declined from 11% to 3%, and groups that dropped food unintentionally declined from 41% before treatments to 10% for treatment 1 and 6% for treatment 2.</a:t>
            </a:r>
          </a:p>
          <a:p>
            <a:endParaRPr lang="en-GB" dirty="0"/>
          </a:p>
          <a:p>
            <a:r>
              <a:rPr lang="en-GB" dirty="0"/>
              <a:t>Not all research has found information and education programs to be as effective as indicated in the above studies. A study of the effectiveness of interpretive programs at Great Smoky Mountains National Park, North Carolina/Tennessee, found mixed results (</a:t>
            </a:r>
            <a:r>
              <a:rPr lang="en-GB" dirty="0" err="1"/>
              <a:t>Burde</a:t>
            </a:r>
            <a:r>
              <a:rPr lang="en-GB" dirty="0"/>
              <a:t> et al., 1988). There was no difference in knowledge about general backcountry policies between backcountry visitors exposed to the park’s interpretive services and a control group. However, the former group did score higher on knowledge of park-related hazards. A test of visitor compliance rates with campground regulations in Acadia National Park, Maine, found no difference between time periods when a special brochure was and was not used (Dwyer et al., 1989). A test of a special brochure on appropriate </a:t>
            </a:r>
            <a:r>
              <a:rPr lang="en-GB" dirty="0" err="1"/>
              <a:t>behavior</a:t>
            </a:r>
            <a:r>
              <a:rPr lang="en-GB" dirty="0"/>
              <a:t> relating to bears in the Boundary Waters Canoe Area Wilderness, Minnesota, found only limited change in actual or intended </a:t>
            </a:r>
            <a:r>
              <a:rPr lang="en-GB" dirty="0" err="1"/>
              <a:t>behavior</a:t>
            </a:r>
            <a:r>
              <a:rPr lang="en-GB" dirty="0"/>
              <a:t> of visitors (</a:t>
            </a:r>
            <a:r>
              <a:rPr lang="en-GB" dirty="0" err="1"/>
              <a:t>Manfredo</a:t>
            </a:r>
            <a:r>
              <a:rPr lang="en-GB" dirty="0"/>
              <a:t> and Bright, 1991). Visitors requesting information on wilderness permits were mailed the special brochures. In a follow-up survey, only 18% of respondents reported that they had received any new information from the brochure, and only 7.5% reported that they had altered their actual or intended </a:t>
            </a:r>
            <a:r>
              <a:rPr lang="en-GB" dirty="0" err="1"/>
              <a:t>behavior</a:t>
            </a:r>
            <a:r>
              <a:rPr lang="en-GB" dirty="0"/>
              <a:t>. A study on the intercoastal waterway of Florida addressed boat speed and collisions with manatees, which injure or kill these animals (</a:t>
            </a:r>
            <a:r>
              <a:rPr lang="en-GB" dirty="0" err="1"/>
              <a:t>Sorice</a:t>
            </a:r>
            <a:r>
              <a:rPr lang="en-GB" dirty="0"/>
              <a:t> et al., 2007). This study posted signs along the waterway with a graphic of a manatee swimming near the surface of the water and “Watch Your Speed” and “Max Fine $500.” The speed of boats during control and treatment conditions was observed, and no statistically significant difference was found. A study of rock climbers in Montana used educational messages on bulletin boards to encourage low-impact </a:t>
            </a:r>
            <a:r>
              <a:rPr lang="en-GB" dirty="0" err="1"/>
              <a:t>behaviors</a:t>
            </a:r>
            <a:r>
              <a:rPr lang="en-GB" dirty="0"/>
              <a:t>, but little change in </a:t>
            </a:r>
            <a:r>
              <a:rPr lang="en-GB" dirty="0" err="1"/>
              <a:t>behavior</a:t>
            </a:r>
            <a:r>
              <a:rPr lang="en-GB" dirty="0"/>
              <a:t> was observed between control and treatment periods (though observation of </a:t>
            </a:r>
            <a:r>
              <a:rPr lang="en-GB" dirty="0" err="1"/>
              <a:t>behavior</a:t>
            </a:r>
            <a:r>
              <a:rPr lang="en-GB" dirty="0"/>
              <a:t> was difficult) (</a:t>
            </a:r>
            <a:r>
              <a:rPr lang="en-GB" dirty="0" err="1"/>
              <a:t>Borrie</a:t>
            </a:r>
            <a:r>
              <a:rPr lang="en-GB" dirty="0"/>
              <a:t> and Harding, 2002). Finally, a study of diving in St Lucia used two approaches in an effort to reduce damage to coral reefs by divers touching and breaking coral (Barker and Roberts, 2004). A brief message delivered to divers in a pre-dive meeting had no effect, while direct intervention by dive leaders reduced touching by a statistically significant degree. The authors conclude that in heavily used diving areas close supervision of participants may be needed.</a:t>
            </a:r>
          </a:p>
          <a:p>
            <a:endParaRPr lang="en-GB" dirty="0"/>
          </a:p>
          <a:p>
            <a:r>
              <a:rPr lang="en-GB" dirty="0"/>
              <a:t>The potential effectiveness of information and education is further diminished given the ecological and experiential implications of some types of recreation-related impacts. For example, the studies of off-trail hiking suggest that aggressive information and education programs can reduce off-trail hiking to a range of 25–50% of visitors. While this represents a substantial reduction from control conditions, it may still result in high levels of damage to soils and vegetation. Likewise, from an experiential standpoint, it may take only a relatively small percentage of visitors being boisterous or engaging in other inappropriate </a:t>
            </a:r>
            <a:r>
              <a:rPr lang="en-GB" dirty="0" err="1"/>
              <a:t>behavior</a:t>
            </a:r>
            <a:r>
              <a:rPr lang="en-GB" dirty="0"/>
              <a:t> to disturb others and detract from the quality of the visitor experience.</a:t>
            </a:r>
          </a:p>
        </p:txBody>
      </p:sp>
      <p:sp>
        <p:nvSpPr>
          <p:cNvPr id="4" name="Slide Number Placeholder 3"/>
          <p:cNvSpPr>
            <a:spLocks noGrp="1"/>
          </p:cNvSpPr>
          <p:nvPr>
            <p:ph type="sldNum" sz="quarter" idx="5"/>
          </p:nvPr>
        </p:nvSpPr>
        <p:spPr/>
        <p:txBody>
          <a:bodyPr/>
          <a:lstStyle/>
          <a:p>
            <a:fld id="{79B62E1B-5F0F-4185-8BB7-DE23D5B9B9B6}" type="slidenum">
              <a:rPr lang="en-GB" smtClean="0"/>
              <a:t>5</a:t>
            </a:fld>
            <a:endParaRPr lang="en-GB"/>
          </a:p>
        </p:txBody>
      </p:sp>
    </p:spTree>
    <p:extLst>
      <p:ext uri="{BB962C8B-B14F-4D97-AF65-F5344CB8AC3E}">
        <p14:creationId xmlns:p14="http://schemas.microsoft.com/office/powerpoint/2010/main" val="1351295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Influencing visitor attitudes</a:t>
            </a:r>
          </a:p>
          <a:p>
            <a:r>
              <a:rPr lang="en-GB" dirty="0"/>
              <a:t>A third category of studies on the potential effect­iveness of information and education programs has examined their influence on visitor attitudes toward a variety of management agency policies (Robertson, 1982; Olson et al., 1984; Nielson and Buchanan, 1986; Cable et al., 1987; </a:t>
            </a:r>
            <a:r>
              <a:rPr lang="en-GB" dirty="0" err="1"/>
              <a:t>Manfredo</a:t>
            </a:r>
            <a:r>
              <a:rPr lang="en-GB" dirty="0"/>
              <a:t> et al., 1992; Bright et al., 1993; Ramthun, 1996; Taff et al., 2014a; </a:t>
            </a:r>
            <a:r>
              <a:rPr lang="en-GB" dirty="0" err="1"/>
              <a:t>Hvenegaard</a:t>
            </a:r>
            <a:r>
              <a:rPr lang="en-GB" dirty="0"/>
              <a:t>, 2016). These studies have found that information and education programs can be effective in modifying visitor attitudes so they are more supportive of recreation and related park management policies. For example, visitors to Yellowstone National Park, Montana/Wyoming/Idaho were exposed to interpretive messages designed to influence their beliefs about fire ecology and the effects of controlled-burn policies, which influenced both beliefs about fire ecology and attitudes based on those beliefs (Bright et al., 1993).</a:t>
            </a:r>
          </a:p>
          <a:p>
            <a:endParaRPr lang="en-GB" dirty="0"/>
          </a:p>
          <a:p>
            <a:r>
              <a:rPr lang="en-GB" dirty="0"/>
              <a:t>Depreciative behaviour</a:t>
            </a:r>
          </a:p>
          <a:p>
            <a:r>
              <a:rPr lang="en-GB" dirty="0"/>
              <a:t>A fourth category of studies on the potential effect­iveness of information and education as a management practice has focused on depreciative </a:t>
            </a:r>
            <a:r>
              <a:rPr lang="en-GB" dirty="0" err="1"/>
              <a:t>behavior</a:t>
            </a:r>
            <a:r>
              <a:rPr lang="en-GB" dirty="0"/>
              <a:t>, especially littering. A number of studies have found that a variety of information and education messages and related programs can be effective in reducing littering </a:t>
            </a:r>
            <a:r>
              <a:rPr lang="en-GB" dirty="0" err="1"/>
              <a:t>behavior</a:t>
            </a:r>
            <a:r>
              <a:rPr lang="en-GB" dirty="0"/>
              <a:t> and even cleaning up littered areas (Burgess et al., 1971; Clark et al., 1971; </a:t>
            </a:r>
            <a:r>
              <a:rPr lang="en-GB" dirty="0" err="1"/>
              <a:t>Marler</a:t>
            </a:r>
            <a:r>
              <a:rPr lang="en-GB" dirty="0"/>
              <a:t>, 1971; Clark et al., 1972a,b; Powers et al., 1973; </a:t>
            </a:r>
            <a:r>
              <a:rPr lang="en-GB" dirty="0" err="1"/>
              <a:t>Lahart</a:t>
            </a:r>
            <a:r>
              <a:rPr lang="en-GB" dirty="0"/>
              <a:t> and Bailey, 1975; </a:t>
            </a:r>
            <a:r>
              <a:rPr lang="en-GB" dirty="0" err="1"/>
              <a:t>Muth</a:t>
            </a:r>
            <a:r>
              <a:rPr lang="en-GB" dirty="0"/>
              <a:t> and Clark, 1978; Christensen, 1981; Christensen and Clark, 1983; Oliver et al., 1985; Christensen, 1986; Roggenbuck and </a:t>
            </a:r>
            <a:r>
              <a:rPr lang="en-GB" dirty="0" err="1"/>
              <a:t>Passineau</a:t>
            </a:r>
            <a:r>
              <a:rPr lang="en-GB" dirty="0"/>
              <a:t>, 1986; Vander Stoep and </a:t>
            </a:r>
            <a:r>
              <a:rPr lang="en-GB" dirty="0" err="1"/>
              <a:t>Gramman</a:t>
            </a:r>
            <a:r>
              <a:rPr lang="en-GB" dirty="0"/>
              <a:t>, 1987; Horsley, 1988; Wagstaff and Wilson, 1988; Christensen et al., 1992; Taylor and Winter, 1995; Hwang et al., 2000; </a:t>
            </a:r>
            <a:r>
              <a:rPr lang="en-GB" dirty="0" err="1"/>
              <a:t>D’Luhosch</a:t>
            </a:r>
            <a:r>
              <a:rPr lang="en-GB" dirty="0"/>
              <a:t> et al., 2009). For example, samples of visitors to a developed campground were given three different treatments: a brochure describing the costs and impacts of littering and vandalism, the brochure plus a personal contact with a park ranger, and these two treatments plus a request for assistance in reporting depreciative </a:t>
            </a:r>
            <a:r>
              <a:rPr lang="en-GB" dirty="0" err="1"/>
              <a:t>behaviors</a:t>
            </a:r>
            <a:r>
              <a:rPr lang="en-GB" dirty="0"/>
              <a:t> to park ran­gers (Oliver et al., 1985). The brochure plus the personal contact was the most effective treatment; this reduced the number of groups who littered their campsite from 67% to 41% and reduced the number of groups who damaged trees at their campsite from 20% to 4%. Types of messages and related purposes found to be effective in a number of studies include: incentives to visitors to assist with clean-up efforts, and the use of rangers and trip leaders as role models for cleaning up litter.</a:t>
            </a:r>
          </a:p>
          <a:p>
            <a:endParaRPr lang="en-GB" dirty="0"/>
          </a:p>
          <a:p>
            <a:r>
              <a:rPr lang="en-GB" dirty="0"/>
              <a:t>Related studies</a:t>
            </a:r>
          </a:p>
          <a:p>
            <a:r>
              <a:rPr lang="en-GB" dirty="0"/>
              <a:t>Several other types of studies, while not directly evaluating the effectiveness of information and education, are also suggestive of the potential of this management practice. First, studies of visitor knowledge indicate that marked improvements are possible that could lead to improved visitor </a:t>
            </a:r>
            <a:r>
              <a:rPr lang="en-GB" dirty="0" err="1"/>
              <a:t>behavior</a:t>
            </a:r>
            <a:r>
              <a:rPr lang="en-GB" dirty="0"/>
              <a:t>. For example, campers on the Allegheny National Forest, Pennsylvania, were tested for their knowledge of rules and regulations that applied to the area (Ross and Moeller, 1974). Only 48% of respondents answered six or more of the ten questions correctly. A similar study of visitors to the Selway-Bitterroot Wilderness Area, Idaho, tested knowledge about wilderness use and management (Fazio, 1979b). The average respondent could answer only about half of the 20 questions correctly. However, there were significant differences among types of respondents, type of knowledge, and the accuracy of various sources of information, providing indications of where and how information and education programs might be channelled most effectively. Visitors to the Allegheny National Forest, Pennsylvania, received an average score of 48% on a 12-item true–false minimum impact quiz (Confer et al., 2000), while visitors to the Selway-Bitterroot National Forest, Montana, scored an average of 33% on a similar quiz (Cole et al., 1997b). A similar study of hikers on the Appalachian National Scenic Trail found that visitors received an average score of 88% on a ten-item quiz (Newman et al., 2002, 2003). Comparisons across the above studies are difficult because they used different measures of knowledge, but they all suggest that there is room (sometimes substantial room) for improvement in visitor knowledge.</a:t>
            </a:r>
          </a:p>
          <a:p>
            <a:endParaRPr lang="en-GB" dirty="0"/>
          </a:p>
          <a:p>
            <a:r>
              <a:rPr lang="en-GB" dirty="0"/>
              <a:t>Second, several studies indicate that information and education programs could be substantially improved (Hunt and Brown, 1971; Fazio, 1979a; Cockrell and McLaughlin, 1982; Fazio and Ratcliffe, 1989). Evaluation of literature mailed in response to visitor requests has found several areas needing improvements, including more timely response, more direct focus on management problems and issues, greater personalization, more visual appeal, and reduction of superfluous materials. An evaluation of websites for 45 units of the US national park system found that one-third failed to mention the Leave No Trace program, while others addressed it only in administrative documents rather than in ways more accessible to visitors (Griffin, 2005).</a:t>
            </a:r>
          </a:p>
          <a:p>
            <a:endParaRPr lang="en-GB" dirty="0"/>
          </a:p>
          <a:p>
            <a:r>
              <a:rPr lang="en-GB" dirty="0"/>
              <a:t>Third, a survey of wilderness managers has identified the extent to which 25 visitor education techniques are used (Doucette and Cole, 1993). Only six of these education techniques—brochures, personnel at agency offices, maps, signs, personnel in the backcountry, and displays at trailheads—are used in a majority of wilderness areas. Managers were also asked to rate the perceived effectiveness of education techniques, and generally considered that those based on personnel were more effective than those based on media.</a:t>
            </a:r>
          </a:p>
          <a:p>
            <a:endParaRPr lang="en-GB" dirty="0"/>
          </a:p>
          <a:p>
            <a:r>
              <a:rPr lang="en-GB" dirty="0"/>
              <a:t>Fourth, a study conducted at Rocky Mountain National Park explored a number of variables likely to influence participation in Leave No Trace practices (</a:t>
            </a:r>
            <a:r>
              <a:rPr lang="en-GB" dirty="0" err="1"/>
              <a:t>Lawhon</a:t>
            </a:r>
            <a:r>
              <a:rPr lang="en-GB" dirty="0"/>
              <a:t> et al., 2013). Results of the study indicated that perceived effectiveness of Leave No Trace is a significant predictor of future </a:t>
            </a:r>
            <a:r>
              <a:rPr lang="en-GB" dirty="0" err="1"/>
              <a:t>behavior</a:t>
            </a:r>
            <a:r>
              <a:rPr lang="en-GB" dirty="0"/>
              <a:t>. Therefore, information and education regarding Leave No Trace may be more effective when they explain why practices are effective in reducing impacts.</a:t>
            </a:r>
          </a:p>
          <a:p>
            <a:endParaRPr lang="en-GB" dirty="0"/>
          </a:p>
          <a:p>
            <a:r>
              <a:rPr lang="en-GB" dirty="0"/>
              <a:t>Related studies have examined the sources of information used by visitors for trip planning (</a:t>
            </a:r>
            <a:r>
              <a:rPr lang="en-GB" dirty="0" err="1"/>
              <a:t>Uysal</a:t>
            </a:r>
            <a:r>
              <a:rPr lang="en-GB" dirty="0"/>
              <a:t> et al., 1990; </a:t>
            </a:r>
            <a:r>
              <a:rPr lang="en-GB" dirty="0" err="1"/>
              <a:t>Schuett</a:t>
            </a:r>
            <a:r>
              <a:rPr lang="en-GB" dirty="0"/>
              <a:t>, 1993; Confer et al., 2000). Many respondents report using sources of information that are not directly produced by management agencies, such as outdoor clubs, professional outfitters, outdoor stores, guidebooks, newspaper and magazine articles, and travel agents. This suggests that management agency linkages with selected private and commercial organizations may be an especially effective approach to information and education.</a:t>
            </a:r>
          </a:p>
        </p:txBody>
      </p:sp>
      <p:sp>
        <p:nvSpPr>
          <p:cNvPr id="4" name="Slide Number Placeholder 3"/>
          <p:cNvSpPr>
            <a:spLocks noGrp="1"/>
          </p:cNvSpPr>
          <p:nvPr>
            <p:ph type="sldNum" sz="quarter" idx="5"/>
          </p:nvPr>
        </p:nvSpPr>
        <p:spPr/>
        <p:txBody>
          <a:bodyPr/>
          <a:lstStyle/>
          <a:p>
            <a:fld id="{79B62E1B-5F0F-4185-8BB7-DE23D5B9B9B6}" type="slidenum">
              <a:rPr lang="en-GB" smtClean="0"/>
              <a:t>6</a:t>
            </a:fld>
            <a:endParaRPr lang="en-GB"/>
          </a:p>
        </p:txBody>
      </p:sp>
    </p:spTree>
    <p:extLst>
      <p:ext uri="{BB962C8B-B14F-4D97-AF65-F5344CB8AC3E}">
        <p14:creationId xmlns:p14="http://schemas.microsoft.com/office/powerpoint/2010/main" val="2637785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Studies on information and education as a recreation management practice are relatively numerous but highly diverse, employing a variety of message types and media and addressing a variety of issues and target audiences. Generally, these studies suggest that information and education can be an effective recreation management practice. Moreover, a number of guidelines for using information and education can be developed from this literature (Roggenbuck and Ham, 1986; Brown et al., 1987; </a:t>
            </a:r>
            <a:r>
              <a:rPr lang="en-GB" dirty="0" err="1"/>
              <a:t>Manfredo</a:t>
            </a:r>
            <a:r>
              <a:rPr lang="en-GB" dirty="0"/>
              <a:t>, 1989; </a:t>
            </a:r>
            <a:r>
              <a:rPr lang="en-GB" dirty="0" err="1"/>
              <a:t>Manfredo</a:t>
            </a:r>
            <a:r>
              <a:rPr lang="en-GB" dirty="0"/>
              <a:t>, 1992; Roggenbuck, 1992; Doucette and Cole, 1993; Bright, 1994; </a:t>
            </a:r>
            <a:r>
              <a:rPr lang="en-GB" dirty="0" err="1"/>
              <a:t>Basman</a:t>
            </a:r>
            <a:r>
              <a:rPr lang="en-GB" dirty="0"/>
              <a:t> et al., 1996; Vander Stoep and Roggenbuck, 1996; Manning, 2003; Marion and Reid, 2007):</a:t>
            </a:r>
          </a:p>
          <a:p>
            <a:endParaRPr lang="en-GB" dirty="0"/>
          </a:p>
          <a:p>
            <a:r>
              <a:rPr lang="en-GB" dirty="0"/>
              <a:t>1.  Use of multiple media to deliver messages is often more effective than use of a single medium.</a:t>
            </a:r>
          </a:p>
          <a:p>
            <a:endParaRPr lang="en-GB" dirty="0"/>
          </a:p>
          <a:p>
            <a:r>
              <a:rPr lang="en-GB" dirty="0"/>
              <a:t>2.  Messages may be more effective when delivered repeatedly.</a:t>
            </a:r>
          </a:p>
          <a:p>
            <a:endParaRPr lang="en-GB" dirty="0"/>
          </a:p>
          <a:p>
            <a:r>
              <a:rPr lang="en-GB" dirty="0"/>
              <a:t>3.  Some types of messages may be more effective when delivered as close as possible to the time or place where affected </a:t>
            </a:r>
            <a:r>
              <a:rPr lang="en-GB" dirty="0" err="1"/>
              <a:t>behaviors</a:t>
            </a:r>
            <a:r>
              <a:rPr lang="en-GB" dirty="0"/>
              <a:t> occur (e.g. wildlife feeding).</a:t>
            </a:r>
          </a:p>
          <a:p>
            <a:endParaRPr lang="en-GB" dirty="0"/>
          </a:p>
          <a:p>
            <a:r>
              <a:rPr lang="en-GB" dirty="0"/>
              <a:t>4.  Information and education programs are generally more effective with visitors who are less experienced and less knowledgeable. Young visitors may be an especially attractive target audience.</a:t>
            </a:r>
          </a:p>
          <a:p>
            <a:endParaRPr lang="en-GB" dirty="0"/>
          </a:p>
          <a:p>
            <a:r>
              <a:rPr lang="en-GB" dirty="0"/>
              <a:t>5.  Brochures, personal messages, and audio-visual programs may be more effective than signs.</a:t>
            </a:r>
          </a:p>
          <a:p>
            <a:endParaRPr lang="en-GB" dirty="0"/>
          </a:p>
          <a:p>
            <a:r>
              <a:rPr lang="en-GB" dirty="0"/>
              <a:t>6.  Some messages may be more effective when delivered early in the recreation experience, such as during trip planning (e.g. using a portable camp stove instead of a campfire).</a:t>
            </a:r>
          </a:p>
          <a:p>
            <a:endParaRPr lang="en-GB" dirty="0"/>
          </a:p>
          <a:p>
            <a:r>
              <a:rPr lang="en-GB" dirty="0"/>
              <a:t>7.  Messages from sources judged highly credible may be more effective.</a:t>
            </a:r>
          </a:p>
          <a:p>
            <a:endParaRPr lang="en-GB" dirty="0"/>
          </a:p>
          <a:p>
            <a:r>
              <a:rPr lang="en-GB" dirty="0"/>
              <a:t>8.  Computer-based information systems can be an effective means of delivering information and education.</a:t>
            </a:r>
          </a:p>
          <a:p>
            <a:endParaRPr lang="en-GB" dirty="0"/>
          </a:p>
          <a:p>
            <a:r>
              <a:rPr lang="en-GB" dirty="0"/>
              <a:t>9.  Training of volunteers, outfitters, and commercial guides can be an effective and efficient means of communicating information and education to visitors.</a:t>
            </a:r>
          </a:p>
          <a:p>
            <a:endParaRPr lang="en-GB" dirty="0"/>
          </a:p>
          <a:p>
            <a:r>
              <a:rPr lang="en-GB" dirty="0"/>
              <a:t>10.  Providing information on the impacts, costs, and consequences of problem </a:t>
            </a:r>
            <a:r>
              <a:rPr lang="en-GB" dirty="0" err="1"/>
              <a:t>behaviors</a:t>
            </a:r>
            <a:r>
              <a:rPr lang="en-GB" dirty="0"/>
              <a:t> can be an effective information and education strategy.</a:t>
            </a:r>
          </a:p>
          <a:p>
            <a:endParaRPr lang="en-GB" dirty="0"/>
          </a:p>
          <a:p>
            <a:r>
              <a:rPr lang="en-GB" dirty="0"/>
              <a:t>11.  Role </a:t>
            </a:r>
            <a:r>
              <a:rPr lang="en-GB" dirty="0" err="1"/>
              <a:t>modeling</a:t>
            </a:r>
            <a:r>
              <a:rPr lang="en-GB" dirty="0"/>
              <a:t> by park rangers and volunteers can be effective.</a:t>
            </a:r>
          </a:p>
          <a:p>
            <a:endParaRPr lang="en-GB" dirty="0"/>
          </a:p>
          <a:p>
            <a:r>
              <a:rPr lang="en-GB" dirty="0"/>
              <a:t>12.  Personal contact with visitors by rangers or other employees can be effective in communicating information and education.</a:t>
            </a:r>
          </a:p>
          <a:p>
            <a:endParaRPr lang="en-GB" dirty="0"/>
          </a:p>
          <a:p>
            <a:r>
              <a:rPr lang="en-GB" dirty="0"/>
              <a:t>13.  Messages should be targeted at specific audiences to the extent possible. Audiences that might be targeted especially effectively include those that request information in advance and those that are least knowledgeable.</a:t>
            </a:r>
          </a:p>
          <a:p>
            <a:endParaRPr lang="en-GB" dirty="0"/>
          </a:p>
          <a:p>
            <a:r>
              <a:rPr lang="en-GB" dirty="0"/>
              <a:t>14.  Messages delivered from volunteers representing targeted user groups may be especially effective.</a:t>
            </a:r>
          </a:p>
          <a:p>
            <a:endParaRPr lang="en-GB" dirty="0"/>
          </a:p>
          <a:p>
            <a:r>
              <a:rPr lang="en-GB" dirty="0"/>
              <a:t>15.  Information/education programs may be most effective when applied to problem </a:t>
            </a:r>
            <a:r>
              <a:rPr lang="en-GB" dirty="0" err="1"/>
              <a:t>behaviors</a:t>
            </a:r>
            <a:r>
              <a:rPr lang="en-GB" dirty="0"/>
              <a:t> that are characterized by careless, unskilled, or uninformed actions.</a:t>
            </a:r>
          </a:p>
          <a:p>
            <a:endParaRPr lang="en-GB" dirty="0"/>
          </a:p>
          <a:p>
            <a:r>
              <a:rPr lang="en-GB" dirty="0"/>
              <a:t>16.  Information/education programs should be designed to reach visitors at multiple stages of moral development.</a:t>
            </a:r>
          </a:p>
          <a:p>
            <a:endParaRPr lang="en-GB" dirty="0"/>
          </a:p>
          <a:p>
            <a:r>
              <a:rPr lang="en-GB" dirty="0"/>
              <a:t>17.  Information/education programs designed to connect with or modify visitor attitudes, beliefs, or norms are likely to be most effective in the long run, and to require less repeated application.</a:t>
            </a:r>
          </a:p>
          <a:p>
            <a:endParaRPr lang="en-GB" dirty="0"/>
          </a:p>
          <a:p>
            <a:r>
              <a:rPr lang="en-GB" dirty="0"/>
              <a:t>18.  Information/education can and should be used to complement more direct, heavy-handed, and hard management approaches by explaining the need for such management.</a:t>
            </a:r>
          </a:p>
          <a:p>
            <a:endParaRPr lang="en-GB" dirty="0"/>
          </a:p>
          <a:p>
            <a:r>
              <a:rPr lang="en-GB" dirty="0"/>
              <a:t>19.  Information/education programs should provide simple, interesting, and useful messages.</a:t>
            </a:r>
          </a:p>
          <a:p>
            <a:endParaRPr lang="en-GB" dirty="0"/>
          </a:p>
          <a:p>
            <a:r>
              <a:rPr lang="en-GB" dirty="0"/>
              <a:t>20.  Information/education programs should provide messages that are as consistent and reinforcing as possible.</a:t>
            </a:r>
          </a:p>
          <a:p>
            <a:endParaRPr lang="en-GB" dirty="0"/>
          </a:p>
          <a:p>
            <a:r>
              <a:rPr lang="en-GB" dirty="0"/>
              <a:t>21.  Visitors may be more effectively persuaded by ecological reasons for appropriate </a:t>
            </a:r>
            <a:r>
              <a:rPr lang="en-GB" dirty="0" err="1"/>
              <a:t>behavior</a:t>
            </a:r>
            <a:r>
              <a:rPr lang="en-GB" dirty="0"/>
              <a:t> rather than experiential reasons.</a:t>
            </a:r>
          </a:p>
          <a:p>
            <a:endParaRPr lang="en-GB" dirty="0"/>
          </a:p>
          <a:p>
            <a:r>
              <a:rPr lang="en-GB" dirty="0"/>
              <a:t>22.  Strongly worded messages and aggressive delivery of such messages can be an effective way of enhancing the mindfulness of visitors, and may be warranted when applied to issues such as visitor safety and protection of critical and/or sensitive resources.</a:t>
            </a:r>
          </a:p>
          <a:p>
            <a:endParaRPr lang="en-GB" dirty="0"/>
          </a:p>
          <a:p>
            <a:r>
              <a:rPr lang="en-GB" dirty="0"/>
              <a:t>23.  Messages at trailheads and bulletin boards should probably be limited to a small number of issues, perhaps as few as two.</a:t>
            </a:r>
          </a:p>
          <a:p>
            <a:endParaRPr lang="en-GB" dirty="0"/>
          </a:p>
          <a:p>
            <a:r>
              <a:rPr lang="en-GB" dirty="0"/>
              <a:t>24.  Non-management agency media, such as newspapers, magazines, and guidebooks can be an effective and efficient means of communicating information/education.</a:t>
            </a:r>
          </a:p>
          <a:p>
            <a:endParaRPr lang="en-GB" dirty="0"/>
          </a:p>
          <a:p>
            <a:r>
              <a:rPr lang="en-GB" dirty="0"/>
              <a:t>25.  Messages should be targeted at issues and </a:t>
            </a:r>
            <a:r>
              <a:rPr lang="en-GB" dirty="0" err="1"/>
              <a:t>behaviors</a:t>
            </a:r>
            <a:r>
              <a:rPr lang="en-GB" dirty="0"/>
              <a:t> that are least well understood or known by visitors and those that are most important to management.</a:t>
            </a:r>
          </a:p>
        </p:txBody>
      </p:sp>
      <p:sp>
        <p:nvSpPr>
          <p:cNvPr id="4" name="Slide Number Placeholder 3"/>
          <p:cNvSpPr>
            <a:spLocks noGrp="1"/>
          </p:cNvSpPr>
          <p:nvPr>
            <p:ph type="sldNum" sz="quarter" idx="5"/>
          </p:nvPr>
        </p:nvSpPr>
        <p:spPr/>
        <p:txBody>
          <a:bodyPr/>
          <a:lstStyle/>
          <a:p>
            <a:fld id="{79B62E1B-5F0F-4185-8BB7-DE23D5B9B9B6}" type="slidenum">
              <a:rPr lang="en-GB" smtClean="0"/>
              <a:t>7</a:t>
            </a:fld>
            <a:endParaRPr lang="en-GB"/>
          </a:p>
        </p:txBody>
      </p:sp>
    </p:spTree>
    <p:extLst>
      <p:ext uri="{BB962C8B-B14F-4D97-AF65-F5344CB8AC3E}">
        <p14:creationId xmlns:p14="http://schemas.microsoft.com/office/powerpoint/2010/main" val="4183751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Five basic management practices can be used to ration and allocate recreation use:</a:t>
            </a:r>
          </a:p>
          <a:p>
            <a:endParaRPr lang="en-GB" dirty="0"/>
          </a:p>
          <a:p>
            <a:r>
              <a:rPr lang="en-GB" dirty="0"/>
              <a:t>1.  Reservation systems.</a:t>
            </a:r>
          </a:p>
          <a:p>
            <a:endParaRPr lang="en-GB" dirty="0"/>
          </a:p>
          <a:p>
            <a:r>
              <a:rPr lang="en-GB" dirty="0"/>
              <a:t>2.  Lotteries.</a:t>
            </a:r>
          </a:p>
          <a:p>
            <a:endParaRPr lang="en-GB" dirty="0"/>
          </a:p>
          <a:p>
            <a:r>
              <a:rPr lang="en-GB" dirty="0"/>
              <a:t>3.  First-come, first-served or queuing.</a:t>
            </a:r>
          </a:p>
          <a:p>
            <a:endParaRPr lang="en-GB" dirty="0"/>
          </a:p>
          <a:p>
            <a:r>
              <a:rPr lang="en-GB" dirty="0"/>
              <a:t>4.  Pricing.</a:t>
            </a:r>
          </a:p>
          <a:p>
            <a:endParaRPr lang="en-GB" dirty="0"/>
          </a:p>
          <a:p>
            <a:r>
              <a:rPr lang="en-GB" dirty="0"/>
              <a:t>5.  Merit (</a:t>
            </a:r>
            <a:r>
              <a:rPr lang="en-GB" dirty="0" err="1"/>
              <a:t>Stankey</a:t>
            </a:r>
            <a:r>
              <a:rPr lang="en-GB" dirty="0"/>
              <a:t> and Baden, 1977; </a:t>
            </a:r>
            <a:r>
              <a:rPr lang="en-GB" dirty="0" err="1"/>
              <a:t>Fractor</a:t>
            </a:r>
            <a:r>
              <a:rPr lang="en-GB" dirty="0"/>
              <a:t>, 1982; Shelby et al., 1989a; McLean and Johnson, 1997; Whittaker and Shelby, 2008).</a:t>
            </a:r>
          </a:p>
          <a:p>
            <a:endParaRPr lang="en-GB" dirty="0"/>
          </a:p>
          <a:p>
            <a:r>
              <a:rPr lang="en-GB" dirty="0"/>
              <a:t>A reservation system requires potential visitors to reserve a space or permit in advance of their visit. A lottery allocates permits on a purely random basis. A first-come, first-served or queuing system requires potential visitors to wait in line (literally or figuratively) for available permits. A pricing system requires visitors to pay a fee for a permit, which may “filter out” those who are ­unable or unwilling to pay. A merit system requires potential visitors to “earn” the right to a permit by virtue of demonstrated knowledge or skill. It is important to note that there can be variations of each of these five basic approaches to rationing and allocation. For example, lotteries can be weighted to provide some advantage to people who have been unsuccessful in previous lotteries, and pricing can be conducted by means of an auction. Useful syntheses of use rationing and allocation practices have been developed as they apply to river recreation (Whittaker and Shelby, 2008) and wilderness (Cable and Watson, 1998).</a:t>
            </a:r>
          </a:p>
          <a:p>
            <a:endParaRPr lang="en-GB" dirty="0"/>
          </a:p>
          <a:p>
            <a:r>
              <a:rPr lang="en-GB" dirty="0"/>
              <a:t>Each of these management practices has potential advantages and disadvantages, which are summarized in Table 4.1. For example, reservation systems may tend to </a:t>
            </a:r>
            <a:r>
              <a:rPr lang="en-GB" dirty="0" err="1"/>
              <a:t>favor</a:t>
            </a:r>
            <a:r>
              <a:rPr lang="en-GB" dirty="0"/>
              <a:t> visitors who are willing and able to plan ahead, but may be difficult and costly to administer. Lotteries are often viewed as eminently fair, but can also be difficult and costly to administer. First-come, first-served systems may </a:t>
            </a:r>
            <a:r>
              <a:rPr lang="en-GB" dirty="0" err="1"/>
              <a:t>favor</a:t>
            </a:r>
            <a:r>
              <a:rPr lang="en-GB" dirty="0"/>
              <a:t> visitors who have more leisure time or who live relatively close to a park or recreation area, but are relatively easy to administer. Pricing is a commonly used practice in society to allocate scarce goods and services, but may discriminate against potential visitors with low incomes. Merit systems are not widely used, but may lessen the environmental and social impacts of recreation use, although they may also be difficult and costly to administer.</a:t>
            </a:r>
          </a:p>
        </p:txBody>
      </p:sp>
      <p:sp>
        <p:nvSpPr>
          <p:cNvPr id="4" name="Slide Number Placeholder 3"/>
          <p:cNvSpPr>
            <a:spLocks noGrp="1"/>
          </p:cNvSpPr>
          <p:nvPr>
            <p:ph type="sldNum" sz="quarter" idx="5"/>
          </p:nvPr>
        </p:nvSpPr>
        <p:spPr/>
        <p:txBody>
          <a:bodyPr/>
          <a:lstStyle/>
          <a:p>
            <a:fld id="{79B62E1B-5F0F-4185-8BB7-DE23D5B9B9B6}" type="slidenum">
              <a:rPr lang="en-GB" smtClean="0"/>
              <a:t>10</a:t>
            </a:fld>
            <a:endParaRPr lang="en-GB"/>
          </a:p>
        </p:txBody>
      </p:sp>
    </p:spTree>
    <p:extLst>
      <p:ext uri="{BB962C8B-B14F-4D97-AF65-F5344CB8AC3E}">
        <p14:creationId xmlns:p14="http://schemas.microsoft.com/office/powerpoint/2010/main" val="2092171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Table 4.1. Evaluation of five recreation use rationing practices. (From </a:t>
            </a:r>
            <a:r>
              <a:rPr lang="en-GB" dirty="0" err="1"/>
              <a:t>Stankey</a:t>
            </a:r>
            <a:r>
              <a:rPr lang="en-GB" dirty="0"/>
              <a:t> and Baden, 1977.)</a:t>
            </a:r>
          </a:p>
        </p:txBody>
      </p:sp>
      <p:sp>
        <p:nvSpPr>
          <p:cNvPr id="4" name="Slide Number Placeholder 3"/>
          <p:cNvSpPr>
            <a:spLocks noGrp="1"/>
          </p:cNvSpPr>
          <p:nvPr>
            <p:ph type="sldNum" sz="quarter" idx="5"/>
          </p:nvPr>
        </p:nvSpPr>
        <p:spPr/>
        <p:txBody>
          <a:bodyPr/>
          <a:lstStyle/>
          <a:p>
            <a:fld id="{79B62E1B-5F0F-4185-8BB7-DE23D5B9B9B6}" type="slidenum">
              <a:rPr lang="en-GB" smtClean="0"/>
              <a:t>11</a:t>
            </a:fld>
            <a:endParaRPr lang="en-GB"/>
          </a:p>
        </p:txBody>
      </p:sp>
    </p:spTree>
    <p:extLst>
      <p:ext uri="{BB962C8B-B14F-4D97-AF65-F5344CB8AC3E}">
        <p14:creationId xmlns:p14="http://schemas.microsoft.com/office/powerpoint/2010/main" val="1685308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a:t>
            </a:r>
          </a:p>
          <a:p>
            <a:r>
              <a:rPr lang="en-GB" dirty="0"/>
              <a:t>A critical element of use-rationing and allocation practices is fairness (Dustin and Knopf, 1989). Parks and outdoor recreation areas administered by government agencies are public resources. Use-rationing and allocation practices must be seen as both efficient and equitable. But how are equity, fairness, and related concepts defined? Several studies have begun to develop important insights into this issue. These have outlined several alternative dimensions of equity and measured their support among the public.</a:t>
            </a:r>
          </a:p>
          <a:p>
            <a:endParaRPr lang="en-GB" dirty="0"/>
          </a:p>
          <a:p>
            <a:r>
              <a:rPr lang="en-GB" dirty="0"/>
              <a:t>One study identified four dimensions of an overall theory of “distributive justice”, defined as an ideal whereby individuals obtain what they “ought” to have based on criteria of fairness (Shelby et al., 1989a). A first dimension is “equality”, which suggests that all individuals have an equal right to a benefit such as access to parks and outdoor recreation. “Equity” suggests that benefits be distributed to those who “earn” them through some investment of time, money, or effort. A third dimension is “need”; this suggests that benefits be distributed on the basis of unmet needs or competitive disadvantage. A final dimension is “efficiency”, which suggests that benefits be distributed to those who place the highest value upon them.</a:t>
            </a:r>
          </a:p>
          <a:p>
            <a:endParaRPr lang="en-GB" dirty="0"/>
          </a:p>
          <a:p>
            <a:r>
              <a:rPr lang="en-GB" dirty="0"/>
              <a:t>Insights into these dimensions of distributive justice were developed through a survey of river runners on the Snake River in Hell’s Canyon, Idaho (Shelby et al., 1989b). Visitors were asked to rate the five use-allocation practices described above on the basis of four criteria: perceived chance of obtaining a permit, perceived fairness of the practice, acceptability of the practice, and willingness to try the practice. Results suggest that visitors use concepts of both fairness and pragmatism in evaluating use-rationing practices. However, pragmatism—the respondent’s perception of his or her ability to obtain a permit—had the strongest effect. These findings suggest that managers have to convince potential visitors that proposed use allocation practices are not only fair, but that they will also provide them with a reasonable chance to obtain a permit.</a:t>
            </a:r>
          </a:p>
          <a:p>
            <a:endParaRPr lang="en-GB" dirty="0"/>
          </a:p>
          <a:p>
            <a:r>
              <a:rPr lang="en-GB" dirty="0"/>
              <a:t>A second series of studies has examined a more extended taxonomy of equity dimensions that might be applied to provision of a broad spectrum of park and recreation services (Wicks and Crompton, 1986, 1987, 1989, 1990; Wicks, 1987; Crompton and Wicks, 1988; Crompton and Lue, 1992). Eight potential dimensions of equity were identified. A first dimension is compensatory and allocates benefits on the basis of economic disadvantage. The second two dimensions are variations of equality and allocate benefits to all individuals equally, or ensure that all individuals ultimately receive equal total benefits. The fourth and fifth dimensions are based on demand and allocate benefits to those who make greatest use of them or those who advocate most effectively for them. The final three dimensions of equity are market driven and distribute benefits based on amount of taxes paid, the price charged for services, or the least-cost alternative for providing recreation services.</a:t>
            </a:r>
          </a:p>
          <a:p>
            <a:endParaRPr lang="en-GB" dirty="0"/>
          </a:p>
          <a:p>
            <a:r>
              <a:rPr lang="en-GB" dirty="0"/>
              <a:t>These dimensions of equity were described to a sample of California residents who were asked to indicate the extent to which they agreed or dis­agreed with each as a principle for allocating public park and recreation services (Crompton and Lue, 1992). A majority of the sample agreed with only three of the dimensions: in decreasing order, demonstrated use, price paid, and equal benefits.</a:t>
            </a:r>
          </a:p>
          <a:p>
            <a:endParaRPr lang="en-GB" dirty="0"/>
          </a:p>
          <a:p>
            <a:r>
              <a:rPr lang="en-GB" dirty="0"/>
              <a:t>Equity has also been conceptualized as having three basic dimensions:</a:t>
            </a:r>
          </a:p>
          <a:p>
            <a:endParaRPr lang="en-GB" dirty="0"/>
          </a:p>
          <a:p>
            <a:r>
              <a:rPr lang="en-GB" dirty="0"/>
              <a:t>1.  Democratic equity (all people are treated equally).</a:t>
            </a:r>
          </a:p>
          <a:p>
            <a:endParaRPr lang="en-GB" dirty="0"/>
          </a:p>
          <a:p>
            <a:r>
              <a:rPr lang="en-GB" dirty="0"/>
              <a:t>2.  Compensatory equity (distribution of scarce resources is guided by needs).</a:t>
            </a:r>
          </a:p>
          <a:p>
            <a:endParaRPr lang="en-GB" dirty="0"/>
          </a:p>
          <a:p>
            <a:r>
              <a:rPr lang="en-GB" dirty="0"/>
              <a:t>3.  Equity belief (distribution of scarce resources is guided by people’s perceptions and beliefs about the situation in question) (</a:t>
            </a:r>
            <a:r>
              <a:rPr lang="en-GB" dirty="0" err="1"/>
              <a:t>Nyaupane</a:t>
            </a:r>
            <a:r>
              <a:rPr lang="en-GB" dirty="0"/>
              <a:t> et al., 2007).</a:t>
            </a:r>
          </a:p>
          <a:p>
            <a:endParaRPr lang="en-GB" dirty="0"/>
          </a:p>
          <a:p>
            <a:r>
              <a:rPr lang="en-GB" dirty="0"/>
              <a:t>A survey of residents of Oregon and Washington used a battery of 12 statements to measure the degree to which respondents supported these three dimensions of equity in the context of parks and outdoor recreation. Findings suggest that there is greater support for democratic equity than compensatory equity. Moreover, within the dimensions of compensatory equity, there was more support for discounted fees for the elderly and persons with disabilities than for ethnic minorities and people with low income and/or large families.</a:t>
            </a:r>
          </a:p>
        </p:txBody>
      </p:sp>
      <p:sp>
        <p:nvSpPr>
          <p:cNvPr id="4" name="Slide Number Placeholder 3"/>
          <p:cNvSpPr>
            <a:spLocks noGrp="1"/>
          </p:cNvSpPr>
          <p:nvPr>
            <p:ph type="sldNum" sz="quarter" idx="5"/>
          </p:nvPr>
        </p:nvSpPr>
        <p:spPr/>
        <p:txBody>
          <a:bodyPr/>
          <a:lstStyle/>
          <a:p>
            <a:fld id="{79B62E1B-5F0F-4185-8BB7-DE23D5B9B9B6}" type="slidenum">
              <a:rPr lang="en-GB" smtClean="0"/>
              <a:t>13</a:t>
            </a:fld>
            <a:endParaRPr lang="en-GB"/>
          </a:p>
        </p:txBody>
      </p:sp>
    </p:spTree>
    <p:extLst>
      <p:ext uri="{BB962C8B-B14F-4D97-AF65-F5344CB8AC3E}">
        <p14:creationId xmlns:p14="http://schemas.microsoft.com/office/powerpoint/2010/main" val="897867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Effectiveness</a:t>
            </a:r>
          </a:p>
          <a:p>
            <a:r>
              <a:rPr lang="en-GB" dirty="0"/>
              <a:t>Despite the complex and controversial nature of use rationing and allocation, many studies have found considerable support for a variety of such management practices among visitors (</a:t>
            </a:r>
            <a:r>
              <a:rPr lang="en-GB" dirty="0" err="1"/>
              <a:t>Stankey</a:t>
            </a:r>
            <a:r>
              <a:rPr lang="en-GB" dirty="0"/>
              <a:t>, 1973; Fazio and Gilbert, 1974; </a:t>
            </a:r>
            <a:r>
              <a:rPr lang="en-GB" dirty="0" err="1"/>
              <a:t>Stankey</a:t>
            </a:r>
            <a:r>
              <a:rPr lang="en-GB" dirty="0"/>
              <a:t>, 1979; Lucas, 1980; McCool and Utter, 1981; Utter et al., 1981; McCool and Utter, 1982; Shelby et al., 1982; </a:t>
            </a:r>
            <a:r>
              <a:rPr lang="en-GB" dirty="0" err="1"/>
              <a:t>Schomaker</a:t>
            </a:r>
            <a:r>
              <a:rPr lang="en-GB" dirty="0"/>
              <a:t> and </a:t>
            </a:r>
            <a:r>
              <a:rPr lang="en-GB" dirty="0" err="1"/>
              <a:t>Leatherberry</a:t>
            </a:r>
            <a:r>
              <a:rPr lang="en-GB" dirty="0"/>
              <a:t>, 1983; Lucas, 1985; Shelby et al., 1989b; Glass and More, 1992; Watson, 1993; Watson and </a:t>
            </a:r>
            <a:r>
              <a:rPr lang="en-GB" dirty="0" err="1"/>
              <a:t>Niccolucci</a:t>
            </a:r>
            <a:r>
              <a:rPr lang="en-GB" dirty="0"/>
              <a:t>, 1995; Fleming and Manning, 2015). Research suggests that even most individuals who have been unsuccessful at obtaining a permit continue to support the need for use rationing (Fazio and Gilbert, 1974; </a:t>
            </a:r>
            <a:r>
              <a:rPr lang="en-GB" dirty="0" err="1"/>
              <a:t>Stankey</a:t>
            </a:r>
            <a:r>
              <a:rPr lang="en-GB" dirty="0"/>
              <a:t>, 1979; McCool and Utter, 1982). A study of visitors to three wilderness areas in Oregon found that support for use restrictions was based on concerns for protecting both resource quality and the quality of the visitor experience (Watson and </a:t>
            </a:r>
            <a:r>
              <a:rPr lang="en-GB" dirty="0" err="1"/>
              <a:t>Niccolucci</a:t>
            </a:r>
            <a:r>
              <a:rPr lang="en-GB" dirty="0"/>
              <a:t>, 1995). Support by day hikers was influenced most strongly by concerns with crowding, while support by overnight visitors was influenced by concern with both crowding and environmental impacts. A study of visitors to 13 wilderness areas in Oregon and Washington found broad support for use limits needed to protect ecological resources, but substantially less support for limiting use based on concern over crowding (Cole and Hall, 2008). Similar results were found among visitors to Lake McKenzie on Fraser Island, Australia, where willingness to accept use limits had broad support, especially if it would lead to better environmental outcomes (Fleming and Manning, 2015).</a:t>
            </a:r>
          </a:p>
          <a:p>
            <a:endParaRPr lang="en-GB" dirty="0"/>
          </a:p>
          <a:p>
            <a:r>
              <a:rPr lang="en-GB" dirty="0"/>
              <a:t>Preferences among alternative use-rationing practices have been found to be highly variable, based on both location and type of user (Magill, 1976; McCool and Utter, 1981; Shelby et al., 1982, 1989b; Glass and More, 1992; </a:t>
            </a:r>
            <a:r>
              <a:rPr lang="en-GB" dirty="0" err="1"/>
              <a:t>Dimara</a:t>
            </a:r>
            <a:r>
              <a:rPr lang="en-GB" dirty="0"/>
              <a:t> and </a:t>
            </a:r>
            <a:r>
              <a:rPr lang="en-GB" dirty="0" err="1"/>
              <a:t>Skuras</a:t>
            </a:r>
            <a:r>
              <a:rPr lang="en-GB" dirty="0"/>
              <a:t>, 1998). Support for a particular use-allocation practice appears to be related to which practices respondents are familiar with and whether they believe they can obtain a permit. For example, a survey of visitors to Lakes Cave, Greece, found that a first-come, first-served system was </a:t>
            </a:r>
            <a:r>
              <a:rPr lang="en-GB" dirty="0" err="1"/>
              <a:t>favored</a:t>
            </a:r>
            <a:r>
              <a:rPr lang="en-GB" dirty="0"/>
              <a:t> by local residents, an admission fee was </a:t>
            </a:r>
            <a:r>
              <a:rPr lang="en-GB" dirty="0" err="1"/>
              <a:t>favored</a:t>
            </a:r>
            <a:r>
              <a:rPr lang="en-GB" dirty="0"/>
              <a:t> by visitors with higher incomes, and a reservation system was </a:t>
            </a:r>
            <a:r>
              <a:rPr lang="en-GB" dirty="0" err="1"/>
              <a:t>favored</a:t>
            </a:r>
            <a:r>
              <a:rPr lang="en-GB" dirty="0"/>
              <a:t> by visitors from afar (</a:t>
            </a:r>
            <a:r>
              <a:rPr lang="en-GB" dirty="0" err="1"/>
              <a:t>Dimara</a:t>
            </a:r>
            <a:r>
              <a:rPr lang="en-GB" dirty="0"/>
              <a:t> and </a:t>
            </a:r>
            <a:r>
              <a:rPr lang="en-GB" dirty="0" err="1"/>
              <a:t>Skuras</a:t>
            </a:r>
            <a:r>
              <a:rPr lang="en-GB" dirty="0"/>
              <a:t>, 1998). A study of river managers found that first-come, first-served and reservation systems were judged the two most administratively feasible allocation practices and were also the most commonly used (</a:t>
            </a:r>
            <a:r>
              <a:rPr lang="en-GB" dirty="0" err="1"/>
              <a:t>Wikle</a:t>
            </a:r>
            <a:r>
              <a:rPr lang="en-GB" dirty="0"/>
              <a:t>, 1991).</a:t>
            </a:r>
          </a:p>
          <a:p>
            <a:endParaRPr lang="en-GB" dirty="0"/>
          </a:p>
          <a:p>
            <a:r>
              <a:rPr lang="en-GB" dirty="0"/>
              <a:t>In keeping with the generally </a:t>
            </a:r>
            <a:r>
              <a:rPr lang="en-GB" dirty="0" err="1"/>
              <a:t>favorable</a:t>
            </a:r>
            <a:r>
              <a:rPr lang="en-GB" dirty="0"/>
              <a:t> attitude toward use limitation described above, most studies have found visitor compliance rates for mandatory permits to be high, ranging from 68% to 97%, with most areas in the 90% range (Lime and </a:t>
            </a:r>
            <a:r>
              <a:rPr lang="en-GB" dirty="0" err="1"/>
              <a:t>Lorence</a:t>
            </a:r>
            <a:r>
              <a:rPr lang="en-GB" dirty="0"/>
              <a:t>, 1974; Godin and Leonard, 1977; Van </a:t>
            </a:r>
            <a:r>
              <a:rPr lang="en-GB" dirty="0" err="1"/>
              <a:t>Wagtendonk</a:t>
            </a:r>
            <a:r>
              <a:rPr lang="en-GB" dirty="0"/>
              <a:t> and Benedict, 1980; </a:t>
            </a:r>
            <a:r>
              <a:rPr lang="en-GB" dirty="0" err="1"/>
              <a:t>Plager</a:t>
            </a:r>
            <a:r>
              <a:rPr lang="en-GB" dirty="0"/>
              <a:t> and Womble, 1981; Parsons et al., 1982). Moreover, permit systems that have incorporated trailhead quotas have been found to be effective in redistributing use both spatially and temporally (Hulbert and Higgins, 1977; Van </a:t>
            </a:r>
            <a:r>
              <a:rPr lang="en-GB" dirty="0" err="1"/>
              <a:t>Wagtendonk</a:t>
            </a:r>
            <a:r>
              <a:rPr lang="en-GB" dirty="0"/>
              <a:t>, 1981; Van </a:t>
            </a:r>
            <a:r>
              <a:rPr lang="en-GB" dirty="0" err="1"/>
              <a:t>Wagtendonk</a:t>
            </a:r>
            <a:r>
              <a:rPr lang="en-GB" dirty="0"/>
              <a:t> and </a:t>
            </a:r>
            <a:r>
              <a:rPr lang="en-GB" dirty="0" err="1"/>
              <a:t>Colio</a:t>
            </a:r>
            <a:r>
              <a:rPr lang="en-GB" dirty="0"/>
              <a:t>, 1986).</a:t>
            </a:r>
          </a:p>
          <a:p>
            <a:endParaRPr lang="en-GB" dirty="0"/>
          </a:p>
          <a:p>
            <a:r>
              <a:rPr lang="en-GB" dirty="0"/>
              <a:t>With the exception of pricing (discussed more fully below), relatively few studies have tested the effectiveness of rationing and allocation. In most cases, it is assumed that once a rationing and allocation system is adopted, it will achieve its primary objective of enforcing a use limit or quota. However, this situation is often more complicated. For example, fee systems require an analysis of demand or willingness to pay to help ensure they will result in desired levels of use. Because lotteries are increasingly used to allocate hunting licenses for popular game species, they have received some research attention to assess their effect on public welfare (i.e. maximize value) and other issues (</a:t>
            </a:r>
            <a:r>
              <a:rPr lang="en-GB" dirty="0" err="1"/>
              <a:t>Akabua</a:t>
            </a:r>
            <a:r>
              <a:rPr lang="en-GB" dirty="0"/>
              <a:t> et al., 1999; </a:t>
            </a:r>
            <a:r>
              <a:rPr lang="en-GB" dirty="0" err="1"/>
              <a:t>Scrogin</a:t>
            </a:r>
            <a:r>
              <a:rPr lang="en-GB" dirty="0"/>
              <a:t> et al., 2000; </a:t>
            </a:r>
            <a:r>
              <a:rPr lang="en-GB" dirty="0" err="1"/>
              <a:t>Scrogin</a:t>
            </a:r>
            <a:r>
              <a:rPr lang="en-GB" dirty="0"/>
              <a:t> and </a:t>
            </a:r>
            <a:r>
              <a:rPr lang="en-GB" dirty="0" err="1"/>
              <a:t>Berrens</a:t>
            </a:r>
            <a:r>
              <a:rPr lang="en-GB" dirty="0"/>
              <a:t>, 2003; </a:t>
            </a:r>
            <a:r>
              <a:rPr lang="en-GB" dirty="0" err="1"/>
              <a:t>Scrogin</a:t>
            </a:r>
            <a:r>
              <a:rPr lang="en-GB" dirty="0"/>
              <a:t>, 2005; Little et al., 2006). A study of climbers in Scotland tested the effectiveness of a merit-based approach by lengthening access trails to prime climbing areas (Hanley et al., 2002). An increase in walking time of 2 hours resulted in a 44% reduction in use, though some use was simply redistributed to other, closer climbing areas. The issue of redistribution of use associated with rationing and allocation could be important and should be included in evaluative studies (McCool, 2001).</a:t>
            </a:r>
          </a:p>
          <a:p>
            <a:endParaRPr lang="en-GB" dirty="0"/>
          </a:p>
          <a:p>
            <a:r>
              <a:rPr lang="en-GB" dirty="0"/>
              <a:t>Pricing</a:t>
            </a:r>
          </a:p>
          <a:p>
            <a:r>
              <a:rPr lang="en-GB" dirty="0"/>
              <a:t>Among the use-rationing and allocation practices described above, pricing—the primary means of allocating scarce goods and services in a free-market economy—has received special attention in the literature. Economic theory generally suggests that higher prices will result in less consumption of a given commodity or service, and thus pricing may be an effective approach in rationing recreation use. However, park and recreation services in the public sector have traditionally been provided free of charge or priced at a nominal level. The basic philosophy underlying this policy is that access to park and recreation services is important to all people and no one should be “priced out of the market.” Interest in instituting or increasing fees at parks and outdoor recreation areas has generated a considerable body of literature—philosophical, theoretical, and empirical.</a:t>
            </a:r>
          </a:p>
          <a:p>
            <a:endParaRPr lang="en-GB" dirty="0"/>
          </a:p>
          <a:p>
            <a:r>
              <a:rPr lang="en-GB" dirty="0"/>
              <a:t>Interest in pricing has increased substantially in recent years with declining budgets of public park and recreation agencies and a related interest in the revenues that fees might provide. This interest has sparked a number of studies and associated publications on multiple dimensions of pricing in outdoor recreation, including companion special issues of the Journal of Leisure Research and the Journal of Park and Recreation Administration published in 1999, and an exchange of papers in the Journal of Leisure Research (Crompton, 2002; Driver, 2002; Dustin, 2002; More, 2002). An annotated bibliography of fee-related research was published by </a:t>
            </a:r>
            <a:r>
              <a:rPr lang="en-GB" dirty="0" err="1"/>
              <a:t>Puttkammer</a:t>
            </a:r>
            <a:r>
              <a:rPr lang="en-GB" dirty="0"/>
              <a:t> and Wright (2001), and an extended index of associated scientific and professional literature was prepared under the auspices of the US Forest Service in 2002 (Williams and Black, 2002).</a:t>
            </a:r>
          </a:p>
          <a:p>
            <a:endParaRPr lang="en-GB" dirty="0"/>
          </a:p>
          <a:p>
            <a:r>
              <a:rPr lang="en-GB" dirty="0"/>
              <a:t>A content analysis of this growing body of literature has identified a number of potential issues as outlined in Box 4.1 (Martin, 1999), and research has begun to address a number of these issues. First, to what extent does pricing influence use of parks and related areas? Findings have been mixed (Manning and Baker, 1981; </a:t>
            </a:r>
            <a:r>
              <a:rPr lang="en-GB" dirty="0" err="1"/>
              <a:t>Fesenmeier</a:t>
            </a:r>
            <a:r>
              <a:rPr lang="en-GB" dirty="0"/>
              <a:t> and Schroeder, 1983; Becker et al., 1985; Leuschner et al., 1987; </a:t>
            </a:r>
            <a:r>
              <a:rPr lang="en-GB" dirty="0" err="1"/>
              <a:t>Rechisky</a:t>
            </a:r>
            <a:r>
              <a:rPr lang="en-GB" dirty="0"/>
              <a:t> and Williamson, 1992; </a:t>
            </a:r>
            <a:r>
              <a:rPr lang="en-GB" dirty="0" err="1"/>
              <a:t>Reiling</a:t>
            </a:r>
            <a:r>
              <a:rPr lang="en-GB" dirty="0"/>
              <a:t> et al., 1996; Lindberg and Aylward, 1999; </a:t>
            </a:r>
            <a:r>
              <a:rPr lang="en-GB" dirty="0" err="1"/>
              <a:t>Marsinko</a:t>
            </a:r>
            <a:r>
              <a:rPr lang="en-GB" dirty="0"/>
              <a:t>, 1999; </a:t>
            </a:r>
            <a:r>
              <a:rPr lang="en-GB" dirty="0" err="1"/>
              <a:t>Kerkvliet</a:t>
            </a:r>
            <a:r>
              <a:rPr lang="en-GB" dirty="0"/>
              <a:t> and Nowell, 2000; Hanley et al., 2002; Ready et al., 2004; Schwartz and Lin, 2006; </a:t>
            </a:r>
            <a:r>
              <a:rPr lang="en-GB" dirty="0" err="1"/>
              <a:t>Siderelis</a:t>
            </a:r>
            <a:r>
              <a:rPr lang="en-GB" dirty="0"/>
              <a:t> and Moore, 2006). For example, a study of day users at six recreation areas administered by the Army Corps of Engineers found that 40% of respondents reported they would no longer use those areas if a fee was instituted (</a:t>
            </a:r>
            <a:r>
              <a:rPr lang="en-GB" dirty="0" err="1"/>
              <a:t>Reiling</a:t>
            </a:r>
            <a:r>
              <a:rPr lang="en-GB" dirty="0"/>
              <a:t> et al. 1996), while a study of climbers in Scotland found that initiation of a parking fee reduced predicted use by 31% (Hanley et al., 2002). A study of visits to 31 heavily used US national parks before and after fee increases estimated that such fees resulted in a significant decline in use (Schwartz and Lin, 2006). Finally, a survey of visitors to a non-fee national forest site in the south-western USA found that half of respondents had chosen the site because it was free, and that one-third had changed their visitation patterns in response to fees implemented in the national forest (Schneider and </a:t>
            </a:r>
            <a:r>
              <a:rPr lang="en-GB" dirty="0" err="1"/>
              <a:t>Budruk</a:t>
            </a:r>
            <a:r>
              <a:rPr lang="en-GB" dirty="0"/>
              <a:t>, 1999).</a:t>
            </a:r>
          </a:p>
        </p:txBody>
      </p:sp>
      <p:sp>
        <p:nvSpPr>
          <p:cNvPr id="4" name="Slide Number Placeholder 3"/>
          <p:cNvSpPr>
            <a:spLocks noGrp="1"/>
          </p:cNvSpPr>
          <p:nvPr>
            <p:ph type="sldNum" sz="quarter" idx="5"/>
          </p:nvPr>
        </p:nvSpPr>
        <p:spPr/>
        <p:txBody>
          <a:bodyPr/>
          <a:lstStyle/>
          <a:p>
            <a:fld id="{79B62E1B-5F0F-4185-8BB7-DE23D5B9B9B6}" type="slidenum">
              <a:rPr lang="en-GB" smtClean="0"/>
              <a:t>14</a:t>
            </a:fld>
            <a:endParaRPr lang="en-GB"/>
          </a:p>
        </p:txBody>
      </p:sp>
    </p:spTree>
    <p:extLst>
      <p:ext uri="{BB962C8B-B14F-4D97-AF65-F5344CB8AC3E}">
        <p14:creationId xmlns:p14="http://schemas.microsoft.com/office/powerpoint/2010/main" val="2012520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Rules and regulations are a commonly used recreation management practice, though their use can sometimes be controversial (Lucas, 1982, 1983; </a:t>
            </a:r>
            <a:r>
              <a:rPr lang="en-GB" dirty="0" err="1"/>
              <a:t>Monz</a:t>
            </a:r>
            <a:r>
              <a:rPr lang="en-GB" dirty="0"/>
              <a:t> et al., 2000). Common applications of rules and regulations in outdoor recreation include group size limitations, assigned campsites and/or travel itineraries, area closures, length of stay limitations, and restrictions on or prohibition of campfires. The importance of encouraging visitors to comply with rules and regulations is emphasized in a study of the US national park system that found that visitors who did not do so caused extensive damage (Johnson and </a:t>
            </a:r>
            <a:r>
              <a:rPr lang="en-GB" dirty="0" err="1"/>
              <a:t>Vande</a:t>
            </a:r>
            <a:r>
              <a:rPr lang="en-GB" dirty="0"/>
              <a:t> Kamp, 1996).</a:t>
            </a:r>
          </a:p>
          <a:p>
            <a:endParaRPr lang="en-GB" dirty="0"/>
          </a:p>
          <a:p>
            <a:r>
              <a:rPr lang="en-GB" dirty="0"/>
              <a:t>As noted earlier in this chapter, research indicates that visitors are often unaware of rules and regulations (Ross and Moeller, 1974). This suggests that managers must effectively communicate them to visitors using the principles and guidelines described in the section on information and education programs. In particular, visitors should be informed of the reasons why applicable rules and regulations are necessary, of sanctions associated with failure to comply, and of activities and </a:t>
            </a:r>
            <a:r>
              <a:rPr lang="en-GB" dirty="0" err="1"/>
              <a:t>behaviors</a:t>
            </a:r>
            <a:r>
              <a:rPr lang="en-GB" dirty="0"/>
              <a:t> that can be substituted for those not allowed.</a:t>
            </a:r>
          </a:p>
          <a:p>
            <a:endParaRPr lang="en-GB" dirty="0"/>
          </a:p>
          <a:p>
            <a:r>
              <a:rPr lang="en-GB" dirty="0"/>
              <a:t>Only limited research has addressed the effect­iveness of rules and regulations as a recreation management practice. The literature suggests that most visitors support limitations on group size, but that group types should also be considered when promulgating such regulations (Roggenbuck and Schreyer, 1977; Heywood, 1985; Watson et al., 1993; Cole et al., 1995; </a:t>
            </a:r>
            <a:r>
              <a:rPr lang="en-GB" dirty="0" err="1"/>
              <a:t>Monz</a:t>
            </a:r>
            <a:r>
              <a:rPr lang="en-GB" dirty="0"/>
              <a:t> et al., 2000). Group size limits should not be set so low that they affect primary social groups of visitors who may have strong motivations for social interaction. Research suggests that social groups in outdoor recreation tend to be small, but that larger group sizes may be associated with some minority racial and ethnic groups (Chavez, 2000). Group size limits also have potentially important economic implications for commercial outfitters and non-profit and educational institutions.</a:t>
            </a:r>
          </a:p>
          <a:p>
            <a:endParaRPr lang="en-GB" dirty="0"/>
          </a:p>
          <a:p>
            <a:r>
              <a:rPr lang="en-GB" dirty="0"/>
              <a:t>Given the trend toward increasing use of group size limits and their controversial nature, a four-step conceptual model to help guide such management decisions has been developed (</a:t>
            </a:r>
            <a:r>
              <a:rPr lang="en-GB" dirty="0" err="1"/>
              <a:t>Monz</a:t>
            </a:r>
            <a:r>
              <a:rPr lang="en-GB" dirty="0"/>
              <a:t> et al. 2000). This model challenges managers and stakeholders to consider the potential costs and benefits of group size limits in alternative contexts as a means of setting a thoughtful, transparent, and defensible maximum group size.</a:t>
            </a:r>
          </a:p>
          <a:p>
            <a:endParaRPr lang="en-GB" dirty="0"/>
          </a:p>
          <a:p>
            <a:r>
              <a:rPr lang="en-GB" dirty="0"/>
              <a:t>Although group size regulations are conventionally considered in terms of maximum group size, minimums have also been considered and applied. For example, when grizzly bears are known to be present in portions of Banff National Park, Canada, a restricted access policy is initiated, requiring a minimum group size of six hikers (research demonstrates that larger group sizes are substantially less likely to encounter and be threatened by bears) (Tucker, 2001). Research evaluating this policy found that the vast majority of visitors (81%) expressed support for this policy but that only 60% complied with the regulation.</a:t>
            </a:r>
          </a:p>
          <a:p>
            <a:endParaRPr lang="en-GB" dirty="0"/>
          </a:p>
          <a:p>
            <a:r>
              <a:rPr lang="en-GB" dirty="0"/>
              <a:t>Regulations limiting or prohibiting campfires are also increasingly common. Campfires can be a cause of wildfires, but can also damage soils, have unsightly aesthetic effects, reduce nutrient recycling through burning of down wood, and lead to environmental impacts associated with gathering firewood. A study of campfire impacts and policies in seven national parks and forests in the USA found three basic regulatory approaches: banning campfires, designating campfire sites, and no regulation of campfires (Reid and Marion, 2005). Findings suggest that banning campfires does not substantially reduce campfire-related impacts but that no regulation results in excessive resource damage. The authors conclude that the regulatory option of designating campfire sites along with banning axes, hatchets, and saws is likely to exercise reasonable control of campfire impacts while preserving the option of campfires, a practice that is highly valued by some visitors.</a:t>
            </a:r>
          </a:p>
          <a:p>
            <a:endParaRPr lang="en-GB" dirty="0"/>
          </a:p>
          <a:p>
            <a:r>
              <a:rPr lang="en-GB" dirty="0"/>
              <a:t>Research suggests that visitors tend not to support regulations requiring the use of assigned campsites in wilderness or backcountry (Lucas, 1985; Anderson and </a:t>
            </a:r>
            <a:r>
              <a:rPr lang="en-GB" dirty="0" err="1"/>
              <a:t>Manfredo</a:t>
            </a:r>
            <a:r>
              <a:rPr lang="en-GB" dirty="0"/>
              <a:t>, 1986). An extreme version of this regulation requires backpackers to follow a fixed travel itinerary. Studies of the effectiveness of this regulation have found that visitor compliance rates are relatively low (Van </a:t>
            </a:r>
            <a:r>
              <a:rPr lang="en-GB" dirty="0" err="1"/>
              <a:t>Wagtendonk</a:t>
            </a:r>
            <a:r>
              <a:rPr lang="en-GB" dirty="0"/>
              <a:t> and Benedict, 1980; Parsons et al., 1981, 1982; Stewart, 1989, 1991). For example, 44–77% of backcountry campers were found not to be in full compliance with their permit itinerary across four zones of Grand Canyon National Park, Arizona (Stewart, 1989). Non-compliance was primarily caused by visitors using campsites other than those specified, or staying in the backcountry more or fewer nights than originally specified.</a:t>
            </a:r>
          </a:p>
          <a:p>
            <a:endParaRPr lang="en-GB" dirty="0"/>
          </a:p>
          <a:p>
            <a:r>
              <a:rPr lang="en-GB" dirty="0"/>
              <a:t>Research on regulations closing selected areas to public use suggest they are supported by visitors if the underlying reason is clear and justified (Frost and McCool, 1988). Most visitors obeyed a regulation closing selected backcountry campsites for ecological reasons (Cole and Rang, 1983). Regulations closing areas to camping in selected natural areas in Norway have also been found to be effective, although such regulations can substantially threaten and even displace traditional use and users (</a:t>
            </a:r>
            <a:r>
              <a:rPr lang="en-GB" dirty="0" err="1"/>
              <a:t>Vork</a:t>
            </a:r>
            <a:r>
              <a:rPr lang="en-GB" dirty="0"/>
              <a:t>, 1998). This suggests that regulations should be used cautiously.</a:t>
            </a:r>
          </a:p>
        </p:txBody>
      </p:sp>
      <p:sp>
        <p:nvSpPr>
          <p:cNvPr id="4" name="Slide Number Placeholder 3"/>
          <p:cNvSpPr>
            <a:spLocks noGrp="1"/>
          </p:cNvSpPr>
          <p:nvPr>
            <p:ph type="sldNum" sz="quarter" idx="5"/>
          </p:nvPr>
        </p:nvSpPr>
        <p:spPr/>
        <p:txBody>
          <a:bodyPr/>
          <a:lstStyle/>
          <a:p>
            <a:fld id="{79B62E1B-5F0F-4185-8BB7-DE23D5B9B9B6}" type="slidenum">
              <a:rPr lang="en-GB" smtClean="0"/>
              <a:t>15</a:t>
            </a:fld>
            <a:endParaRPr lang="en-GB"/>
          </a:p>
        </p:txBody>
      </p:sp>
    </p:spTree>
    <p:extLst>
      <p:ext uri="{BB962C8B-B14F-4D97-AF65-F5344CB8AC3E}">
        <p14:creationId xmlns:p14="http://schemas.microsoft.com/office/powerpoint/2010/main" val="2828575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Little research has been conducted on law enforcement in outdoor recreation. Most of the literature in this area discusses its controversial nature (Campbell et al., 1968; Bowman, 1971; Hadley, 1971; Hope, 1971; Schwartz, 1973; Connors, 1976; Shanks, 1976; Wicker and </a:t>
            </a:r>
            <a:r>
              <a:rPr lang="en-GB" dirty="0" err="1"/>
              <a:t>Kirmeyer</a:t>
            </a:r>
            <a:r>
              <a:rPr lang="en-GB" dirty="0"/>
              <a:t>, 1976; Harmon, 1979; Morehead, 1979; Wade, 1979; Westover et al., 1980; </a:t>
            </a:r>
            <a:r>
              <a:rPr lang="en-GB" dirty="0" err="1"/>
              <a:t>Philley</a:t>
            </a:r>
            <a:r>
              <a:rPr lang="en-GB" dirty="0"/>
              <a:t> and McCool, 1981; Heinrichs, 1982; Perry, 1983; Manning, 1987). Perhaps the most controversial issue concerns the degree to which law enforcement should take a “hard” approach, as is conventional in most urban and other contexts, versus a “soft” approach that may be more in keeping with the emphasis of parks and outdoor recreation areas on protecting the quality of the visitor experience (Charles, 1982; Carroll, 1988; Cannon, 1991; Forsyth, 1994; Shore, 1994; Pendleton, 1996, 1998). An ethnographic study of law enforcement in Pacific Rim National Park, Canada, illustrates the strategies taken by law enforcement officers that can be seen to represent a spectrum of soft law enforcement that is defined by degree of intervention and symbolic expression (Pendleton, 1998). The “conciliatory” style encourages visitors to comply with rules and regulations by taking a friendly tone, providing the information necessary to facilitate compliance, and suggesting (through uniformed presence, etc.) that harder enforcement is possible. “Bluffing” places greater explicit emphasis on the option for a harder enforcement approach. “Avoiding” is used to ignore enforcement when violations are minor, unintended, or would otherwise be inappropriate. “Bargaining” strikes a deal with violators to abide by applicable rules or face sanctions associated with conventional hard enforcement actions.</a:t>
            </a:r>
          </a:p>
          <a:p>
            <a:endParaRPr lang="en-GB" dirty="0"/>
          </a:p>
          <a:p>
            <a:r>
              <a:rPr lang="en-GB" dirty="0"/>
              <a:t>Surprisingly little research has addressed the effectiveness of law enforcement in the context of parks and outdoor recreation. A study at Mt Rainier National Park, Washington, found that the presence of a uniformed ranger significantly reduced off-trail hiking (Swearingen and Johnson, 1995). Moreover, visitors tended to react positively to this management practice when they understood that the presence of a ranger was needed for information dissemination, visitor safety, and resource protection. A long-term study of four marine sanctuaries in the Philippines found improved ecological conditions of coral reefs and fish species richness and abundance and attributed this to law enforcement along with enhanced management activities and community support (Walmsley and White, 2003).</a:t>
            </a:r>
          </a:p>
          <a:p>
            <a:endParaRPr lang="en-GB" dirty="0"/>
          </a:p>
          <a:p>
            <a:endParaRPr lang="en-GB" dirty="0"/>
          </a:p>
        </p:txBody>
      </p:sp>
      <p:sp>
        <p:nvSpPr>
          <p:cNvPr id="4" name="Slide Number Placeholder 3"/>
          <p:cNvSpPr>
            <a:spLocks noGrp="1"/>
          </p:cNvSpPr>
          <p:nvPr>
            <p:ph type="sldNum" sz="quarter" idx="5"/>
          </p:nvPr>
        </p:nvSpPr>
        <p:spPr/>
        <p:txBody>
          <a:bodyPr/>
          <a:lstStyle/>
          <a:p>
            <a:fld id="{79B62E1B-5F0F-4185-8BB7-DE23D5B9B9B6}" type="slidenum">
              <a:rPr lang="en-GB" smtClean="0"/>
              <a:t>16</a:t>
            </a:fld>
            <a:endParaRPr lang="en-GB"/>
          </a:p>
        </p:txBody>
      </p:sp>
    </p:spTree>
    <p:extLst>
      <p:ext uri="{BB962C8B-B14F-4D97-AF65-F5344CB8AC3E}">
        <p14:creationId xmlns:p14="http://schemas.microsoft.com/office/powerpoint/2010/main" val="440173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Zoning is another basic category of recreation management. In its most generic sense, zoning simply means assigning certain recreation (and other) activities to selected areas (or restricting activities from areas). Zoning can also be applied in a temporal dimension as well as in a spatial sense. It can also be applied to alternative management prescriptions as a way of creating different types of outdoor recreation opportunities (</a:t>
            </a:r>
            <a:r>
              <a:rPr lang="en-GB" dirty="0" err="1"/>
              <a:t>Greist</a:t>
            </a:r>
            <a:r>
              <a:rPr lang="en-GB" dirty="0"/>
              <a:t>, 1975; Haas et al., 1987). For example, “rescue” and “no-rescue” zones have been proposed for wilderness areas, though this is controversial (McAvoy and Dustin, 1981; Harwell, 1987; Peterson, 1987; McAvoy, 1990).</a:t>
            </a:r>
          </a:p>
          <a:p>
            <a:endParaRPr lang="en-GB" dirty="0"/>
          </a:p>
          <a:p>
            <a:r>
              <a:rPr lang="en-GB" dirty="0"/>
              <a:t>In its most fundamental form, zoning is widely used to create and manage a diversity of recreation opportunities. The basic concept of zoning is at the heart of the Recreation Opportunity Spectrum (ROS), a concept that has been widely applied in parks and outdoor recreation (Brown et al., 1978; Driver and Brown, 1978; Brown et al., 1979; Clark and </a:t>
            </a:r>
            <a:r>
              <a:rPr lang="en-GB" dirty="0" err="1"/>
              <a:t>Stankey</a:t>
            </a:r>
            <a:r>
              <a:rPr lang="en-GB" dirty="0"/>
              <a:t>, 1979). Zoning is also used in outdoor recreation to restrict selected recreation activities from environmentally sensitive areas, to separate conflicting recreation uses, and to separate recreation areas from competing and conflicting uses. Zoning can often be interpreted as formal recognition of naturally occurring variability in recreation conditions—diversity in accessibility, distance from population </a:t>
            </a:r>
            <a:r>
              <a:rPr lang="en-GB" dirty="0" err="1"/>
              <a:t>centers</a:t>
            </a:r>
            <a:r>
              <a:rPr lang="en-GB" dirty="0"/>
              <a:t>, use levels, etc. (Haas et al., 1987).</a:t>
            </a:r>
          </a:p>
          <a:p>
            <a:endParaRPr lang="en-GB" dirty="0"/>
          </a:p>
          <a:p>
            <a:r>
              <a:rPr lang="en-GB" dirty="0"/>
              <a:t>The concept of zoning appears to have relatively strong support among visitors. A survey of visitors to 12 wilderness areas in the Pacific northwest of the USA found support for zoning within individual wilderness areas and across the system of wilderness areas (Cole and Hall, 2006, 2008). For example, when respondents were asked which of several management options they </a:t>
            </a:r>
            <a:r>
              <a:rPr lang="en-GB" dirty="0" err="1"/>
              <a:t>favored</a:t>
            </a:r>
            <a:r>
              <a:rPr lang="en-GB" dirty="0"/>
              <a:t> to balance the inherent tension between providing public access versus providing opportunities for solitude, the vast majority of visitors selected zoning options. A large plurality of respondents (44%) </a:t>
            </a:r>
            <a:r>
              <a:rPr lang="en-GB" dirty="0" err="1"/>
              <a:t>favored</a:t>
            </a:r>
            <a:r>
              <a:rPr lang="en-GB" dirty="0"/>
              <a:t> managing “a few” trails for solitude while allowing for heavier use on remaining trails. The second most popular option (34%) was managing “most” trails for solitude, but allowing for heavier use on remaining trails. Only small percentages </a:t>
            </a:r>
            <a:r>
              <a:rPr lang="en-GB" dirty="0" err="1"/>
              <a:t>favored</a:t>
            </a:r>
            <a:r>
              <a:rPr lang="en-GB" dirty="0"/>
              <a:t> managing “no” (17%) or “all” trails for solitude (5%). Respondents were asked if they agreed or disagreed with a series of statements concerning potential differences in the ways in which wilderness areas close to population </a:t>
            </a:r>
            <a:r>
              <a:rPr lang="en-GB" dirty="0" err="1"/>
              <a:t>centers</a:t>
            </a:r>
            <a:r>
              <a:rPr lang="en-GB" dirty="0"/>
              <a:t> should be managed as compared to more remote wilderness areas. Considerable support was found for such differences in management. For example, most respondents reported that in wilderness areas close to population </a:t>
            </a:r>
            <a:r>
              <a:rPr lang="en-GB" dirty="0" err="1"/>
              <a:t>centers</a:t>
            </a:r>
            <a:r>
              <a:rPr lang="en-GB" dirty="0"/>
              <a:t> it is acceptable to see more people, visitor </a:t>
            </a:r>
            <a:r>
              <a:rPr lang="en-GB" dirty="0" err="1"/>
              <a:t>behavior</a:t>
            </a:r>
            <a:r>
              <a:rPr lang="en-GB" dirty="0"/>
              <a:t> should be more restricted, it is more acceptable to manipulate the environment to increase resource durability, and use limits are more likely necessary.</a:t>
            </a:r>
          </a:p>
          <a:p>
            <a:endParaRPr lang="en-GB" dirty="0"/>
          </a:p>
          <a:p>
            <a:r>
              <a:rPr lang="en-GB" dirty="0"/>
              <a:t>Several recent studies have described the ways in which zoning systems have been developed and applied in a diversity of parks and outdoor recreation areas. For example, a system of four zones has been applied at Koh Chang National Marine Park, Thailand, based primarily on an assessment of the fragility of the area’s coral reefs and a survey of visitors regarding preferred use levels and other experiential characteristics (Roman et al., 2007). A similar zoning system has been developed for the Great Barrier Reef Marine Park, Australia (Day, 2002); its objectives are to separate conflicting uses, match types and intensities of uses with inherent resource capability, and provide a range of recreation opportunities. The study concludes that “Zoning has been, and will remain, one of the cornerstones of management,” and that “The spectrum of zones set within the framework of a multiple use area allows for a range of reasonable uses to occur in a coordinated way, and provides for broad-area integrated management.” A recreation-related zoning system has also been applied to Mount </a:t>
            </a:r>
            <a:r>
              <a:rPr lang="en-GB" dirty="0" err="1"/>
              <a:t>Spil</a:t>
            </a:r>
            <a:r>
              <a:rPr lang="en-GB" dirty="0"/>
              <a:t> National Park, Turkey, based primarily on ecological considerations (</a:t>
            </a:r>
            <a:r>
              <a:rPr lang="en-GB" dirty="0" err="1"/>
              <a:t>Hepcan</a:t>
            </a:r>
            <a:r>
              <a:rPr lang="en-GB" dirty="0"/>
              <a:t>, 2000). Buffer zones constitute a special type of zoning designed to separate conflicting uses. For example, a series of buffer zones ranging from 100 to 180 m have been recommended to shield waterfowl from disturbance by selected types of recreational boating (Rodgers and Schwikert, 2002). Parks Canada also has a strong system of zoning that was introduced in the 1970s, although a recent survey of 13 Parks Canada employees suggests it could be updated and improved (</a:t>
            </a:r>
            <a:r>
              <a:rPr lang="en-GB" dirty="0" err="1"/>
              <a:t>Thede</a:t>
            </a:r>
            <a:r>
              <a:rPr lang="en-GB" dirty="0"/>
              <a:t> et al., 2014).</a:t>
            </a:r>
          </a:p>
        </p:txBody>
      </p:sp>
      <p:sp>
        <p:nvSpPr>
          <p:cNvPr id="4" name="Slide Number Placeholder 3"/>
          <p:cNvSpPr>
            <a:spLocks noGrp="1"/>
          </p:cNvSpPr>
          <p:nvPr>
            <p:ph type="sldNum" sz="quarter" idx="5"/>
          </p:nvPr>
        </p:nvSpPr>
        <p:spPr/>
        <p:txBody>
          <a:bodyPr/>
          <a:lstStyle/>
          <a:p>
            <a:fld id="{79B62E1B-5F0F-4185-8BB7-DE23D5B9B9B6}" type="slidenum">
              <a:rPr lang="en-GB" smtClean="0"/>
              <a:t>17</a:t>
            </a:fld>
            <a:endParaRPr lang="en-GB"/>
          </a:p>
        </p:txBody>
      </p:sp>
    </p:spTree>
    <p:extLst>
      <p:ext uri="{BB962C8B-B14F-4D97-AF65-F5344CB8AC3E}">
        <p14:creationId xmlns:p14="http://schemas.microsoft.com/office/powerpoint/2010/main" val="2660993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Facility Development, Site Design, and Maintenance</a:t>
            </a:r>
          </a:p>
          <a:p>
            <a:r>
              <a:rPr lang="en-GB" dirty="0"/>
              <a:t>A final category of recreation management practices is facility development/site design/maintenance. These practices are primarily designed to protect natural and cultural resources from the impacts of visitor use. Several issues and studies warrant attention. A principal issue in site management is whether recreation use should be concentrated or dispersed. Studies of environmental impacts caused by recreation use have generally found that such impacts can occur quickly even under low levels of use (</a:t>
            </a:r>
            <a:r>
              <a:rPr lang="en-GB" dirty="0" err="1"/>
              <a:t>Hammitt</a:t>
            </a:r>
            <a:r>
              <a:rPr lang="en-GB" dirty="0"/>
              <a:t> et al., 2015; Leung and Marion, 2000). This suggests that recreation use might best be concentrated on sites that are inherently durable and that can be intensively maintained, and this approach has generally been found to be successful (</a:t>
            </a:r>
            <a:r>
              <a:rPr lang="en-GB" dirty="0" err="1"/>
              <a:t>Spildie</a:t>
            </a:r>
            <a:r>
              <a:rPr lang="en-GB" dirty="0"/>
              <a:t> et al., 2000; Marion and Farrell, 2002; Reid and Marion, 2004; Cole et al., 2008). However, this strategy may exacerbate crowding and conflicting uses. Alternatively, recreation use can be dispersed, but use levels would have to be kept low to avoid unacceptable aerial expansion of resource impacts. Another basic strategy is “hardening” and otherwise intensively managing recreation sites to minimize environmental impacts; for example, boardwalks and tent pads can be built to shield fragile soils and vegetation from trampling and erosion (</a:t>
            </a:r>
            <a:r>
              <a:rPr lang="en-GB" dirty="0" err="1"/>
              <a:t>Hultsman</a:t>
            </a:r>
            <a:r>
              <a:rPr lang="en-GB" dirty="0"/>
              <a:t> and </a:t>
            </a:r>
            <a:r>
              <a:rPr lang="en-GB" dirty="0" err="1"/>
              <a:t>Hultsman</a:t>
            </a:r>
            <a:r>
              <a:rPr lang="en-GB" dirty="0"/>
              <a:t>, 1989; Doucette and Kimball, 1990). However, such facilities may be considered inappropriate in backcountry and wilderness contexts. Recreation sites can also be designed in ways to minimize environmental impacts (Godin and Leonard, 1976; McEwen and Tocher, 1976; </a:t>
            </a:r>
            <a:r>
              <a:rPr lang="en-GB" dirty="0" err="1"/>
              <a:t>Echelberger</a:t>
            </a:r>
            <a:r>
              <a:rPr lang="en-GB" dirty="0"/>
              <a:t> et al., 1983; </a:t>
            </a:r>
            <a:r>
              <a:rPr lang="en-GB" dirty="0" err="1"/>
              <a:t>Biscombe</a:t>
            </a:r>
            <a:r>
              <a:rPr lang="en-GB" dirty="0"/>
              <a:t> et al., 2001). For example, campgrounds might be designed in a “linear layout”, illustrated in Fig. 4.1, to minimize the inherent tendency of some visitors to create social trails.</a:t>
            </a:r>
          </a:p>
          <a:p>
            <a:endParaRPr lang="en-GB" dirty="0"/>
          </a:p>
          <a:p>
            <a:r>
              <a:rPr lang="en-GB" dirty="0"/>
              <a:t>Several literature reviews and studies have addressed and assessed these issues more fully (</a:t>
            </a:r>
            <a:r>
              <a:rPr lang="en-GB" dirty="0" err="1"/>
              <a:t>Hammitt</a:t>
            </a:r>
            <a:r>
              <a:rPr lang="en-GB" dirty="0"/>
              <a:t> et al., 2015; Leung and Marion, 1999; Marion and Farrell, 2002). For example, redesign of a popular camping area along the Appalachian National Scenic Trail in Maryland closed and rehabilitated large, heavily impacted campsites in flat areas. These were replaced with smaller sites in sidehill locations that offered more privacy and discouraged campsite expansion, reducing the total area of environmental disturbance and resulting in higher visitor satisfaction (Daniels and Marion, 2006). Another study used symbolic rope fencing along the margins of trails in Acadia National Park, Maine, to discourage visitors from walking off-trail (Park et al., 2008). This approach was found to be substantially more effective than several information/education practices.</a:t>
            </a:r>
          </a:p>
        </p:txBody>
      </p:sp>
      <p:sp>
        <p:nvSpPr>
          <p:cNvPr id="4" name="Slide Number Placeholder 3"/>
          <p:cNvSpPr>
            <a:spLocks noGrp="1"/>
          </p:cNvSpPr>
          <p:nvPr>
            <p:ph type="sldNum" sz="quarter" idx="5"/>
          </p:nvPr>
        </p:nvSpPr>
        <p:spPr/>
        <p:txBody>
          <a:bodyPr/>
          <a:lstStyle/>
          <a:p>
            <a:fld id="{79B62E1B-5F0F-4185-8BB7-DE23D5B9B9B6}" type="slidenum">
              <a:rPr lang="en-GB" smtClean="0"/>
              <a:t>18</a:t>
            </a:fld>
            <a:endParaRPr lang="en-GB"/>
          </a:p>
        </p:txBody>
      </p:sp>
    </p:spTree>
    <p:extLst>
      <p:ext uri="{BB962C8B-B14F-4D97-AF65-F5344CB8AC3E}">
        <p14:creationId xmlns:p14="http://schemas.microsoft.com/office/powerpoint/2010/main" val="26435244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large and growing body of scientific and professional literature has explored the potential effectiveness of a range of recreation management practices. Most of this work has been focused on six basic categories of management practices:</a:t>
            </a:r>
          </a:p>
          <a:p>
            <a:endParaRPr lang="en-GB" dirty="0"/>
          </a:p>
          <a:p>
            <a:r>
              <a:rPr lang="en-GB" dirty="0"/>
              <a:t>1.  Information/education.</a:t>
            </a:r>
          </a:p>
          <a:p>
            <a:endParaRPr lang="en-GB" dirty="0"/>
          </a:p>
          <a:p>
            <a:r>
              <a:rPr lang="en-GB" dirty="0"/>
              <a:t>2.  Use rationing/allocation.</a:t>
            </a:r>
          </a:p>
          <a:p>
            <a:endParaRPr lang="en-GB" dirty="0"/>
          </a:p>
          <a:p>
            <a:r>
              <a:rPr lang="en-GB" dirty="0"/>
              <a:t>3.  Rules/regulations.</a:t>
            </a:r>
          </a:p>
          <a:p>
            <a:endParaRPr lang="en-GB" dirty="0"/>
          </a:p>
          <a:p>
            <a:r>
              <a:rPr lang="en-GB" dirty="0"/>
              <a:t>4.  Law enforcement.</a:t>
            </a:r>
          </a:p>
          <a:p>
            <a:endParaRPr lang="en-GB" dirty="0"/>
          </a:p>
          <a:p>
            <a:r>
              <a:rPr lang="en-GB" dirty="0"/>
              <a:t>5.  Zoning.</a:t>
            </a:r>
          </a:p>
          <a:p>
            <a:endParaRPr lang="en-GB" dirty="0"/>
          </a:p>
          <a:p>
            <a:r>
              <a:rPr lang="en-GB" dirty="0"/>
              <a:t>6.  Facility development/site design/maintenance.</a:t>
            </a:r>
          </a:p>
          <a:p>
            <a:endParaRPr lang="en-GB" dirty="0"/>
          </a:p>
          <a:p>
            <a:r>
              <a:rPr lang="en-GB" dirty="0"/>
              <a:t>Much of this research suggests that all of these management practices can be used to reduce the environmental and experiential impacts of outdoor recreation. Special care must be exercised when rationing and allocating use to ensure that no groups are being discriminated against, especially when using fees as a management practice.</a:t>
            </a:r>
          </a:p>
        </p:txBody>
      </p:sp>
      <p:sp>
        <p:nvSpPr>
          <p:cNvPr id="4" name="Slide Number Placeholder 3"/>
          <p:cNvSpPr>
            <a:spLocks noGrp="1"/>
          </p:cNvSpPr>
          <p:nvPr>
            <p:ph type="sldNum" sz="quarter" idx="5"/>
          </p:nvPr>
        </p:nvSpPr>
        <p:spPr/>
        <p:txBody>
          <a:bodyPr/>
          <a:lstStyle/>
          <a:p>
            <a:fld id="{79B62E1B-5F0F-4185-8BB7-DE23D5B9B9B6}" type="slidenum">
              <a:rPr lang="en-GB" smtClean="0"/>
              <a:t>19</a:t>
            </a:fld>
            <a:endParaRPr lang="en-GB"/>
          </a:p>
        </p:txBody>
      </p:sp>
    </p:spTree>
    <p:extLst>
      <p:ext uri="{BB962C8B-B14F-4D97-AF65-F5344CB8AC3E}">
        <p14:creationId xmlns:p14="http://schemas.microsoft.com/office/powerpoint/2010/main" val="3334044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2F59-266E-43F5-B85E-7E51FA27B2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2FC3E1-AF0C-4AF2-9372-C5B1499327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B2294F-C13D-40D9-AD50-40EC843BDAAD}"/>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C49256B2-2B15-41B4-BA45-EC3C3FACD0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B86160-2314-4A5B-9370-9C197963DDC2}"/>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56629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B7F3-CB93-48FD-826D-F960DA774C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1A1C76-EA74-4D65-BA79-6E3C8DE4C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B7AE-42CD-48A7-B716-6784BAD5B428}"/>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16340BF0-0376-433D-8EF1-370D7D273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C5294-A214-4AA8-9345-6633F0050F5E}"/>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00900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6D737-48AF-412E-A4CE-961C3F4293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BC5932-0525-434F-AD63-1A988D8EB6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91F23A-7211-4FAD-8209-E39B6099F2B6}"/>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80AA4BDA-9C99-401E-BC49-D6ED1B3ED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E9EC8-76AD-4809-BE8E-8A784CD68815}"/>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482137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ABF81-7766-4F6C-929E-331D5696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9D9D79-3632-4C73-9053-6199EFFD87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AFCB8E-6D82-4262-B914-CC8668B939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E2BDB3-0998-45B8-B752-DD1A5C14940A}"/>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6" name="Footer Placeholder 5">
            <a:extLst>
              <a:ext uri="{FF2B5EF4-FFF2-40B4-BE49-F238E27FC236}">
                <a16:creationId xmlns:a16="http://schemas.microsoft.com/office/drawing/2014/main" id="{93B0F769-61B6-44A6-891F-C1C904CF4C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DD0108-23EE-4212-AB69-89211C8CCA22}"/>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415761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F727C-790E-4B40-B66D-8F7AE0B535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9E0D2F-4AEE-4CE4-9D3B-41D9F990C1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FCEB4E-E7CC-46C6-AD72-D8082AC1AB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E398A5-55C9-41AE-884C-A1EF08D6E2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808CFF-AB33-4C36-85A6-331662CCBD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E59A9B-C555-4810-84C8-E36C8C76F4F2}"/>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8" name="Footer Placeholder 7">
            <a:extLst>
              <a:ext uri="{FF2B5EF4-FFF2-40B4-BE49-F238E27FC236}">
                <a16:creationId xmlns:a16="http://schemas.microsoft.com/office/drawing/2014/main" id="{731E8D86-4860-4AC8-965E-A8F0A8E919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54BC7-05AC-49A9-9282-CA02C8999FEC}"/>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3403009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AE13-3F02-4C58-97E9-D47E5DDA2C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D139CD-72D6-48B7-8F90-0C65CEFDC2A2}"/>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4" name="Footer Placeholder 3">
            <a:extLst>
              <a:ext uri="{FF2B5EF4-FFF2-40B4-BE49-F238E27FC236}">
                <a16:creationId xmlns:a16="http://schemas.microsoft.com/office/drawing/2014/main" id="{47D7BE70-0791-42EB-95F1-1D1CA2475D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AA02C0-035E-47F7-B5ED-D42125EE1F0B}"/>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602757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5FFA4C-3793-4885-B030-FD451E84B49C}"/>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3" name="Footer Placeholder 2">
            <a:extLst>
              <a:ext uri="{FF2B5EF4-FFF2-40B4-BE49-F238E27FC236}">
                <a16:creationId xmlns:a16="http://schemas.microsoft.com/office/drawing/2014/main" id="{0CE9CF5B-7574-491D-8451-D213492AA2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7F2643-4A8B-4134-9FF8-2531BD021371}"/>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531329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4344-ACE0-4B7A-9F90-D7DF7328B9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DA0D1F-59F2-412C-B355-B3BCDDB81B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02FD21-A852-42BF-9B36-1CE16BDCB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2C2C5E-9211-4FA5-8633-55B2DCA84E06}"/>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6" name="Footer Placeholder 5">
            <a:extLst>
              <a:ext uri="{FF2B5EF4-FFF2-40B4-BE49-F238E27FC236}">
                <a16:creationId xmlns:a16="http://schemas.microsoft.com/office/drawing/2014/main" id="{47717CF1-3072-48B8-95B9-26F04CA73E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A4A8A7-1124-4ABA-9E32-E33E48B01A79}"/>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3541841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894D0-798B-4E56-935B-41B6B6172A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E63D40-587E-4C06-A337-6215C3C4DA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1B8DEE-90A9-452B-886B-9A1A91A81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56ECBB-B89D-49D1-8F47-885A8257C37A}"/>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6" name="Footer Placeholder 5">
            <a:extLst>
              <a:ext uri="{FF2B5EF4-FFF2-40B4-BE49-F238E27FC236}">
                <a16:creationId xmlns:a16="http://schemas.microsoft.com/office/drawing/2014/main" id="{A0A81702-5EC9-4BFE-8D5C-CC671DD12D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91047F-BB99-4EB8-A3D3-6BC97754C8CA}"/>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80563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F566E-45D6-4765-A8B6-972F9166D4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BB53E-A5F8-469A-B22C-CB5E05AE02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6C3AD-118E-4F82-99EC-460788C20A6D}"/>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C1FAF6B4-52C4-4CEF-908B-CA4BF1594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EF035-F6B2-46BC-A722-FC69AC66A030}"/>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2460021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C2C6F8-80C7-4DD1-9CBE-98512887D3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98C500-AD29-4510-A3ED-CFEFC67B99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A0BCD-4096-4DA6-8144-FFEA4584450F}"/>
              </a:ext>
            </a:extLst>
          </p:cNvPr>
          <p:cNvSpPr>
            <a:spLocks noGrp="1"/>
          </p:cNvSpPr>
          <p:nvPr>
            <p:ph type="dt" sz="half" idx="10"/>
          </p:nvPr>
        </p:nvSpPr>
        <p:spPr/>
        <p:txBody>
          <a:body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6B4DDCCF-30D3-4C8B-8DCE-6B80E0A166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4CC82B-80C9-4C44-8FDF-7BE3E1DAC347}"/>
              </a:ext>
            </a:extLst>
          </p:cNvPr>
          <p:cNvSpPr>
            <a:spLocks noGrp="1"/>
          </p:cNvSpPr>
          <p:nvPr>
            <p:ph type="sldNum" sz="quarter" idx="12"/>
          </p:nvPr>
        </p:nvSpPr>
        <p:spPr/>
        <p:txBody>
          <a:bodyPr/>
          <a:lstStyle/>
          <a:p>
            <a:fld id="{B18BED36-07D8-4465-AD89-F999E7418E70}" type="slidenum">
              <a:rPr lang="en-GB" smtClean="0"/>
              <a:t>‹#›</a:t>
            </a:fld>
            <a:endParaRPr lang="en-GB"/>
          </a:p>
        </p:txBody>
      </p:sp>
    </p:spTree>
    <p:extLst>
      <p:ext uri="{BB962C8B-B14F-4D97-AF65-F5344CB8AC3E}">
        <p14:creationId xmlns:p14="http://schemas.microsoft.com/office/powerpoint/2010/main" val="178494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479E0B-F39F-46AB-B3BB-76C31216F3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70A856-8E8B-44D8-8A04-C9291BD12C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2265FD-3F28-4687-A591-775062061E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F0F44D-034A-4C45-9A84-4AC829F8B588}" type="datetimeFigureOut">
              <a:rPr lang="en-GB" smtClean="0"/>
              <a:t>01/03/2023</a:t>
            </a:fld>
            <a:endParaRPr lang="en-GB"/>
          </a:p>
        </p:txBody>
      </p:sp>
      <p:sp>
        <p:nvSpPr>
          <p:cNvPr id="5" name="Footer Placeholder 4">
            <a:extLst>
              <a:ext uri="{FF2B5EF4-FFF2-40B4-BE49-F238E27FC236}">
                <a16:creationId xmlns:a16="http://schemas.microsoft.com/office/drawing/2014/main" id="{B56BA7B3-BACE-4694-A7E7-EA942813F6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884953-185D-4E68-A5FA-9BACEEA488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8BED36-07D8-4465-AD89-F999E7418E70}" type="slidenum">
              <a:rPr lang="en-GB" smtClean="0"/>
              <a:t>‹#›</a:t>
            </a:fld>
            <a:endParaRPr lang="en-GB"/>
          </a:p>
        </p:txBody>
      </p:sp>
    </p:spTree>
    <p:extLst>
      <p:ext uri="{BB962C8B-B14F-4D97-AF65-F5344CB8AC3E}">
        <p14:creationId xmlns:p14="http://schemas.microsoft.com/office/powerpoint/2010/main" val="3135240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AAAA-EA1D-4335-BA00-1BB059DAE899}"/>
              </a:ext>
            </a:extLst>
          </p:cNvPr>
          <p:cNvSpPr>
            <a:spLocks noGrp="1"/>
          </p:cNvSpPr>
          <p:nvPr>
            <p:ph type="ctrTitle"/>
          </p:nvPr>
        </p:nvSpPr>
        <p:spPr/>
        <p:txBody>
          <a:bodyPr>
            <a:normAutofit fontScale="90000"/>
          </a:bodyPr>
          <a:lstStyle/>
          <a:p>
            <a:r>
              <a:rPr lang="en-GB" dirty="0"/>
              <a:t>Evaluating Outdoor Recreation Management Practices</a:t>
            </a:r>
          </a:p>
        </p:txBody>
      </p:sp>
      <p:sp>
        <p:nvSpPr>
          <p:cNvPr id="3" name="Subtitle 2">
            <a:extLst>
              <a:ext uri="{FF2B5EF4-FFF2-40B4-BE49-F238E27FC236}">
                <a16:creationId xmlns:a16="http://schemas.microsoft.com/office/drawing/2014/main" id="{0867B50C-D348-4E23-9FF1-B272B7EBC1C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1264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B38AC-4AF0-4D01-9841-B3E232475D7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22CCF1D6-BE77-4FE8-A6FA-45AB97E09F8E}"/>
              </a:ext>
            </a:extLst>
          </p:cNvPr>
          <p:cNvSpPr>
            <a:spLocks noGrp="1"/>
          </p:cNvSpPr>
          <p:nvPr>
            <p:ph idx="1"/>
          </p:nvPr>
        </p:nvSpPr>
        <p:spPr/>
        <p:txBody>
          <a:bodyPr>
            <a:normAutofit/>
          </a:bodyPr>
          <a:lstStyle/>
          <a:p>
            <a:pPr marL="514350" indent="-514350">
              <a:buFont typeface="+mj-lt"/>
              <a:buAutoNum type="arabicPeriod"/>
            </a:pPr>
            <a:r>
              <a:rPr lang="en-GB" dirty="0"/>
              <a:t>Information/education.</a:t>
            </a:r>
          </a:p>
          <a:p>
            <a:pPr marL="514350" indent="-514350">
              <a:buFont typeface="+mj-lt"/>
              <a:buAutoNum type="arabicPeriod"/>
            </a:pPr>
            <a:r>
              <a:rPr lang="en-GB" dirty="0"/>
              <a:t>Use rationing/allocation.</a:t>
            </a:r>
          </a:p>
          <a:p>
            <a:pPr marL="514350" indent="-514350">
              <a:buFont typeface="+mj-lt"/>
              <a:buAutoNum type="arabicPeriod"/>
            </a:pPr>
            <a:r>
              <a:rPr lang="en-GB" dirty="0"/>
              <a:t>Rules/regulations.</a:t>
            </a:r>
          </a:p>
          <a:p>
            <a:pPr marL="514350" indent="-514350">
              <a:buFont typeface="+mj-lt"/>
              <a:buAutoNum type="arabicPeriod"/>
            </a:pPr>
            <a:r>
              <a:rPr lang="en-GB" dirty="0"/>
              <a:t>Law enforcement.</a:t>
            </a:r>
          </a:p>
          <a:p>
            <a:pPr marL="514350" indent="-514350">
              <a:buFont typeface="+mj-lt"/>
              <a:buAutoNum type="arabicPeriod"/>
            </a:pPr>
            <a:r>
              <a:rPr lang="en-GB" dirty="0"/>
              <a:t>Zoning.</a:t>
            </a:r>
          </a:p>
          <a:p>
            <a:pPr marL="514350" indent="-514350">
              <a:buFont typeface="+mj-lt"/>
              <a:buAutoNum type="arabicPeriod"/>
            </a:pPr>
            <a:r>
              <a:rPr lang="en-GB" dirty="0"/>
              <a:t>Facility development/site design/maintenance.</a:t>
            </a:r>
          </a:p>
        </p:txBody>
      </p:sp>
    </p:spTree>
    <p:extLst>
      <p:ext uri="{BB962C8B-B14F-4D97-AF65-F5344CB8AC3E}">
        <p14:creationId xmlns:p14="http://schemas.microsoft.com/office/powerpoint/2010/main" val="991238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047F-EF2F-41A3-B18E-2C862DB78171}"/>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458160D9-CF29-4244-9D6E-D1B9A893A767}"/>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1.  Those designed to influence recreation use patterns.</a:t>
            </a:r>
          </a:p>
          <a:p>
            <a:pPr marL="0" indent="0">
              <a:buNone/>
            </a:pPr>
            <a:endParaRPr lang="en-GB" dirty="0"/>
          </a:p>
          <a:p>
            <a:pPr marL="0" indent="0">
              <a:buNone/>
            </a:pPr>
            <a:r>
              <a:rPr lang="en-GB" dirty="0"/>
              <a:t>2.  Those focused on enhancing visitor knowledge, especially knowledge related to minimizing ecological and social impacts of recreation.</a:t>
            </a:r>
          </a:p>
          <a:p>
            <a:pPr marL="0" indent="0">
              <a:buNone/>
            </a:pPr>
            <a:endParaRPr lang="en-GB" dirty="0"/>
          </a:p>
          <a:p>
            <a:pPr marL="0" indent="0">
              <a:buNone/>
            </a:pPr>
            <a:r>
              <a:rPr lang="en-GB" dirty="0"/>
              <a:t>3.  Those aimed at influencing visitor attitudes toward management policies.</a:t>
            </a:r>
          </a:p>
          <a:p>
            <a:pPr marL="0" indent="0">
              <a:buNone/>
            </a:pPr>
            <a:endParaRPr lang="en-GB" dirty="0"/>
          </a:p>
          <a:p>
            <a:pPr marL="0" indent="0">
              <a:buNone/>
            </a:pPr>
            <a:r>
              <a:rPr lang="en-GB" dirty="0"/>
              <a:t>4.  Those that address depreciative behaviour such as littering and vandalism.</a:t>
            </a:r>
          </a:p>
        </p:txBody>
      </p:sp>
    </p:spTree>
    <p:extLst>
      <p:ext uri="{BB962C8B-B14F-4D97-AF65-F5344CB8AC3E}">
        <p14:creationId xmlns:p14="http://schemas.microsoft.com/office/powerpoint/2010/main" val="275451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26809-C429-44FF-89A7-5B26A6EDE29C}"/>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F1142B7B-4D56-4D60-8AD6-715BA9DFABEE}"/>
              </a:ext>
            </a:extLst>
          </p:cNvPr>
          <p:cNvSpPr>
            <a:spLocks noGrp="1"/>
          </p:cNvSpPr>
          <p:nvPr>
            <p:ph idx="1"/>
          </p:nvPr>
        </p:nvSpPr>
        <p:spPr/>
        <p:txBody>
          <a:bodyPr>
            <a:normAutofit fontScale="92500" lnSpcReduction="20000"/>
          </a:bodyPr>
          <a:lstStyle/>
          <a:p>
            <a:pPr marL="0" indent="0">
              <a:buNone/>
            </a:pPr>
            <a:r>
              <a:rPr lang="en-GB" dirty="0"/>
              <a:t>Recreational use patterns</a:t>
            </a:r>
          </a:p>
          <a:p>
            <a:pPr marL="0" indent="0">
              <a:buNone/>
            </a:pPr>
            <a:endParaRPr lang="en-GB" dirty="0"/>
          </a:p>
          <a:p>
            <a:pPr marL="0" indent="0">
              <a:buNone/>
            </a:pPr>
            <a:r>
              <a:rPr lang="en-GB" dirty="0"/>
              <a:t>Three limitations on its potential effectiveness:</a:t>
            </a:r>
          </a:p>
          <a:p>
            <a:endParaRPr lang="en-GB" dirty="0"/>
          </a:p>
          <a:p>
            <a:pPr marL="514350" indent="-514350">
              <a:buFont typeface="+mj-lt"/>
              <a:buAutoNum type="arabicPeriod"/>
            </a:pPr>
            <a:r>
              <a:rPr lang="en-GB" dirty="0"/>
              <a:t>Many visitors did not receive the brochure.</a:t>
            </a:r>
          </a:p>
          <a:p>
            <a:pPr marL="514350" indent="-514350">
              <a:buFont typeface="+mj-lt"/>
              <a:buAutoNum type="arabicPeriod"/>
            </a:pPr>
            <a:endParaRPr lang="en-GB" dirty="0"/>
          </a:p>
          <a:p>
            <a:pPr marL="514350" indent="-514350">
              <a:buFont typeface="+mj-lt"/>
              <a:buAutoNum type="arabicPeriod"/>
            </a:pPr>
            <a:r>
              <a:rPr lang="en-GB" dirty="0"/>
              <a:t>Most of those who did receive the brochure received it too late to affect their decision making.</a:t>
            </a:r>
          </a:p>
          <a:p>
            <a:pPr marL="514350" indent="-514350">
              <a:buFont typeface="+mj-lt"/>
              <a:buAutoNum type="arabicPeriod"/>
            </a:pPr>
            <a:endParaRPr lang="en-GB" dirty="0"/>
          </a:p>
          <a:p>
            <a:pPr marL="514350" indent="-514350">
              <a:buFont typeface="+mj-lt"/>
              <a:buAutoNum type="arabicPeriod"/>
            </a:pPr>
            <a:r>
              <a:rPr lang="en-GB" dirty="0"/>
              <a:t>Some visitors doubted the accuracy of the information contained in the brochure.</a:t>
            </a:r>
          </a:p>
        </p:txBody>
      </p:sp>
    </p:spTree>
    <p:extLst>
      <p:ext uri="{BB962C8B-B14F-4D97-AF65-F5344CB8AC3E}">
        <p14:creationId xmlns:p14="http://schemas.microsoft.com/office/powerpoint/2010/main" val="268238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3E3C-FD3E-4FAB-99B8-762BB1B876D1}"/>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ECB1DCB6-118A-44D0-9F6A-6583F7E4639A}"/>
              </a:ext>
            </a:extLst>
          </p:cNvPr>
          <p:cNvSpPr>
            <a:spLocks noGrp="1"/>
          </p:cNvSpPr>
          <p:nvPr>
            <p:ph idx="1"/>
          </p:nvPr>
        </p:nvSpPr>
        <p:spPr/>
        <p:txBody>
          <a:bodyPr>
            <a:normAutofit fontScale="77500" lnSpcReduction="20000"/>
          </a:bodyPr>
          <a:lstStyle/>
          <a:p>
            <a:pPr marL="0" indent="0">
              <a:buNone/>
            </a:pPr>
            <a:r>
              <a:rPr lang="en-GB" dirty="0"/>
              <a:t>Enhancing visitor knowledge</a:t>
            </a:r>
          </a:p>
          <a:p>
            <a:pPr marL="0" indent="0">
              <a:buNone/>
            </a:pPr>
            <a:endParaRPr lang="en-GB" dirty="0"/>
          </a:p>
          <a:p>
            <a:pPr marL="0" indent="0">
              <a:buNone/>
            </a:pPr>
            <a:r>
              <a:rPr lang="en-GB" dirty="0"/>
              <a:t>A study at Mt Tamalpais, California, delivered educational messages to mountain bikers regarding four types of behaviour:</a:t>
            </a:r>
          </a:p>
          <a:p>
            <a:pPr marL="0" indent="0">
              <a:buNone/>
            </a:pPr>
            <a:endParaRPr lang="en-GB" dirty="0"/>
          </a:p>
          <a:p>
            <a:pPr marL="0" indent="0">
              <a:buNone/>
            </a:pPr>
            <a:r>
              <a:rPr lang="en-GB" dirty="0"/>
              <a:t>1.  Yielding when approaching other visitors.</a:t>
            </a:r>
          </a:p>
          <a:p>
            <a:pPr marL="0" indent="0">
              <a:buNone/>
            </a:pPr>
            <a:endParaRPr lang="en-GB" dirty="0"/>
          </a:p>
          <a:p>
            <a:pPr marL="0" indent="0">
              <a:buNone/>
            </a:pPr>
            <a:r>
              <a:rPr lang="en-GB" dirty="0"/>
              <a:t>2.  Bicycle speed.</a:t>
            </a:r>
          </a:p>
          <a:p>
            <a:pPr marL="0" indent="0">
              <a:buNone/>
            </a:pPr>
            <a:endParaRPr lang="en-GB" dirty="0"/>
          </a:p>
          <a:p>
            <a:pPr marL="0" indent="0">
              <a:buNone/>
            </a:pPr>
            <a:r>
              <a:rPr lang="en-GB" dirty="0"/>
              <a:t>3.  Behaviour upon encountering a closed trail.</a:t>
            </a:r>
          </a:p>
          <a:p>
            <a:pPr marL="0" indent="0">
              <a:buNone/>
            </a:pPr>
            <a:endParaRPr lang="en-GB" dirty="0"/>
          </a:p>
          <a:p>
            <a:pPr marL="0" indent="0">
              <a:buNone/>
            </a:pPr>
            <a:r>
              <a:rPr lang="en-GB" dirty="0"/>
              <a:t>4.  Crossing a stream (to limit ecological impact) (Hendricks et al., 2001).</a:t>
            </a:r>
          </a:p>
        </p:txBody>
      </p:sp>
    </p:spTree>
    <p:extLst>
      <p:ext uri="{BB962C8B-B14F-4D97-AF65-F5344CB8AC3E}">
        <p14:creationId xmlns:p14="http://schemas.microsoft.com/office/powerpoint/2010/main" val="1858379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2949D-2DA2-4C02-8342-4DC707A7F97C}"/>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01EACB10-8B8A-4090-9195-BE52D027638B}"/>
              </a:ext>
            </a:extLst>
          </p:cNvPr>
          <p:cNvSpPr>
            <a:spLocks noGrp="1"/>
          </p:cNvSpPr>
          <p:nvPr>
            <p:ph idx="1"/>
          </p:nvPr>
        </p:nvSpPr>
        <p:spPr/>
        <p:txBody>
          <a:bodyPr/>
          <a:lstStyle/>
          <a:p>
            <a:r>
              <a:rPr lang="en-GB" dirty="0"/>
              <a:t>Influencing visitor attitudes</a:t>
            </a:r>
          </a:p>
          <a:p>
            <a:endParaRPr lang="en-GB" dirty="0"/>
          </a:p>
          <a:p>
            <a:r>
              <a:rPr lang="en-GB" dirty="0"/>
              <a:t>Depreciative behaviour</a:t>
            </a:r>
          </a:p>
          <a:p>
            <a:endParaRPr lang="en-GB" dirty="0"/>
          </a:p>
          <a:p>
            <a:r>
              <a:rPr lang="en-GB" dirty="0"/>
              <a:t>Related studies</a:t>
            </a:r>
          </a:p>
          <a:p>
            <a:endParaRPr lang="en-GB" dirty="0"/>
          </a:p>
          <a:p>
            <a:endParaRPr lang="en-GB" dirty="0"/>
          </a:p>
          <a:p>
            <a:endParaRPr lang="en-GB" dirty="0"/>
          </a:p>
        </p:txBody>
      </p:sp>
    </p:spTree>
    <p:extLst>
      <p:ext uri="{BB962C8B-B14F-4D97-AF65-F5344CB8AC3E}">
        <p14:creationId xmlns:p14="http://schemas.microsoft.com/office/powerpoint/2010/main" val="2393916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03698-E040-4D14-B021-0985FBCF7660}"/>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607D4D98-8C33-4D03-BFCE-42D716BE4C55}"/>
              </a:ext>
            </a:extLst>
          </p:cNvPr>
          <p:cNvSpPr>
            <a:spLocks noGrp="1"/>
          </p:cNvSpPr>
          <p:nvPr>
            <p:ph idx="1"/>
          </p:nvPr>
        </p:nvSpPr>
        <p:spPr>
          <a:xfrm>
            <a:off x="275129" y="1456566"/>
            <a:ext cx="11733452" cy="5162719"/>
          </a:xfrm>
        </p:spPr>
        <p:txBody>
          <a:bodyPr>
            <a:normAutofit fontScale="47500" lnSpcReduction="20000"/>
          </a:bodyPr>
          <a:lstStyle/>
          <a:p>
            <a:pPr marL="0" indent="0">
              <a:buNone/>
            </a:pPr>
            <a:r>
              <a:rPr lang="en-GB" dirty="0"/>
              <a:t>Guidelines for using information and education</a:t>
            </a:r>
          </a:p>
          <a:p>
            <a:pPr marL="0" indent="0">
              <a:buNone/>
            </a:pPr>
            <a:r>
              <a:rPr lang="en-GB" dirty="0"/>
              <a:t>1.  Use of multiple media to deliver messages is often more effective than use of a single medium.</a:t>
            </a:r>
          </a:p>
          <a:p>
            <a:pPr marL="0" indent="0">
              <a:buNone/>
            </a:pPr>
            <a:endParaRPr lang="en-GB" dirty="0"/>
          </a:p>
          <a:p>
            <a:pPr marL="0" indent="0">
              <a:buNone/>
            </a:pPr>
            <a:r>
              <a:rPr lang="en-GB" dirty="0"/>
              <a:t>2.  Messages may be more effective when delivered repeatedly.</a:t>
            </a:r>
          </a:p>
          <a:p>
            <a:pPr marL="0" indent="0">
              <a:buNone/>
            </a:pPr>
            <a:endParaRPr lang="en-GB" dirty="0"/>
          </a:p>
          <a:p>
            <a:pPr marL="0" indent="0">
              <a:buNone/>
            </a:pPr>
            <a:r>
              <a:rPr lang="en-GB" dirty="0"/>
              <a:t>3.  Some types of messages may be more effective when delivered as close as possible to the time or place where affected behaviours occur (e.g. wildlife feeding).</a:t>
            </a:r>
          </a:p>
          <a:p>
            <a:pPr marL="0" indent="0">
              <a:buNone/>
            </a:pPr>
            <a:endParaRPr lang="en-GB" dirty="0"/>
          </a:p>
          <a:p>
            <a:pPr marL="0" indent="0">
              <a:buNone/>
            </a:pPr>
            <a:r>
              <a:rPr lang="en-GB" dirty="0"/>
              <a:t>4.  Information and education programs are generally more effective with visitors who are less experienced and less knowledgeable. Young visitors may be an especially attractive target audience.</a:t>
            </a:r>
          </a:p>
          <a:p>
            <a:pPr marL="0" indent="0">
              <a:buNone/>
            </a:pPr>
            <a:endParaRPr lang="en-GB" dirty="0"/>
          </a:p>
          <a:p>
            <a:pPr marL="0" indent="0">
              <a:buNone/>
            </a:pPr>
            <a:r>
              <a:rPr lang="en-GB" dirty="0"/>
              <a:t>5.  Brochures, personal messages, and audio-visual programs may be more effective than signs.</a:t>
            </a:r>
          </a:p>
          <a:p>
            <a:pPr marL="0" indent="0">
              <a:buNone/>
            </a:pPr>
            <a:endParaRPr lang="en-GB" dirty="0"/>
          </a:p>
          <a:p>
            <a:pPr marL="0" indent="0">
              <a:buNone/>
            </a:pPr>
            <a:r>
              <a:rPr lang="en-GB" dirty="0"/>
              <a:t>6.  Some messages may be more effective when delivered early in the recreation experience, such as during trip planning (e.g. using a portable camp stove instead of a campfire).</a:t>
            </a:r>
          </a:p>
          <a:p>
            <a:pPr marL="0" indent="0">
              <a:buNone/>
            </a:pPr>
            <a:endParaRPr lang="en-GB" dirty="0"/>
          </a:p>
          <a:p>
            <a:pPr marL="0" indent="0">
              <a:buNone/>
            </a:pPr>
            <a:r>
              <a:rPr lang="en-GB" dirty="0"/>
              <a:t>7.  Messages from sources judged highly credible may be more effective.</a:t>
            </a:r>
          </a:p>
          <a:p>
            <a:pPr marL="0" indent="0">
              <a:buNone/>
            </a:pPr>
            <a:endParaRPr lang="en-GB" dirty="0"/>
          </a:p>
          <a:p>
            <a:pPr marL="0" indent="0">
              <a:buNone/>
            </a:pPr>
            <a:r>
              <a:rPr lang="en-GB" dirty="0"/>
              <a:t>8.  Computer-based information systems can be an effective means of delivering information and education.</a:t>
            </a:r>
          </a:p>
          <a:p>
            <a:pPr marL="0" indent="0">
              <a:buNone/>
            </a:pPr>
            <a:endParaRPr lang="en-GB" dirty="0"/>
          </a:p>
          <a:p>
            <a:pPr marL="0" indent="0">
              <a:buNone/>
            </a:pPr>
            <a:r>
              <a:rPr lang="en-GB" dirty="0"/>
              <a:t>9.  Training of volunteers, outfitters, and commercial guides can be an effective and efficient means of communicating information and education to visitors.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66044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6DBA-4DE8-47F9-B814-EB4109DF7ACC}"/>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1EEF4F9D-415A-4778-B2CC-BFB06DB95366}"/>
              </a:ext>
            </a:extLst>
          </p:cNvPr>
          <p:cNvSpPr>
            <a:spLocks noGrp="1"/>
          </p:cNvSpPr>
          <p:nvPr>
            <p:ph idx="1"/>
          </p:nvPr>
        </p:nvSpPr>
        <p:spPr>
          <a:xfrm>
            <a:off x="356050" y="1825625"/>
            <a:ext cx="10997750" cy="4351338"/>
          </a:xfrm>
        </p:spPr>
        <p:txBody>
          <a:bodyPr>
            <a:normAutofit fontScale="55000" lnSpcReduction="20000"/>
          </a:bodyPr>
          <a:lstStyle/>
          <a:p>
            <a:pPr marL="0" indent="0">
              <a:buNone/>
            </a:pPr>
            <a:r>
              <a:rPr lang="en-GB" dirty="0"/>
              <a:t>10.  Providing information on the impacts, costs, and consequences of problem behaviours can be an effective information and education strategy.</a:t>
            </a:r>
          </a:p>
          <a:p>
            <a:endParaRPr lang="en-GB" dirty="0"/>
          </a:p>
          <a:p>
            <a:pPr marL="0" indent="0">
              <a:buNone/>
            </a:pPr>
            <a:r>
              <a:rPr lang="en-GB" dirty="0"/>
              <a:t>11.  Role </a:t>
            </a:r>
            <a:r>
              <a:rPr lang="en-GB" dirty="0" err="1"/>
              <a:t>modeling</a:t>
            </a:r>
            <a:r>
              <a:rPr lang="en-GB" dirty="0"/>
              <a:t> by park rangers and volunteers can be effective.</a:t>
            </a:r>
          </a:p>
          <a:p>
            <a:endParaRPr lang="en-GB" dirty="0"/>
          </a:p>
          <a:p>
            <a:pPr marL="0" indent="0">
              <a:buNone/>
            </a:pPr>
            <a:r>
              <a:rPr lang="en-GB" dirty="0"/>
              <a:t>12.  Personal contact with visitors by rangers or other employees can be effective in communicating information and education.</a:t>
            </a:r>
          </a:p>
          <a:p>
            <a:endParaRPr lang="en-GB" dirty="0"/>
          </a:p>
          <a:p>
            <a:pPr marL="0" indent="0">
              <a:buNone/>
            </a:pPr>
            <a:r>
              <a:rPr lang="en-GB" dirty="0"/>
              <a:t>13.  Messages should be targeted at specific audiences to the extent possible. Audiences that might be targeted especially effectively include those that request information in advance and those that are least knowledgeable.</a:t>
            </a:r>
          </a:p>
          <a:p>
            <a:endParaRPr lang="en-GB" dirty="0"/>
          </a:p>
          <a:p>
            <a:pPr marL="0" indent="0">
              <a:buNone/>
            </a:pPr>
            <a:r>
              <a:rPr lang="en-GB" dirty="0"/>
              <a:t>14.  Messages delivered from volunteers representing targeted user groups may be especially effective.</a:t>
            </a:r>
          </a:p>
          <a:p>
            <a:endParaRPr lang="en-GB" dirty="0"/>
          </a:p>
          <a:p>
            <a:pPr marL="0" indent="0">
              <a:buNone/>
            </a:pPr>
            <a:r>
              <a:rPr lang="en-GB" dirty="0"/>
              <a:t>15.  Information/education programs may be most effective when applied to problem </a:t>
            </a:r>
            <a:r>
              <a:rPr lang="en-GB" dirty="0" err="1"/>
              <a:t>behaviors</a:t>
            </a:r>
            <a:r>
              <a:rPr lang="en-GB" dirty="0"/>
              <a:t> that are characterized by careless, unskilled, or uninformed actions.</a:t>
            </a:r>
          </a:p>
          <a:p>
            <a:endParaRPr lang="en-GB" dirty="0"/>
          </a:p>
          <a:p>
            <a:pPr marL="0" indent="0">
              <a:buNone/>
            </a:pPr>
            <a:r>
              <a:rPr lang="en-GB" dirty="0"/>
              <a:t>16.  Information/education programs should be designed to reach visitors at multiple stages of moral development.</a:t>
            </a:r>
          </a:p>
          <a:p>
            <a:endParaRPr lang="en-GB" dirty="0"/>
          </a:p>
          <a:p>
            <a:endParaRPr lang="en-GB" dirty="0"/>
          </a:p>
        </p:txBody>
      </p:sp>
    </p:spTree>
    <p:extLst>
      <p:ext uri="{BB962C8B-B14F-4D97-AF65-F5344CB8AC3E}">
        <p14:creationId xmlns:p14="http://schemas.microsoft.com/office/powerpoint/2010/main" val="86947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0BB2A-6252-4DDF-8696-0C379FC5FF24}"/>
              </a:ext>
            </a:extLst>
          </p:cNvPr>
          <p:cNvSpPr>
            <a:spLocks noGrp="1"/>
          </p:cNvSpPr>
          <p:nvPr>
            <p:ph type="title"/>
          </p:nvPr>
        </p:nvSpPr>
        <p:spPr/>
        <p:txBody>
          <a:bodyPr/>
          <a:lstStyle/>
          <a:p>
            <a:r>
              <a:rPr lang="en-GB" dirty="0"/>
              <a:t>Information and Education</a:t>
            </a:r>
          </a:p>
        </p:txBody>
      </p:sp>
      <p:sp>
        <p:nvSpPr>
          <p:cNvPr id="3" name="Content Placeholder 2">
            <a:extLst>
              <a:ext uri="{FF2B5EF4-FFF2-40B4-BE49-F238E27FC236}">
                <a16:creationId xmlns:a16="http://schemas.microsoft.com/office/drawing/2014/main" id="{70C89D4F-266F-4952-A62D-EA321C58BE44}"/>
              </a:ext>
            </a:extLst>
          </p:cNvPr>
          <p:cNvSpPr>
            <a:spLocks noGrp="1"/>
          </p:cNvSpPr>
          <p:nvPr>
            <p:ph idx="1"/>
          </p:nvPr>
        </p:nvSpPr>
        <p:spPr>
          <a:xfrm>
            <a:off x="234669" y="1464658"/>
            <a:ext cx="11749635" cy="5243639"/>
          </a:xfrm>
        </p:spPr>
        <p:txBody>
          <a:bodyPr>
            <a:normAutofit fontScale="47500" lnSpcReduction="20000"/>
          </a:bodyPr>
          <a:lstStyle/>
          <a:p>
            <a:pPr marL="0" indent="0">
              <a:buNone/>
            </a:pPr>
            <a:r>
              <a:rPr lang="en-GB" dirty="0"/>
              <a:t>17.  Information/education programs designed to connect with or modify visitor attitudes, beliefs, or norms are likely to be most effective in the long run, and to require less repeated application.</a:t>
            </a:r>
          </a:p>
          <a:p>
            <a:endParaRPr lang="en-GB" dirty="0"/>
          </a:p>
          <a:p>
            <a:pPr marL="0" indent="0">
              <a:buNone/>
            </a:pPr>
            <a:r>
              <a:rPr lang="en-GB" dirty="0"/>
              <a:t>18.  Information/education can and should be used to complement more direct, heavy-handed, and hard management approaches by explaining the need for such management.</a:t>
            </a:r>
          </a:p>
          <a:p>
            <a:endParaRPr lang="en-GB" dirty="0"/>
          </a:p>
          <a:p>
            <a:pPr marL="0" indent="0">
              <a:buNone/>
            </a:pPr>
            <a:r>
              <a:rPr lang="en-GB" dirty="0"/>
              <a:t>19.  Information/education programs should provide simple, interesting, and useful messages.</a:t>
            </a:r>
          </a:p>
          <a:p>
            <a:endParaRPr lang="en-GB" dirty="0"/>
          </a:p>
          <a:p>
            <a:pPr marL="0" indent="0">
              <a:buNone/>
            </a:pPr>
            <a:r>
              <a:rPr lang="en-GB" dirty="0"/>
              <a:t>20.  Information/education programs should provide messages that are as consistent and reinforcing as possible.</a:t>
            </a:r>
          </a:p>
          <a:p>
            <a:endParaRPr lang="en-GB" dirty="0"/>
          </a:p>
          <a:p>
            <a:pPr marL="0" indent="0">
              <a:buNone/>
            </a:pPr>
            <a:r>
              <a:rPr lang="en-GB" dirty="0"/>
              <a:t>21.  Visitors may be more effectively persuaded by ecological reasons for appropriate behaviour rather than experiential reasons.</a:t>
            </a:r>
          </a:p>
          <a:p>
            <a:endParaRPr lang="en-GB" dirty="0"/>
          </a:p>
          <a:p>
            <a:pPr marL="0" indent="0">
              <a:buNone/>
            </a:pPr>
            <a:r>
              <a:rPr lang="en-GB" dirty="0"/>
              <a:t>22.  Strongly worded messages and aggressive delivery of such messages can be an effective way of enhancing the mindfulness of visitors, and may be warranted when applied to issues such as visitor safety and protection of critical and/or sensitive resources.</a:t>
            </a:r>
          </a:p>
          <a:p>
            <a:endParaRPr lang="en-GB" dirty="0"/>
          </a:p>
          <a:p>
            <a:pPr marL="0" indent="0">
              <a:buNone/>
            </a:pPr>
            <a:r>
              <a:rPr lang="en-GB" dirty="0"/>
              <a:t>23.  Messages at trailheads and bulletin boards should probably be limited to a small number of issues, perhaps as few as two.</a:t>
            </a:r>
          </a:p>
          <a:p>
            <a:endParaRPr lang="en-GB" dirty="0"/>
          </a:p>
          <a:p>
            <a:pPr marL="0" indent="0">
              <a:buNone/>
            </a:pPr>
            <a:r>
              <a:rPr lang="en-GB" dirty="0"/>
              <a:t>24.  Non-management agency media, such as newspapers, magazines, and guidebooks can be an effective and efficient means of communicating information/education.</a:t>
            </a:r>
          </a:p>
          <a:p>
            <a:endParaRPr lang="en-GB" dirty="0"/>
          </a:p>
          <a:p>
            <a:pPr marL="0" indent="0">
              <a:buNone/>
            </a:pPr>
            <a:r>
              <a:rPr lang="en-GB" dirty="0"/>
              <a:t>25.  Messages should be targeted at issues and </a:t>
            </a:r>
            <a:r>
              <a:rPr lang="en-GB" dirty="0" err="1"/>
              <a:t>behaviors</a:t>
            </a:r>
            <a:r>
              <a:rPr lang="en-GB" dirty="0"/>
              <a:t> that are least well understood or known by visitors and those that are most important to management.</a:t>
            </a:r>
          </a:p>
          <a:p>
            <a:endParaRPr lang="en-GB" dirty="0"/>
          </a:p>
        </p:txBody>
      </p:sp>
    </p:spTree>
    <p:extLst>
      <p:ext uri="{BB962C8B-B14F-4D97-AF65-F5344CB8AC3E}">
        <p14:creationId xmlns:p14="http://schemas.microsoft.com/office/powerpoint/2010/main" val="1379469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916E2-F37D-4F8E-98EF-433AD3876C6F}"/>
              </a:ext>
            </a:extLst>
          </p:cNvPr>
          <p:cNvSpPr>
            <a:spLocks noGrp="1"/>
          </p:cNvSpPr>
          <p:nvPr>
            <p:ph type="title"/>
          </p:nvPr>
        </p:nvSpPr>
        <p:spPr/>
        <p:txBody>
          <a:bodyPr/>
          <a:lstStyle/>
          <a:p>
            <a:r>
              <a:rPr lang="en-GB" dirty="0"/>
              <a:t>Use Rationing and Allocation</a:t>
            </a:r>
          </a:p>
        </p:txBody>
      </p:sp>
      <p:sp>
        <p:nvSpPr>
          <p:cNvPr id="3" name="Content Placeholder 2">
            <a:extLst>
              <a:ext uri="{FF2B5EF4-FFF2-40B4-BE49-F238E27FC236}">
                <a16:creationId xmlns:a16="http://schemas.microsoft.com/office/drawing/2014/main" id="{6149C014-DADA-4411-B869-27F5DCD711D9}"/>
              </a:ext>
            </a:extLst>
          </p:cNvPr>
          <p:cNvSpPr>
            <a:spLocks noGrp="1"/>
          </p:cNvSpPr>
          <p:nvPr>
            <p:ph idx="1"/>
          </p:nvPr>
        </p:nvSpPr>
        <p:spPr/>
        <p:txBody>
          <a:bodyPr>
            <a:normAutofit fontScale="85000" lnSpcReduction="20000"/>
          </a:bodyPr>
          <a:lstStyle/>
          <a:p>
            <a:pPr marL="0" indent="0">
              <a:buNone/>
            </a:pPr>
            <a:r>
              <a:rPr lang="en-GB" dirty="0"/>
              <a:t>Five basic management practices can be used to ration and allocate recreation use:</a:t>
            </a:r>
          </a:p>
          <a:p>
            <a:pPr marL="0" indent="0">
              <a:buNone/>
            </a:pPr>
            <a:endParaRPr lang="en-GB" dirty="0"/>
          </a:p>
          <a:p>
            <a:pPr marL="0" indent="0">
              <a:buNone/>
            </a:pPr>
            <a:r>
              <a:rPr lang="en-GB" dirty="0"/>
              <a:t>1.  Reservation systems.</a:t>
            </a:r>
          </a:p>
          <a:p>
            <a:pPr marL="0" indent="0">
              <a:buNone/>
            </a:pPr>
            <a:endParaRPr lang="en-GB" dirty="0"/>
          </a:p>
          <a:p>
            <a:pPr marL="0" indent="0">
              <a:buNone/>
            </a:pPr>
            <a:r>
              <a:rPr lang="en-GB" dirty="0"/>
              <a:t>2.  Lotteries.</a:t>
            </a:r>
          </a:p>
          <a:p>
            <a:pPr marL="0" indent="0">
              <a:buNone/>
            </a:pPr>
            <a:endParaRPr lang="en-GB" dirty="0"/>
          </a:p>
          <a:p>
            <a:pPr marL="0" indent="0">
              <a:buNone/>
            </a:pPr>
            <a:r>
              <a:rPr lang="en-GB" dirty="0"/>
              <a:t>3.  First-come, first-served or queuing.</a:t>
            </a:r>
          </a:p>
          <a:p>
            <a:pPr marL="0" indent="0">
              <a:buNone/>
            </a:pPr>
            <a:endParaRPr lang="en-GB" dirty="0"/>
          </a:p>
          <a:p>
            <a:pPr marL="0" indent="0">
              <a:buNone/>
            </a:pPr>
            <a:r>
              <a:rPr lang="en-GB" dirty="0"/>
              <a:t>4.  Pricing.</a:t>
            </a:r>
          </a:p>
          <a:p>
            <a:pPr marL="0" indent="0">
              <a:buNone/>
            </a:pPr>
            <a:endParaRPr lang="en-GB" dirty="0"/>
          </a:p>
          <a:p>
            <a:pPr marL="0" indent="0">
              <a:buNone/>
            </a:pPr>
            <a:r>
              <a:rPr lang="en-GB" dirty="0"/>
              <a:t>5.  Merit </a:t>
            </a:r>
          </a:p>
        </p:txBody>
      </p:sp>
    </p:spTree>
    <p:extLst>
      <p:ext uri="{BB962C8B-B14F-4D97-AF65-F5344CB8AC3E}">
        <p14:creationId xmlns:p14="http://schemas.microsoft.com/office/powerpoint/2010/main" val="2310266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7459A-D564-4C03-9117-C0AB73694D74}"/>
              </a:ext>
            </a:extLst>
          </p:cNvPr>
          <p:cNvSpPr>
            <a:spLocks noGrp="1"/>
          </p:cNvSpPr>
          <p:nvPr>
            <p:ph type="title"/>
          </p:nvPr>
        </p:nvSpPr>
        <p:spPr/>
        <p:txBody>
          <a:bodyPr/>
          <a:lstStyle/>
          <a:p>
            <a:r>
              <a:rPr lang="en-GB" dirty="0"/>
              <a:t>Use Rationing and Allocation</a:t>
            </a:r>
          </a:p>
        </p:txBody>
      </p:sp>
      <p:pic>
        <p:nvPicPr>
          <p:cNvPr id="9" name="Content Placeholder 8" descr="A picture containing text, receipt&#10;&#10;Description automatically generated">
            <a:extLst>
              <a:ext uri="{FF2B5EF4-FFF2-40B4-BE49-F238E27FC236}">
                <a16:creationId xmlns:a16="http://schemas.microsoft.com/office/drawing/2014/main" id="{517C78ED-91A1-4E55-A27A-426F1E66045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294040"/>
            <a:ext cx="8509374" cy="5563960"/>
          </a:xfrm>
        </p:spPr>
      </p:pic>
    </p:spTree>
    <p:extLst>
      <p:ext uri="{BB962C8B-B14F-4D97-AF65-F5344CB8AC3E}">
        <p14:creationId xmlns:p14="http://schemas.microsoft.com/office/powerpoint/2010/main" val="4078829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1FE99-53AC-4D15-8323-B1A53F4836E8}"/>
              </a:ext>
            </a:extLst>
          </p:cNvPr>
          <p:cNvSpPr>
            <a:spLocks noGrp="1"/>
          </p:cNvSpPr>
          <p:nvPr>
            <p:ph type="title"/>
          </p:nvPr>
        </p:nvSpPr>
        <p:spPr/>
        <p:txBody>
          <a:bodyPr/>
          <a:lstStyle/>
          <a:p>
            <a:r>
              <a:rPr lang="en-GB" dirty="0"/>
              <a:t>Use Rationing and Allocation</a:t>
            </a:r>
          </a:p>
        </p:txBody>
      </p:sp>
      <p:pic>
        <p:nvPicPr>
          <p:cNvPr id="5" name="Content Placeholder 4" descr="Text, table&#10;&#10;Description automatically generated">
            <a:extLst>
              <a:ext uri="{FF2B5EF4-FFF2-40B4-BE49-F238E27FC236}">
                <a16:creationId xmlns:a16="http://schemas.microsoft.com/office/drawing/2014/main" id="{3280027F-4F5E-4C93-AEAE-8639E480E2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2559" y="1917812"/>
            <a:ext cx="9896733" cy="4528518"/>
          </a:xfrm>
        </p:spPr>
      </p:pic>
      <p:pic>
        <p:nvPicPr>
          <p:cNvPr id="3" name="Picture 2">
            <a:extLst>
              <a:ext uri="{FF2B5EF4-FFF2-40B4-BE49-F238E27FC236}">
                <a16:creationId xmlns:a16="http://schemas.microsoft.com/office/drawing/2014/main" id="{A3987E77-C395-871C-D850-0194F5EE2DE4}"/>
              </a:ext>
            </a:extLst>
          </p:cNvPr>
          <p:cNvPicPr>
            <a:picLocks noChangeAspect="1"/>
          </p:cNvPicPr>
          <p:nvPr/>
        </p:nvPicPr>
        <p:blipFill>
          <a:blip r:embed="rId3"/>
          <a:stretch>
            <a:fillRect/>
          </a:stretch>
        </p:blipFill>
        <p:spPr>
          <a:xfrm>
            <a:off x="1715510" y="1271476"/>
            <a:ext cx="8933781" cy="426757"/>
          </a:xfrm>
          <a:prstGeom prst="rect">
            <a:avLst/>
          </a:prstGeom>
        </p:spPr>
      </p:pic>
    </p:spTree>
    <p:extLst>
      <p:ext uri="{BB962C8B-B14F-4D97-AF65-F5344CB8AC3E}">
        <p14:creationId xmlns:p14="http://schemas.microsoft.com/office/powerpoint/2010/main" val="1213425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9DEB8-3FEE-4B74-9B73-C5C089D9D846}"/>
              </a:ext>
            </a:extLst>
          </p:cNvPr>
          <p:cNvSpPr>
            <a:spLocks noGrp="1"/>
          </p:cNvSpPr>
          <p:nvPr>
            <p:ph type="title"/>
          </p:nvPr>
        </p:nvSpPr>
        <p:spPr/>
        <p:txBody>
          <a:bodyPr/>
          <a:lstStyle/>
          <a:p>
            <a:r>
              <a:rPr lang="en-GB" dirty="0"/>
              <a:t>Use Rationing and Allocation</a:t>
            </a:r>
          </a:p>
        </p:txBody>
      </p:sp>
      <p:sp>
        <p:nvSpPr>
          <p:cNvPr id="3" name="Content Placeholder 2">
            <a:extLst>
              <a:ext uri="{FF2B5EF4-FFF2-40B4-BE49-F238E27FC236}">
                <a16:creationId xmlns:a16="http://schemas.microsoft.com/office/drawing/2014/main" id="{6D3DBDFE-A3C8-459C-B9B7-1358C5742117}"/>
              </a:ext>
            </a:extLst>
          </p:cNvPr>
          <p:cNvSpPr>
            <a:spLocks noGrp="1"/>
          </p:cNvSpPr>
          <p:nvPr>
            <p:ph idx="1"/>
          </p:nvPr>
        </p:nvSpPr>
        <p:spPr/>
        <p:txBody>
          <a:bodyPr>
            <a:normAutofit fontScale="85000" lnSpcReduction="10000"/>
          </a:bodyPr>
          <a:lstStyle/>
          <a:p>
            <a:pPr marL="0" indent="0">
              <a:buNone/>
            </a:pPr>
            <a:r>
              <a:rPr lang="en-GB" dirty="0"/>
              <a:t>Fairness</a:t>
            </a:r>
          </a:p>
          <a:p>
            <a:pPr marL="0" indent="0">
              <a:buNone/>
            </a:pPr>
            <a:endParaRPr lang="en-GB" dirty="0"/>
          </a:p>
          <a:p>
            <a:pPr marL="0" indent="0">
              <a:buNone/>
            </a:pPr>
            <a:r>
              <a:rPr lang="en-GB" dirty="0"/>
              <a:t>Equity has also been conceptualized as having three basic dimensions:</a:t>
            </a:r>
          </a:p>
          <a:p>
            <a:pPr marL="0" indent="0">
              <a:buNone/>
            </a:pPr>
            <a:endParaRPr lang="en-GB" dirty="0"/>
          </a:p>
          <a:p>
            <a:pPr marL="514350" indent="-514350">
              <a:buFont typeface="+mj-lt"/>
              <a:buAutoNum type="arabicPeriod"/>
            </a:pPr>
            <a:r>
              <a:rPr lang="en-GB" dirty="0"/>
              <a:t>Democratic equity (all people are treated equally).</a:t>
            </a:r>
          </a:p>
          <a:p>
            <a:pPr marL="514350" indent="-514350">
              <a:buFont typeface="+mj-lt"/>
              <a:buAutoNum type="arabicPeriod"/>
            </a:pPr>
            <a:endParaRPr lang="en-GB" dirty="0"/>
          </a:p>
          <a:p>
            <a:pPr marL="514350" indent="-514350">
              <a:buFont typeface="+mj-lt"/>
              <a:buAutoNum type="arabicPeriod"/>
            </a:pPr>
            <a:r>
              <a:rPr lang="en-GB" dirty="0"/>
              <a:t>Compensatory equity (distribution of scarce resources is guided by needs).</a:t>
            </a:r>
          </a:p>
          <a:p>
            <a:pPr marL="514350" indent="-514350">
              <a:buFont typeface="+mj-lt"/>
              <a:buAutoNum type="arabicPeriod"/>
            </a:pPr>
            <a:endParaRPr lang="en-GB" dirty="0"/>
          </a:p>
          <a:p>
            <a:pPr marL="514350" indent="-514350">
              <a:buFont typeface="+mj-lt"/>
              <a:buAutoNum type="arabicPeriod"/>
            </a:pPr>
            <a:r>
              <a:rPr lang="en-GB" dirty="0"/>
              <a:t>Equity belief (distribution of scarce resources is guided by people’s perceptions and beliefs about the situation in question) (</a:t>
            </a:r>
            <a:r>
              <a:rPr lang="en-GB" dirty="0" err="1"/>
              <a:t>Nyaupane</a:t>
            </a:r>
            <a:r>
              <a:rPr lang="en-GB" dirty="0"/>
              <a:t> et al., 2007).</a:t>
            </a:r>
          </a:p>
        </p:txBody>
      </p:sp>
    </p:spTree>
    <p:extLst>
      <p:ext uri="{BB962C8B-B14F-4D97-AF65-F5344CB8AC3E}">
        <p14:creationId xmlns:p14="http://schemas.microsoft.com/office/powerpoint/2010/main" val="1747677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C5E1F-A81B-417A-BAC2-A02FBE6A105F}"/>
              </a:ext>
            </a:extLst>
          </p:cNvPr>
          <p:cNvSpPr>
            <a:spLocks noGrp="1"/>
          </p:cNvSpPr>
          <p:nvPr>
            <p:ph type="title"/>
          </p:nvPr>
        </p:nvSpPr>
        <p:spPr/>
        <p:txBody>
          <a:bodyPr/>
          <a:lstStyle/>
          <a:p>
            <a:r>
              <a:rPr lang="en-GB" dirty="0"/>
              <a:t>Use Rationing and Allocation</a:t>
            </a:r>
          </a:p>
        </p:txBody>
      </p:sp>
      <p:sp>
        <p:nvSpPr>
          <p:cNvPr id="3" name="Content Placeholder 2">
            <a:extLst>
              <a:ext uri="{FF2B5EF4-FFF2-40B4-BE49-F238E27FC236}">
                <a16:creationId xmlns:a16="http://schemas.microsoft.com/office/drawing/2014/main" id="{86D668F1-4618-494A-BD97-050AB98A70F4}"/>
              </a:ext>
            </a:extLst>
          </p:cNvPr>
          <p:cNvSpPr>
            <a:spLocks noGrp="1"/>
          </p:cNvSpPr>
          <p:nvPr>
            <p:ph idx="1"/>
          </p:nvPr>
        </p:nvSpPr>
        <p:spPr/>
        <p:txBody>
          <a:bodyPr/>
          <a:lstStyle/>
          <a:p>
            <a:r>
              <a:rPr lang="en-GB" dirty="0"/>
              <a:t>Effectiveness</a:t>
            </a:r>
          </a:p>
          <a:p>
            <a:endParaRPr lang="en-GB" dirty="0"/>
          </a:p>
          <a:p>
            <a:r>
              <a:rPr lang="en-GB" dirty="0"/>
              <a:t>Pricing</a:t>
            </a:r>
          </a:p>
        </p:txBody>
      </p:sp>
    </p:spTree>
    <p:extLst>
      <p:ext uri="{BB962C8B-B14F-4D97-AF65-F5344CB8AC3E}">
        <p14:creationId xmlns:p14="http://schemas.microsoft.com/office/powerpoint/2010/main" val="1288268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95F58-1523-484B-8950-0D61EAE7271A}"/>
              </a:ext>
            </a:extLst>
          </p:cNvPr>
          <p:cNvSpPr>
            <a:spLocks noGrp="1"/>
          </p:cNvSpPr>
          <p:nvPr>
            <p:ph type="title"/>
          </p:nvPr>
        </p:nvSpPr>
        <p:spPr/>
        <p:txBody>
          <a:bodyPr/>
          <a:lstStyle/>
          <a:p>
            <a:r>
              <a:rPr lang="en-GB" dirty="0"/>
              <a:t>Rules and Regulations</a:t>
            </a:r>
          </a:p>
        </p:txBody>
      </p:sp>
      <p:sp>
        <p:nvSpPr>
          <p:cNvPr id="3" name="Content Placeholder 2">
            <a:extLst>
              <a:ext uri="{FF2B5EF4-FFF2-40B4-BE49-F238E27FC236}">
                <a16:creationId xmlns:a16="http://schemas.microsoft.com/office/drawing/2014/main" id="{4B8E1B88-50C0-4E0B-8CB1-1E19F4E07DA0}"/>
              </a:ext>
            </a:extLst>
          </p:cNvPr>
          <p:cNvSpPr>
            <a:spLocks noGrp="1"/>
          </p:cNvSpPr>
          <p:nvPr>
            <p:ph idx="1"/>
          </p:nvPr>
        </p:nvSpPr>
        <p:spPr/>
        <p:txBody>
          <a:bodyPr/>
          <a:lstStyle/>
          <a:p>
            <a:r>
              <a:rPr lang="en-GB" dirty="0"/>
              <a:t>Rules and regulations are a commonly used recreation management practice, though their use can sometimes </a:t>
            </a:r>
            <a:r>
              <a:rPr lang="en-GB"/>
              <a:t>be controversial. </a:t>
            </a:r>
            <a:r>
              <a:rPr lang="en-GB" dirty="0"/>
              <a:t>Common applications of rules and regulations in outdoor recreation include group size limitations, assigned campsites and/or travel itineraries, area closures, length of stay limitations, and restrictions on or prohibition of campfires. </a:t>
            </a:r>
          </a:p>
        </p:txBody>
      </p:sp>
    </p:spTree>
    <p:extLst>
      <p:ext uri="{BB962C8B-B14F-4D97-AF65-F5344CB8AC3E}">
        <p14:creationId xmlns:p14="http://schemas.microsoft.com/office/powerpoint/2010/main" val="3762508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4E969-58D0-4F48-9F11-0755F0A88804}"/>
              </a:ext>
            </a:extLst>
          </p:cNvPr>
          <p:cNvSpPr>
            <a:spLocks noGrp="1"/>
          </p:cNvSpPr>
          <p:nvPr>
            <p:ph type="title"/>
          </p:nvPr>
        </p:nvSpPr>
        <p:spPr/>
        <p:txBody>
          <a:bodyPr/>
          <a:lstStyle/>
          <a:p>
            <a:r>
              <a:rPr lang="en-GB" dirty="0"/>
              <a:t>Law Enforcement</a:t>
            </a:r>
          </a:p>
        </p:txBody>
      </p:sp>
      <p:sp>
        <p:nvSpPr>
          <p:cNvPr id="3" name="Content Placeholder 2">
            <a:extLst>
              <a:ext uri="{FF2B5EF4-FFF2-40B4-BE49-F238E27FC236}">
                <a16:creationId xmlns:a16="http://schemas.microsoft.com/office/drawing/2014/main" id="{B9ADD9D3-DA15-47D3-B183-20A1C1C7C275}"/>
              </a:ext>
            </a:extLst>
          </p:cNvPr>
          <p:cNvSpPr>
            <a:spLocks noGrp="1"/>
          </p:cNvSpPr>
          <p:nvPr>
            <p:ph idx="1"/>
          </p:nvPr>
        </p:nvSpPr>
        <p:spPr/>
        <p:txBody>
          <a:bodyPr/>
          <a:lstStyle/>
          <a:p>
            <a:r>
              <a:rPr lang="en-GB" dirty="0"/>
              <a:t>Softy approach</a:t>
            </a:r>
          </a:p>
        </p:txBody>
      </p:sp>
    </p:spTree>
    <p:extLst>
      <p:ext uri="{BB962C8B-B14F-4D97-AF65-F5344CB8AC3E}">
        <p14:creationId xmlns:p14="http://schemas.microsoft.com/office/powerpoint/2010/main" val="3893865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A361F-468F-4B40-BE74-F1089287D8DC}"/>
              </a:ext>
            </a:extLst>
          </p:cNvPr>
          <p:cNvSpPr>
            <a:spLocks noGrp="1"/>
          </p:cNvSpPr>
          <p:nvPr>
            <p:ph type="title"/>
          </p:nvPr>
        </p:nvSpPr>
        <p:spPr/>
        <p:txBody>
          <a:bodyPr/>
          <a:lstStyle/>
          <a:p>
            <a:r>
              <a:rPr lang="en-GB" dirty="0"/>
              <a:t>Zoning</a:t>
            </a:r>
          </a:p>
        </p:txBody>
      </p:sp>
      <p:sp>
        <p:nvSpPr>
          <p:cNvPr id="3" name="Content Placeholder 2">
            <a:extLst>
              <a:ext uri="{FF2B5EF4-FFF2-40B4-BE49-F238E27FC236}">
                <a16:creationId xmlns:a16="http://schemas.microsoft.com/office/drawing/2014/main" id="{E2C00190-FF46-4771-A3E0-93D5D809F6E6}"/>
              </a:ext>
            </a:extLst>
          </p:cNvPr>
          <p:cNvSpPr>
            <a:spLocks noGrp="1"/>
          </p:cNvSpPr>
          <p:nvPr>
            <p:ph idx="1"/>
          </p:nvPr>
        </p:nvSpPr>
        <p:spPr/>
        <p:txBody>
          <a:bodyPr/>
          <a:lstStyle/>
          <a:p>
            <a:r>
              <a:rPr lang="en-GB" dirty="0"/>
              <a:t> In its most generic sense, zoning simply means assigning certain recreation (and other) activities to selected areas (or restricting activities from areas). </a:t>
            </a:r>
          </a:p>
        </p:txBody>
      </p:sp>
    </p:spTree>
    <p:extLst>
      <p:ext uri="{BB962C8B-B14F-4D97-AF65-F5344CB8AC3E}">
        <p14:creationId xmlns:p14="http://schemas.microsoft.com/office/powerpoint/2010/main" val="1705768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028A-3F8B-4345-9129-17CC9BE8E160}"/>
              </a:ext>
            </a:extLst>
          </p:cNvPr>
          <p:cNvSpPr>
            <a:spLocks noGrp="1"/>
          </p:cNvSpPr>
          <p:nvPr>
            <p:ph type="title"/>
          </p:nvPr>
        </p:nvSpPr>
        <p:spPr/>
        <p:txBody>
          <a:bodyPr/>
          <a:lstStyle/>
          <a:p>
            <a:r>
              <a:rPr lang="en-GB" dirty="0"/>
              <a:t>Facility Development, Site Design, and Maintenance</a:t>
            </a:r>
          </a:p>
        </p:txBody>
      </p:sp>
      <p:pic>
        <p:nvPicPr>
          <p:cNvPr id="5" name="Picture 4">
            <a:extLst>
              <a:ext uri="{FF2B5EF4-FFF2-40B4-BE49-F238E27FC236}">
                <a16:creationId xmlns:a16="http://schemas.microsoft.com/office/drawing/2014/main" id="{F293B526-0BCB-47F6-A573-13166945ABBE}"/>
              </a:ext>
            </a:extLst>
          </p:cNvPr>
          <p:cNvPicPr>
            <a:picLocks noChangeAspect="1"/>
          </p:cNvPicPr>
          <p:nvPr/>
        </p:nvPicPr>
        <p:blipFill rotWithShape="1">
          <a:blip r:embed="rId3"/>
          <a:srcRect l="31246" t="15575" r="16510" b="11269"/>
          <a:stretch/>
        </p:blipFill>
        <p:spPr>
          <a:xfrm>
            <a:off x="4482988" y="1156437"/>
            <a:ext cx="7242371" cy="5555906"/>
          </a:xfrm>
          <a:prstGeom prst="rect">
            <a:avLst/>
          </a:prstGeom>
        </p:spPr>
      </p:pic>
    </p:spTree>
    <p:extLst>
      <p:ext uri="{BB962C8B-B14F-4D97-AF65-F5344CB8AC3E}">
        <p14:creationId xmlns:p14="http://schemas.microsoft.com/office/powerpoint/2010/main" val="1462459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B38AC-4AF0-4D01-9841-B3E232475D7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2CCF1D6-BE77-4FE8-A6FA-45AB97E09F8E}"/>
              </a:ext>
            </a:extLst>
          </p:cNvPr>
          <p:cNvSpPr>
            <a:spLocks noGrp="1"/>
          </p:cNvSpPr>
          <p:nvPr>
            <p:ph idx="1"/>
          </p:nvPr>
        </p:nvSpPr>
        <p:spPr/>
        <p:txBody>
          <a:bodyPr>
            <a:normAutofit/>
          </a:bodyPr>
          <a:lstStyle/>
          <a:p>
            <a:pPr marL="514350" indent="-514350">
              <a:buFont typeface="+mj-lt"/>
              <a:buAutoNum type="arabicPeriod"/>
            </a:pPr>
            <a:r>
              <a:rPr lang="en-GB" dirty="0"/>
              <a:t>Information/education.</a:t>
            </a:r>
          </a:p>
          <a:p>
            <a:pPr marL="514350" indent="-514350">
              <a:buFont typeface="+mj-lt"/>
              <a:buAutoNum type="arabicPeriod"/>
            </a:pPr>
            <a:r>
              <a:rPr lang="en-GB" dirty="0"/>
              <a:t>Use rationing/allocation.</a:t>
            </a:r>
          </a:p>
          <a:p>
            <a:pPr marL="514350" indent="-514350">
              <a:buFont typeface="+mj-lt"/>
              <a:buAutoNum type="arabicPeriod"/>
            </a:pPr>
            <a:r>
              <a:rPr lang="en-GB" dirty="0"/>
              <a:t>Rules/regulations.</a:t>
            </a:r>
          </a:p>
          <a:p>
            <a:pPr marL="514350" indent="-514350">
              <a:buFont typeface="+mj-lt"/>
              <a:buAutoNum type="arabicPeriod"/>
            </a:pPr>
            <a:r>
              <a:rPr lang="en-GB" dirty="0"/>
              <a:t>Law enforcement.</a:t>
            </a:r>
          </a:p>
          <a:p>
            <a:pPr marL="514350" indent="-514350">
              <a:buFont typeface="+mj-lt"/>
              <a:buAutoNum type="arabicPeriod"/>
            </a:pPr>
            <a:r>
              <a:rPr lang="en-GB" dirty="0"/>
              <a:t>Zoning.</a:t>
            </a:r>
          </a:p>
          <a:p>
            <a:pPr marL="514350" indent="-514350">
              <a:buFont typeface="+mj-lt"/>
              <a:buAutoNum type="arabicPeriod"/>
            </a:pPr>
            <a:r>
              <a:rPr lang="en-GB" dirty="0"/>
              <a:t>Facility development/site design/maintenance.</a:t>
            </a:r>
          </a:p>
        </p:txBody>
      </p:sp>
    </p:spTree>
    <p:extLst>
      <p:ext uri="{BB962C8B-B14F-4D97-AF65-F5344CB8AC3E}">
        <p14:creationId xmlns:p14="http://schemas.microsoft.com/office/powerpoint/2010/main" val="771535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3ED5-68BA-4AFA-B6C6-7C87B889C6F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FE2C755-181D-4BCE-97D9-B4CB0F32E1A8}"/>
              </a:ext>
            </a:extLst>
          </p:cNvPr>
          <p:cNvSpPr>
            <a:spLocks noGrp="1"/>
          </p:cNvSpPr>
          <p:nvPr>
            <p:ph idx="1"/>
          </p:nvPr>
        </p:nvSpPr>
        <p:spPr/>
        <p:txBody>
          <a:bodyPr>
            <a:normAutofit fontScale="85000" lnSpcReduction="20000"/>
          </a:bodyPr>
          <a:lstStyle/>
          <a:p>
            <a:r>
              <a:rPr lang="en-GB" dirty="0"/>
              <a:t>Fay, S., Rice, S. and Berg, S. (1977) Guidelines for design and location of overnight backcountry facilities. USDA Forest Service, Broomall, Pennsylvania.</a:t>
            </a:r>
          </a:p>
          <a:p>
            <a:r>
              <a:rPr lang="en-GB" dirty="0" err="1"/>
              <a:t>Hammitt</a:t>
            </a:r>
            <a:r>
              <a:rPr lang="en-GB" dirty="0"/>
              <a:t>, W., Cole, D. and </a:t>
            </a:r>
            <a:r>
              <a:rPr lang="en-GB" dirty="0" err="1"/>
              <a:t>Monz</a:t>
            </a:r>
            <a:r>
              <a:rPr lang="en-GB" dirty="0"/>
              <a:t>, C. (2015) Wildland Recreation: Ecology and Management. 3rd </a:t>
            </a:r>
            <a:r>
              <a:rPr lang="en-GB" dirty="0" err="1"/>
              <a:t>edn</a:t>
            </a:r>
            <a:r>
              <a:rPr lang="en-GB"/>
              <a:t>, Wiley-Blackwell, Chichester, UK.</a:t>
            </a:r>
          </a:p>
          <a:p>
            <a:r>
              <a:rPr lang="en-GB" dirty="0"/>
              <a:t>Hendricks, W., Ramthun, R. and Chavez, D. (2001) The effects of persuasive message source and content on mountain bicyclists’ adherence to trail etiquette guidelines. Journal of Park and Recreation Administration 19, 38–61.</a:t>
            </a:r>
          </a:p>
          <a:p>
            <a:r>
              <a:rPr lang="en-GB" dirty="0"/>
              <a:t>Manning, R., Anderson, L. and Pettengill, P. (2017). Managing Outdoor Recreation. 2nd Edition. [Insert Publisher Location]: CAB International.</a:t>
            </a:r>
          </a:p>
          <a:p>
            <a:r>
              <a:rPr lang="en-GB" dirty="0" err="1"/>
              <a:t>Nyaupane</a:t>
            </a:r>
            <a:r>
              <a:rPr lang="en-GB" dirty="0"/>
              <a:t>, G., </a:t>
            </a:r>
            <a:r>
              <a:rPr lang="en-GB" dirty="0" err="1"/>
              <a:t>Graefe</a:t>
            </a:r>
            <a:r>
              <a:rPr lang="en-GB" dirty="0"/>
              <a:t>, A. and Burns, R. (2007) Understanding equity in the recreation user fee context. Leisure Sciences 29, 425–442.</a:t>
            </a:r>
          </a:p>
          <a:p>
            <a:r>
              <a:rPr lang="en-GB" dirty="0" err="1"/>
              <a:t>Stankey</a:t>
            </a:r>
            <a:r>
              <a:rPr lang="en-GB" dirty="0"/>
              <a:t>, G. (1973) Visitor perception of wilderness recreation carrying capacity. USDA Forest Service Research Paper INT-142, Ogden, Utah.</a:t>
            </a:r>
          </a:p>
          <a:p>
            <a:endParaRPr lang="en-GB" dirty="0"/>
          </a:p>
        </p:txBody>
      </p:sp>
    </p:spTree>
    <p:extLst>
      <p:ext uri="{BB962C8B-B14F-4D97-AF65-F5344CB8AC3E}">
        <p14:creationId xmlns:p14="http://schemas.microsoft.com/office/powerpoint/2010/main" val="63495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912B-7AE0-9B1E-5043-343C61C3D40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C662C338-7815-1301-C8BB-FD178FB67BC1}"/>
              </a:ext>
            </a:extLst>
          </p:cNvPr>
          <p:cNvPicPr>
            <a:picLocks noGrp="1" noChangeAspect="1"/>
          </p:cNvPicPr>
          <p:nvPr>
            <p:ph idx="1"/>
          </p:nvPr>
        </p:nvPicPr>
        <p:blipFill rotWithShape="1">
          <a:blip r:embed="rId2"/>
          <a:srcRect b="90257"/>
          <a:stretch/>
        </p:blipFill>
        <p:spPr>
          <a:xfrm>
            <a:off x="2771730" y="1825625"/>
            <a:ext cx="6648539" cy="423961"/>
          </a:xfrm>
          <a:prstGeom prst="rect">
            <a:avLst/>
          </a:prstGeom>
        </p:spPr>
      </p:pic>
    </p:spTree>
    <p:extLst>
      <p:ext uri="{BB962C8B-B14F-4D97-AF65-F5344CB8AC3E}">
        <p14:creationId xmlns:p14="http://schemas.microsoft.com/office/powerpoint/2010/main" val="1385023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12015</Words>
  <Application>Microsoft Office PowerPoint</Application>
  <PresentationFormat>Widescreen</PresentationFormat>
  <Paragraphs>393</Paragraphs>
  <Slides>21</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Evaluating Outdoor Recreation Management Practices</vt:lpstr>
      <vt:lpstr>Objectives</vt:lpstr>
      <vt:lpstr>Information and Education</vt:lpstr>
      <vt:lpstr>Information and Education</vt:lpstr>
      <vt:lpstr>Information and Education</vt:lpstr>
      <vt:lpstr>Information and Education</vt:lpstr>
      <vt:lpstr>Information and Education</vt:lpstr>
      <vt:lpstr>Information and Education</vt:lpstr>
      <vt:lpstr>Information and Education</vt:lpstr>
      <vt:lpstr>Use Rationing and Allocation</vt:lpstr>
      <vt:lpstr>Use Rationing and Allocation</vt:lpstr>
      <vt:lpstr>Use Rationing and Allocation</vt:lpstr>
      <vt:lpstr>Use Rationing and Allocation</vt:lpstr>
      <vt:lpstr>Use Rationing and Allocation</vt:lpstr>
      <vt:lpstr>Rules and Regulations</vt:lpstr>
      <vt:lpstr>Law Enforcement</vt:lpstr>
      <vt:lpstr>Zoning</vt:lpstr>
      <vt:lpstr>Facility Development, Site Design, and Maintenance</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Outdoor Recreation Management Practices</dc:title>
  <dc:creator>Anthony Burns</dc:creator>
  <cp:lastModifiedBy>Anthony Burns</cp:lastModifiedBy>
  <cp:revision>16</cp:revision>
  <dcterms:created xsi:type="dcterms:W3CDTF">2022-06-14T08:49:57Z</dcterms:created>
  <dcterms:modified xsi:type="dcterms:W3CDTF">2023-03-01T10:46:20Z</dcterms:modified>
</cp:coreProperties>
</file>