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2E712D-9642-4C1B-9899-E0E4FD65BA76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7B363-C438-4C15-AF14-2C91F31E8B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8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87B363-C438-4C15-AF14-2C91F31E8B8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64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735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868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325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073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32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36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561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648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648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187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937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B5A37-3A61-4538-837D-EB300A7797BB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3995E-EBFE-47C1-A467-8F0B7EE9F8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553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Decision Trees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439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Decision 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Can perform both classification and regression tasks.</a:t>
            </a:r>
          </a:p>
          <a:p>
            <a:r>
              <a:rPr lang="en-GB" dirty="0"/>
              <a:t>Can fit complex datasets (be careful about overfitting!)</a:t>
            </a:r>
          </a:p>
          <a:p>
            <a:r>
              <a:rPr lang="en-GB" dirty="0"/>
              <a:t>A decision tree classifier will look at a training set and then build a classifier to predict a new response to previously unknown data.</a:t>
            </a:r>
          </a:p>
          <a:p>
            <a:r>
              <a:rPr lang="en-GB" dirty="0"/>
              <a:t>A decision tree looks at each attribute and splits the training data into subsets recursively to produce a decision tree. </a:t>
            </a:r>
          </a:p>
        </p:txBody>
      </p:sp>
    </p:spTree>
    <p:extLst>
      <p:ext uri="{BB962C8B-B14F-4D97-AF65-F5344CB8AC3E}">
        <p14:creationId xmlns:p14="http://schemas.microsoft.com/office/powerpoint/2010/main" val="1736347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By Example</a:t>
            </a:r>
            <a:br>
              <a:rPr lang="en-GB" dirty="0"/>
            </a:br>
            <a:r>
              <a:rPr lang="en-GB" b="1" dirty="0"/>
              <a:t>Predict if Lara wins or loses (again)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used Naïve Bayes in previous lectures to help decide whether or not she will beat an opponent in a fight.  Now we will use a </a:t>
            </a:r>
            <a:r>
              <a:rPr lang="en-GB" b="1" i="1" dirty="0"/>
              <a:t>decision tree </a:t>
            </a:r>
            <a:r>
              <a:rPr lang="en-GB" dirty="0"/>
              <a:t>to answer the same question.</a:t>
            </a:r>
          </a:p>
          <a:p>
            <a:pPr marL="0" indent="0">
              <a:buNone/>
            </a:pPr>
            <a:r>
              <a:rPr lang="en-GB" dirty="0"/>
              <a:t>Recall the probability tables we produced last time* gave us an estimate of the probability of winning or losing.  We’ll start with that table and illustrate how a decision tree works.</a:t>
            </a:r>
          </a:p>
        </p:txBody>
      </p:sp>
    </p:spTree>
    <p:extLst>
      <p:ext uri="{BB962C8B-B14F-4D97-AF65-F5344CB8AC3E}">
        <p14:creationId xmlns:p14="http://schemas.microsoft.com/office/powerpoint/2010/main" val="1428199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b="1" dirty="0"/>
              <a:t>Lara’s previous results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3220990"/>
              </p:ext>
            </p:extLst>
          </p:nvPr>
        </p:nvGraphicFramePr>
        <p:xfrm>
          <a:off x="827584" y="908720"/>
          <a:ext cx="7488833" cy="5727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8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94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90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90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31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77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Fight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Character Type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Opponent’s Fitness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Opponent’s Skill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Opponent’s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Strength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Win?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orc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weak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no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2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orc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strong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no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4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5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6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human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low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normal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strong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no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7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8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ogre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weak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no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9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10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11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12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13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9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14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human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low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high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strong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no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7550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Flowchart: Alternate Process 84"/>
          <p:cNvSpPr/>
          <p:nvPr/>
        </p:nvSpPr>
        <p:spPr>
          <a:xfrm>
            <a:off x="3894545" y="63266"/>
            <a:ext cx="1025320" cy="6846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Fitness</a:t>
            </a:r>
          </a:p>
          <a:p>
            <a:pPr algn="ctr"/>
            <a:r>
              <a:rPr lang="en-GB" sz="1400" dirty="0"/>
              <a:t>9 Yes/5 No</a:t>
            </a:r>
          </a:p>
        </p:txBody>
      </p:sp>
      <p:sp>
        <p:nvSpPr>
          <p:cNvPr id="86" name="Flowchart: Alternate Process 85"/>
          <p:cNvSpPr/>
          <p:nvPr/>
        </p:nvSpPr>
        <p:spPr>
          <a:xfrm>
            <a:off x="6393577" y="1894131"/>
            <a:ext cx="1068869" cy="9804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Low</a:t>
            </a:r>
          </a:p>
          <a:p>
            <a:pPr algn="ctr"/>
            <a:r>
              <a:rPr lang="en-GB" sz="1400" dirty="0"/>
              <a:t>3 Yes/2 No</a:t>
            </a:r>
          </a:p>
          <a:p>
            <a:pPr algn="ctr"/>
            <a:r>
              <a:rPr lang="en-GB" sz="1400" dirty="0"/>
              <a:t>Split further</a:t>
            </a:r>
          </a:p>
          <a:p>
            <a:pPr algn="ctr"/>
            <a:endParaRPr lang="en-GB" dirty="0"/>
          </a:p>
        </p:txBody>
      </p:sp>
      <p:sp>
        <p:nvSpPr>
          <p:cNvPr id="87" name="Flowchart: Alternate Process 86"/>
          <p:cNvSpPr/>
          <p:nvPr/>
        </p:nvSpPr>
        <p:spPr>
          <a:xfrm>
            <a:off x="3800642" y="1381803"/>
            <a:ext cx="1213125" cy="82939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Medium</a:t>
            </a:r>
          </a:p>
          <a:p>
            <a:pPr algn="ctr"/>
            <a:r>
              <a:rPr lang="en-GB" sz="1400" dirty="0"/>
              <a:t>4 Yes/0 No</a:t>
            </a:r>
          </a:p>
          <a:p>
            <a:pPr algn="ctr"/>
            <a:r>
              <a:rPr lang="en-GB" sz="1400" dirty="0"/>
              <a:t>Pure Subset</a:t>
            </a:r>
          </a:p>
          <a:p>
            <a:pPr algn="ctr"/>
            <a:endParaRPr lang="en-GB" dirty="0"/>
          </a:p>
        </p:txBody>
      </p:sp>
      <p:sp>
        <p:nvSpPr>
          <p:cNvPr id="88" name="Flowchart: Alternate Process 87"/>
          <p:cNvSpPr/>
          <p:nvPr/>
        </p:nvSpPr>
        <p:spPr>
          <a:xfrm>
            <a:off x="1472107" y="1894131"/>
            <a:ext cx="1112513" cy="10278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High</a:t>
            </a:r>
          </a:p>
          <a:p>
            <a:pPr algn="ctr"/>
            <a:r>
              <a:rPr lang="en-GB" sz="1400" dirty="0"/>
              <a:t>2 Yes/3 No</a:t>
            </a:r>
          </a:p>
          <a:p>
            <a:pPr algn="ctr"/>
            <a:r>
              <a:rPr lang="en-GB" sz="1400" dirty="0"/>
              <a:t>Split further</a:t>
            </a:r>
          </a:p>
        </p:txBody>
      </p:sp>
      <p:cxnSp>
        <p:nvCxnSpPr>
          <p:cNvPr id="89" name="Straight Arrow Connector 88"/>
          <p:cNvCxnSpPr>
            <a:stCxn id="85" idx="2"/>
            <a:endCxn id="88" idx="0"/>
          </p:cNvCxnSpPr>
          <p:nvPr/>
        </p:nvCxnSpPr>
        <p:spPr>
          <a:xfrm flipH="1">
            <a:off x="2028364" y="747922"/>
            <a:ext cx="2378841" cy="1146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>
            <a:stCxn id="85" idx="2"/>
            <a:endCxn id="87" idx="0"/>
          </p:cNvCxnSpPr>
          <p:nvPr/>
        </p:nvCxnSpPr>
        <p:spPr>
          <a:xfrm>
            <a:off x="4407205" y="747922"/>
            <a:ext cx="0" cy="6338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85" idx="2"/>
            <a:endCxn id="86" idx="0"/>
          </p:cNvCxnSpPr>
          <p:nvPr/>
        </p:nvCxnSpPr>
        <p:spPr>
          <a:xfrm>
            <a:off x="4407205" y="747922"/>
            <a:ext cx="2520807" cy="1146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021274"/>
              </p:ext>
            </p:extLst>
          </p:nvPr>
        </p:nvGraphicFramePr>
        <p:xfrm>
          <a:off x="2793177" y="2347937"/>
          <a:ext cx="3420905" cy="12773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4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9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3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Fitness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3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medium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high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7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medium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12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13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orc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medium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3" name="TextBox 92"/>
          <p:cNvSpPr txBox="1"/>
          <p:nvPr/>
        </p:nvSpPr>
        <p:spPr>
          <a:xfrm>
            <a:off x="920969" y="3772258"/>
            <a:ext cx="2214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94" name="Table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393848"/>
              </p:ext>
            </p:extLst>
          </p:nvPr>
        </p:nvGraphicFramePr>
        <p:xfrm>
          <a:off x="5508104" y="3772258"/>
          <a:ext cx="3507144" cy="14904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4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0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Fitness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4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5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6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human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low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10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14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human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low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1" name="Table 10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309926"/>
              </p:ext>
            </p:extLst>
          </p:nvPr>
        </p:nvGraphicFramePr>
        <p:xfrm>
          <a:off x="362630" y="3745364"/>
          <a:ext cx="3507144" cy="14904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4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0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Fitness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2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8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ogre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9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11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117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3894545" y="63266"/>
            <a:ext cx="1025320" cy="6846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Fitness</a:t>
            </a:r>
          </a:p>
          <a:p>
            <a:pPr algn="ctr"/>
            <a:r>
              <a:rPr lang="en-GB" sz="1400" dirty="0"/>
              <a:t>9 Yes/5 No</a:t>
            </a:r>
          </a:p>
        </p:txBody>
      </p:sp>
      <p:sp>
        <p:nvSpPr>
          <p:cNvPr id="3" name="Flowchart: Alternate Process 2"/>
          <p:cNvSpPr/>
          <p:nvPr/>
        </p:nvSpPr>
        <p:spPr>
          <a:xfrm>
            <a:off x="6393577" y="1894131"/>
            <a:ext cx="1068869" cy="9804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Low</a:t>
            </a:r>
          </a:p>
          <a:p>
            <a:pPr algn="ctr"/>
            <a:r>
              <a:rPr lang="en-GB" sz="1400" dirty="0"/>
              <a:t>3 Yes/2 No</a:t>
            </a:r>
          </a:p>
          <a:p>
            <a:pPr algn="ctr"/>
            <a:r>
              <a:rPr lang="en-GB" sz="1400" dirty="0"/>
              <a:t>Split further</a:t>
            </a:r>
          </a:p>
          <a:p>
            <a:pPr algn="ctr"/>
            <a:endParaRPr lang="en-GB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3800642" y="1381803"/>
            <a:ext cx="1213125" cy="82939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Medium</a:t>
            </a:r>
          </a:p>
          <a:p>
            <a:pPr algn="ctr"/>
            <a:r>
              <a:rPr lang="en-GB" sz="1400" dirty="0"/>
              <a:t>4 Yes/0 No</a:t>
            </a:r>
          </a:p>
          <a:p>
            <a:pPr algn="ctr"/>
            <a:r>
              <a:rPr lang="en-GB" sz="1400" dirty="0"/>
              <a:t>Pure Subset</a:t>
            </a:r>
          </a:p>
          <a:p>
            <a:pPr algn="ctr"/>
            <a:endParaRPr lang="en-GB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1472107" y="1894131"/>
            <a:ext cx="1112513" cy="10278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High</a:t>
            </a:r>
          </a:p>
          <a:p>
            <a:pPr algn="ctr"/>
            <a:r>
              <a:rPr lang="en-GB" sz="1400" dirty="0"/>
              <a:t>2 Yes/3 No</a:t>
            </a:r>
          </a:p>
          <a:p>
            <a:pPr algn="ctr"/>
            <a:r>
              <a:rPr lang="en-GB" sz="1400" dirty="0"/>
              <a:t>Split further</a:t>
            </a:r>
          </a:p>
        </p:txBody>
      </p:sp>
      <p:cxnSp>
        <p:nvCxnSpPr>
          <p:cNvPr id="6" name="Straight Arrow Connector 5"/>
          <p:cNvCxnSpPr>
            <a:stCxn id="2" idx="2"/>
            <a:endCxn id="5" idx="0"/>
          </p:cNvCxnSpPr>
          <p:nvPr/>
        </p:nvCxnSpPr>
        <p:spPr>
          <a:xfrm flipH="1">
            <a:off x="2028364" y="747922"/>
            <a:ext cx="2378841" cy="1146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2" idx="2"/>
            <a:endCxn id="4" idx="0"/>
          </p:cNvCxnSpPr>
          <p:nvPr/>
        </p:nvCxnSpPr>
        <p:spPr>
          <a:xfrm>
            <a:off x="4407205" y="747922"/>
            <a:ext cx="0" cy="6338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" idx="2"/>
            <a:endCxn id="3" idx="0"/>
          </p:cNvCxnSpPr>
          <p:nvPr/>
        </p:nvCxnSpPr>
        <p:spPr>
          <a:xfrm>
            <a:off x="4407205" y="747922"/>
            <a:ext cx="2520807" cy="1146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476373"/>
              </p:ext>
            </p:extLst>
          </p:nvPr>
        </p:nvGraphicFramePr>
        <p:xfrm>
          <a:off x="2793177" y="2347937"/>
          <a:ext cx="3420905" cy="12773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4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9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3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Fitness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3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medium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high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7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medium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12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13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medium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20969" y="3772258"/>
            <a:ext cx="2214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50060"/>
              </p:ext>
            </p:extLst>
          </p:nvPr>
        </p:nvGraphicFramePr>
        <p:xfrm>
          <a:off x="5508104" y="3771804"/>
          <a:ext cx="3507144" cy="14904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4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02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Fitness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4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5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6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human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low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10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low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14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human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low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1372366" y="3238817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Skill</a:t>
            </a:r>
          </a:p>
          <a:p>
            <a:pPr algn="ctr"/>
            <a:r>
              <a:rPr lang="en-GB" sz="1400" dirty="0"/>
              <a:t>2 Yes/ 3 No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08530" y="4563452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High</a:t>
            </a:r>
          </a:p>
          <a:p>
            <a:pPr algn="ctr"/>
            <a:r>
              <a:rPr lang="en-GB" sz="1400" dirty="0"/>
              <a:t>0 Yes/ 3 No</a:t>
            </a:r>
          </a:p>
          <a:p>
            <a:pPr algn="ctr"/>
            <a:r>
              <a:rPr lang="en-GB" sz="1400" dirty="0"/>
              <a:t>Pure Subset</a:t>
            </a:r>
          </a:p>
        </p:txBody>
      </p:sp>
      <p:cxnSp>
        <p:nvCxnSpPr>
          <p:cNvPr id="16" name="Straight Arrow Connector 15"/>
          <p:cNvCxnSpPr>
            <a:stCxn id="14" idx="2"/>
            <a:endCxn id="15" idx="0"/>
          </p:cNvCxnSpPr>
          <p:nvPr/>
        </p:nvCxnSpPr>
        <p:spPr>
          <a:xfrm flipH="1">
            <a:off x="1064528" y="4048581"/>
            <a:ext cx="963836" cy="5148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5" idx="2"/>
            <a:endCxn id="14" idx="0"/>
          </p:cNvCxnSpPr>
          <p:nvPr/>
        </p:nvCxnSpPr>
        <p:spPr>
          <a:xfrm>
            <a:off x="2028364" y="2921971"/>
            <a:ext cx="0" cy="3168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4" idx="2"/>
            <a:endCxn id="23" idx="0"/>
          </p:cNvCxnSpPr>
          <p:nvPr/>
        </p:nvCxnSpPr>
        <p:spPr>
          <a:xfrm>
            <a:off x="2028364" y="4048581"/>
            <a:ext cx="847696" cy="5242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2"/>
          <p:cNvSpPr/>
          <p:nvPr/>
        </p:nvSpPr>
        <p:spPr>
          <a:xfrm>
            <a:off x="2220062" y="4572833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Normal</a:t>
            </a:r>
          </a:p>
          <a:p>
            <a:pPr algn="ctr"/>
            <a:r>
              <a:rPr lang="en-GB" sz="1400" dirty="0"/>
              <a:t>2 Yes/ 0 No</a:t>
            </a:r>
          </a:p>
          <a:p>
            <a:pPr algn="ctr"/>
            <a:r>
              <a:rPr lang="en-GB" sz="1400" dirty="0"/>
              <a:t>Pure Subset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991127"/>
              </p:ext>
            </p:extLst>
          </p:nvPr>
        </p:nvGraphicFramePr>
        <p:xfrm>
          <a:off x="-11777" y="5548884"/>
          <a:ext cx="2234080" cy="13091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3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Char-</a:t>
                      </a: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</a:t>
                      </a: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orc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high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weak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no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orc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high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strong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no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8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ogre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high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weak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no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363859"/>
              </p:ext>
            </p:extLst>
          </p:nvPr>
        </p:nvGraphicFramePr>
        <p:xfrm>
          <a:off x="2220062" y="5517232"/>
          <a:ext cx="2295240" cy="9555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Char-</a:t>
                      </a: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</a:t>
                      </a: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9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0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11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8036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Flowchart: Alternate Process 58"/>
          <p:cNvSpPr/>
          <p:nvPr/>
        </p:nvSpPr>
        <p:spPr>
          <a:xfrm>
            <a:off x="3894545" y="63266"/>
            <a:ext cx="1025320" cy="6846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Fitness</a:t>
            </a:r>
          </a:p>
          <a:p>
            <a:pPr algn="ctr"/>
            <a:r>
              <a:rPr lang="en-GB" sz="1400" dirty="0"/>
              <a:t>9 Yes/5 No</a:t>
            </a:r>
          </a:p>
        </p:txBody>
      </p:sp>
      <p:sp>
        <p:nvSpPr>
          <p:cNvPr id="60" name="Flowchart: Alternate Process 59"/>
          <p:cNvSpPr/>
          <p:nvPr/>
        </p:nvSpPr>
        <p:spPr>
          <a:xfrm>
            <a:off x="6393577" y="1894131"/>
            <a:ext cx="1068869" cy="9804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Low</a:t>
            </a:r>
          </a:p>
          <a:p>
            <a:pPr algn="ctr"/>
            <a:r>
              <a:rPr lang="en-GB" sz="1400" dirty="0"/>
              <a:t>3 Yes/2 No</a:t>
            </a:r>
          </a:p>
          <a:p>
            <a:pPr algn="ctr"/>
            <a:r>
              <a:rPr lang="en-GB" sz="1400" dirty="0"/>
              <a:t>Split further</a:t>
            </a:r>
          </a:p>
          <a:p>
            <a:pPr algn="ctr"/>
            <a:endParaRPr lang="en-GB" dirty="0"/>
          </a:p>
        </p:txBody>
      </p:sp>
      <p:sp>
        <p:nvSpPr>
          <p:cNvPr id="61" name="Flowchart: Alternate Process 60"/>
          <p:cNvSpPr/>
          <p:nvPr/>
        </p:nvSpPr>
        <p:spPr>
          <a:xfrm>
            <a:off x="3800642" y="1381803"/>
            <a:ext cx="1213125" cy="82939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Medium</a:t>
            </a:r>
          </a:p>
          <a:p>
            <a:pPr algn="ctr"/>
            <a:r>
              <a:rPr lang="en-GB" sz="1400" dirty="0"/>
              <a:t>4 Yes/0 No</a:t>
            </a:r>
          </a:p>
          <a:p>
            <a:pPr algn="ctr"/>
            <a:r>
              <a:rPr lang="en-GB" sz="1400" dirty="0"/>
              <a:t>Pure Subset</a:t>
            </a:r>
          </a:p>
          <a:p>
            <a:pPr algn="ctr"/>
            <a:endParaRPr lang="en-GB" dirty="0"/>
          </a:p>
        </p:txBody>
      </p:sp>
      <p:sp>
        <p:nvSpPr>
          <p:cNvPr id="62" name="Flowchart: Alternate Process 61"/>
          <p:cNvSpPr/>
          <p:nvPr/>
        </p:nvSpPr>
        <p:spPr>
          <a:xfrm>
            <a:off x="1472107" y="1894131"/>
            <a:ext cx="1112513" cy="102784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High</a:t>
            </a:r>
          </a:p>
          <a:p>
            <a:pPr algn="ctr"/>
            <a:r>
              <a:rPr lang="en-GB" sz="1400" dirty="0"/>
              <a:t>2 Yes/3 No</a:t>
            </a:r>
          </a:p>
          <a:p>
            <a:pPr algn="ctr"/>
            <a:r>
              <a:rPr lang="en-GB" sz="1400" dirty="0"/>
              <a:t>Split further</a:t>
            </a:r>
          </a:p>
        </p:txBody>
      </p:sp>
      <p:cxnSp>
        <p:nvCxnSpPr>
          <p:cNvPr id="63" name="Straight Arrow Connector 62"/>
          <p:cNvCxnSpPr>
            <a:stCxn id="59" idx="2"/>
            <a:endCxn id="62" idx="0"/>
          </p:cNvCxnSpPr>
          <p:nvPr/>
        </p:nvCxnSpPr>
        <p:spPr>
          <a:xfrm flipH="1">
            <a:off x="2028364" y="747922"/>
            <a:ext cx="2378841" cy="1146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stCxn id="59" idx="2"/>
            <a:endCxn id="61" idx="0"/>
          </p:cNvCxnSpPr>
          <p:nvPr/>
        </p:nvCxnSpPr>
        <p:spPr>
          <a:xfrm>
            <a:off x="4407205" y="747922"/>
            <a:ext cx="0" cy="6338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59" idx="2"/>
            <a:endCxn id="60" idx="0"/>
          </p:cNvCxnSpPr>
          <p:nvPr/>
        </p:nvCxnSpPr>
        <p:spPr>
          <a:xfrm>
            <a:off x="4407205" y="747922"/>
            <a:ext cx="2520807" cy="1146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526370"/>
              </p:ext>
            </p:extLst>
          </p:nvPr>
        </p:nvGraphicFramePr>
        <p:xfrm>
          <a:off x="2793177" y="2347937"/>
          <a:ext cx="3420905" cy="12280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4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9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62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3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Fitness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3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medium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high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7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effectLst/>
                        </a:rPr>
                        <a:t>orc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medium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12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medium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13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>
                          <a:effectLst/>
                        </a:rPr>
                        <a:t>orc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medium</a:t>
                      </a:r>
                      <a:endParaRPr lang="en-GB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weak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yes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7" name="TextBox 66"/>
          <p:cNvSpPr txBox="1"/>
          <p:nvPr/>
        </p:nvSpPr>
        <p:spPr>
          <a:xfrm>
            <a:off x="920969" y="3772258"/>
            <a:ext cx="2214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991024"/>
              </p:ext>
            </p:extLst>
          </p:nvPr>
        </p:nvGraphicFramePr>
        <p:xfrm>
          <a:off x="-36512" y="5548884"/>
          <a:ext cx="2256577" cy="12523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63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Char-</a:t>
                      </a: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</a:t>
                      </a: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orc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high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weak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no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2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orc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high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strong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no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8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ogre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high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weak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no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0" name="Rounded Rectangle 69"/>
          <p:cNvSpPr/>
          <p:nvPr/>
        </p:nvSpPr>
        <p:spPr>
          <a:xfrm>
            <a:off x="1372366" y="3238817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Skill</a:t>
            </a:r>
          </a:p>
          <a:p>
            <a:pPr algn="ctr"/>
            <a:r>
              <a:rPr lang="en-GB" sz="1400" dirty="0"/>
              <a:t>2 Yes/ 3 No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408530" y="4563452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High</a:t>
            </a:r>
          </a:p>
          <a:p>
            <a:pPr algn="ctr"/>
            <a:r>
              <a:rPr lang="en-GB" sz="1400" dirty="0"/>
              <a:t>0 Yes/ 3 No</a:t>
            </a:r>
          </a:p>
          <a:p>
            <a:pPr algn="ctr"/>
            <a:r>
              <a:rPr lang="en-GB" sz="1400" dirty="0"/>
              <a:t>Pure Subset</a:t>
            </a:r>
          </a:p>
        </p:txBody>
      </p:sp>
      <p:cxnSp>
        <p:nvCxnSpPr>
          <p:cNvPr id="72" name="Straight Arrow Connector 71"/>
          <p:cNvCxnSpPr>
            <a:stCxn id="70" idx="2"/>
            <a:endCxn id="71" idx="0"/>
          </p:cNvCxnSpPr>
          <p:nvPr/>
        </p:nvCxnSpPr>
        <p:spPr>
          <a:xfrm flipH="1">
            <a:off x="1064528" y="4048581"/>
            <a:ext cx="963836" cy="5148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>
            <a:stCxn id="62" idx="2"/>
            <a:endCxn id="70" idx="0"/>
          </p:cNvCxnSpPr>
          <p:nvPr/>
        </p:nvCxnSpPr>
        <p:spPr>
          <a:xfrm>
            <a:off x="2028364" y="2921971"/>
            <a:ext cx="0" cy="3168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4" name="Table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974894"/>
              </p:ext>
            </p:extLst>
          </p:nvPr>
        </p:nvGraphicFramePr>
        <p:xfrm>
          <a:off x="2220062" y="5517232"/>
          <a:ext cx="2295240" cy="9173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Char-</a:t>
                      </a: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</a:t>
                      </a: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9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0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11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ogre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strong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75" name="Straight Arrow Connector 74"/>
          <p:cNvCxnSpPr>
            <a:stCxn id="70" idx="2"/>
            <a:endCxn id="76" idx="0"/>
          </p:cNvCxnSpPr>
          <p:nvPr/>
        </p:nvCxnSpPr>
        <p:spPr>
          <a:xfrm>
            <a:off x="2028364" y="4048581"/>
            <a:ext cx="847696" cy="5242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ounded Rectangle 75"/>
          <p:cNvSpPr/>
          <p:nvPr/>
        </p:nvSpPr>
        <p:spPr>
          <a:xfrm>
            <a:off x="2220062" y="4572833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Normal</a:t>
            </a:r>
          </a:p>
          <a:p>
            <a:pPr algn="ctr"/>
            <a:r>
              <a:rPr lang="en-GB" sz="1400" dirty="0"/>
              <a:t>2 Yes/ 0 No</a:t>
            </a:r>
          </a:p>
          <a:p>
            <a:pPr algn="ctr"/>
            <a:r>
              <a:rPr lang="en-GB" sz="1400" dirty="0"/>
              <a:t>Pure Subset</a:t>
            </a:r>
          </a:p>
        </p:txBody>
      </p:sp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241180"/>
              </p:ext>
            </p:extLst>
          </p:nvPr>
        </p:nvGraphicFramePr>
        <p:xfrm>
          <a:off x="4566762" y="5548884"/>
          <a:ext cx="2201691" cy="1153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1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5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97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Char-</a:t>
                      </a: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Stren-gth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4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orc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high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5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10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solidFill>
                            <a:srgbClr val="FF0000"/>
                          </a:solidFill>
                          <a:effectLst/>
                        </a:rPr>
                        <a:t>human</a:t>
                      </a:r>
                      <a:endParaRPr lang="en-GB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normal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weak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yes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8" name="Rounded Rectangle 77"/>
          <p:cNvSpPr/>
          <p:nvPr/>
        </p:nvSpPr>
        <p:spPr>
          <a:xfrm>
            <a:off x="6272014" y="3232794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Strength</a:t>
            </a:r>
          </a:p>
          <a:p>
            <a:pPr algn="ctr"/>
            <a:r>
              <a:rPr lang="en-GB" sz="1400" dirty="0"/>
              <a:t>3 Yes/ 2 No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5300511" y="4557429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Weak</a:t>
            </a:r>
          </a:p>
          <a:p>
            <a:pPr algn="ctr"/>
            <a:r>
              <a:rPr lang="en-GB" sz="1400" dirty="0"/>
              <a:t>3 Yes/ 0 No</a:t>
            </a:r>
          </a:p>
          <a:p>
            <a:pPr algn="ctr"/>
            <a:r>
              <a:rPr lang="en-GB" sz="1400" dirty="0"/>
              <a:t>Pure Subs</a:t>
            </a:r>
            <a:r>
              <a:rPr lang="en-GB" dirty="0"/>
              <a:t>et</a:t>
            </a:r>
          </a:p>
        </p:txBody>
      </p:sp>
      <p:cxnSp>
        <p:nvCxnSpPr>
          <p:cNvPr id="80" name="Straight Arrow Connector 79"/>
          <p:cNvCxnSpPr>
            <a:stCxn id="78" idx="2"/>
            <a:endCxn id="79" idx="0"/>
          </p:cNvCxnSpPr>
          <p:nvPr/>
        </p:nvCxnSpPr>
        <p:spPr>
          <a:xfrm flipH="1">
            <a:off x="5956509" y="4042558"/>
            <a:ext cx="971503" cy="5148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>
            <a:stCxn id="60" idx="2"/>
            <a:endCxn id="78" idx="0"/>
          </p:cNvCxnSpPr>
          <p:nvPr/>
        </p:nvCxnSpPr>
        <p:spPr>
          <a:xfrm>
            <a:off x="6928012" y="2874625"/>
            <a:ext cx="0" cy="3581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2" name="Table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194177"/>
              </p:ext>
            </p:extLst>
          </p:nvPr>
        </p:nvGraphicFramePr>
        <p:xfrm>
          <a:off x="6804248" y="5517232"/>
          <a:ext cx="2222503" cy="9173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6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78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Fight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Char-</a:t>
                      </a: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acter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Skill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Stren-gth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Win</a:t>
                      </a:r>
                      <a:r>
                        <a:rPr lang="en-GB" sz="12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6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human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normal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0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14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human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high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strong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</a:t>
                      </a:r>
                      <a:endParaRPr lang="en-GB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3" name="Rounded Rectangle 82"/>
          <p:cNvSpPr/>
          <p:nvPr/>
        </p:nvSpPr>
        <p:spPr>
          <a:xfrm>
            <a:off x="7112043" y="4566810"/>
            <a:ext cx="1311995" cy="8097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Strong</a:t>
            </a:r>
          </a:p>
          <a:p>
            <a:pPr algn="ctr"/>
            <a:r>
              <a:rPr lang="en-GB" sz="1400" dirty="0"/>
              <a:t>0 Yes/ 2 No</a:t>
            </a:r>
          </a:p>
          <a:p>
            <a:pPr algn="ctr"/>
            <a:r>
              <a:rPr lang="en-GB" sz="1400" dirty="0"/>
              <a:t>Pure Subs</a:t>
            </a:r>
            <a:r>
              <a:rPr lang="en-GB" dirty="0"/>
              <a:t>et</a:t>
            </a:r>
          </a:p>
        </p:txBody>
      </p:sp>
      <p:cxnSp>
        <p:nvCxnSpPr>
          <p:cNvPr id="87" name="Straight Arrow Connector 86"/>
          <p:cNvCxnSpPr>
            <a:stCxn id="78" idx="2"/>
            <a:endCxn id="83" idx="0"/>
          </p:cNvCxnSpPr>
          <p:nvPr/>
        </p:nvCxnSpPr>
        <p:spPr>
          <a:xfrm>
            <a:off x="6928012" y="4042558"/>
            <a:ext cx="840029" cy="5242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4044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31B86-7469-4942-86FD-147A5D78E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Using Decision Tree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70E5F-16A2-4FF7-AE50-00B9002F1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>
                <a:cs typeface="Calibri"/>
              </a:rPr>
              <a:t>Lara is fighting an Orc of low fitness, high strength and high skill.</a:t>
            </a:r>
          </a:p>
          <a:p>
            <a:pPr marL="0" indent="0">
              <a:buNone/>
            </a:pPr>
            <a:r>
              <a:rPr lang="en-US" sz="2800" dirty="0">
                <a:cs typeface="Calibri"/>
              </a:rPr>
              <a:t>Starting at the top of the tree, take the low fitness branch, then the high strength branch.</a:t>
            </a:r>
          </a:p>
          <a:p>
            <a:pPr marL="0" indent="0">
              <a:buNone/>
            </a:pPr>
            <a:r>
              <a:rPr lang="en-US" sz="2800" dirty="0">
                <a:cs typeface="Calibri"/>
              </a:rPr>
              <a:t>We are at a terminal node so we predict a WIN.</a:t>
            </a:r>
          </a:p>
          <a:p>
            <a:pPr marL="0" indent="0">
              <a:buNone/>
            </a:pPr>
            <a:r>
              <a:rPr lang="en-US" sz="2800" dirty="0">
                <a:cs typeface="Calibri"/>
              </a:rPr>
              <a:t>Notice that some attributes are irrelevant – we don't care about them.</a:t>
            </a:r>
          </a:p>
          <a:p>
            <a:pPr marL="0" indent="0">
              <a:buNone/>
            </a:pPr>
            <a:r>
              <a:rPr lang="en-US" sz="2800" dirty="0">
                <a:cs typeface="Calibri"/>
              </a:rPr>
              <a:t>If we obtained more fight data then perhaps things might change. We'd have to re-train the decision tree.  Which begs the question, how do we train a decision tree in the first place?</a:t>
            </a:r>
          </a:p>
        </p:txBody>
      </p:sp>
    </p:spTree>
    <p:extLst>
      <p:ext uri="{BB962C8B-B14F-4D97-AF65-F5344CB8AC3E}">
        <p14:creationId xmlns:p14="http://schemas.microsoft.com/office/powerpoint/2010/main" val="892575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64866-0D94-4613-855F-692214EAF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Creating a Decision Tree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E9506-B042-4E54-AD3D-D7509F187E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Several algorithms exist.  A common algorithm is called CART (Classification And Regression Tree).  It is a greedy algorithm that splits the training set into two subsets using a single feature, k and a threshold value kt.  It searches for the pair (</a:t>
            </a:r>
            <a:r>
              <a:rPr lang="en-US" dirty="0" err="1">
                <a:cs typeface="Calibri"/>
              </a:rPr>
              <a:t>k,kt</a:t>
            </a:r>
            <a:r>
              <a:rPr lang="en-US" dirty="0">
                <a:cs typeface="Calibri"/>
              </a:rPr>
              <a:t>) that produces the purest subset and repeats this recursively for each subtree.</a:t>
            </a:r>
          </a:p>
          <a:p>
            <a:r>
              <a:rPr lang="en-US" dirty="0">
                <a:cs typeface="Calibri"/>
              </a:rPr>
              <a:t>What is meant by "purest" here.</a:t>
            </a:r>
          </a:p>
        </p:txBody>
      </p:sp>
    </p:spTree>
    <p:extLst>
      <p:ext uri="{BB962C8B-B14F-4D97-AF65-F5344CB8AC3E}">
        <p14:creationId xmlns:p14="http://schemas.microsoft.com/office/powerpoint/2010/main" val="3022751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5BBBE-F9B1-4762-9463-76DF4B8C2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Purity and the Gini score.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F8A9560-1F8A-4EA2-ACA1-9AAE111C7F6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 vert="horz" lIns="91440" tIns="45720" rIns="91440" bIns="45720" rtlCol="0" anchor="t">
                <a:normAutofit fontScale="77500" lnSpcReduction="20000"/>
              </a:bodyPr>
              <a:lstStyle/>
              <a:p>
                <a:r>
                  <a:rPr lang="en-US" dirty="0">
                    <a:cs typeface="Calibri"/>
                  </a:rPr>
                  <a:t>Purity refers to a node in the tree.  A node is pure if all training instances it applies to belong to the same class.</a:t>
                </a:r>
              </a:p>
              <a:p>
                <a:r>
                  <a:rPr lang="en-US" dirty="0">
                    <a:cs typeface="Calibri"/>
                  </a:rPr>
                  <a:t>A Gini purity score of 0.0 implies the node is pure.  It is calculated as follows:-</a:t>
                </a:r>
              </a:p>
              <a:p>
                <a:pPr marL="0" indent="0">
                  <a:buNone/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=1−</m:t>
                    </m:r>
                    <m:nary>
                      <m:naryPr>
                        <m:chr m:val="∑"/>
                        <m:limLoc m:val="undOvr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Sup>
                          <m:sSub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nary>
                  </m:oMath>
                </a14:m>
                <a:r>
                  <a:rPr lang="en-GB" dirty="0"/>
                  <a:t> </a:t>
                </a:r>
                <a:br>
                  <a:rPr lang="en-US" dirty="0"/>
                </a:br>
                <a:br>
                  <a:rPr lang="en-US" dirty="0"/>
                </a:br>
                <a:r>
                  <a:rPr lang="en-GB" dirty="0"/>
                  <a:t>The k is an iterator for the summation operator – iterating through each class, n is the number of classes and </a:t>
                </a:r>
                <a:r>
                  <a:rPr lang="en-GB" dirty="0" err="1"/>
                  <a:t>p</a:t>
                </a:r>
                <a:r>
                  <a:rPr lang="en-GB" baseline="-25000" dirty="0" err="1"/>
                  <a:t>i.k</a:t>
                </a:r>
                <a:r>
                  <a:rPr lang="en-GB" baseline="-25000" dirty="0"/>
                  <a:t> </a:t>
                </a:r>
                <a:r>
                  <a:rPr lang="en-GB" dirty="0"/>
                  <a:t>is the ratio of class k instances to the number of samples for the given node, </a:t>
                </a:r>
                <a:r>
                  <a:rPr lang="en-GB" dirty="0" err="1"/>
                  <a:t>i</a:t>
                </a:r>
                <a:r>
                  <a:rPr lang="en-GB" dirty="0"/>
                  <a:t>.</a:t>
                </a:r>
                <a:br>
                  <a:rPr lang="en-US" dirty="0"/>
                </a:br>
                <a:br>
                  <a:rPr lang="en-US" dirty="0"/>
                </a:b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F8A9560-1F8A-4EA2-ACA1-9AAE111C7F6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185" t="-2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70177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9741E-CABA-4E31-838A-CBB7B61C1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872" y="208617"/>
            <a:ext cx="8229600" cy="1143000"/>
          </a:xfrm>
        </p:spPr>
        <p:txBody>
          <a:bodyPr/>
          <a:lstStyle/>
          <a:p>
            <a:r>
              <a:rPr lang="en-GB" dirty="0"/>
              <a:t>Gini Example Calculation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7B8A14-BD5E-4667-B42A-4AE1DB6D4D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983162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=1−</m:t>
                    </m:r>
                    <m:nary>
                      <m:naryPr>
                        <m:chr m:val="∑"/>
                        <m:limLoc m:val="undOvr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Sup>
                          <m:sSub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nary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br>
                  <a:rPr lang="en-US" dirty="0"/>
                </a:br>
                <a:r>
                  <a:rPr lang="en-US" dirty="0"/>
                  <a:t>If the number of samples is 5 and there are two classes, win and lose of which there are 3 lose instances and 2 win instances then calculate the Gini score for a node, </a:t>
                </a:r>
                <a:r>
                  <a:rPr lang="en-US" dirty="0" err="1"/>
                  <a:t>i</a:t>
                </a:r>
                <a:r>
                  <a:rPr lang="en-US" dirty="0"/>
                  <a:t>=1.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1- (2/5)</a:t>
                </a:r>
                <a:r>
                  <a:rPr lang="en-US" baseline="30000" dirty="0"/>
                  <a:t>2 </a:t>
                </a:r>
                <a:r>
                  <a:rPr lang="en-US" dirty="0"/>
                  <a:t>- (3/5)</a:t>
                </a:r>
                <a:r>
                  <a:rPr lang="en-US" baseline="30000" dirty="0"/>
                  <a:t>2 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1- 4/25- 9/25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1- 13/25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12/25</a:t>
                </a:r>
              </a:p>
              <a:p>
                <a:pPr marL="0" indent="0">
                  <a:buNone/>
                </a:pPr>
                <a:r>
                  <a:rPr lang="en-US" b="1" u="sng" dirty="0"/>
                  <a:t>G</a:t>
                </a:r>
                <a:r>
                  <a:rPr lang="en-US" b="1" u="sng" baseline="-25000" dirty="0"/>
                  <a:t>1</a:t>
                </a:r>
                <a:r>
                  <a:rPr lang="en-US" b="1" u="sng" dirty="0"/>
                  <a:t> = 0.48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baseline="30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7B8A14-BD5E-4667-B42A-4AE1DB6D4D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983162"/>
              </a:xfrm>
              <a:blipFill>
                <a:blip r:embed="rId2"/>
                <a:stretch>
                  <a:fillRect l="-17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09332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9741E-CABA-4E31-838A-CBB7B61C1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Another Gini Example Calculation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7B8A14-BD5E-4667-B42A-4AE1DB6D4D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GB" dirty="0"/>
                  <a:t>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=1−</m:t>
                    </m:r>
                    <m:nary>
                      <m:naryPr>
                        <m:chr m:val="∑"/>
                        <m:limLoc m:val="undOvr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Sup>
                          <m:sSub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nary>
                  </m:oMath>
                </a14:m>
                <a:r>
                  <a:rPr lang="en-GB" dirty="0"/>
                  <a:t> </a:t>
                </a:r>
                <a:br>
                  <a:rPr lang="en-US" dirty="0"/>
                </a:br>
                <a:r>
                  <a:rPr lang="en-US" dirty="0"/>
                  <a:t>If the number of samples is 14 and there are two classes, win and lose of which there are 5 lose instances and 9 win instances then calculate the Gini score for a node, </a:t>
                </a:r>
                <a:r>
                  <a:rPr lang="en-US" dirty="0" err="1"/>
                  <a:t>i</a:t>
                </a:r>
                <a:r>
                  <a:rPr lang="en-US" dirty="0"/>
                  <a:t>=1.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1- (5/14)</a:t>
                </a:r>
                <a:r>
                  <a:rPr lang="en-US" baseline="30000" dirty="0"/>
                  <a:t>2 </a:t>
                </a:r>
                <a:r>
                  <a:rPr lang="en-US" dirty="0"/>
                  <a:t>- (9/14)</a:t>
                </a:r>
                <a:r>
                  <a:rPr lang="en-US" baseline="30000" dirty="0"/>
                  <a:t>2 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1- 25/196- 81/196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1- 106/196</a:t>
                </a:r>
              </a:p>
              <a:p>
                <a:pPr marL="0" indent="0">
                  <a:buNone/>
                </a:pPr>
                <a:r>
                  <a:rPr lang="en-US" dirty="0"/>
                  <a:t>G</a:t>
                </a:r>
                <a:r>
                  <a:rPr lang="en-US" baseline="-25000" dirty="0"/>
                  <a:t>1</a:t>
                </a:r>
                <a:r>
                  <a:rPr lang="en-US" dirty="0"/>
                  <a:t> = 90/196</a:t>
                </a:r>
              </a:p>
              <a:p>
                <a:pPr marL="0" indent="0">
                  <a:buNone/>
                </a:pPr>
                <a:r>
                  <a:rPr lang="en-US" b="1" u="sng" dirty="0"/>
                  <a:t>G</a:t>
                </a:r>
                <a:r>
                  <a:rPr lang="en-US" b="1" u="sng" baseline="-25000" dirty="0"/>
                  <a:t>1</a:t>
                </a:r>
                <a:r>
                  <a:rPr lang="en-US" b="1" u="sng" dirty="0"/>
                  <a:t> = 0.459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baseline="30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97B8A14-BD5E-4667-B42A-4AE1DB6D4D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7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6802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93A4A-977C-4B49-9BE3-E83A69CFF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 CART algorithm Decision Tree generated by Sci-Kit Learn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6CA2961-E76A-4CD5-B9D5-2A2A2D5E7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044" y="1600200"/>
            <a:ext cx="816191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98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7298B-7FB4-44CD-B242-BBE29F380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does the CART algorithm determine the pair (</a:t>
            </a:r>
            <a:r>
              <a:rPr lang="en-GB" dirty="0" err="1"/>
              <a:t>k,kt</a:t>
            </a:r>
            <a:r>
              <a:rPr lang="en-GB" dirty="0"/>
              <a:t>)?</a:t>
            </a:r>
            <a:br>
              <a:rPr lang="en-GB" dirty="0"/>
            </a:b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EEFD4E-3A68-4886-A9E5-E9FEB97CA55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dirty="0"/>
                  <a:t>It tries to minimise the cost function,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𝐽</m:t>
                    </m:r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𝑘𝑡</m:t>
                        </m:r>
                      </m:e>
                    </m:d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𝑙𝑒𝑓𝑡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𝑙𝑒𝑓𝑡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𝑟𝑖𝑔h𝑡</m:t>
                            </m:r>
                          </m:sub>
                        </m:sSub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𝑟𝑖𝑔h𝑡</m:t>
                        </m:r>
                      </m:sub>
                    </m:sSub>
                  </m:oMath>
                </a14:m>
                <a:r>
                  <a:rPr lang="en-GB" dirty="0"/>
                  <a:t>	</a:t>
                </a:r>
              </a:p>
              <a:p>
                <a:pPr marL="0" indent="0">
                  <a:buNone/>
                </a:pPr>
                <a:r>
                  <a:rPr lang="en-GB" dirty="0"/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𝑙𝑒𝑓𝑡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𝑟𝑖𝑔h𝑡</m:t>
                        </m:r>
                      </m:sub>
                    </m:sSub>
                  </m:oMath>
                </a14:m>
                <a:r>
                  <a:rPr lang="en-GB" dirty="0"/>
                  <a:t> measures the impurity of the left/right subset,</a:t>
                </a:r>
              </a:p>
              <a:p>
                <a:pPr marL="0" indent="0">
                  <a:buNone/>
                </a:pPr>
                <a:r>
                  <a:rPr lang="en-GB" dirty="0"/>
                  <a:t>m is the number of instances in the left and right sub nodes and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𝑙𝑒𝑓𝑡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/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𝑟𝑖𝑔h𝑡</m:t>
                        </m:r>
                      </m:sub>
                    </m:sSub>
                  </m:oMath>
                </a14:m>
                <a:r>
                  <a:rPr lang="en-GB" dirty="0"/>
                  <a:t>  is the number of instances in the left/right subset.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EEFD4E-3A68-4886-A9E5-E9FEB97CA55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52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2834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1245</Words>
  <Application>Microsoft Office PowerPoint</Application>
  <PresentationFormat>On-screen Show (4:3)</PresentationFormat>
  <Paragraphs>507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 Math</vt:lpstr>
      <vt:lpstr>Office Theme</vt:lpstr>
      <vt:lpstr>Decision Trees</vt:lpstr>
      <vt:lpstr>Decision Trees</vt:lpstr>
      <vt:lpstr>By Example Predict if Lara wins or loses (again)</vt:lpstr>
      <vt:lpstr>Lara’s previous results</vt:lpstr>
      <vt:lpstr>PowerPoint Presentation</vt:lpstr>
      <vt:lpstr>PowerPoint Presentation</vt:lpstr>
      <vt:lpstr>PowerPoint Presentation</vt:lpstr>
      <vt:lpstr>Using Decision Tree</vt:lpstr>
      <vt:lpstr>Creating a Decision Tree</vt:lpstr>
      <vt:lpstr>Purity and the Gini score.</vt:lpstr>
      <vt:lpstr>Gini Example Calculation</vt:lpstr>
      <vt:lpstr>Another Gini Example Calculation</vt:lpstr>
      <vt:lpstr>Example CART algorithm Decision Tree generated by Sci-Kit Learn</vt:lpstr>
      <vt:lpstr>How does the CART algorithm determine the pair (k,kt)?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2019-03-14T13:28:56Z</dcterms:created>
  <dcterms:modified xsi:type="dcterms:W3CDTF">2022-02-21T12:14:34Z</dcterms:modified>
</cp:coreProperties>
</file>