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0" r:id="rId4"/>
    <p:sldId id="258" r:id="rId5"/>
    <p:sldId id="259" r:id="rId6"/>
    <p:sldId id="262"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1" autoAdjust="0"/>
    <p:restoredTop sz="94660"/>
  </p:normalViewPr>
  <p:slideViewPr>
    <p:cSldViewPr snapToGrid="0">
      <p:cViewPr varScale="1">
        <p:scale>
          <a:sx n="92" d="100"/>
          <a:sy n="92" d="100"/>
        </p:scale>
        <p:origin x="9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0238F7-18C5-472F-BF70-428D10112677}" type="datetimeFigureOut">
              <a:rPr lang="en-GB" smtClean="0"/>
              <a:t>13/12/16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C4BF96-1CA4-4D79-9D10-1CBC3B7E81FF}" type="slidenum">
              <a:rPr lang="en-GB" smtClean="0"/>
              <a:t>‹#›</a:t>
            </a:fld>
            <a:endParaRPr lang="en-GB"/>
          </a:p>
        </p:txBody>
      </p:sp>
    </p:spTree>
    <p:extLst>
      <p:ext uri="{BB962C8B-B14F-4D97-AF65-F5344CB8AC3E}">
        <p14:creationId xmlns:p14="http://schemas.microsoft.com/office/powerpoint/2010/main" val="3640527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pPr eaLnBrk="1" hangingPunct="1"/>
            <a:endParaRPr lang="en-US" smtClean="0"/>
          </a:p>
        </p:txBody>
      </p:sp>
      <p:sp>
        <p:nvSpPr>
          <p:cNvPr id="34820" name="Slide Number Placeholder 3"/>
          <p:cNvSpPr>
            <a:spLocks noGrp="1"/>
          </p:cNvSpPr>
          <p:nvPr>
            <p:ph type="sldNum" sz="quarter" idx="5"/>
          </p:nvPr>
        </p:nvSpPr>
        <p:spPr>
          <a:noFill/>
        </p:spPr>
        <p:txBody>
          <a:bodyPr/>
          <a:lstStyle/>
          <a:p>
            <a:fld id="{E71A4831-4A2D-4FE6-9717-35E7544931DB}" type="slidenum">
              <a:rPr lang="en-GB"/>
              <a:pPr/>
              <a:t>7</a:t>
            </a:fld>
            <a:endParaRPr lang="en-GB"/>
          </a:p>
        </p:txBody>
      </p:sp>
    </p:spTree>
    <p:extLst>
      <p:ext uri="{BB962C8B-B14F-4D97-AF65-F5344CB8AC3E}">
        <p14:creationId xmlns:p14="http://schemas.microsoft.com/office/powerpoint/2010/main" val="501001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AD370E-74C4-493A-8B0D-AA2630204B7C}" type="datetimeFigureOut">
              <a:rPr lang="en-GB" smtClean="0"/>
              <a:t>13/12/16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647598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AD370E-74C4-493A-8B0D-AA2630204B7C}" type="datetimeFigureOut">
              <a:rPr lang="en-GB" smtClean="0"/>
              <a:t>13/12/16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48791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AD370E-74C4-493A-8B0D-AA2630204B7C}" type="datetimeFigureOut">
              <a:rPr lang="en-GB" smtClean="0"/>
              <a:t>13/12/16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41513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AD370E-74C4-493A-8B0D-AA2630204B7C}" type="datetimeFigureOut">
              <a:rPr lang="en-GB" smtClean="0"/>
              <a:t>13/12/16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3511598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AD370E-74C4-493A-8B0D-AA2630204B7C}" type="datetimeFigureOut">
              <a:rPr lang="en-GB" smtClean="0"/>
              <a:t>13/12/16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2833103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AD370E-74C4-493A-8B0D-AA2630204B7C}" type="datetimeFigureOut">
              <a:rPr lang="en-GB" smtClean="0"/>
              <a:t>13/12/16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2854083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AD370E-74C4-493A-8B0D-AA2630204B7C}" type="datetimeFigureOut">
              <a:rPr lang="en-GB" smtClean="0"/>
              <a:t>13/12/16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1047549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AD370E-74C4-493A-8B0D-AA2630204B7C}" type="datetimeFigureOut">
              <a:rPr lang="en-GB" smtClean="0"/>
              <a:t>13/12/16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2515926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AD370E-74C4-493A-8B0D-AA2630204B7C}" type="datetimeFigureOut">
              <a:rPr lang="en-GB" smtClean="0"/>
              <a:t>13/12/16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132011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AD370E-74C4-493A-8B0D-AA2630204B7C}" type="datetimeFigureOut">
              <a:rPr lang="en-GB" smtClean="0"/>
              <a:t>13/12/16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3224920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AD370E-74C4-493A-8B0D-AA2630204B7C}" type="datetimeFigureOut">
              <a:rPr lang="en-GB" smtClean="0"/>
              <a:t>13/12/16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DE60D4-6D0A-4EC6-9738-A9F683A86628}" type="slidenum">
              <a:rPr lang="en-GB" smtClean="0"/>
              <a:t>‹#›</a:t>
            </a:fld>
            <a:endParaRPr lang="en-GB"/>
          </a:p>
        </p:txBody>
      </p:sp>
    </p:spTree>
    <p:extLst>
      <p:ext uri="{BB962C8B-B14F-4D97-AF65-F5344CB8AC3E}">
        <p14:creationId xmlns:p14="http://schemas.microsoft.com/office/powerpoint/2010/main" val="3694038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AD370E-74C4-493A-8B0D-AA2630204B7C}" type="datetimeFigureOut">
              <a:rPr lang="en-GB" smtClean="0"/>
              <a:t>13/12/16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DE60D4-6D0A-4EC6-9738-A9F683A86628}" type="slidenum">
              <a:rPr lang="en-GB" smtClean="0"/>
              <a:t>‹#›</a:t>
            </a:fld>
            <a:endParaRPr lang="en-GB"/>
          </a:p>
        </p:txBody>
      </p:sp>
    </p:spTree>
    <p:extLst>
      <p:ext uri="{BB962C8B-B14F-4D97-AF65-F5344CB8AC3E}">
        <p14:creationId xmlns:p14="http://schemas.microsoft.com/office/powerpoint/2010/main" val="31045464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Analysing user tasks for E-Commerce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56945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concentrate on user tasks?</a:t>
            </a:r>
            <a:endParaRPr lang="en-GB" dirty="0"/>
          </a:p>
        </p:txBody>
      </p:sp>
      <p:sp>
        <p:nvSpPr>
          <p:cNvPr id="3" name="Content Placeholder 2"/>
          <p:cNvSpPr>
            <a:spLocks noGrp="1"/>
          </p:cNvSpPr>
          <p:nvPr>
            <p:ph idx="1"/>
          </p:nvPr>
        </p:nvSpPr>
        <p:spPr/>
        <p:txBody>
          <a:bodyPr/>
          <a:lstStyle/>
          <a:p>
            <a:r>
              <a:rPr lang="en-GB" dirty="0" smtClean="0"/>
              <a:t>‘</a:t>
            </a:r>
            <a:r>
              <a:rPr lang="en-GB" i="1" dirty="0" smtClean="0"/>
              <a:t>Allocate your design activity to reflect the needs of end-users, and put the bulk of your effort into task focus. Users will thank you because they will be able to work more effectively. You know a system has task focus when you get a warm feeling that the person who designed this system knew what they were doing. You find you are able to use the system to do exactly what you want.’ </a:t>
            </a:r>
            <a:r>
              <a:rPr lang="en-GB" sz="1100" dirty="0" smtClean="0"/>
              <a:t>(Travis, 2001)</a:t>
            </a:r>
            <a:endParaRPr lang="en-GB" dirty="0"/>
          </a:p>
        </p:txBody>
      </p:sp>
    </p:spTree>
    <p:extLst>
      <p:ext uri="{BB962C8B-B14F-4D97-AF65-F5344CB8AC3E}">
        <p14:creationId xmlns:p14="http://schemas.microsoft.com/office/powerpoint/2010/main" val="4080798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User Context</a:t>
            </a:r>
            <a:endParaRPr lang="en-GB" dirty="0"/>
          </a:p>
        </p:txBody>
      </p:sp>
      <p:sp>
        <p:nvSpPr>
          <p:cNvPr id="3" name="Content Placeholder 2"/>
          <p:cNvSpPr>
            <a:spLocks noGrp="1"/>
          </p:cNvSpPr>
          <p:nvPr>
            <p:ph idx="1"/>
          </p:nvPr>
        </p:nvSpPr>
        <p:spPr/>
        <p:txBody>
          <a:bodyPr/>
          <a:lstStyle/>
          <a:p>
            <a:r>
              <a:rPr lang="en-GB" dirty="0" smtClean="0"/>
              <a:t>Who are the users?</a:t>
            </a:r>
          </a:p>
          <a:p>
            <a:pPr lvl="1"/>
            <a:r>
              <a:rPr lang="en-GB" dirty="0" smtClean="0"/>
              <a:t>Anyone or a specific set of users (age groups, skills, knowledge)</a:t>
            </a:r>
          </a:p>
          <a:p>
            <a:r>
              <a:rPr lang="en-GB" dirty="0" smtClean="0"/>
              <a:t>Where will the e-commerce task be completed?</a:t>
            </a:r>
          </a:p>
          <a:p>
            <a:pPr lvl="1"/>
            <a:r>
              <a:rPr lang="en-GB" dirty="0" smtClean="0"/>
              <a:t>Home, work, travelling….</a:t>
            </a:r>
          </a:p>
          <a:p>
            <a:r>
              <a:rPr lang="en-GB" dirty="0" smtClean="0"/>
              <a:t>What happens when things go wrong</a:t>
            </a:r>
          </a:p>
          <a:p>
            <a:pPr lvl="1"/>
            <a:r>
              <a:rPr lang="en-GB" dirty="0" smtClean="0"/>
              <a:t>Lose basket contents, product does not arrive or is faulty……</a:t>
            </a:r>
          </a:p>
          <a:p>
            <a:endParaRPr lang="en-GB" dirty="0" smtClean="0"/>
          </a:p>
        </p:txBody>
      </p:sp>
    </p:spTree>
    <p:extLst>
      <p:ext uri="{BB962C8B-B14F-4D97-AF65-F5344CB8AC3E}">
        <p14:creationId xmlns:p14="http://schemas.microsoft.com/office/powerpoint/2010/main" val="1141986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B2C Purchase Task</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1. Look, See and Decide (LSD): </a:t>
            </a:r>
          </a:p>
          <a:p>
            <a:pPr marL="457200" lvl="1" indent="0">
              <a:buNone/>
            </a:pPr>
            <a:r>
              <a:rPr lang="en-GB" dirty="0" smtClean="0"/>
              <a:t>This stage will typically be used to look at available products, compare them, and to make a decision about whether or not to purchase products. This may be done one or more times until the consumer has found products that satisfy his or her needs. This phase is intensely user-driven because the user is looking at and assimilating information continuously. It has the following </a:t>
            </a:r>
            <a:r>
              <a:rPr lang="en-GB" dirty="0" err="1" smtClean="0"/>
              <a:t>substages</a:t>
            </a:r>
            <a:r>
              <a:rPr lang="en-GB" dirty="0" smtClean="0"/>
              <a:t> which can be traversed iteratively and in varying sequences: </a:t>
            </a:r>
          </a:p>
          <a:p>
            <a:pPr marL="457200" lvl="1" indent="0">
              <a:buNone/>
            </a:pPr>
            <a:r>
              <a:rPr lang="en-GB" dirty="0" smtClean="0"/>
              <a:t>Welcome; Search; Browse; Choose.</a:t>
            </a:r>
          </a:p>
          <a:p>
            <a:pPr marL="0" indent="0">
              <a:buNone/>
            </a:pPr>
            <a:r>
              <a:rPr lang="en-GB" dirty="0" smtClean="0"/>
              <a:t> 2. Checkout: </a:t>
            </a:r>
          </a:p>
          <a:p>
            <a:pPr marL="457200" lvl="1" indent="0">
              <a:buNone/>
            </a:pPr>
            <a:r>
              <a:rPr lang="en-GB" dirty="0" smtClean="0"/>
              <a:t>When users trigger this stage they have made their choice of offered products and have decided to make a purchase. They now have to provide certain details, such as their address and credit card details. This stage is system-driven and changes the paradigm of the interaction process from user initiative to system initiative. Feedback is of critical importance during this stage. Users who feel that they have lost control can simply leave the site without any embarrassment, unlike a user who is standing at a checkout till in a supermarket. This stage is typically composed of at least the following steps, which should be navigated in a logically serial fashion: </a:t>
            </a:r>
          </a:p>
          <a:p>
            <a:pPr marL="457200" lvl="1" indent="0">
              <a:buNone/>
            </a:pPr>
            <a:r>
              <a:rPr lang="en-GB" dirty="0" smtClean="0"/>
              <a:t>User? → Where? → How? → Payment? → Sure? → Done. </a:t>
            </a:r>
          </a:p>
          <a:p>
            <a:pPr marL="0" indent="0">
              <a:buNone/>
            </a:pPr>
            <a:r>
              <a:rPr lang="en-GB" dirty="0" smtClean="0"/>
              <a:t>3. After Sales Support</a:t>
            </a:r>
          </a:p>
          <a:p>
            <a:pPr lvl="1"/>
            <a:r>
              <a:rPr lang="en-GB" dirty="0" smtClean="0"/>
              <a:t>Delivery, returns, queries………</a:t>
            </a:r>
            <a:r>
              <a:rPr lang="en-GB" dirty="0"/>
              <a:t>	</a:t>
            </a: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146076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B2C Purchase Task</a:t>
            </a:r>
            <a:endParaRPr lang="en-GB" dirty="0"/>
          </a:p>
        </p:txBody>
      </p:sp>
      <p:sp>
        <p:nvSpPr>
          <p:cNvPr id="3" name="Content Placeholder 2"/>
          <p:cNvSpPr>
            <a:spLocks noGrp="1"/>
          </p:cNvSpPr>
          <p:nvPr>
            <p:ph idx="1"/>
          </p:nvPr>
        </p:nvSpPr>
        <p:spPr>
          <a:xfrm>
            <a:off x="4463934" y="5778845"/>
            <a:ext cx="6091844" cy="964883"/>
          </a:xfrm>
        </p:spPr>
        <p:txBody>
          <a:bodyPr>
            <a:normAutofit/>
          </a:bodyPr>
          <a:lstStyle/>
          <a:p>
            <a:pPr marL="0" indent="0">
              <a:buNone/>
            </a:pPr>
            <a:r>
              <a:rPr lang="en-GB" sz="1100" dirty="0" smtClean="0"/>
              <a:t>Renaud, 2011</a:t>
            </a:r>
            <a:endParaRPr lang="en-GB" sz="1100" dirty="0"/>
          </a:p>
        </p:txBody>
      </p:sp>
      <p:pic>
        <p:nvPicPr>
          <p:cNvPr id="5" name="Picture 4"/>
          <p:cNvPicPr>
            <a:picLocks noChangeAspect="1"/>
          </p:cNvPicPr>
          <p:nvPr/>
        </p:nvPicPr>
        <p:blipFill>
          <a:blip r:embed="rId2"/>
          <a:stretch>
            <a:fillRect/>
          </a:stretch>
        </p:blipFill>
        <p:spPr>
          <a:xfrm>
            <a:off x="1554481" y="2205217"/>
            <a:ext cx="8370916" cy="3541541"/>
          </a:xfrm>
          <a:prstGeom prst="rect">
            <a:avLst/>
          </a:prstGeom>
        </p:spPr>
      </p:pic>
    </p:spTree>
    <p:extLst>
      <p:ext uri="{BB962C8B-B14F-4D97-AF65-F5344CB8AC3E}">
        <p14:creationId xmlns:p14="http://schemas.microsoft.com/office/powerpoint/2010/main" val="441711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B2C Exercise</a:t>
            </a:r>
            <a:endParaRPr lang="en-GB" dirty="0"/>
          </a:p>
        </p:txBody>
      </p:sp>
      <p:sp>
        <p:nvSpPr>
          <p:cNvPr id="3" name="Content Placeholder 2"/>
          <p:cNvSpPr>
            <a:spLocks noGrp="1"/>
          </p:cNvSpPr>
          <p:nvPr>
            <p:ph idx="1"/>
          </p:nvPr>
        </p:nvSpPr>
        <p:spPr/>
        <p:txBody>
          <a:bodyPr/>
          <a:lstStyle/>
          <a:p>
            <a:r>
              <a:rPr lang="en-GB" dirty="0" smtClean="0"/>
              <a:t>Work in pairs or 3s</a:t>
            </a:r>
          </a:p>
          <a:p>
            <a:r>
              <a:rPr lang="en-GB" dirty="0" smtClean="0"/>
              <a:t>One of you is purchasing a gift. First stablish the context and then have the shopper visit a suitable site. Analyse the support available for the 3 phases of B2C purchase.</a:t>
            </a:r>
            <a:endParaRPr lang="en-GB" dirty="0"/>
          </a:p>
        </p:txBody>
      </p:sp>
    </p:spTree>
    <p:extLst>
      <p:ext uri="{BB962C8B-B14F-4D97-AF65-F5344CB8AC3E}">
        <p14:creationId xmlns:p14="http://schemas.microsoft.com/office/powerpoint/2010/main" val="2144982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dirty="0" smtClean="0"/>
              <a:t>The 6 Phases of </a:t>
            </a:r>
            <a:r>
              <a:rPr lang="en-GB" dirty="0" smtClean="0"/>
              <a:t>B2B E-Commerce </a:t>
            </a:r>
            <a:r>
              <a:rPr lang="en-GB" dirty="0" smtClean="0"/>
              <a:t>Purchase</a:t>
            </a:r>
          </a:p>
        </p:txBody>
      </p:sp>
      <p:sp>
        <p:nvSpPr>
          <p:cNvPr id="7171" name="Rectangle 3"/>
          <p:cNvSpPr>
            <a:spLocks noGrp="1" noChangeArrowheads="1"/>
          </p:cNvSpPr>
          <p:nvPr>
            <p:ph type="body" idx="1"/>
          </p:nvPr>
        </p:nvSpPr>
        <p:spPr/>
        <p:txBody>
          <a:bodyPr>
            <a:normAutofit fontScale="92500" lnSpcReduction="20000"/>
          </a:bodyPr>
          <a:lstStyle/>
          <a:p>
            <a:pPr eaLnBrk="1" hangingPunct="1">
              <a:lnSpc>
                <a:spcPct val="80000"/>
              </a:lnSpc>
              <a:buFontTx/>
              <a:buNone/>
            </a:pPr>
            <a:r>
              <a:rPr lang="en-GB" sz="1700" dirty="0"/>
              <a:t>• </a:t>
            </a:r>
            <a:r>
              <a:rPr lang="en-GB" sz="1700" b="1" dirty="0" smtClean="0"/>
              <a:t>Phase 1: Research</a:t>
            </a:r>
            <a:r>
              <a:rPr lang="en-GB" sz="1700" dirty="0" smtClean="0"/>
              <a:t>—investigate alternatives, price ranges, and the feature</a:t>
            </a:r>
          </a:p>
          <a:p>
            <a:pPr eaLnBrk="1" hangingPunct="1">
              <a:lnSpc>
                <a:spcPct val="80000"/>
              </a:lnSpc>
              <a:buFontTx/>
              <a:buNone/>
            </a:pPr>
            <a:r>
              <a:rPr lang="en-GB" sz="1700" dirty="0" smtClean="0"/>
              <a:t>sets/services offered.</a:t>
            </a:r>
          </a:p>
          <a:p>
            <a:pPr eaLnBrk="1" hangingPunct="1">
              <a:lnSpc>
                <a:spcPct val="80000"/>
              </a:lnSpc>
              <a:buFontTx/>
              <a:buNone/>
            </a:pPr>
            <a:r>
              <a:rPr lang="en-GB" sz="1700" dirty="0" smtClean="0"/>
              <a:t>• </a:t>
            </a:r>
            <a:r>
              <a:rPr lang="en-GB" sz="1700" b="1" dirty="0" smtClean="0"/>
              <a:t>Phase 2: Relationship</a:t>
            </a:r>
            <a:r>
              <a:rPr lang="en-GB" sz="1700" dirty="0" smtClean="0"/>
              <a:t>—learn more about short-listed companies, get a</a:t>
            </a:r>
          </a:p>
          <a:p>
            <a:pPr eaLnBrk="1" hangingPunct="1">
              <a:lnSpc>
                <a:spcPct val="80000"/>
              </a:lnSpc>
              <a:buFontTx/>
              <a:buNone/>
            </a:pPr>
            <a:r>
              <a:rPr lang="en-GB" sz="1700" dirty="0" smtClean="0"/>
              <a:t>feel for them, call if necessary, and refine research by getting answers to</a:t>
            </a:r>
          </a:p>
          <a:p>
            <a:pPr eaLnBrk="1" hangingPunct="1">
              <a:lnSpc>
                <a:spcPct val="80000"/>
              </a:lnSpc>
              <a:buFontTx/>
              <a:buNone/>
            </a:pPr>
            <a:r>
              <a:rPr lang="en-GB" sz="1700" dirty="0" smtClean="0"/>
              <a:t>specific questions.</a:t>
            </a:r>
          </a:p>
          <a:p>
            <a:pPr eaLnBrk="1" hangingPunct="1">
              <a:lnSpc>
                <a:spcPct val="80000"/>
              </a:lnSpc>
              <a:buFontTx/>
              <a:buNone/>
            </a:pPr>
            <a:r>
              <a:rPr lang="en-GB" sz="1700" dirty="0" smtClean="0"/>
              <a:t>• </a:t>
            </a:r>
            <a:r>
              <a:rPr lang="en-GB" sz="1700" b="1" dirty="0" smtClean="0"/>
              <a:t>Phase 3: Decide</a:t>
            </a:r>
            <a:r>
              <a:rPr lang="en-GB" sz="1700" dirty="0" smtClean="0"/>
              <a:t>—narrow the list of companies and products, and make</a:t>
            </a:r>
          </a:p>
          <a:p>
            <a:pPr eaLnBrk="1" hangingPunct="1">
              <a:lnSpc>
                <a:spcPct val="80000"/>
              </a:lnSpc>
              <a:buFontTx/>
              <a:buNone/>
            </a:pPr>
            <a:r>
              <a:rPr lang="en-GB" sz="1700" dirty="0" smtClean="0"/>
              <a:t>a final decision. Create materials that explain that decision to ensure</a:t>
            </a:r>
          </a:p>
          <a:p>
            <a:pPr eaLnBrk="1" hangingPunct="1">
              <a:lnSpc>
                <a:spcPct val="80000"/>
              </a:lnSpc>
              <a:buFontTx/>
              <a:buNone/>
            </a:pPr>
            <a:r>
              <a:rPr lang="en-GB" sz="1700" dirty="0" smtClean="0"/>
              <a:t>purchase authorisation.</a:t>
            </a:r>
          </a:p>
          <a:p>
            <a:pPr eaLnBrk="1" hangingPunct="1">
              <a:lnSpc>
                <a:spcPct val="80000"/>
              </a:lnSpc>
              <a:buFontTx/>
              <a:buNone/>
            </a:pPr>
            <a:r>
              <a:rPr lang="en-GB" sz="1700" dirty="0" smtClean="0"/>
              <a:t>• </a:t>
            </a:r>
            <a:r>
              <a:rPr lang="en-GB" sz="1700" b="1" dirty="0" smtClean="0"/>
              <a:t>Phase 4: Buy</a:t>
            </a:r>
            <a:r>
              <a:rPr lang="en-GB" sz="1700" dirty="0" smtClean="0"/>
              <a:t>—negotiate price, make purchase.</a:t>
            </a:r>
          </a:p>
          <a:p>
            <a:pPr eaLnBrk="1" hangingPunct="1">
              <a:lnSpc>
                <a:spcPct val="80000"/>
              </a:lnSpc>
              <a:buFontTx/>
              <a:buNone/>
            </a:pPr>
            <a:r>
              <a:rPr lang="en-GB" sz="1700" dirty="0" smtClean="0"/>
              <a:t>• </a:t>
            </a:r>
            <a:r>
              <a:rPr lang="en-GB" sz="1700" b="1" dirty="0" smtClean="0"/>
              <a:t>Phase 5: Support/maintain</a:t>
            </a:r>
            <a:r>
              <a:rPr lang="en-GB" sz="1700" dirty="0" smtClean="0"/>
              <a:t>—buy parts, accessories, or consumables;</a:t>
            </a:r>
          </a:p>
          <a:p>
            <a:pPr eaLnBrk="1" hangingPunct="1">
              <a:lnSpc>
                <a:spcPct val="80000"/>
              </a:lnSpc>
              <a:buFontTx/>
              <a:buNone/>
            </a:pPr>
            <a:r>
              <a:rPr lang="en-GB" sz="1700" dirty="0" smtClean="0"/>
              <a:t>change service contracts to accommodate company growth.</a:t>
            </a:r>
          </a:p>
          <a:p>
            <a:pPr eaLnBrk="1" hangingPunct="1">
              <a:lnSpc>
                <a:spcPct val="80000"/>
              </a:lnSpc>
              <a:buFontTx/>
              <a:buNone/>
            </a:pPr>
            <a:r>
              <a:rPr lang="en-GB" sz="1700" dirty="0" smtClean="0"/>
              <a:t>• </a:t>
            </a:r>
            <a:r>
              <a:rPr lang="en-GB" sz="1700" b="1" dirty="0" smtClean="0"/>
              <a:t>Phase 6: Replace</a:t>
            </a:r>
            <a:r>
              <a:rPr lang="en-GB" sz="1700" dirty="0" smtClean="0"/>
              <a:t>—begin the process again when a service contract ends</a:t>
            </a:r>
          </a:p>
          <a:p>
            <a:pPr eaLnBrk="1" hangingPunct="1">
              <a:lnSpc>
                <a:spcPct val="80000"/>
              </a:lnSpc>
              <a:buFontTx/>
              <a:buNone/>
            </a:pPr>
            <a:r>
              <a:rPr lang="en-GB" sz="1700" dirty="0" smtClean="0"/>
              <a:t>or equipment reaches the end of its life.</a:t>
            </a:r>
          </a:p>
          <a:p>
            <a:pPr eaLnBrk="1" hangingPunct="1">
              <a:lnSpc>
                <a:spcPct val="80000"/>
              </a:lnSpc>
            </a:pPr>
            <a:endParaRPr lang="en-GB" sz="1700" dirty="0" smtClean="0"/>
          </a:p>
          <a:p>
            <a:pPr eaLnBrk="1" hangingPunct="1">
              <a:lnSpc>
                <a:spcPct val="80000"/>
              </a:lnSpc>
              <a:buFontTx/>
              <a:buNone/>
            </a:pPr>
            <a:r>
              <a:rPr lang="en-GB" sz="1700" dirty="0" err="1" smtClean="0"/>
              <a:t>Loranger</a:t>
            </a:r>
            <a:r>
              <a:rPr lang="en-GB" sz="1700" dirty="0" smtClean="0"/>
              <a:t> </a:t>
            </a:r>
            <a:r>
              <a:rPr lang="en-GB" sz="1700" dirty="0"/>
              <a:t>and </a:t>
            </a:r>
            <a:r>
              <a:rPr lang="en-GB" sz="1700" dirty="0" err="1"/>
              <a:t>Nodder</a:t>
            </a:r>
            <a:r>
              <a:rPr lang="en-GB" sz="1700" dirty="0"/>
              <a:t>, 2006</a:t>
            </a:r>
          </a:p>
          <a:p>
            <a:pPr eaLnBrk="1" hangingPunct="1">
              <a:lnSpc>
                <a:spcPct val="80000"/>
              </a:lnSpc>
              <a:buFontTx/>
              <a:buNone/>
            </a:pPr>
            <a:endParaRPr lang="en-GB" sz="1700" dirty="0"/>
          </a:p>
          <a:p>
            <a:pPr eaLnBrk="1" hangingPunct="1">
              <a:lnSpc>
                <a:spcPct val="80000"/>
              </a:lnSpc>
              <a:buFontTx/>
              <a:buNone/>
            </a:pPr>
            <a:endParaRPr lang="en-GB" sz="1700" dirty="0"/>
          </a:p>
        </p:txBody>
      </p:sp>
    </p:spTree>
    <p:extLst>
      <p:ext uri="{BB962C8B-B14F-4D97-AF65-F5344CB8AC3E}">
        <p14:creationId xmlns:p14="http://schemas.microsoft.com/office/powerpoint/2010/main" val="3278283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B2B Exercise</a:t>
            </a:r>
            <a:endParaRPr lang="en-GB" dirty="0"/>
          </a:p>
        </p:txBody>
      </p:sp>
      <p:sp>
        <p:nvSpPr>
          <p:cNvPr id="3" name="Content Placeholder 2"/>
          <p:cNvSpPr>
            <a:spLocks noGrp="1"/>
          </p:cNvSpPr>
          <p:nvPr>
            <p:ph idx="1"/>
          </p:nvPr>
        </p:nvSpPr>
        <p:spPr/>
        <p:txBody>
          <a:bodyPr>
            <a:normAutofit/>
          </a:bodyPr>
          <a:lstStyle/>
          <a:p>
            <a:r>
              <a:rPr lang="en-GB" dirty="0" smtClean="0"/>
              <a:t>Visit grainger.com, select a product line and look for evidence of support for the 6 phases of B2B purchase:</a:t>
            </a:r>
          </a:p>
          <a:p>
            <a:pPr>
              <a:lnSpc>
                <a:spcPct val="80000"/>
              </a:lnSpc>
              <a:buNone/>
            </a:pPr>
            <a:r>
              <a:rPr lang="en-GB" sz="1700" b="1" dirty="0" smtClean="0"/>
              <a:t>Phase 1: Research</a:t>
            </a:r>
          </a:p>
          <a:p>
            <a:pPr>
              <a:lnSpc>
                <a:spcPct val="80000"/>
              </a:lnSpc>
              <a:buNone/>
            </a:pPr>
            <a:r>
              <a:rPr lang="en-GB" sz="1700" b="1" dirty="0" smtClean="0"/>
              <a:t>Phase 2: Relationship</a:t>
            </a:r>
            <a:endParaRPr lang="en-GB" sz="1700" dirty="0" smtClean="0"/>
          </a:p>
          <a:p>
            <a:pPr>
              <a:lnSpc>
                <a:spcPct val="80000"/>
              </a:lnSpc>
              <a:buNone/>
            </a:pPr>
            <a:r>
              <a:rPr lang="en-GB" sz="1700" b="1" dirty="0" smtClean="0"/>
              <a:t>Phase 3: Decide</a:t>
            </a:r>
          </a:p>
          <a:p>
            <a:pPr>
              <a:lnSpc>
                <a:spcPct val="80000"/>
              </a:lnSpc>
              <a:buNone/>
            </a:pPr>
            <a:r>
              <a:rPr lang="en-GB" sz="1700" b="1" dirty="0" smtClean="0"/>
              <a:t>Phase 4: Buy</a:t>
            </a:r>
          </a:p>
          <a:p>
            <a:pPr>
              <a:lnSpc>
                <a:spcPct val="80000"/>
              </a:lnSpc>
              <a:buNone/>
            </a:pPr>
            <a:r>
              <a:rPr lang="en-GB" sz="1700" b="1" dirty="0" smtClean="0"/>
              <a:t>Phase 5: Support/maintain</a:t>
            </a:r>
          </a:p>
          <a:p>
            <a:pPr>
              <a:lnSpc>
                <a:spcPct val="80000"/>
              </a:lnSpc>
              <a:buNone/>
            </a:pPr>
            <a:r>
              <a:rPr lang="en-GB" sz="1700" b="1" dirty="0" smtClean="0"/>
              <a:t>Phase 6: Replace</a:t>
            </a:r>
            <a:endParaRPr lang="en-GB" dirty="0"/>
          </a:p>
        </p:txBody>
      </p:sp>
    </p:spTree>
    <p:extLst>
      <p:ext uri="{BB962C8B-B14F-4D97-AF65-F5344CB8AC3E}">
        <p14:creationId xmlns:p14="http://schemas.microsoft.com/office/powerpoint/2010/main" val="11973079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637</Words>
  <Application>Microsoft Office PowerPoint</Application>
  <PresentationFormat>Widescreen</PresentationFormat>
  <Paragraphs>50</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Analysing user tasks for E-Commerce</vt:lpstr>
      <vt:lpstr>Why concentrate on user tasks?</vt:lpstr>
      <vt:lpstr>User Context</vt:lpstr>
      <vt:lpstr>The B2C Purchase Task</vt:lpstr>
      <vt:lpstr>B2C Purchase Task</vt:lpstr>
      <vt:lpstr>B2C Exercise</vt:lpstr>
      <vt:lpstr>The 6 Phases of B2B E-Commerce Purchase</vt:lpstr>
      <vt:lpstr>B2B Exercise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user tasks for E-Commerce</dc:title>
  <dc:creator>Sue Maw</dc:creator>
  <cp:lastModifiedBy>Sue Maw</cp:lastModifiedBy>
  <cp:revision>1</cp:revision>
  <dcterms:created xsi:type="dcterms:W3CDTF">2016-12-13T08:55:19Z</dcterms:created>
  <dcterms:modified xsi:type="dcterms:W3CDTF">2016-12-13T08:57:19Z</dcterms:modified>
</cp:coreProperties>
</file>