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charts/chart3.xml" ContentType="application/vnd.openxmlformats-officedocument.drawingml.chart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notesMasterIdLst>
    <p:notesMasterId r:id="rId18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notesMaster" Target="notesMasters/notesMaster1.xml"/><Relationship Id="rId19" Type="http://schemas.openxmlformats.org/officeDocument/2006/relationships/presProps" Target="presProps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/Relationships>
</file>

<file path=ppt/charts/_rels/chart1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Annual revenue</c:v>
                </c:pt>
              </c:strCache>
            </c:strRef>
          </c:tx>
          <c:spPr>
            <a:solidFill>
              <a:srgbClr val="1E2761"/>
            </a:solidFill>
            <a:effectLst/>
          </c:spPr>
          <c:invertIfNegative val="0"/>
          <c:dLbls>
            <c:numFmt formatCode="£#,##0" sourceLinked="0"/>
            <c:txPr>
              <a:bodyPr/>
              <a:lstStyle/>
              <a:p>
                <a:pPr>
                  <a:defRPr b="0" i="0" strike="noStrike" sz="1100" u="none">
                    <a:solidFill>
                      <a:srgbClr val="1A1A1A"/>
                    </a:solidFill>
                    <a:latin typeface="Arial"/>
                  </a:defRPr>
                </a:p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dPt>
            <c:idx val="0"/>
            <c:invertIfNegative val="0"/>
            <c:bubble3D val="0"/>
            <c:spPr>
              <a:solidFill>
                <a:srgbClr val="1E2761"/>
              </a:solidFill>
              <a:effectLst/>
            </c:spPr>
          </c:dPt>
          <c:dPt>
            <c:idx val="1"/>
            <c:invertIfNegative val="0"/>
            <c:bubble3D val="0"/>
            <c:spPr>
              <a:solidFill>
                <a:srgbClr val="C9A227"/>
              </a:solidFill>
              <a:effectLst/>
            </c:spPr>
          </c:dPt>
          <c:cat>
            <c:multiLvlStrRef>
              <c:f>Sheet1!$A$2:$A$3</c:f>
              <c:multiLvlStrCache>
                <c:ptCount val="2"/>
                <c:lvl>
                  <c:pt idx="0">
                    <c:v>Retainer fees</c:v>
                  </c:pt>
                  <c:pt idx="1">
                    <c:v>KPI bonuses</c:v>
                  </c:pt>
                </c:lvl>
              </c:multiLvlStrCache>
            </c:multiLvl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420000</c:v>
                </c:pt>
                <c:pt idx="1">
                  <c:v>1012164</c:v>
                </c:pt>
              </c:numCache>
            </c:numRef>
          </c:val>
        </c:ser>
        <c:dLbls>
          <c:numFmt formatCode="£#,##0" sourceLinked="0"/>
          <c:txPr>
            <a:bodyPr/>
            <a:lstStyle/>
            <a:p>
              <a:pPr>
                <a:defRPr b="0" i="0" strike="noStrike" sz="1100" u="none">
                  <a:solidFill>
                    <a:srgbClr val="1A1A1A"/>
                  </a:solidFill>
                  <a:latin typeface="Arial"/>
                </a:defRPr>
              </a:pPr>
            </a:p>
          </c:txPr>
          <c:showLegendKey val="0"/>
          <c:showVal val="1"/>
          <c:showCatName val="0"/>
          <c:showSerName val="0"/>
          <c:showPercent val="0"/>
          <c:showBubbleSize val="0"/>
          <c:showLeaderLines val="0"/>
        </c:dLbls>
        <c:gapWidth val="150"/>
        <c:overlap val="0"/>
        <c:axId val="2094734554"/>
        <c:axId val="2094734552"/>
        <c:axId val="2094734556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100" b="0" i="0" u="none" strike="noStrike">
                <a:solidFill>
                  <a:srgbClr val="1A1A1A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noMultiLvlLbl val="1"/>
      </c:catAx>
      <c:valAx>
        <c:axId val="2094734552"/>
        <c:scaling>
          <c:orientation val="minMax"/>
        </c:scaling>
        <c:delete val="1"/>
        <c:axPos val="l"/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solidFill>
          <a:srgbClr val="FFFFFF"/>
        </a:solidFill>
        <a:ln>
          <a:noFill/>
        </a:ln>
        <a:effectLst/>
      </c:spPr>
    </c:plotArea>
    <c:plotVisOnly val="1"/>
    <c:dispBlanksAs val="span"/>
  </c:chart>
  <c:spPr>
    <a:noFill/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Costs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1E2761"/>
              </a:solidFill>
              <a:effectLst/>
            </c:spPr>
          </c:dPt>
          <c:dPt>
            <c:idx val="1"/>
            <c:bubble3D val="0"/>
            <c:spPr>
              <a:solidFill>
                <a:srgbClr val="C9A227"/>
              </a:solidFill>
              <a:effectLst/>
            </c:spPr>
          </c:dPt>
          <c:dLbls>
            <c:dLbl>
              <c:idx val="0"/>
              <c:numFmt formatCode="£#,##0" sourceLinked="0"/>
              <c:spPr/>
              <c:txPr>
                <a:bodyPr/>
                <a:lstStyle/>
                <a:p>
                  <a:pPr>
                    <a:defRPr sz="11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1"/>
              <c:numFmt formatCode="£#,##0" sourceLinked="0"/>
              <c:spPr/>
              <c:txPr>
                <a:bodyPr/>
                <a:lstStyle/>
                <a:p>
                  <a:pPr>
                    <a:defRPr sz="11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</c:dLbl>
            <c:numFmt formatCode="£#,##0" sourceLinked="0"/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</a:p>
            </c:txPr>
            <c:dLblPos val="ctr"/>
            <c:showLegendKey val="0"/>
            <c:showVal val="0"/>
            <c:showCatName val="1"/>
            <c:showSerName val="0"/>
            <c:showPercent val="1"/>
            <c:showBubbleSize val="0"/>
            <c:showLeaderLines val="0"/>
          </c:dLbls>
          <c:cat>
            <c:strRef>
              <c:f>Sheet1!$A$2:$A$3</c:f>
              <c:strCache>
                <c:ptCount val="2"/>
                <c:pt idx="0">
                  <c:v>Fixed costs</c:v>
                </c:pt>
                <c:pt idx="1">
                  <c:v>Variable costs</c:v>
                </c:pt>
              </c:strCache>
            </c:strRef>
          </c:cat>
          <c:val>
            <c:numRef>
              <c:f>Sheet1!$B$2:$B$3</c:f>
              <c:numCache>
                <c:ptCount val="2"/>
                <c:pt idx="0">
                  <c:v>43050</c:v>
                </c:pt>
                <c:pt idx="1">
                  <c:v>3000</c:v>
                </c:pt>
              </c:numCache>
            </c:numRef>
          </c:val>
        </c:ser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050">
              <a:solidFill>
                <a:srgbClr val="1A1A1A"/>
              </a:solidFill>
            </a:defRPr>
          </a:pPr>
          <a:endParaRPr lang="en-US"/>
        </a:p>
      </c:txPr>
    </c:legend>
    <c:plotVisOnly val="1"/>
    <c:dispBlanksAs val="span"/>
  </c:chart>
  <c:spPr>
    <a:noFill/>
    <a:ln>
      <a:noFill/>
    </a:ln>
    <a:effectLst/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autoTitleDeleted val="1"/>
    <c:plotArea>
      <c:layout/>
      <c:lineChart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Total revenue</c:v>
                </c:pt>
              </c:strCache>
            </c:strRef>
          </c:tx>
          <c:spPr>
            <a:solidFill>
              <a:srgbClr val="1E2761"/>
            </a:solidFill>
            <a:ln w="31750" cap="flat">
              <a:solidFill>
                <a:srgbClr val="1E2761"/>
              </a:solidFill>
              <a:prstDash val="solid"/>
              <a:round/>
            </a:ln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1200" u="none">
                    <a:solidFill>
                      <a:srgbClr val="000000"/>
                    </a:solidFill>
                    <a:latin typeface="Arial"/>
                  </a:defRPr>
                </a:p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marker>
            <c:symbol val="circle"/>
            <c:size val="5"/>
            <c:spPr>
              <a:solidFill>
                <a:srgbClr val="1E2761"/>
              </a:solidFill>
              <a:ln w="9525" cap="flat">
                <a:solidFill>
                  <a:srgbClr val="1E2761"/>
                </a:solidFill>
                <a:prstDash val="solid"/>
                <a:round/>
              </a:ln>
              <a:effectLst/>
            </c:spPr>
          </c:marker>
          <c:cat>
            <c:multiLvlStrRef>
              <c:f>Sheet1!$A$2:$A$13</c:f>
              <c:multiLvlStrCache>
                <c:ptCount val="12"/>
                <c:lvl>
                  <c:pt idx="0">
                    <c:v>M1</c:v>
                  </c:pt>
                  <c:pt idx="1">
                    <c:v>M2</c:v>
                  </c:pt>
                  <c:pt idx="2">
                    <c:v>M3</c:v>
                  </c:pt>
                  <c:pt idx="3">
                    <c:v>M4</c:v>
                  </c:pt>
                  <c:pt idx="4">
                    <c:v>M5</c:v>
                  </c:pt>
                  <c:pt idx="5">
                    <c:v>M6</c:v>
                  </c:pt>
                  <c:pt idx="6">
                    <c:v>M7</c:v>
                  </c:pt>
                  <c:pt idx="7">
                    <c:v>M8</c:v>
                  </c:pt>
                  <c:pt idx="8">
                    <c:v>M9</c:v>
                  </c:pt>
                  <c:pt idx="9">
                    <c:v>M10</c:v>
                  </c:pt>
                  <c:pt idx="10">
                    <c:v>M11</c:v>
                  </c:pt>
                  <c:pt idx="11">
                    <c:v>M12</c:v>
                  </c:pt>
                </c:lvl>
              </c:multiLvlStrCache>
            </c:multiLvlStrRef>
          </c:cat>
          <c:val>
            <c:numRef>
              <c:f>Sheet1!$B$2:$B$13</c:f>
              <c:numCache>
                <c:formatCode>General</c:formatCode>
                <c:ptCount val="12"/>
                <c:pt idx="0">
                  <c:v>5000</c:v>
                </c:pt>
                <c:pt idx="1">
                  <c:v>15000</c:v>
                </c:pt>
                <c:pt idx="2">
                  <c:v>54000</c:v>
                </c:pt>
                <c:pt idx="3">
                  <c:v>70690</c:v>
                </c:pt>
                <c:pt idx="4">
                  <c:v>88938</c:v>
                </c:pt>
                <c:pt idx="5">
                  <c:v>108920</c:v>
                </c:pt>
                <c:pt idx="6">
                  <c:v>130816</c:v>
                </c:pt>
                <c:pt idx="7">
                  <c:v>172030</c:v>
                </c:pt>
                <c:pt idx="8">
                  <c:v>181180</c:v>
                </c:pt>
                <c:pt idx="9">
                  <c:v>191020</c:v>
                </c:pt>
                <c:pt idx="10">
                  <c:v>201600</c:v>
                </c:pt>
                <c:pt idx="11">
                  <c:v>212970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Total operating costs</c:v>
                </c:pt>
              </c:strCache>
            </c:strRef>
          </c:tx>
          <c:spPr>
            <a:solidFill>
              <a:srgbClr val="A3312C"/>
            </a:solidFill>
            <a:ln w="31750" cap="flat">
              <a:solidFill>
                <a:srgbClr val="A3312C"/>
              </a:solidFill>
              <a:prstDash val="solid"/>
              <a:round/>
            </a:ln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1200" u="none">
                    <a:solidFill>
                      <a:srgbClr val="000000"/>
                    </a:solidFill>
                    <a:latin typeface="Arial"/>
                  </a:defRPr>
                </a:p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marker>
            <c:symbol val="circle"/>
            <c:size val="5"/>
            <c:spPr>
              <a:solidFill>
                <a:srgbClr val="A3312C"/>
              </a:solidFill>
              <a:ln w="9525" cap="flat">
                <a:solidFill>
                  <a:srgbClr val="A3312C"/>
                </a:solidFill>
                <a:prstDash val="solid"/>
                <a:round/>
              </a:ln>
              <a:effectLst/>
            </c:spPr>
          </c:marker>
          <c:cat>
            <c:multiLvlStrRef>
              <c:f>Sheet1!$A$2:$A$13</c:f>
              <c:multiLvlStrCache>
                <c:ptCount val="12"/>
                <c:lvl>
                  <c:pt idx="0">
                    <c:v>M1</c:v>
                  </c:pt>
                  <c:pt idx="1">
                    <c:v>M2</c:v>
                  </c:pt>
                  <c:pt idx="2">
                    <c:v>M3</c:v>
                  </c:pt>
                  <c:pt idx="3">
                    <c:v>M4</c:v>
                  </c:pt>
                  <c:pt idx="4">
                    <c:v>M5</c:v>
                  </c:pt>
                  <c:pt idx="5">
                    <c:v>M6</c:v>
                  </c:pt>
                  <c:pt idx="6">
                    <c:v>M7</c:v>
                  </c:pt>
                  <c:pt idx="7">
                    <c:v>M8</c:v>
                  </c:pt>
                  <c:pt idx="8">
                    <c:v>M9</c:v>
                  </c:pt>
                  <c:pt idx="9">
                    <c:v>M10</c:v>
                  </c:pt>
                  <c:pt idx="10">
                    <c:v>M11</c:v>
                  </c:pt>
                  <c:pt idx="11">
                    <c:v>M12</c:v>
                  </c:pt>
                </c:lvl>
              </c:multiLvlStrCache>
            </c:multiLvlStrRef>
          </c:cat>
          <c:val>
            <c:numRef>
              <c:f>Sheet1!$C$2:$C$13</c:f>
              <c:numCache>
                <c:formatCode>General</c:formatCode>
                <c:ptCount val="12"/>
                <c:pt idx="0">
                  <c:v>2700</c:v>
                </c:pt>
                <c:pt idx="1">
                  <c:v>2700</c:v>
                </c:pt>
                <c:pt idx="2">
                  <c:v>2700</c:v>
                </c:pt>
                <c:pt idx="3">
                  <c:v>4200</c:v>
                </c:pt>
                <c:pt idx="4">
                  <c:v>4200</c:v>
                </c:pt>
                <c:pt idx="5">
                  <c:v>4800</c:v>
                </c:pt>
                <c:pt idx="6">
                  <c:v>4800</c:v>
                </c:pt>
                <c:pt idx="7">
                  <c:v>4800</c:v>
                </c:pt>
                <c:pt idx="8">
                  <c:v>4800</c:v>
                </c:pt>
                <c:pt idx="9">
                  <c:v>4800</c:v>
                </c:pt>
                <c:pt idx="10">
                  <c:v>4800</c:v>
                </c:pt>
                <c:pt idx="11">
                  <c:v>4800</c:v>
                </c:pt>
              </c:numCache>
            </c:numRef>
          </c:val>
          <c:smooth val="0"/>
        </c:ser>
        <c:dLbls>
          <c:numFmt formatCode="#,##0" sourceLinked="0"/>
          <c:txPr>
            <a:bodyPr/>
            <a:lstStyle/>
            <a:p>
              <a:pPr>
                <a:defRPr b="0" i="0" strike="noStrike" sz="1200" u="none">
                  <a:solidFill>
                    <a:srgbClr val="000000"/>
                  </a:solidFill>
                  <a:latin typeface="Arial"/>
                </a:defRPr>
              </a:pPr>
            </a:p>
          </c:txPr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marker val="1"/>
        <c:axId val="2094734554"/>
        <c:axId val="2094734552"/>
        <c:axId val="2094734556"/>
      </c:line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1A1A1A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12700" cap="flat">
              <a:solidFill>
                <a:srgbClr val="EEEEEE"/>
              </a:solidFill>
              <a:prstDash val="solid"/>
              <a:round/>
            </a:ln>
          </c:spPr>
        </c:majorGridlines>
        <c:numFmt formatCode="£#,##0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50" b="0" i="0" u="none" strike="noStrike">
                <a:solidFill>
                  <a:srgbClr val="1A1A1A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100">
              <a:solidFill>
                <a:srgbClr val="1A1A1A"/>
              </a:solidFill>
            </a:defRPr>
          </a:pPr>
          <a:endParaRPr lang="en-US"/>
        </a:p>
      </c:txPr>
    </c:legend>
    <c:plotVisOnly val="1"/>
    <c:dispBlanksAs val="span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chart" Target="/ppt/charts/chart1.xml"/><Relationship Id="rId2" Type="http://schemas.openxmlformats.org/officeDocument/2006/relationships/chart" Target="/ppt/charts/chart2.xml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chart" Target="/ppt/charts/chart3.xml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C9A227"/>
          </a:solidFill>
          <a:ln/>
        </p:spPr>
      </p:sp>
      <p:sp>
        <p:nvSpPr>
          <p:cNvPr id="4" name="Text 2"/>
          <p:cNvSpPr/>
          <p:nvPr/>
        </p:nvSpPr>
        <p:spPr>
          <a:xfrm>
            <a:off x="822960" y="1371600"/>
            <a:ext cx="10545775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spc="200" kern="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MANAGING ENTERPRISE IN THE 21ST CENTURY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822960" y="2377440"/>
            <a:ext cx="10545775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C9A2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Plan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822960" y="2788920"/>
            <a:ext cx="10545775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6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OBGTeam</a:t>
            </a:r>
            <a:endParaRPr lang="en-US" sz="6400" dirty="0"/>
          </a:p>
        </p:txBody>
      </p:sp>
      <p:sp>
        <p:nvSpPr>
          <p:cNvPr id="7" name="Text 5"/>
          <p:cNvSpPr/>
          <p:nvPr/>
        </p:nvSpPr>
        <p:spPr>
          <a:xfrm>
            <a:off x="822960" y="3977640"/>
            <a:ext cx="9814255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Outsourced Business Growth Team — scaling from operational excellence to roll-up expansion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822960" y="4846320"/>
            <a:ext cx="2011680" cy="0"/>
          </a:xfrm>
          <a:prstGeom prst="line">
            <a:avLst/>
          </a:prstGeom>
          <a:noFill/>
          <a:ln w="25400">
            <a:solidFill>
              <a:srgbClr val="C9A227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822960" y="5074920"/>
            <a:ext cx="10545775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30000"/>
              </a:lnSpc>
              <a:buNone/>
            </a:pPr>
            <a:r>
              <a:rPr lang="en-US" sz="13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Certificate in Higher Education Business Skills for the Workplace
</a:t>
            </a:r>
            <a:pPr indent="0" marL="0">
              <a:lnSpc>
                <a:spcPct val="130000"/>
              </a:lnSpc>
              <a:buNone/>
            </a:pPr>
            <a:r>
              <a:rPr lang="en-US" sz="13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Weekend Group 2  ·  ID 2517536
</a:t>
            </a:r>
            <a:pPr indent="0" marL="0">
              <a:lnSpc>
                <a:spcPct val="13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Roman Kotyk
</a:t>
            </a:r>
            <a:pPr indent="0" marL="0">
              <a:lnSpc>
                <a:spcPct val="130000"/>
              </a:lnSpc>
              <a:buNone/>
            </a:pPr>
            <a:r>
              <a:rPr lang="en-US" sz="13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Thomas Adeyemi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Text 1"/>
          <p:cNvSpPr/>
          <p:nvPr/>
        </p:nvSpPr>
        <p:spPr>
          <a:xfrm>
            <a:off x="548640" y="256032"/>
            <a:ext cx="11094415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Table of contents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640080" y="1600200"/>
            <a:ext cx="685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C9A22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1325880" y="1600200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indent="0" marL="0">
              <a:buNone/>
            </a:pPr>
            <a:r>
              <a:rPr lang="en-US" sz="15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1325880" y="1947672"/>
            <a:ext cx="4754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Founder &amp; team credibility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640080" y="2468880"/>
            <a:ext cx="5349240" cy="0"/>
          </a:xfrm>
          <a:prstGeom prst="line">
            <a:avLst/>
          </a:prstGeom>
          <a:noFill/>
          <a:ln w="9525">
            <a:solidFill>
              <a:srgbClr val="DDDDDD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6400800" y="1600200"/>
            <a:ext cx="685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C9A22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400" dirty="0"/>
          </a:p>
        </p:txBody>
      </p:sp>
      <p:sp>
        <p:nvSpPr>
          <p:cNvPr id="9" name="Text 7"/>
          <p:cNvSpPr/>
          <p:nvPr/>
        </p:nvSpPr>
        <p:spPr>
          <a:xfrm>
            <a:off x="7086600" y="1600200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indent="0" marL="0">
              <a:buNone/>
            </a:pPr>
            <a:r>
              <a:rPr lang="en-US" sz="15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 of the Business Idea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7086600" y="1947672"/>
            <a:ext cx="4754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 model and market need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6400800" y="2468880"/>
            <a:ext cx="5349240" cy="0"/>
          </a:xfrm>
          <a:prstGeom prst="line">
            <a:avLst/>
          </a:prstGeom>
          <a:noFill/>
          <a:ln w="9525">
            <a:solidFill>
              <a:srgbClr val="DDDDDD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40080" y="2807208"/>
            <a:ext cx="685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C9A22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400" dirty="0"/>
          </a:p>
        </p:txBody>
      </p:sp>
      <p:sp>
        <p:nvSpPr>
          <p:cNvPr id="13" name="Text 11"/>
          <p:cNvSpPr/>
          <p:nvPr/>
        </p:nvSpPr>
        <p:spPr>
          <a:xfrm>
            <a:off x="1325880" y="2807208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indent="0" marL="0">
              <a:buNone/>
            </a:pPr>
            <a:r>
              <a:rPr lang="en-US" sz="15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Legal Format &amp; Management Structure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1325880" y="3154680"/>
            <a:ext cx="4754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LLP structure and organisational chart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640080" y="3675888"/>
            <a:ext cx="5349240" cy="0"/>
          </a:xfrm>
          <a:prstGeom prst="line">
            <a:avLst/>
          </a:prstGeom>
          <a:noFill/>
          <a:ln w="9525">
            <a:solidFill>
              <a:srgbClr val="DDDDDD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6400800" y="2807208"/>
            <a:ext cx="685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C9A22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2400" dirty="0"/>
          </a:p>
        </p:txBody>
      </p:sp>
      <p:sp>
        <p:nvSpPr>
          <p:cNvPr id="17" name="Text 15"/>
          <p:cNvSpPr/>
          <p:nvPr/>
        </p:nvSpPr>
        <p:spPr>
          <a:xfrm>
            <a:off x="7086600" y="2807208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indent="0" marL="0">
              <a:buNone/>
            </a:pPr>
            <a:r>
              <a:rPr lang="en-US" sz="15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PESTEL &amp; SWOT Analysis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7086600" y="3154680"/>
            <a:ext cx="4754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External environment and internal position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6400800" y="3675888"/>
            <a:ext cx="5349240" cy="0"/>
          </a:xfrm>
          <a:prstGeom prst="line">
            <a:avLst/>
          </a:prstGeom>
          <a:noFill/>
          <a:ln w="9525">
            <a:solidFill>
              <a:srgbClr val="DDDDDD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640080" y="4014216"/>
            <a:ext cx="685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C9A22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05</a:t>
            </a:r>
            <a:endParaRPr lang="en-US" sz="2400" dirty="0"/>
          </a:p>
        </p:txBody>
      </p:sp>
      <p:sp>
        <p:nvSpPr>
          <p:cNvPr id="21" name="Text 19"/>
          <p:cNvSpPr/>
          <p:nvPr/>
        </p:nvSpPr>
        <p:spPr>
          <a:xfrm>
            <a:off x="1325880" y="4014216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indent="0" marL="0">
              <a:buNone/>
            </a:pPr>
            <a:r>
              <a:rPr lang="en-US" sz="15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Marketing Strategy</a:t>
            </a:r>
            <a:endParaRPr lang="en-US" sz="1500" dirty="0"/>
          </a:p>
        </p:txBody>
      </p:sp>
      <p:sp>
        <p:nvSpPr>
          <p:cNvPr id="22" name="Text 20"/>
          <p:cNvSpPr/>
          <p:nvPr/>
        </p:nvSpPr>
        <p:spPr>
          <a:xfrm>
            <a:off x="1325880" y="4361688"/>
            <a:ext cx="4754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market, segments and the 4Ps</a:t>
            </a:r>
            <a:endParaRPr lang="en-US" sz="1100" dirty="0"/>
          </a:p>
        </p:txBody>
      </p:sp>
      <p:sp>
        <p:nvSpPr>
          <p:cNvPr id="23" name="Shape 21"/>
          <p:cNvSpPr/>
          <p:nvPr/>
        </p:nvSpPr>
        <p:spPr>
          <a:xfrm>
            <a:off x="640080" y="4882896"/>
            <a:ext cx="5349240" cy="0"/>
          </a:xfrm>
          <a:prstGeom prst="line">
            <a:avLst/>
          </a:prstGeom>
          <a:noFill/>
          <a:ln w="9525">
            <a:solidFill>
              <a:srgbClr val="DDDDDD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6400800" y="4014216"/>
            <a:ext cx="685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C9A22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06</a:t>
            </a:r>
            <a:endParaRPr lang="en-US" sz="2400" dirty="0"/>
          </a:p>
        </p:txBody>
      </p:sp>
      <p:sp>
        <p:nvSpPr>
          <p:cNvPr id="25" name="Text 23"/>
          <p:cNvSpPr/>
          <p:nvPr/>
        </p:nvSpPr>
        <p:spPr>
          <a:xfrm>
            <a:off x="7086600" y="4014216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indent="0" marL="0">
              <a:buNone/>
            </a:pPr>
            <a:r>
              <a:rPr lang="en-US" sz="15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Funding &amp; Financial Plan</a:t>
            </a:r>
            <a:endParaRPr lang="en-US" sz="1500" dirty="0"/>
          </a:p>
        </p:txBody>
      </p:sp>
      <p:sp>
        <p:nvSpPr>
          <p:cNvPr id="26" name="Text 24"/>
          <p:cNvSpPr/>
          <p:nvPr/>
        </p:nvSpPr>
        <p:spPr>
          <a:xfrm>
            <a:off x="7086600" y="4361688"/>
            <a:ext cx="4754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 of finance, forecast, break-even</a:t>
            </a:r>
            <a:endParaRPr lang="en-US" sz="1100" dirty="0"/>
          </a:p>
        </p:txBody>
      </p:sp>
      <p:sp>
        <p:nvSpPr>
          <p:cNvPr id="27" name="Shape 25"/>
          <p:cNvSpPr/>
          <p:nvPr/>
        </p:nvSpPr>
        <p:spPr>
          <a:xfrm>
            <a:off x="6400800" y="4882896"/>
            <a:ext cx="5349240" cy="0"/>
          </a:xfrm>
          <a:prstGeom prst="line">
            <a:avLst/>
          </a:prstGeom>
          <a:noFill/>
          <a:ln w="9525">
            <a:solidFill>
              <a:srgbClr val="DDDDDD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640080" y="5221224"/>
            <a:ext cx="685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C9A22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07</a:t>
            </a:r>
            <a:endParaRPr lang="en-US" sz="2400" dirty="0"/>
          </a:p>
        </p:txBody>
      </p:sp>
      <p:sp>
        <p:nvSpPr>
          <p:cNvPr id="29" name="Text 27"/>
          <p:cNvSpPr/>
          <p:nvPr/>
        </p:nvSpPr>
        <p:spPr>
          <a:xfrm>
            <a:off x="1325880" y="5221224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indent="0" marL="0">
              <a:buNone/>
            </a:pPr>
            <a:r>
              <a:rPr lang="en-US" sz="15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Milestones</a:t>
            </a:r>
            <a:endParaRPr lang="en-US" sz="1500" dirty="0"/>
          </a:p>
        </p:txBody>
      </p:sp>
      <p:sp>
        <p:nvSpPr>
          <p:cNvPr id="30" name="Text 28"/>
          <p:cNvSpPr/>
          <p:nvPr/>
        </p:nvSpPr>
        <p:spPr>
          <a:xfrm>
            <a:off x="1325880" y="5568696"/>
            <a:ext cx="4754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12-month roadmap</a:t>
            </a:r>
            <a:endParaRPr lang="en-US" sz="1100" dirty="0"/>
          </a:p>
        </p:txBody>
      </p:sp>
      <p:sp>
        <p:nvSpPr>
          <p:cNvPr id="31" name="Shape 29"/>
          <p:cNvSpPr/>
          <p:nvPr/>
        </p:nvSpPr>
        <p:spPr>
          <a:xfrm>
            <a:off x="640080" y="6089904"/>
            <a:ext cx="5349240" cy="0"/>
          </a:xfrm>
          <a:prstGeom prst="line">
            <a:avLst/>
          </a:prstGeom>
          <a:noFill/>
          <a:ln w="9525">
            <a:solidFill>
              <a:srgbClr val="DDDDDD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6400800" y="5221224"/>
            <a:ext cx="685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C9A22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08</a:t>
            </a:r>
            <a:endParaRPr lang="en-US" sz="2400" dirty="0"/>
          </a:p>
        </p:txBody>
      </p:sp>
      <p:sp>
        <p:nvSpPr>
          <p:cNvPr id="33" name="Text 31"/>
          <p:cNvSpPr/>
          <p:nvPr/>
        </p:nvSpPr>
        <p:spPr>
          <a:xfrm>
            <a:off x="7086600" y="5221224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indent="0" marL="0">
              <a:buNone/>
            </a:pPr>
            <a:r>
              <a:rPr lang="en-US" sz="15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Conclusions</a:t>
            </a:r>
            <a:endParaRPr lang="en-US" sz="1500" dirty="0"/>
          </a:p>
        </p:txBody>
      </p:sp>
      <p:sp>
        <p:nvSpPr>
          <p:cNvPr id="34" name="Shape 32"/>
          <p:cNvSpPr/>
          <p:nvPr/>
        </p:nvSpPr>
        <p:spPr>
          <a:xfrm>
            <a:off x="6400800" y="6089904"/>
            <a:ext cx="5349240" cy="0"/>
          </a:xfrm>
          <a:prstGeom prst="line">
            <a:avLst/>
          </a:prstGeom>
          <a:noFill/>
          <a:ln w="9525">
            <a:solidFill>
              <a:srgbClr val="DDDDDD"/>
            </a:solidFill>
            <a:prstDash val="solid"/>
          </a:ln>
        </p:spPr>
      </p:sp>
      <p:sp>
        <p:nvSpPr>
          <p:cNvPr id="35" name="Text 33"/>
          <p:cNvSpPr/>
          <p:nvPr/>
        </p:nvSpPr>
        <p:spPr>
          <a:xfrm>
            <a:off x="45720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OBGTeam — Business Plan</a:t>
            </a:r>
            <a:endParaRPr lang="en-US" sz="1000" dirty="0"/>
          </a:p>
        </p:txBody>
      </p:sp>
      <p:sp>
        <p:nvSpPr>
          <p:cNvPr id="36" name="Text 34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Text 1"/>
          <p:cNvSpPr/>
          <p:nvPr/>
        </p:nvSpPr>
        <p:spPr>
          <a:xfrm>
            <a:off x="548640" y="164592"/>
            <a:ext cx="11094415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spc="100" kern="0" dirty="0">
                <a:solidFill>
                  <a:srgbClr val="C9A2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11094415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Meet the founder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548640" y="1508760"/>
            <a:ext cx="3749040" cy="4663440"/>
          </a:xfrm>
          <a:prstGeom prst="roundRect">
            <a:avLst>
              <a:gd name="adj" fmla="val 1951"/>
            </a:avLst>
          </a:prstGeom>
          <a:solidFill>
            <a:srgbClr val="1E2761"/>
          </a:solidFill>
          <a:ln/>
        </p:spPr>
      </p:sp>
      <p:sp>
        <p:nvSpPr>
          <p:cNvPr id="6" name="Shape 4"/>
          <p:cNvSpPr/>
          <p:nvPr/>
        </p:nvSpPr>
        <p:spPr>
          <a:xfrm>
            <a:off x="1737360" y="1828800"/>
            <a:ext cx="1371600" cy="1371600"/>
          </a:xfrm>
          <a:prstGeom prst="ellipse">
            <a:avLst/>
          </a:prstGeom>
          <a:solidFill>
            <a:srgbClr val="C9A227"/>
          </a:solidFill>
          <a:ln/>
        </p:spPr>
      </p:sp>
      <p:sp>
        <p:nvSpPr>
          <p:cNvPr id="7" name="Text 5"/>
          <p:cNvSpPr/>
          <p:nvPr/>
        </p:nvSpPr>
        <p:spPr>
          <a:xfrm>
            <a:off x="1737360" y="1828800"/>
            <a:ext cx="137160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34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RK</a:t>
            </a:r>
            <a:endParaRPr lang="en-US" sz="3400" dirty="0"/>
          </a:p>
        </p:txBody>
      </p:sp>
      <p:sp>
        <p:nvSpPr>
          <p:cNvPr id="8" name="Text 6"/>
          <p:cNvSpPr/>
          <p:nvPr/>
        </p:nvSpPr>
        <p:spPr>
          <a:xfrm>
            <a:off x="777240" y="3337560"/>
            <a:ext cx="32918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Roman Kotyk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777240" y="3730752"/>
            <a:ext cx="3291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dirty="0">
                <a:solidFill>
                  <a:srgbClr val="C9A2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Founder &amp; CEO, OBGTeam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868680" y="4251960"/>
            <a:ext cx="3108960" cy="1737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12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Built and leads a team where every member brings 7–15 years of experience in business management and growth, with international, MBA-level backgrounds gained working with multi-million-pound turnover companies and organisations of 500+ staff.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4572000" y="1600200"/>
            <a:ext cx="6949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this business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4572000" y="1947672"/>
            <a:ext cx="6949440" cy="1051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SME owners are excellent operators but rarely have the time — or a safe way — to plan growth. The usual fix, hiring a Managing Director, is expensive and risky. OBGTeam offers a proven team for a comparable cost.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4572000" y="3108960"/>
            <a:ext cx="6949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 aim to achieve today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4572000" y="3456432"/>
            <a:ext cx="6949440" cy="1051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Show how OBGTeam turns that gap into a scalable, KPI-aligned consultancy — and, over time, a holding portfolio built on real, measured results rather than advice alone.</a:t>
            </a:r>
            <a:endParaRPr lang="en-US" sz="1250" dirty="0"/>
          </a:p>
        </p:txBody>
      </p:sp>
      <p:sp>
        <p:nvSpPr>
          <p:cNvPr id="15" name="Text 13"/>
          <p:cNvSpPr/>
          <p:nvPr/>
        </p:nvSpPr>
        <p:spPr>
          <a:xfrm>
            <a:off x="4572000" y="4617720"/>
            <a:ext cx="6949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Connection to the industry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4572000" y="4965192"/>
            <a:ext cx="6949440" cy="1051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 experience building and scaling operational teams for SMEs across services, manufacturing, trade and construction — the same sectors OBGTeam now serves.</a:t>
            </a:r>
            <a:endParaRPr lang="en-US" sz="1250" dirty="0"/>
          </a:p>
        </p:txBody>
      </p:sp>
      <p:sp>
        <p:nvSpPr>
          <p:cNvPr id="17" name="Text 15"/>
          <p:cNvSpPr/>
          <p:nvPr/>
        </p:nvSpPr>
        <p:spPr>
          <a:xfrm>
            <a:off x="45720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OBGTeam — Business Plan</a:t>
            </a:r>
            <a:endParaRPr lang="en-US" sz="1000" dirty="0"/>
          </a:p>
        </p:txBody>
      </p:sp>
      <p:sp>
        <p:nvSpPr>
          <p:cNvPr id="18" name="Text 16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Text 1"/>
          <p:cNvSpPr/>
          <p:nvPr/>
        </p:nvSpPr>
        <p:spPr>
          <a:xfrm>
            <a:off x="548640" y="164592"/>
            <a:ext cx="11094415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spc="100" kern="0" dirty="0">
                <a:solidFill>
                  <a:srgbClr val="C9A2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11094415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Overview of the business idea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48640" y="1371600"/>
            <a:ext cx="11064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00" b="1" i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OBGTeam replaces one risky hire with a proven team — paid mostly on results.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548640" y="2057400"/>
            <a:ext cx="3429000" cy="1783080"/>
          </a:xfrm>
          <a:prstGeom prst="roundRect">
            <a:avLst>
              <a:gd name="adj" fmla="val 4103"/>
            </a:avLst>
          </a:prstGeom>
          <a:solidFill>
            <a:srgbClr val="EAF0FC"/>
          </a:solidFill>
          <a:ln/>
        </p:spPr>
      </p:sp>
      <p:sp>
        <p:nvSpPr>
          <p:cNvPr id="7" name="Shape 5"/>
          <p:cNvSpPr/>
          <p:nvPr/>
        </p:nvSpPr>
        <p:spPr>
          <a:xfrm>
            <a:off x="777240" y="2286000"/>
            <a:ext cx="502920" cy="502920"/>
          </a:xfrm>
          <a:prstGeom prst="ellipse">
            <a:avLst/>
          </a:prstGeom>
          <a:solidFill>
            <a:srgbClr val="1E2761"/>
          </a:solidFill>
          <a:ln/>
        </p:spPr>
      </p:sp>
      <p:sp>
        <p:nvSpPr>
          <p:cNvPr id="8" name="Text 6"/>
          <p:cNvSpPr/>
          <p:nvPr/>
        </p:nvSpPr>
        <p:spPr>
          <a:xfrm>
            <a:off x="777240" y="22860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C9A22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777240" y="2880360"/>
            <a:ext cx="2971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Company audit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777240" y="3246120"/>
            <a:ext cx="297180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 study the client's business and identify its core problems.</a:t>
            </a:r>
            <a:endParaRPr lang="en-US" sz="1050" dirty="0"/>
          </a:p>
        </p:txBody>
      </p:sp>
      <p:sp>
        <p:nvSpPr>
          <p:cNvPr id="11" name="Text 9"/>
          <p:cNvSpPr/>
          <p:nvPr/>
        </p:nvSpPr>
        <p:spPr>
          <a:xfrm>
            <a:off x="3986784" y="2651760"/>
            <a:ext cx="2103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C9A2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000" dirty="0"/>
          </a:p>
        </p:txBody>
      </p:sp>
      <p:sp>
        <p:nvSpPr>
          <p:cNvPr id="12" name="Shape 10"/>
          <p:cNvSpPr/>
          <p:nvPr/>
        </p:nvSpPr>
        <p:spPr>
          <a:xfrm>
            <a:off x="4206240" y="2057400"/>
            <a:ext cx="3429000" cy="1783080"/>
          </a:xfrm>
          <a:prstGeom prst="roundRect">
            <a:avLst>
              <a:gd name="adj" fmla="val 4103"/>
            </a:avLst>
          </a:prstGeom>
          <a:solidFill>
            <a:srgbClr val="EAF0FC"/>
          </a:solidFill>
          <a:ln/>
        </p:spPr>
      </p:sp>
      <p:sp>
        <p:nvSpPr>
          <p:cNvPr id="13" name="Shape 11"/>
          <p:cNvSpPr/>
          <p:nvPr/>
        </p:nvSpPr>
        <p:spPr>
          <a:xfrm>
            <a:off x="4434840" y="2286000"/>
            <a:ext cx="502920" cy="502920"/>
          </a:xfrm>
          <a:prstGeom prst="ellipse">
            <a:avLst/>
          </a:prstGeom>
          <a:solidFill>
            <a:srgbClr val="1E2761"/>
          </a:solidFill>
          <a:ln/>
        </p:spPr>
      </p:sp>
      <p:sp>
        <p:nvSpPr>
          <p:cNvPr id="14" name="Text 12"/>
          <p:cNvSpPr/>
          <p:nvPr/>
        </p:nvSpPr>
        <p:spPr>
          <a:xfrm>
            <a:off x="4434840" y="22860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C9A22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4434840" y="2880360"/>
            <a:ext cx="2971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Strategy &amp; KPI plan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4434840" y="3246120"/>
            <a:ext cx="297180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clear, measurable growth plan built around agreed KPIs.</a:t>
            </a: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7644384" y="2651760"/>
            <a:ext cx="2103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C9A2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000" dirty="0"/>
          </a:p>
        </p:txBody>
      </p:sp>
      <p:sp>
        <p:nvSpPr>
          <p:cNvPr id="18" name="Shape 16"/>
          <p:cNvSpPr/>
          <p:nvPr/>
        </p:nvSpPr>
        <p:spPr>
          <a:xfrm>
            <a:off x="7863840" y="2057400"/>
            <a:ext cx="3429000" cy="1783080"/>
          </a:xfrm>
          <a:prstGeom prst="roundRect">
            <a:avLst>
              <a:gd name="adj" fmla="val 4103"/>
            </a:avLst>
          </a:prstGeom>
          <a:solidFill>
            <a:srgbClr val="EAF0FC"/>
          </a:solidFill>
          <a:ln/>
        </p:spPr>
      </p:sp>
      <p:sp>
        <p:nvSpPr>
          <p:cNvPr id="19" name="Shape 17"/>
          <p:cNvSpPr/>
          <p:nvPr/>
        </p:nvSpPr>
        <p:spPr>
          <a:xfrm>
            <a:off x="8092440" y="2286000"/>
            <a:ext cx="502920" cy="502920"/>
          </a:xfrm>
          <a:prstGeom prst="ellipse">
            <a:avLst/>
          </a:prstGeom>
          <a:solidFill>
            <a:srgbClr val="1E2761"/>
          </a:solidFill>
          <a:ln/>
        </p:spPr>
      </p:sp>
      <p:sp>
        <p:nvSpPr>
          <p:cNvPr id="20" name="Text 18"/>
          <p:cNvSpPr/>
          <p:nvPr/>
        </p:nvSpPr>
        <p:spPr>
          <a:xfrm>
            <a:off x="8092440" y="22860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C9A22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800" dirty="0"/>
          </a:p>
        </p:txBody>
      </p:sp>
      <p:sp>
        <p:nvSpPr>
          <p:cNvPr id="21" name="Text 19"/>
          <p:cNvSpPr/>
          <p:nvPr/>
        </p:nvSpPr>
        <p:spPr>
          <a:xfrm>
            <a:off x="8092440" y="2880360"/>
            <a:ext cx="2971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8092440" y="3246120"/>
            <a:ext cx="297180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 build real systems: structure, finance, hiring, sales, KPIs, training, website and funnel, AI tools.</a:t>
            </a:r>
            <a:endParaRPr lang="en-US" sz="1050" dirty="0"/>
          </a:p>
        </p:txBody>
      </p:sp>
      <p:sp>
        <p:nvSpPr>
          <p:cNvPr id="23" name="Shape 21"/>
          <p:cNvSpPr/>
          <p:nvPr/>
        </p:nvSpPr>
        <p:spPr>
          <a:xfrm>
            <a:off x="548640" y="4114800"/>
            <a:ext cx="5440680" cy="2057400"/>
          </a:xfrm>
          <a:prstGeom prst="roundRect">
            <a:avLst>
              <a:gd name="adj" fmla="val 3556"/>
            </a:avLst>
          </a:prstGeom>
          <a:solidFill>
            <a:srgbClr val="FFFFFF"/>
          </a:solidFill>
          <a:ln/>
        </p:spPr>
      </p:sp>
      <p:sp>
        <p:nvSpPr>
          <p:cNvPr id="24" name="Shape 22"/>
          <p:cNvSpPr/>
          <p:nvPr/>
        </p:nvSpPr>
        <p:spPr>
          <a:xfrm>
            <a:off x="548640" y="4114800"/>
            <a:ext cx="5440680" cy="2057400"/>
          </a:xfrm>
          <a:prstGeom prst="roundRect">
            <a:avLst>
              <a:gd name="adj" fmla="val 3556"/>
            </a:avLst>
          </a:prstGeom>
          <a:solidFill>
            <a:srgbClr val="FFFFFF"/>
          </a:solidFill>
          <a:ln w="12700">
            <a:solidFill>
              <a:srgbClr val="D9D9D9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777240" y="4251960"/>
            <a:ext cx="5029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Revenue model — aligned incentives</a:t>
            </a:r>
            <a:endParaRPr lang="en-US" sz="1300" dirty="0"/>
          </a:p>
        </p:txBody>
      </p:sp>
      <p:sp>
        <p:nvSpPr>
          <p:cNvPr id="26" name="Text 24"/>
          <p:cNvSpPr/>
          <p:nvPr/>
        </p:nvSpPr>
        <p:spPr>
          <a:xfrm>
            <a:off x="777240" y="4617720"/>
            <a:ext cx="502920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1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Fixed monthly retainer </a:t>
            </a:r>
            <a:pPr indent="0" marL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(≈ cost of one MD) + a </a:t>
            </a:r>
            <a:pPr indent="0" marL="0">
              <a:lnSpc>
                <a:spcPct val="120000"/>
              </a:lnSpc>
              <a:buNone/>
            </a:pPr>
            <a:r>
              <a:rPr lang="en-US" sz="11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KPI bonus</a:t>
            </a:r>
            <a:pPr indent="0" marL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paid only when the client's business actually grows.
</a:t>
            </a:r>
            <a:pPr indent="0" marL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After ~12 months of proven results, OBGTeam seeks an </a:t>
            </a:r>
            <a:pPr indent="0" marL="0">
              <a:lnSpc>
                <a:spcPct val="120000"/>
              </a:lnSpc>
              <a:buNone/>
            </a:pPr>
            <a:r>
              <a:rPr lang="en-US" sz="11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equity share</a:t>
            </a:r>
            <a:pPr indent="0" marL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turning a service fee into a long-term ownership stake and, eventually, a holding portfolio.</a:t>
            </a:r>
            <a:endParaRPr lang="en-US" sz="1150" dirty="0"/>
          </a:p>
        </p:txBody>
      </p:sp>
      <p:sp>
        <p:nvSpPr>
          <p:cNvPr id="27" name="Shape 25"/>
          <p:cNvSpPr/>
          <p:nvPr/>
        </p:nvSpPr>
        <p:spPr>
          <a:xfrm>
            <a:off x="6172200" y="4114800"/>
            <a:ext cx="5440680" cy="2057400"/>
          </a:xfrm>
          <a:prstGeom prst="roundRect">
            <a:avLst>
              <a:gd name="adj" fmla="val 3556"/>
            </a:avLst>
          </a:prstGeom>
          <a:solidFill>
            <a:srgbClr val="1E2761"/>
          </a:solidFill>
          <a:ln/>
        </p:spPr>
      </p:sp>
      <p:sp>
        <p:nvSpPr>
          <p:cNvPr id="28" name="Text 26"/>
          <p:cNvSpPr/>
          <p:nvPr/>
        </p:nvSpPr>
        <p:spPr>
          <a:xfrm>
            <a:off x="6400800" y="4251960"/>
            <a:ext cx="5029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C9A2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we serve</a:t>
            </a:r>
            <a:endParaRPr lang="en-US" sz="1300" dirty="0"/>
          </a:p>
        </p:txBody>
      </p:sp>
      <p:sp>
        <p:nvSpPr>
          <p:cNvPr id="29" name="Text 27"/>
          <p:cNvSpPr/>
          <p:nvPr/>
        </p:nvSpPr>
        <p:spPr>
          <a:xfrm>
            <a:off x="6400800" y="4617720"/>
            <a:ext cx="502920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SME owners with:
</a:t>
            </a:r>
            <a:pPr indent="0" marL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£80k+ monthly turnover
</a:t>
            </a:r>
            <a:pPr indent="0" marL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30%+ real profit margin
</a:t>
            </a:r>
            <a:pPr indent="0" marL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10+ employees
</a:t>
            </a:r>
            <a:pPr indent="0" marL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services, manufacturing, trade and construction — owners who want to step back from daily operations without betting the business on one hire.</a:t>
            </a:r>
            <a:endParaRPr lang="en-US" sz="1150" dirty="0"/>
          </a:p>
        </p:txBody>
      </p:sp>
      <p:sp>
        <p:nvSpPr>
          <p:cNvPr id="30" name="Text 28"/>
          <p:cNvSpPr/>
          <p:nvPr/>
        </p:nvSpPr>
        <p:spPr>
          <a:xfrm>
            <a:off x="45720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OBGTeam — Business Plan</a:t>
            </a:r>
            <a:endParaRPr lang="en-US" sz="1000" dirty="0"/>
          </a:p>
        </p:txBody>
      </p:sp>
      <p:sp>
        <p:nvSpPr>
          <p:cNvPr id="31" name="Text 29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Text 1"/>
          <p:cNvSpPr/>
          <p:nvPr/>
        </p:nvSpPr>
        <p:spPr>
          <a:xfrm>
            <a:off x="548640" y="164592"/>
            <a:ext cx="11094415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spc="100" kern="0" dirty="0">
                <a:solidFill>
                  <a:srgbClr val="C9A2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11094415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Legal format &amp; management structure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548640" y="1463040"/>
            <a:ext cx="11064240" cy="1691640"/>
          </a:xfrm>
          <a:prstGeom prst="roundRect">
            <a:avLst>
              <a:gd name="adj" fmla="val 4324"/>
            </a:avLst>
          </a:prstGeom>
          <a:solidFill>
            <a:srgbClr val="EAF0FC"/>
          </a:solidFill>
          <a:ln/>
        </p:spPr>
      </p:sp>
      <p:sp>
        <p:nvSpPr>
          <p:cNvPr id="6" name="Text 4"/>
          <p:cNvSpPr/>
          <p:nvPr/>
        </p:nvSpPr>
        <p:spPr>
          <a:xfrm>
            <a:off x="822960" y="1627632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Legal structure: Limited Liability Partnership (LLP)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822960" y="1993392"/>
            <a:ext cx="10515600" cy="1097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OBGTeam is structured as a Partnership, registered as an LLP so that partners share ownership and profit in line with the KPI-bonus model, while liability stays limited — essential once the business starts holding equity stakes in client companies. </a:t>
            </a:r>
            <a:pPr indent="0" marL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structure lets senior team members become named partners on the Partners Council as the business scales, rather than remaining employees of a single director-led company.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548640" y="3337560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management team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548640" y="3749040"/>
            <a:ext cx="109728" cy="685800"/>
          </a:xfrm>
          <a:prstGeom prst="roundRect">
            <a:avLst/>
          </a:prstGeom>
          <a:solidFill>
            <a:srgbClr val="C9A227"/>
          </a:solidFill>
          <a:ln/>
        </p:spPr>
      </p:sp>
      <p:sp>
        <p:nvSpPr>
          <p:cNvPr id="10" name="Text 8"/>
          <p:cNvSpPr/>
          <p:nvPr/>
        </p:nvSpPr>
        <p:spPr>
          <a:xfrm>
            <a:off x="777240" y="3749040"/>
            <a:ext cx="5349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Growth Director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777240" y="4059936"/>
            <a:ext cx="5349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Leads strategy and project management for each client.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548640" y="4544568"/>
            <a:ext cx="109728" cy="685800"/>
          </a:xfrm>
          <a:prstGeom prst="roundRect">
            <a:avLst/>
          </a:prstGeom>
          <a:solidFill>
            <a:srgbClr val="C9A227"/>
          </a:solidFill>
          <a:ln/>
        </p:spPr>
      </p:sp>
      <p:sp>
        <p:nvSpPr>
          <p:cNvPr id="13" name="Text 11"/>
          <p:cNvSpPr/>
          <p:nvPr/>
        </p:nvSpPr>
        <p:spPr>
          <a:xfrm>
            <a:off x="777240" y="4544568"/>
            <a:ext cx="5349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× Systemisation Consultants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777240" y="4855464"/>
            <a:ext cx="5349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and improve business processes, operations and internal systems.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548640" y="5340096"/>
            <a:ext cx="109728" cy="685800"/>
          </a:xfrm>
          <a:prstGeom prst="roundRect">
            <a:avLst/>
          </a:prstGeom>
          <a:solidFill>
            <a:srgbClr val="C9A227"/>
          </a:solidFill>
          <a:ln/>
        </p:spPr>
      </p:sp>
      <p:sp>
        <p:nvSpPr>
          <p:cNvPr id="16" name="Text 14"/>
          <p:cNvSpPr/>
          <p:nvPr/>
        </p:nvSpPr>
        <p:spPr>
          <a:xfrm>
            <a:off x="777240" y="5340096"/>
            <a:ext cx="5349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Marketing Specialist</a:t>
            </a:r>
            <a:endParaRPr lang="en-US" sz="1250" dirty="0"/>
          </a:p>
        </p:txBody>
      </p:sp>
      <p:sp>
        <p:nvSpPr>
          <p:cNvPr id="17" name="Text 15"/>
          <p:cNvSpPr/>
          <p:nvPr/>
        </p:nvSpPr>
        <p:spPr>
          <a:xfrm>
            <a:off x="777240" y="5650992"/>
            <a:ext cx="5349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Manages branding, lead generation and all marketing activity.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6400800" y="3337560"/>
            <a:ext cx="5212080" cy="2880360"/>
          </a:xfrm>
          <a:prstGeom prst="roundRect">
            <a:avLst>
              <a:gd name="adj" fmla="val 2540"/>
            </a:avLst>
          </a:prstGeom>
          <a:solidFill>
            <a:srgbClr val="1E2761"/>
          </a:solidFill>
          <a:ln/>
        </p:spPr>
      </p:sp>
      <p:sp>
        <p:nvSpPr>
          <p:cNvPr id="19" name="Text 17"/>
          <p:cNvSpPr/>
          <p:nvPr/>
        </p:nvSpPr>
        <p:spPr>
          <a:xfrm>
            <a:off x="6675120" y="3520440"/>
            <a:ext cx="4663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C9A2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 demand: outside specialists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6675120" y="3886200"/>
            <a:ext cx="46634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PPC · SEO · SMM · Legal · Accounting · CRM · PR · Data analytics</a:t>
            </a:r>
            <a:endParaRPr lang="en-US" sz="1150" dirty="0"/>
          </a:p>
        </p:txBody>
      </p:sp>
      <p:sp>
        <p:nvSpPr>
          <p:cNvPr id="21" name="Text 19"/>
          <p:cNvSpPr/>
          <p:nvPr/>
        </p:nvSpPr>
        <p:spPr>
          <a:xfrm>
            <a:off x="6675120" y="4434840"/>
            <a:ext cx="4663440" cy="1645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external specialists have worked with OBGTeam for 2+ years; the core team manages and takes responsibility for their output — clients get senior-level coverage without building an in-house department.</a:t>
            </a:r>
            <a:endParaRPr lang="en-US" sz="1150" dirty="0"/>
          </a:p>
        </p:txBody>
      </p:sp>
      <p:sp>
        <p:nvSpPr>
          <p:cNvPr id="22" name="Text 20"/>
          <p:cNvSpPr/>
          <p:nvPr/>
        </p:nvSpPr>
        <p:spPr>
          <a:xfrm>
            <a:off x="45720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OBGTeam — Business Plan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Text 1"/>
          <p:cNvSpPr/>
          <p:nvPr/>
        </p:nvSpPr>
        <p:spPr>
          <a:xfrm>
            <a:off x="548640" y="164592"/>
            <a:ext cx="11094415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spc="100" kern="0" dirty="0">
                <a:solidFill>
                  <a:srgbClr val="C9A2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11094415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Organisational chart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4632808" y="1600200"/>
            <a:ext cx="2926080" cy="640080"/>
          </a:xfrm>
          <a:prstGeom prst="roundRect">
            <a:avLst>
              <a:gd name="adj" fmla="val 8571"/>
            </a:avLst>
          </a:prstGeom>
          <a:solidFill>
            <a:srgbClr val="1E2761"/>
          </a:solidFill>
          <a:ln/>
        </p:spPr>
      </p:sp>
      <p:sp>
        <p:nvSpPr>
          <p:cNvPr id="6" name="Text 4"/>
          <p:cNvSpPr/>
          <p:nvPr/>
        </p:nvSpPr>
        <p:spPr>
          <a:xfrm>
            <a:off x="4632808" y="1600200"/>
            <a:ext cx="2926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Roman Kotyk — Founder &amp; CEO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6095848" y="2240280"/>
            <a:ext cx="0" cy="365760"/>
          </a:xfrm>
          <a:prstGeom prst="line">
            <a:avLst/>
          </a:prstGeom>
          <a:noFill/>
          <a:ln w="19050">
            <a:solidFill>
              <a:srgbClr val="AAAAAA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1600200" y="2606040"/>
            <a:ext cx="8991295" cy="0"/>
          </a:xfrm>
          <a:prstGeom prst="line">
            <a:avLst/>
          </a:prstGeom>
          <a:noFill/>
          <a:ln w="19050">
            <a:solidFill>
              <a:srgbClr val="AAAAAA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1939900" y="2606040"/>
            <a:ext cx="0" cy="320040"/>
          </a:xfrm>
          <a:prstGeom prst="line">
            <a:avLst/>
          </a:prstGeom>
          <a:noFill/>
          <a:ln w="19050">
            <a:solidFill>
              <a:srgbClr val="AAAAAA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682600" y="2926080"/>
            <a:ext cx="2514600" cy="960120"/>
          </a:xfrm>
          <a:prstGeom prst="roundRect">
            <a:avLst>
              <a:gd name="adj" fmla="val 5714"/>
            </a:avLst>
          </a:prstGeom>
          <a:solidFill>
            <a:srgbClr val="EAF0FC"/>
          </a:solidFill>
          <a:ln w="12700">
            <a:solidFill>
              <a:srgbClr val="CADCFC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19760" y="3017520"/>
            <a:ext cx="2240280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Growth</a:t>
            </a:r>
            <a:endParaRPr lang="en-US" sz="1200" dirty="0"/>
          </a:p>
          <a:p>
            <a:pPr algn="ctr" indent="0" marL="0"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Director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819760" y="3566160"/>
            <a:ext cx="2240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5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Strategy &amp; project management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1939900" y="3886200"/>
            <a:ext cx="0" cy="274320"/>
          </a:xfrm>
          <a:prstGeom prst="line">
            <a:avLst/>
          </a:prstGeom>
          <a:noFill/>
          <a:ln w="12700">
            <a:solidFill>
              <a:srgbClr val="DDDDDD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682600" y="4160520"/>
            <a:ext cx="2514600" cy="502920"/>
          </a:xfrm>
          <a:prstGeom prst="roundRect">
            <a:avLst>
              <a:gd name="adj" fmla="val 10909"/>
            </a:avLst>
          </a:prstGeom>
          <a:solidFill>
            <a:srgbClr val="FFFFFF"/>
          </a:solidFill>
          <a:ln w="12700">
            <a:solidFill>
              <a:srgbClr val="DDDDDD"/>
            </a:solidFill>
            <a:prstDash val="dash"/>
          </a:ln>
        </p:spPr>
      </p:sp>
      <p:sp>
        <p:nvSpPr>
          <p:cNvPr id="15" name="Text 13"/>
          <p:cNvSpPr/>
          <p:nvPr/>
        </p:nvSpPr>
        <p:spPr>
          <a:xfrm>
            <a:off x="774040" y="4160520"/>
            <a:ext cx="2331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 outside specialists as needed</a:t>
            </a:r>
            <a:endParaRPr lang="en-US" sz="900" dirty="0"/>
          </a:p>
        </p:txBody>
      </p:sp>
      <p:sp>
        <p:nvSpPr>
          <p:cNvPr id="16" name="Shape 14"/>
          <p:cNvSpPr/>
          <p:nvPr/>
        </p:nvSpPr>
        <p:spPr>
          <a:xfrm>
            <a:off x="4710532" y="2606040"/>
            <a:ext cx="0" cy="320040"/>
          </a:xfrm>
          <a:prstGeom prst="line">
            <a:avLst/>
          </a:prstGeom>
          <a:noFill/>
          <a:ln w="19050">
            <a:solidFill>
              <a:srgbClr val="AAAAAA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3453232" y="2926080"/>
            <a:ext cx="2514600" cy="960120"/>
          </a:xfrm>
          <a:prstGeom prst="roundRect">
            <a:avLst>
              <a:gd name="adj" fmla="val 5714"/>
            </a:avLst>
          </a:prstGeom>
          <a:solidFill>
            <a:srgbClr val="EAF0FC"/>
          </a:solidFill>
          <a:ln w="12700">
            <a:solidFill>
              <a:srgbClr val="CADCFC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3590392" y="3017520"/>
            <a:ext cx="2240280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Systemisation</a:t>
            </a:r>
            <a:endParaRPr lang="en-US" sz="1200" dirty="0"/>
          </a:p>
          <a:p>
            <a:pPr algn="ctr" indent="0" marL="0"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Consultant (1 of 2)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3590392" y="3566160"/>
            <a:ext cx="2240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5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Process &amp; operations design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4710532" y="3886200"/>
            <a:ext cx="0" cy="274320"/>
          </a:xfrm>
          <a:prstGeom prst="line">
            <a:avLst/>
          </a:prstGeom>
          <a:noFill/>
          <a:ln w="12700">
            <a:solidFill>
              <a:srgbClr val="DDDDDD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3453232" y="4160520"/>
            <a:ext cx="2514600" cy="502920"/>
          </a:xfrm>
          <a:prstGeom prst="roundRect">
            <a:avLst>
              <a:gd name="adj" fmla="val 10909"/>
            </a:avLst>
          </a:prstGeom>
          <a:solidFill>
            <a:srgbClr val="FFFFFF"/>
          </a:solidFill>
          <a:ln w="12700">
            <a:solidFill>
              <a:srgbClr val="DDDDDD"/>
            </a:solidFill>
            <a:prstDash val="dash"/>
          </a:ln>
        </p:spPr>
      </p:sp>
      <p:sp>
        <p:nvSpPr>
          <p:cNvPr id="22" name="Text 20"/>
          <p:cNvSpPr/>
          <p:nvPr/>
        </p:nvSpPr>
        <p:spPr>
          <a:xfrm>
            <a:off x="3544672" y="4160520"/>
            <a:ext cx="2331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 outside specialists as needed</a:t>
            </a:r>
            <a:endParaRPr lang="en-US" sz="900" dirty="0"/>
          </a:p>
        </p:txBody>
      </p:sp>
      <p:sp>
        <p:nvSpPr>
          <p:cNvPr id="23" name="Shape 21"/>
          <p:cNvSpPr/>
          <p:nvPr/>
        </p:nvSpPr>
        <p:spPr>
          <a:xfrm>
            <a:off x="7481164" y="2606040"/>
            <a:ext cx="0" cy="320040"/>
          </a:xfrm>
          <a:prstGeom prst="line">
            <a:avLst/>
          </a:prstGeom>
          <a:noFill/>
          <a:ln w="19050">
            <a:solidFill>
              <a:srgbClr val="AAAAAA"/>
            </a:solidFill>
            <a:prstDash val="solid"/>
          </a:ln>
        </p:spPr>
      </p:sp>
      <p:sp>
        <p:nvSpPr>
          <p:cNvPr id="24" name="Shape 22"/>
          <p:cNvSpPr/>
          <p:nvPr/>
        </p:nvSpPr>
        <p:spPr>
          <a:xfrm>
            <a:off x="6223864" y="2926080"/>
            <a:ext cx="2514600" cy="960120"/>
          </a:xfrm>
          <a:prstGeom prst="roundRect">
            <a:avLst>
              <a:gd name="adj" fmla="val 5714"/>
            </a:avLst>
          </a:prstGeom>
          <a:solidFill>
            <a:srgbClr val="EAF0FC"/>
          </a:solidFill>
          <a:ln w="12700">
            <a:solidFill>
              <a:srgbClr val="CADCFC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6361024" y="3017520"/>
            <a:ext cx="2240280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Systemisation</a:t>
            </a:r>
            <a:endParaRPr lang="en-US" sz="1200" dirty="0"/>
          </a:p>
          <a:p>
            <a:pPr algn="ctr" indent="0" marL="0"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Consultant (2 of 2)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6361024" y="3566160"/>
            <a:ext cx="2240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5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Systems &amp; internal controls</a:t>
            </a:r>
            <a:endParaRPr lang="en-US" sz="950" dirty="0"/>
          </a:p>
        </p:txBody>
      </p:sp>
      <p:sp>
        <p:nvSpPr>
          <p:cNvPr id="27" name="Shape 25"/>
          <p:cNvSpPr/>
          <p:nvPr/>
        </p:nvSpPr>
        <p:spPr>
          <a:xfrm>
            <a:off x="7481164" y="3886200"/>
            <a:ext cx="0" cy="274320"/>
          </a:xfrm>
          <a:prstGeom prst="line">
            <a:avLst/>
          </a:prstGeom>
          <a:noFill/>
          <a:ln w="12700">
            <a:solidFill>
              <a:srgbClr val="DDDDDD"/>
            </a:solidFill>
            <a:prstDash val="solid"/>
          </a:ln>
        </p:spPr>
      </p:sp>
      <p:sp>
        <p:nvSpPr>
          <p:cNvPr id="28" name="Shape 26"/>
          <p:cNvSpPr/>
          <p:nvPr/>
        </p:nvSpPr>
        <p:spPr>
          <a:xfrm>
            <a:off x="6223864" y="4160520"/>
            <a:ext cx="2514600" cy="502920"/>
          </a:xfrm>
          <a:prstGeom prst="roundRect">
            <a:avLst>
              <a:gd name="adj" fmla="val 10909"/>
            </a:avLst>
          </a:prstGeom>
          <a:solidFill>
            <a:srgbClr val="FFFFFF"/>
          </a:solidFill>
          <a:ln w="12700">
            <a:solidFill>
              <a:srgbClr val="DDDDDD"/>
            </a:solidFill>
            <a:prstDash val="dash"/>
          </a:ln>
        </p:spPr>
      </p:sp>
      <p:sp>
        <p:nvSpPr>
          <p:cNvPr id="29" name="Text 27"/>
          <p:cNvSpPr/>
          <p:nvPr/>
        </p:nvSpPr>
        <p:spPr>
          <a:xfrm>
            <a:off x="6315304" y="4160520"/>
            <a:ext cx="2331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 outside specialists as needed</a:t>
            </a:r>
            <a:endParaRPr lang="en-US" sz="900" dirty="0"/>
          </a:p>
        </p:txBody>
      </p:sp>
      <p:sp>
        <p:nvSpPr>
          <p:cNvPr id="30" name="Shape 28"/>
          <p:cNvSpPr/>
          <p:nvPr/>
        </p:nvSpPr>
        <p:spPr>
          <a:xfrm>
            <a:off x="10251796" y="2606040"/>
            <a:ext cx="0" cy="320040"/>
          </a:xfrm>
          <a:prstGeom prst="line">
            <a:avLst/>
          </a:prstGeom>
          <a:noFill/>
          <a:ln w="19050">
            <a:solidFill>
              <a:srgbClr val="AAAAAA"/>
            </a:solidFill>
            <a:prstDash val="solid"/>
          </a:ln>
        </p:spPr>
      </p:sp>
      <p:sp>
        <p:nvSpPr>
          <p:cNvPr id="31" name="Shape 29"/>
          <p:cNvSpPr/>
          <p:nvPr/>
        </p:nvSpPr>
        <p:spPr>
          <a:xfrm>
            <a:off x="8994496" y="2926080"/>
            <a:ext cx="2514600" cy="960120"/>
          </a:xfrm>
          <a:prstGeom prst="roundRect">
            <a:avLst>
              <a:gd name="adj" fmla="val 5714"/>
            </a:avLst>
          </a:prstGeom>
          <a:solidFill>
            <a:srgbClr val="EAF0FC"/>
          </a:solidFill>
          <a:ln w="12700">
            <a:solidFill>
              <a:srgbClr val="CADCFC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9131656" y="3017520"/>
            <a:ext cx="2240280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Marketing</a:t>
            </a:r>
            <a:endParaRPr lang="en-US" sz="1200" dirty="0"/>
          </a:p>
          <a:p>
            <a:pPr algn="ctr" indent="0" marL="0"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Specialist</a:t>
            </a:r>
            <a:endParaRPr lang="en-US" sz="1200" dirty="0"/>
          </a:p>
        </p:txBody>
      </p:sp>
      <p:sp>
        <p:nvSpPr>
          <p:cNvPr id="33" name="Text 31"/>
          <p:cNvSpPr/>
          <p:nvPr/>
        </p:nvSpPr>
        <p:spPr>
          <a:xfrm>
            <a:off x="9131656" y="3566160"/>
            <a:ext cx="2240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5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Branding &amp; lead generation</a:t>
            </a:r>
            <a:endParaRPr lang="en-US" sz="950" dirty="0"/>
          </a:p>
        </p:txBody>
      </p:sp>
      <p:sp>
        <p:nvSpPr>
          <p:cNvPr id="34" name="Shape 32"/>
          <p:cNvSpPr/>
          <p:nvPr/>
        </p:nvSpPr>
        <p:spPr>
          <a:xfrm>
            <a:off x="10251796" y="3886200"/>
            <a:ext cx="0" cy="274320"/>
          </a:xfrm>
          <a:prstGeom prst="line">
            <a:avLst/>
          </a:prstGeom>
          <a:noFill/>
          <a:ln w="12700">
            <a:solidFill>
              <a:srgbClr val="DDDDDD"/>
            </a:solidFill>
            <a:prstDash val="solid"/>
          </a:ln>
        </p:spPr>
      </p:sp>
      <p:sp>
        <p:nvSpPr>
          <p:cNvPr id="35" name="Shape 33"/>
          <p:cNvSpPr/>
          <p:nvPr/>
        </p:nvSpPr>
        <p:spPr>
          <a:xfrm>
            <a:off x="8994496" y="4160520"/>
            <a:ext cx="2514600" cy="502920"/>
          </a:xfrm>
          <a:prstGeom prst="roundRect">
            <a:avLst>
              <a:gd name="adj" fmla="val 10909"/>
            </a:avLst>
          </a:prstGeom>
          <a:solidFill>
            <a:srgbClr val="FFFFFF"/>
          </a:solidFill>
          <a:ln w="12700">
            <a:solidFill>
              <a:srgbClr val="DDDDDD"/>
            </a:solidFill>
            <a:prstDash val="dash"/>
          </a:ln>
        </p:spPr>
      </p:sp>
      <p:sp>
        <p:nvSpPr>
          <p:cNvPr id="36" name="Text 34"/>
          <p:cNvSpPr/>
          <p:nvPr/>
        </p:nvSpPr>
        <p:spPr>
          <a:xfrm>
            <a:off x="9085936" y="4160520"/>
            <a:ext cx="2331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 outside specialists as needed</a:t>
            </a:r>
            <a:endParaRPr lang="en-US" sz="900" dirty="0"/>
          </a:p>
        </p:txBody>
      </p:sp>
      <p:sp>
        <p:nvSpPr>
          <p:cNvPr id="37" name="Shape 35"/>
          <p:cNvSpPr/>
          <p:nvPr/>
        </p:nvSpPr>
        <p:spPr>
          <a:xfrm>
            <a:off x="548640" y="5029200"/>
            <a:ext cx="11064240" cy="1188720"/>
          </a:xfrm>
          <a:prstGeom prst="roundRect">
            <a:avLst>
              <a:gd name="adj" fmla="val 6154"/>
            </a:avLst>
          </a:prstGeom>
          <a:solidFill>
            <a:srgbClr val="F5EBC8"/>
          </a:solidFill>
          <a:ln/>
        </p:spPr>
      </p:sp>
      <p:sp>
        <p:nvSpPr>
          <p:cNvPr id="38" name="Text 36"/>
          <p:cNvSpPr/>
          <p:nvPr/>
        </p:nvSpPr>
        <p:spPr>
          <a:xfrm>
            <a:off x="822960" y="5138928"/>
            <a:ext cx="105156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8A5A1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Scaling path</a:t>
            </a:r>
            <a:endParaRPr lang="en-US" sz="1250" dirty="0"/>
          </a:p>
        </p:txBody>
      </p:sp>
      <p:sp>
        <p:nvSpPr>
          <p:cNvPr id="39" name="Text 37"/>
          <p:cNvSpPr/>
          <p:nvPr/>
        </p:nvSpPr>
        <p:spPr>
          <a:xfrm>
            <a:off x="822960" y="5440680"/>
            <a:ext cx="1051560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Long-term objective: partner with and hire 10 teams of this structure, each managing 3 OBGTeam clients — supported by a Partners Council once equity partnerships are secured.</a:t>
            </a:r>
            <a:endParaRPr lang="en-US" sz="1150" dirty="0"/>
          </a:p>
        </p:txBody>
      </p:sp>
      <p:sp>
        <p:nvSpPr>
          <p:cNvPr id="40" name="Text 38"/>
          <p:cNvSpPr/>
          <p:nvPr/>
        </p:nvSpPr>
        <p:spPr>
          <a:xfrm>
            <a:off x="45720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OBGTeam — Business Plan</a:t>
            </a:r>
            <a:endParaRPr lang="en-US" sz="1000" dirty="0"/>
          </a:p>
        </p:txBody>
      </p:sp>
      <p:sp>
        <p:nvSpPr>
          <p:cNvPr id="41" name="Text 39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Text 1"/>
          <p:cNvSpPr/>
          <p:nvPr/>
        </p:nvSpPr>
        <p:spPr>
          <a:xfrm>
            <a:off x="548640" y="164592"/>
            <a:ext cx="11094415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spc="100" kern="0" dirty="0">
                <a:solidFill>
                  <a:srgbClr val="C9A2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11094415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PESTEL analysis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548640" y="1508760"/>
            <a:ext cx="3566160" cy="2148840"/>
          </a:xfrm>
          <a:prstGeom prst="roundRect">
            <a:avLst>
              <a:gd name="adj" fmla="val 3404"/>
            </a:avLst>
          </a:prstGeom>
          <a:solidFill>
            <a:srgbClr val="E6F0FB"/>
          </a:solidFill>
          <a:ln/>
        </p:spPr>
      </p:sp>
      <p:sp>
        <p:nvSpPr>
          <p:cNvPr id="6" name="Text 4"/>
          <p:cNvSpPr/>
          <p:nvPr/>
        </p:nvSpPr>
        <p:spPr>
          <a:xfrm>
            <a:off x="777240" y="1691640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1E4E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Political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777240" y="2103120"/>
            <a:ext cx="3108960" cy="1325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grants such as Innovate UK actively support SME growth.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4343400" y="1508760"/>
            <a:ext cx="3566160" cy="2148840"/>
          </a:xfrm>
          <a:prstGeom prst="roundRect">
            <a:avLst>
              <a:gd name="adj" fmla="val 3404"/>
            </a:avLst>
          </a:prstGeom>
          <a:solidFill>
            <a:srgbClr val="E8F3E6"/>
          </a:solidFill>
          <a:ln/>
        </p:spPr>
      </p:sp>
      <p:sp>
        <p:nvSpPr>
          <p:cNvPr id="9" name="Text 7"/>
          <p:cNvSpPr/>
          <p:nvPr/>
        </p:nvSpPr>
        <p:spPr>
          <a:xfrm>
            <a:off x="4572000" y="1691640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2C6B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Economic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4572000" y="2103120"/>
            <a:ext cx="3108960" cy="1325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interest rates make loans costly — strengthens the appeal of our KPI-based, low-upfront-cost model.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8138160" y="1508760"/>
            <a:ext cx="3566160" cy="2148840"/>
          </a:xfrm>
          <a:prstGeom prst="roundRect">
            <a:avLst>
              <a:gd name="adj" fmla="val 3404"/>
            </a:avLst>
          </a:prstGeom>
          <a:solidFill>
            <a:srgbClr val="FBF1DE"/>
          </a:solidFill>
          <a:ln/>
        </p:spPr>
      </p:sp>
      <p:sp>
        <p:nvSpPr>
          <p:cNvPr id="12" name="Text 10"/>
          <p:cNvSpPr/>
          <p:nvPr/>
        </p:nvSpPr>
        <p:spPr>
          <a:xfrm>
            <a:off x="8366760" y="1691640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8A5A1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8366760" y="2103120"/>
            <a:ext cx="3108960" cy="1325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Owners increasingly want better work-life balance and less daily operational workload.</a:t>
            </a:r>
            <a:endParaRPr lang="en-US" sz="1150" dirty="0"/>
          </a:p>
        </p:txBody>
      </p:sp>
      <p:sp>
        <p:nvSpPr>
          <p:cNvPr id="14" name="Shape 12"/>
          <p:cNvSpPr/>
          <p:nvPr/>
        </p:nvSpPr>
        <p:spPr>
          <a:xfrm>
            <a:off x="548640" y="3886200"/>
            <a:ext cx="3566160" cy="2148840"/>
          </a:xfrm>
          <a:prstGeom prst="roundRect">
            <a:avLst>
              <a:gd name="adj" fmla="val 3404"/>
            </a:avLst>
          </a:prstGeom>
          <a:solidFill>
            <a:srgbClr val="FBEAEA"/>
          </a:solidFill>
          <a:ln/>
        </p:spPr>
      </p:sp>
      <p:sp>
        <p:nvSpPr>
          <p:cNvPr id="15" name="Text 13"/>
          <p:cNvSpPr/>
          <p:nvPr/>
        </p:nvSpPr>
        <p:spPr>
          <a:xfrm>
            <a:off x="777240" y="4069080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A331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Technological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777240" y="4480560"/>
            <a:ext cx="3108960" cy="1325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tools are improving marketing, sales and operations — a core part of our implementation toolkit.</a:t>
            </a:r>
            <a:endParaRPr lang="en-US" sz="1150" dirty="0"/>
          </a:p>
        </p:txBody>
      </p:sp>
      <p:sp>
        <p:nvSpPr>
          <p:cNvPr id="17" name="Shape 15"/>
          <p:cNvSpPr/>
          <p:nvPr/>
        </p:nvSpPr>
        <p:spPr>
          <a:xfrm>
            <a:off x="4343400" y="3886200"/>
            <a:ext cx="3566160" cy="2148840"/>
          </a:xfrm>
          <a:prstGeom prst="roundRect">
            <a:avLst>
              <a:gd name="adj" fmla="val 3404"/>
            </a:avLst>
          </a:prstGeom>
          <a:solidFill>
            <a:srgbClr val="E6F0FB"/>
          </a:solidFill>
          <a:ln/>
        </p:spPr>
      </p:sp>
      <p:sp>
        <p:nvSpPr>
          <p:cNvPr id="18" name="Text 16"/>
          <p:cNvSpPr/>
          <p:nvPr/>
        </p:nvSpPr>
        <p:spPr>
          <a:xfrm>
            <a:off x="4572000" y="4069080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1E4E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Environmental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4572000" y="4480560"/>
            <a:ext cx="3108960" cy="1325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Growing pressure for more efficient, less wasteful business processes.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8138160" y="3886200"/>
            <a:ext cx="3566160" cy="2148840"/>
          </a:xfrm>
          <a:prstGeom prst="roundRect">
            <a:avLst>
              <a:gd name="adj" fmla="val 3404"/>
            </a:avLst>
          </a:prstGeom>
          <a:solidFill>
            <a:srgbClr val="E8F3E6"/>
          </a:solidFill>
          <a:ln/>
        </p:spPr>
      </p:sp>
      <p:sp>
        <p:nvSpPr>
          <p:cNvPr id="21" name="Text 19"/>
          <p:cNvSpPr/>
          <p:nvPr/>
        </p:nvSpPr>
        <p:spPr>
          <a:xfrm>
            <a:off x="8366760" y="4069080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2C6B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Legal</a:t>
            </a:r>
            <a:endParaRPr lang="en-US" sz="1500" dirty="0"/>
          </a:p>
        </p:txBody>
      </p:sp>
      <p:sp>
        <p:nvSpPr>
          <p:cNvPr id="22" name="Text 20"/>
          <p:cNvSpPr/>
          <p:nvPr/>
        </p:nvSpPr>
        <p:spPr>
          <a:xfrm>
            <a:off x="8366760" y="4480560"/>
            <a:ext cx="3108960" cy="1325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GDPR and UK employment law directly shape how we design HR and data systems for clients.</a:t>
            </a:r>
            <a:endParaRPr lang="en-US" sz="1150" dirty="0"/>
          </a:p>
        </p:txBody>
      </p:sp>
      <p:sp>
        <p:nvSpPr>
          <p:cNvPr id="23" name="Text 21"/>
          <p:cNvSpPr/>
          <p:nvPr/>
        </p:nvSpPr>
        <p:spPr>
          <a:xfrm>
            <a:off x="45720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OBGTeam — Business Plan</a:t>
            </a:r>
            <a:endParaRPr lang="en-US" sz="1000" dirty="0"/>
          </a:p>
        </p:txBody>
      </p:sp>
      <p:sp>
        <p:nvSpPr>
          <p:cNvPr id="24" name="Text 22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Text 1"/>
          <p:cNvSpPr/>
          <p:nvPr/>
        </p:nvSpPr>
        <p:spPr>
          <a:xfrm>
            <a:off x="548640" y="164592"/>
            <a:ext cx="11094415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spc="100" kern="0" dirty="0">
                <a:solidFill>
                  <a:srgbClr val="C9A2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11094415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SWOT analysis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548640" y="1463040"/>
            <a:ext cx="5440680" cy="2286000"/>
          </a:xfrm>
          <a:prstGeom prst="roundRect">
            <a:avLst>
              <a:gd name="adj" fmla="val 3200"/>
            </a:avLst>
          </a:prstGeom>
          <a:solidFill>
            <a:srgbClr val="E8F3E6"/>
          </a:solidFill>
          <a:ln/>
        </p:spPr>
      </p:sp>
      <p:sp>
        <p:nvSpPr>
          <p:cNvPr id="6" name="Text 4"/>
          <p:cNvSpPr/>
          <p:nvPr/>
        </p:nvSpPr>
        <p:spPr>
          <a:xfrm>
            <a:off x="822960" y="1645920"/>
            <a:ext cx="4892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2C6B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Strengths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822960" y="2103120"/>
            <a:ext cx="4892040" cy="1417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20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experts for the price of one MD</a:t>
            </a:r>
            <a:endParaRPr lang="en-US" sz="1200" dirty="0"/>
          </a:p>
          <a:p>
            <a:pPr marL="342900" indent="-342900">
              <a:lnSpc>
                <a:spcPct val="120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Bonus tied to real, measured results</a:t>
            </a:r>
            <a:endParaRPr lang="en-US" sz="1200" dirty="0"/>
          </a:p>
          <a:p>
            <a:pPr marL="342900" indent="-342900">
              <a:lnSpc>
                <a:spcPct val="120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Experience across many industries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6217920" y="1463040"/>
            <a:ext cx="5440680" cy="2286000"/>
          </a:xfrm>
          <a:prstGeom prst="roundRect">
            <a:avLst>
              <a:gd name="adj" fmla="val 3200"/>
            </a:avLst>
          </a:prstGeom>
          <a:solidFill>
            <a:srgbClr val="FBEAEA"/>
          </a:solidFill>
          <a:ln/>
        </p:spPr>
      </p:sp>
      <p:sp>
        <p:nvSpPr>
          <p:cNvPr id="9" name="Text 7"/>
          <p:cNvSpPr/>
          <p:nvPr/>
        </p:nvSpPr>
        <p:spPr>
          <a:xfrm>
            <a:off x="6492240" y="1645920"/>
            <a:ext cx="4892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A331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Weaknesses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6492240" y="2103120"/>
            <a:ext cx="4892040" cy="1417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20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 company, limited brand</a:t>
            </a:r>
            <a:endParaRPr lang="en-US" sz="1200" dirty="0"/>
          </a:p>
          <a:p>
            <a:pPr marL="342900" indent="-342900">
              <a:lnSpc>
                <a:spcPct val="120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Small core team — hard to scale fast</a:t>
            </a:r>
            <a:endParaRPr lang="en-US" sz="1200" dirty="0"/>
          </a:p>
          <a:p>
            <a:pPr marL="342900" indent="-342900">
              <a:lnSpc>
                <a:spcPct val="120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 wary of giving equity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548640" y="3977640"/>
            <a:ext cx="5440680" cy="2286000"/>
          </a:xfrm>
          <a:prstGeom prst="roundRect">
            <a:avLst>
              <a:gd name="adj" fmla="val 3200"/>
            </a:avLst>
          </a:prstGeom>
          <a:solidFill>
            <a:srgbClr val="E6F0FB"/>
          </a:solidFill>
          <a:ln/>
        </p:spPr>
      </p:sp>
      <p:sp>
        <p:nvSpPr>
          <p:cNvPr id="12" name="Text 10"/>
          <p:cNvSpPr/>
          <p:nvPr/>
        </p:nvSpPr>
        <p:spPr>
          <a:xfrm>
            <a:off x="822960" y="4160520"/>
            <a:ext cx="4892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1E4E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Opportunities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822960" y="4617720"/>
            <a:ext cx="4892040" cy="1417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20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demand for outsourced growth support</a:t>
            </a:r>
            <a:endParaRPr lang="en-US" sz="1200" dirty="0"/>
          </a:p>
          <a:p>
            <a:pPr marL="342900" indent="-342900">
              <a:lnSpc>
                <a:spcPct val="120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grants and investor access (e.g. Innovate UK)</a:t>
            </a:r>
            <a:endParaRPr lang="en-US" sz="1200" dirty="0"/>
          </a:p>
          <a:p>
            <a:pPr marL="342900" indent="-342900">
              <a:lnSpc>
                <a:spcPct val="120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Holding portfolio creates long-term passive income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6217920" y="3977640"/>
            <a:ext cx="5440680" cy="2286000"/>
          </a:xfrm>
          <a:prstGeom prst="roundRect">
            <a:avLst>
              <a:gd name="adj" fmla="val 3200"/>
            </a:avLst>
          </a:prstGeom>
          <a:solidFill>
            <a:srgbClr val="FBF1DE"/>
          </a:solidFill>
          <a:ln/>
        </p:spPr>
      </p:sp>
      <p:sp>
        <p:nvSpPr>
          <p:cNvPr id="15" name="Text 13"/>
          <p:cNvSpPr/>
          <p:nvPr/>
        </p:nvSpPr>
        <p:spPr>
          <a:xfrm>
            <a:off x="6492240" y="4160520"/>
            <a:ext cx="4892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8A5A1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Threats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6492240" y="4617720"/>
            <a:ext cx="4892040" cy="1417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20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Economic downturns cut SME budgets</a:t>
            </a:r>
            <a:endParaRPr lang="en-US" sz="1200" dirty="0"/>
          </a:p>
          <a:p>
            <a:pPr marL="342900" indent="-342900">
              <a:lnSpc>
                <a:spcPct val="120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Competitors may copy the KPI model</a:t>
            </a:r>
            <a:endParaRPr lang="en-US" sz="1200" dirty="0"/>
          </a:p>
          <a:p>
            <a:pPr marL="342900" indent="-342900">
              <a:lnSpc>
                <a:spcPct val="120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 failure directly hits our income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45720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OBGTeam — Business Plan</a:t>
            </a:r>
            <a:endParaRPr lang="en-US" sz="1000" dirty="0"/>
          </a:p>
        </p:txBody>
      </p:sp>
      <p:sp>
        <p:nvSpPr>
          <p:cNvPr id="18" name="Text 16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Text 1"/>
          <p:cNvSpPr/>
          <p:nvPr/>
        </p:nvSpPr>
        <p:spPr>
          <a:xfrm>
            <a:off x="548640" y="164592"/>
            <a:ext cx="11094415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spc="100" kern="0" dirty="0">
                <a:solidFill>
                  <a:srgbClr val="C9A2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11094415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Marketing strategy — market &amp; customers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48640" y="141732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Competitive landscape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548640" y="1828800"/>
            <a:ext cx="5486400" cy="713232"/>
          </a:xfrm>
          <a:prstGeom prst="roundRect">
            <a:avLst>
              <a:gd name="adj" fmla="val 7692"/>
            </a:avLst>
          </a:prstGeom>
          <a:solidFill>
            <a:srgbClr val="EAF0FC"/>
          </a:solidFill>
          <a:ln/>
        </p:spPr>
      </p:sp>
      <p:sp>
        <p:nvSpPr>
          <p:cNvPr id="7" name="Text 5"/>
          <p:cNvSpPr/>
          <p:nvPr/>
        </p:nvSpPr>
        <p:spPr>
          <a:xfrm>
            <a:off x="731520" y="1883664"/>
            <a:ext cx="51206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Coaches &amp; training courses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731520" y="2176272"/>
            <a:ext cx="5120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Give knowledge — owner must do all the work alone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548640" y="2670048"/>
            <a:ext cx="5486400" cy="713232"/>
          </a:xfrm>
          <a:prstGeom prst="roundRect">
            <a:avLst>
              <a:gd name="adj" fmla="val 7692"/>
            </a:avLst>
          </a:prstGeom>
          <a:solidFill>
            <a:srgbClr val="EAF0FC"/>
          </a:solidFill>
          <a:ln/>
        </p:spPr>
      </p:sp>
      <p:sp>
        <p:nvSpPr>
          <p:cNvPr id="10" name="Text 8"/>
          <p:cNvSpPr/>
          <p:nvPr/>
        </p:nvSpPr>
        <p:spPr>
          <a:xfrm>
            <a:off x="731520" y="2724912"/>
            <a:ext cx="51206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 consultancies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731520" y="3017520"/>
            <a:ext cx="5120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Give advice — rarely implement, take no responsibility for results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548640" y="3511296"/>
            <a:ext cx="5486400" cy="713232"/>
          </a:xfrm>
          <a:prstGeom prst="roundRect">
            <a:avLst>
              <a:gd name="adj" fmla="val 7692"/>
            </a:avLst>
          </a:prstGeom>
          <a:solidFill>
            <a:srgbClr val="EAF0FC"/>
          </a:solidFill>
          <a:ln/>
        </p:spPr>
      </p:sp>
      <p:sp>
        <p:nvSpPr>
          <p:cNvPr id="13" name="Text 11"/>
          <p:cNvSpPr/>
          <p:nvPr/>
        </p:nvSpPr>
        <p:spPr>
          <a:xfrm>
            <a:off x="731520" y="3566160"/>
            <a:ext cx="51206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 recruitment agencies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731520" y="3858768"/>
            <a:ext cx="5120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 a hire — many placements fail, high financial risk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548640" y="4398264"/>
            <a:ext cx="5486400" cy="594360"/>
          </a:xfrm>
          <a:prstGeom prst="roundRect">
            <a:avLst>
              <a:gd name="adj" fmla="val 9231"/>
            </a:avLst>
          </a:prstGeom>
          <a:solidFill>
            <a:srgbClr val="C9A227"/>
          </a:solidFill>
          <a:ln/>
        </p:spPr>
      </p:sp>
      <p:sp>
        <p:nvSpPr>
          <p:cNvPr id="16" name="Text 14"/>
          <p:cNvSpPr/>
          <p:nvPr/>
        </p:nvSpPr>
        <p:spPr>
          <a:xfrm>
            <a:off x="731520" y="4398264"/>
            <a:ext cx="51206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141B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OBGTeam: teaches, advises, and implements — as one accountable team.</a:t>
            </a:r>
            <a:endParaRPr lang="en-US" sz="1150" dirty="0"/>
          </a:p>
        </p:txBody>
      </p:sp>
      <p:sp>
        <p:nvSpPr>
          <p:cNvPr id="17" name="Text 15"/>
          <p:cNvSpPr/>
          <p:nvPr/>
        </p:nvSpPr>
        <p:spPr>
          <a:xfrm>
            <a:off x="6400800" y="1417320"/>
            <a:ext cx="5212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Ideal customer profile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6400800" y="1828800"/>
            <a:ext cx="5212080" cy="2148840"/>
          </a:xfrm>
          <a:prstGeom prst="roundRect">
            <a:avLst>
              <a:gd name="adj" fmla="val 3404"/>
            </a:avLst>
          </a:prstGeom>
          <a:solidFill>
            <a:srgbClr val="1E2761"/>
          </a:solidFill>
          <a:ln/>
        </p:spPr>
      </p:sp>
      <p:sp>
        <p:nvSpPr>
          <p:cNvPr id="19" name="Text 17"/>
          <p:cNvSpPr/>
          <p:nvPr/>
        </p:nvSpPr>
        <p:spPr>
          <a:xfrm>
            <a:off x="6629400" y="2057400"/>
            <a:ext cx="1600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600" b="1" dirty="0">
                <a:solidFill>
                  <a:srgbClr val="C9A22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£80k+</a:t>
            </a:r>
            <a:endParaRPr lang="en-US" sz="2600" dirty="0"/>
          </a:p>
        </p:txBody>
      </p:sp>
      <p:sp>
        <p:nvSpPr>
          <p:cNvPr id="20" name="Text 18"/>
          <p:cNvSpPr/>
          <p:nvPr/>
        </p:nvSpPr>
        <p:spPr>
          <a:xfrm>
            <a:off x="6629400" y="2578608"/>
            <a:ext cx="1600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monthly turnover</a:t>
            </a:r>
            <a:endParaRPr lang="en-US" sz="1000" dirty="0"/>
          </a:p>
        </p:txBody>
      </p:sp>
      <p:sp>
        <p:nvSpPr>
          <p:cNvPr id="21" name="Text 19"/>
          <p:cNvSpPr/>
          <p:nvPr/>
        </p:nvSpPr>
        <p:spPr>
          <a:xfrm>
            <a:off x="8275320" y="2057400"/>
            <a:ext cx="1600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600" b="1" dirty="0">
                <a:solidFill>
                  <a:srgbClr val="C9A22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30%+</a:t>
            </a:r>
            <a:endParaRPr lang="en-US" sz="2600" dirty="0"/>
          </a:p>
        </p:txBody>
      </p:sp>
      <p:sp>
        <p:nvSpPr>
          <p:cNvPr id="22" name="Text 20"/>
          <p:cNvSpPr/>
          <p:nvPr/>
        </p:nvSpPr>
        <p:spPr>
          <a:xfrm>
            <a:off x="8275320" y="2578608"/>
            <a:ext cx="1600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 profit margin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9921240" y="2057400"/>
            <a:ext cx="1600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600" b="1" dirty="0">
                <a:solidFill>
                  <a:srgbClr val="C9A22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10+</a:t>
            </a:r>
            <a:endParaRPr lang="en-US" sz="2600" dirty="0"/>
          </a:p>
        </p:txBody>
      </p:sp>
      <p:sp>
        <p:nvSpPr>
          <p:cNvPr id="24" name="Text 22"/>
          <p:cNvSpPr/>
          <p:nvPr/>
        </p:nvSpPr>
        <p:spPr>
          <a:xfrm>
            <a:off x="9921240" y="2578608"/>
            <a:ext cx="1600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employees</a:t>
            </a:r>
            <a:endParaRPr lang="en-US" sz="1000" dirty="0"/>
          </a:p>
        </p:txBody>
      </p:sp>
      <p:sp>
        <p:nvSpPr>
          <p:cNvPr id="25" name="Text 23"/>
          <p:cNvSpPr/>
          <p:nvPr/>
        </p:nvSpPr>
        <p:spPr>
          <a:xfrm>
            <a:off x="6629400" y="3200400"/>
            <a:ext cx="475488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1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Busy with daily operations, no time for strategy, and unwilling to trust one untested hire with the future of the business.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6400800" y="4160520"/>
            <a:ext cx="5212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Primary target sectors</a:t>
            </a:r>
            <a:endParaRPr lang="en-US" sz="1400" dirty="0"/>
          </a:p>
        </p:txBody>
      </p:sp>
      <p:sp>
        <p:nvSpPr>
          <p:cNvPr id="27" name="Shape 25"/>
          <p:cNvSpPr/>
          <p:nvPr/>
        </p:nvSpPr>
        <p:spPr>
          <a:xfrm>
            <a:off x="6400800" y="4572000"/>
            <a:ext cx="1188720" cy="502920"/>
          </a:xfrm>
          <a:prstGeom prst="roundRect">
            <a:avLst>
              <a:gd name="adj" fmla="val 50909"/>
            </a:avLst>
          </a:prstGeom>
          <a:solidFill>
            <a:srgbClr val="EAF0FC"/>
          </a:solidFill>
          <a:ln w="12700">
            <a:solidFill>
              <a:srgbClr val="CADCFC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6400800" y="4572000"/>
            <a:ext cx="1188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Services</a:t>
            </a:r>
            <a:endParaRPr lang="en-US" sz="1000" dirty="0"/>
          </a:p>
        </p:txBody>
      </p:sp>
      <p:sp>
        <p:nvSpPr>
          <p:cNvPr id="29" name="Shape 27"/>
          <p:cNvSpPr/>
          <p:nvPr/>
        </p:nvSpPr>
        <p:spPr>
          <a:xfrm>
            <a:off x="7699248" y="4572000"/>
            <a:ext cx="1188720" cy="502920"/>
          </a:xfrm>
          <a:prstGeom prst="roundRect">
            <a:avLst>
              <a:gd name="adj" fmla="val 50909"/>
            </a:avLst>
          </a:prstGeom>
          <a:solidFill>
            <a:srgbClr val="EAF0FC"/>
          </a:solidFill>
          <a:ln w="12700">
            <a:solidFill>
              <a:srgbClr val="CADCFC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7699248" y="4572000"/>
            <a:ext cx="1188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Manufacturing</a:t>
            </a:r>
            <a:endParaRPr lang="en-US" sz="1000" dirty="0"/>
          </a:p>
        </p:txBody>
      </p:sp>
      <p:sp>
        <p:nvSpPr>
          <p:cNvPr id="31" name="Shape 29"/>
          <p:cNvSpPr/>
          <p:nvPr/>
        </p:nvSpPr>
        <p:spPr>
          <a:xfrm>
            <a:off x="8997696" y="4572000"/>
            <a:ext cx="1188720" cy="502920"/>
          </a:xfrm>
          <a:prstGeom prst="roundRect">
            <a:avLst>
              <a:gd name="adj" fmla="val 50909"/>
            </a:avLst>
          </a:prstGeom>
          <a:solidFill>
            <a:srgbClr val="EAF0FC"/>
          </a:solidFill>
          <a:ln w="12700">
            <a:solidFill>
              <a:srgbClr val="CADCFC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8997696" y="4572000"/>
            <a:ext cx="1188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Trade</a:t>
            </a:r>
            <a:endParaRPr lang="en-US" sz="1000" dirty="0"/>
          </a:p>
        </p:txBody>
      </p:sp>
      <p:sp>
        <p:nvSpPr>
          <p:cNvPr id="33" name="Shape 31"/>
          <p:cNvSpPr/>
          <p:nvPr/>
        </p:nvSpPr>
        <p:spPr>
          <a:xfrm>
            <a:off x="10296144" y="4572000"/>
            <a:ext cx="1188720" cy="502920"/>
          </a:xfrm>
          <a:prstGeom prst="roundRect">
            <a:avLst>
              <a:gd name="adj" fmla="val 50909"/>
            </a:avLst>
          </a:prstGeom>
          <a:solidFill>
            <a:srgbClr val="EAF0FC"/>
          </a:solidFill>
          <a:ln w="12700">
            <a:solidFill>
              <a:srgbClr val="CADCFC"/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10296144" y="4572000"/>
            <a:ext cx="1188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Construction</a:t>
            </a:r>
            <a:endParaRPr lang="en-US" sz="1000" dirty="0"/>
          </a:p>
        </p:txBody>
      </p:sp>
      <p:sp>
        <p:nvSpPr>
          <p:cNvPr id="35" name="Text 33"/>
          <p:cNvSpPr/>
          <p:nvPr/>
        </p:nvSpPr>
        <p:spPr>
          <a:xfrm>
            <a:off x="6400800" y="5257800"/>
            <a:ext cx="521208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Owners who want to step back from daily work, focus on strategy, and grow without high risk or high cost.</a:t>
            </a:r>
            <a:endParaRPr lang="en-US" sz="1100" dirty="0"/>
          </a:p>
        </p:txBody>
      </p:sp>
      <p:sp>
        <p:nvSpPr>
          <p:cNvPr id="36" name="Text 34"/>
          <p:cNvSpPr/>
          <p:nvPr/>
        </p:nvSpPr>
        <p:spPr>
          <a:xfrm>
            <a:off x="45720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OBGTeam — Business Plan</a:t>
            </a:r>
            <a:endParaRPr lang="en-US" sz="1000" dirty="0"/>
          </a:p>
        </p:txBody>
      </p:sp>
      <p:sp>
        <p:nvSpPr>
          <p:cNvPr id="37" name="Text 35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Text 1"/>
          <p:cNvSpPr/>
          <p:nvPr/>
        </p:nvSpPr>
        <p:spPr>
          <a:xfrm>
            <a:off x="548640" y="164592"/>
            <a:ext cx="11094415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spc="100" kern="0" dirty="0">
                <a:solidFill>
                  <a:srgbClr val="C9A2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11094415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Marketing mix — the 4Ps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548640" y="1508760"/>
            <a:ext cx="5440680" cy="2286000"/>
          </a:xfrm>
          <a:prstGeom prst="roundRect">
            <a:avLst>
              <a:gd name="adj" fmla="val 3200"/>
            </a:avLst>
          </a:prstGeom>
          <a:solidFill>
            <a:srgbClr val="1E2761"/>
          </a:solidFill>
          <a:ln/>
        </p:spPr>
      </p:sp>
      <p:sp>
        <p:nvSpPr>
          <p:cNvPr id="6" name="Shape 4"/>
          <p:cNvSpPr/>
          <p:nvPr/>
        </p:nvSpPr>
        <p:spPr>
          <a:xfrm>
            <a:off x="6217920" y="1508760"/>
            <a:ext cx="5440680" cy="2286000"/>
          </a:xfrm>
          <a:prstGeom prst="roundRect">
            <a:avLst>
              <a:gd name="adj" fmla="val 3200"/>
            </a:avLst>
          </a:prstGeom>
          <a:solidFill>
            <a:srgbClr val="EAF0FC"/>
          </a:solidFill>
          <a:ln/>
        </p:spPr>
      </p:sp>
      <p:sp>
        <p:nvSpPr>
          <p:cNvPr id="7" name="Shape 5"/>
          <p:cNvSpPr/>
          <p:nvPr/>
        </p:nvSpPr>
        <p:spPr>
          <a:xfrm>
            <a:off x="548640" y="4023360"/>
            <a:ext cx="5440680" cy="2286000"/>
          </a:xfrm>
          <a:prstGeom prst="roundRect">
            <a:avLst>
              <a:gd name="adj" fmla="val 3200"/>
            </a:avLst>
          </a:prstGeom>
          <a:solidFill>
            <a:srgbClr val="EAF0FC"/>
          </a:solidFill>
          <a:ln/>
        </p:spPr>
      </p:sp>
      <p:sp>
        <p:nvSpPr>
          <p:cNvPr id="8" name="Shape 6"/>
          <p:cNvSpPr/>
          <p:nvPr/>
        </p:nvSpPr>
        <p:spPr>
          <a:xfrm>
            <a:off x="6217920" y="4023360"/>
            <a:ext cx="5440680" cy="2286000"/>
          </a:xfrm>
          <a:prstGeom prst="roundRect">
            <a:avLst>
              <a:gd name="adj" fmla="val 3200"/>
            </a:avLst>
          </a:prstGeom>
          <a:solidFill>
            <a:srgbClr val="1E2761"/>
          </a:solidFill>
          <a:ln/>
        </p:spPr>
      </p:sp>
      <p:sp>
        <p:nvSpPr>
          <p:cNvPr id="9" name="Shape 7"/>
          <p:cNvSpPr/>
          <p:nvPr/>
        </p:nvSpPr>
        <p:spPr>
          <a:xfrm>
            <a:off x="548640" y="1508760"/>
            <a:ext cx="5440680" cy="2286000"/>
          </a:xfrm>
          <a:prstGeom prst="roundRect">
            <a:avLst>
              <a:gd name="adj" fmla="val 3200"/>
            </a:avLst>
          </a:prstGeom>
          <a:solidFill>
            <a:srgbClr val="1E2761"/>
          </a:solidFill>
          <a:ln/>
        </p:spPr>
      </p:sp>
      <p:sp>
        <p:nvSpPr>
          <p:cNvPr id="10" name="Text 8"/>
          <p:cNvSpPr/>
          <p:nvPr/>
        </p:nvSpPr>
        <p:spPr>
          <a:xfrm>
            <a:off x="822960" y="1691640"/>
            <a:ext cx="48920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C9A22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Product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822960" y="2194560"/>
            <a:ext cx="489204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outsourced management team (Business Growth Director, 2 × Systemisation Consultants, Marketing Specialist) that audits, plans and implements growth systems. Plus investment support: business plans, pitch decks, grant applications.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6217920" y="1508760"/>
            <a:ext cx="5440680" cy="2286000"/>
          </a:xfrm>
          <a:prstGeom prst="roundRect">
            <a:avLst>
              <a:gd name="adj" fmla="val 3200"/>
            </a:avLst>
          </a:prstGeom>
          <a:solidFill>
            <a:srgbClr val="EAF0FC"/>
          </a:solidFill>
          <a:ln/>
        </p:spPr>
      </p:sp>
      <p:sp>
        <p:nvSpPr>
          <p:cNvPr id="13" name="Text 11"/>
          <p:cNvSpPr/>
          <p:nvPr/>
        </p:nvSpPr>
        <p:spPr>
          <a:xfrm>
            <a:off x="6492240" y="1691640"/>
            <a:ext cx="48920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Price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6492240" y="2194560"/>
            <a:ext cx="489204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Fixed monthly retainer of approximately £5,000–£5,500 — comparable to one MD's salary — plus a KPI bonus of 7.5–15% of the turnover growth we help create.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548640" y="4023360"/>
            <a:ext cx="5440680" cy="2286000"/>
          </a:xfrm>
          <a:prstGeom prst="roundRect">
            <a:avLst>
              <a:gd name="adj" fmla="val 3200"/>
            </a:avLst>
          </a:prstGeom>
          <a:solidFill>
            <a:srgbClr val="EAF0FC"/>
          </a:solidFill>
          <a:ln/>
        </p:spPr>
      </p:sp>
      <p:sp>
        <p:nvSpPr>
          <p:cNvPr id="16" name="Text 14"/>
          <p:cNvSpPr/>
          <p:nvPr/>
        </p:nvSpPr>
        <p:spPr>
          <a:xfrm>
            <a:off x="822960" y="4206240"/>
            <a:ext cx="48920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Place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822960" y="4709160"/>
            <a:ext cx="489204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 engagement with SME owners across the UK: personal meetings, referrals, and online channels (website, LinkedIn, email outreach).</a:t>
            </a:r>
            <a:endParaRPr lang="en-US" sz="1150" dirty="0"/>
          </a:p>
        </p:txBody>
      </p:sp>
      <p:sp>
        <p:nvSpPr>
          <p:cNvPr id="18" name="Shape 16"/>
          <p:cNvSpPr/>
          <p:nvPr/>
        </p:nvSpPr>
        <p:spPr>
          <a:xfrm>
            <a:off x="6217920" y="4023360"/>
            <a:ext cx="5440680" cy="2286000"/>
          </a:xfrm>
          <a:prstGeom prst="roundRect">
            <a:avLst>
              <a:gd name="adj" fmla="val 3200"/>
            </a:avLst>
          </a:prstGeom>
          <a:solidFill>
            <a:srgbClr val="1E2761"/>
          </a:solidFill>
          <a:ln/>
        </p:spPr>
      </p:sp>
      <p:sp>
        <p:nvSpPr>
          <p:cNvPr id="19" name="Text 17"/>
          <p:cNvSpPr/>
          <p:nvPr/>
        </p:nvSpPr>
        <p:spPr>
          <a:xfrm>
            <a:off x="6492240" y="4206240"/>
            <a:ext cx="48920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C9A22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Promotion</a:t>
            </a:r>
            <a:endParaRPr lang="en-US" sz="1800" dirty="0"/>
          </a:p>
        </p:txBody>
      </p:sp>
      <p:sp>
        <p:nvSpPr>
          <p:cNvPr id="20" name="Text 18"/>
          <p:cNvSpPr/>
          <p:nvPr/>
        </p:nvSpPr>
        <p:spPr>
          <a:xfrm>
            <a:off x="6492240" y="4709160"/>
            <a:ext cx="489204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studies and real numbers to build trust; the founder's personal network; client referrals; and content marketing explaining the unique KPI-based model.</a:t>
            </a:r>
            <a:endParaRPr lang="en-US" sz="1150" dirty="0"/>
          </a:p>
        </p:txBody>
      </p:sp>
      <p:sp>
        <p:nvSpPr>
          <p:cNvPr id="21" name="Text 19"/>
          <p:cNvSpPr/>
          <p:nvPr/>
        </p:nvSpPr>
        <p:spPr>
          <a:xfrm>
            <a:off x="45720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OBGTeam — Business Plan</a:t>
            </a:r>
            <a:endParaRPr lang="en-US" sz="1000" dirty="0"/>
          </a:p>
        </p:txBody>
      </p:sp>
      <p:sp>
        <p:nvSpPr>
          <p:cNvPr id="22" name="Text 20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Text 1"/>
          <p:cNvSpPr/>
          <p:nvPr/>
        </p:nvSpPr>
        <p:spPr>
          <a:xfrm>
            <a:off x="548640" y="164592"/>
            <a:ext cx="11094415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spc="100" kern="0" dirty="0">
                <a:solidFill>
                  <a:srgbClr val="C9A2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11094415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Funding requirements &amp; sources of finance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548640" y="1463040"/>
            <a:ext cx="5394960" cy="2834640"/>
          </a:xfrm>
          <a:prstGeom prst="roundRect">
            <a:avLst>
              <a:gd name="adj" fmla="val 2581"/>
            </a:avLst>
          </a:prstGeom>
          <a:solidFill>
            <a:srgbClr val="FFFFFF"/>
          </a:solidFill>
          <a:ln/>
        </p:spPr>
      </p:sp>
      <p:sp>
        <p:nvSpPr>
          <p:cNvPr id="6" name="Shape 4"/>
          <p:cNvSpPr/>
          <p:nvPr/>
        </p:nvSpPr>
        <p:spPr>
          <a:xfrm>
            <a:off x="548640" y="1463040"/>
            <a:ext cx="5394960" cy="2834640"/>
          </a:xfrm>
          <a:prstGeom prst="roundRect">
            <a:avLst>
              <a:gd name="adj" fmla="val 2581"/>
            </a:avLst>
          </a:prstGeom>
          <a:solidFill>
            <a:srgbClr val="FFFFFF"/>
          </a:solidFill>
          <a:ln w="12700">
            <a:solidFill>
              <a:srgbClr val="D9D9D9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77240" y="1627632"/>
            <a:ext cx="4937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Start-up finance needed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777240" y="1920240"/>
            <a:ext cx="49377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4600" b="1" dirty="0">
                <a:solidFill>
                  <a:srgbClr val="C9A22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£15,000</a:t>
            </a:r>
            <a:endParaRPr lang="en-US" sz="4600" dirty="0"/>
          </a:p>
        </p:txBody>
      </p:sp>
      <p:sp>
        <p:nvSpPr>
          <p:cNvPr id="9" name="Text 7"/>
          <p:cNvSpPr/>
          <p:nvPr/>
        </p:nvSpPr>
        <p:spPr>
          <a:xfrm>
            <a:off x="777240" y="2788920"/>
            <a:ext cx="36576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Founder's personal investment</a:t>
            </a:r>
            <a:endParaRPr lang="en-US" sz="1150" dirty="0"/>
          </a:p>
        </p:txBody>
      </p:sp>
      <p:sp>
        <p:nvSpPr>
          <p:cNvPr id="10" name="Text 8"/>
          <p:cNvSpPr/>
          <p:nvPr/>
        </p:nvSpPr>
        <p:spPr>
          <a:xfrm>
            <a:off x="4434840" y="2788920"/>
            <a:ext cx="13716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£5,000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777240" y="3063240"/>
            <a:ext cx="49377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5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Registration, website, legal costs, initial marketing</a:t>
            </a:r>
            <a:endParaRPr lang="en-US" sz="950" dirty="0"/>
          </a:p>
        </p:txBody>
      </p:sp>
      <p:sp>
        <p:nvSpPr>
          <p:cNvPr id="12" name="Text 10"/>
          <p:cNvSpPr/>
          <p:nvPr/>
        </p:nvSpPr>
        <p:spPr>
          <a:xfrm>
            <a:off x="777240" y="3447288"/>
            <a:ext cx="36576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Small business bank loan</a:t>
            </a:r>
            <a:endParaRPr lang="en-US" sz="1150" dirty="0"/>
          </a:p>
        </p:txBody>
      </p:sp>
      <p:sp>
        <p:nvSpPr>
          <p:cNvPr id="13" name="Text 11"/>
          <p:cNvSpPr/>
          <p:nvPr/>
        </p:nvSpPr>
        <p:spPr>
          <a:xfrm>
            <a:off x="4434840" y="3447288"/>
            <a:ext cx="13716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£10,000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777240" y="3721608"/>
            <a:ext cx="49377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95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capital during the first months</a:t>
            </a:r>
            <a:endParaRPr lang="en-US" sz="950" dirty="0"/>
          </a:p>
        </p:txBody>
      </p:sp>
      <p:sp>
        <p:nvSpPr>
          <p:cNvPr id="15" name="Text 13"/>
          <p:cNvSpPr/>
          <p:nvPr/>
        </p:nvSpPr>
        <p:spPr>
          <a:xfrm>
            <a:off x="6263640" y="1463040"/>
            <a:ext cx="5349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so little capital is needed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6263640" y="1828800"/>
            <a:ext cx="5349240" cy="1005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 a consultancy — not a manufacturer — OBGTeam carries no production or inventory cost. Most work in Year 1 is performed by the founder and a network of experienced freelance specialists, so operating expenses stay low while revenue scales with client numbers.</a:t>
            </a:r>
            <a:endParaRPr lang="en-US" sz="1150" dirty="0"/>
          </a:p>
        </p:txBody>
      </p:sp>
      <p:sp>
        <p:nvSpPr>
          <p:cNvPr id="17" name="Shape 15"/>
          <p:cNvSpPr/>
          <p:nvPr/>
        </p:nvSpPr>
        <p:spPr>
          <a:xfrm>
            <a:off x="6263640" y="2971800"/>
            <a:ext cx="5349240" cy="1325880"/>
          </a:xfrm>
          <a:prstGeom prst="roundRect">
            <a:avLst>
              <a:gd name="adj" fmla="val 5517"/>
            </a:avLst>
          </a:prstGeom>
          <a:solidFill>
            <a:srgbClr val="F5EBC8"/>
          </a:solidFill>
          <a:ln/>
        </p:spPr>
      </p:sp>
      <p:sp>
        <p:nvSpPr>
          <p:cNvPr id="18" name="Text 16"/>
          <p:cNvSpPr/>
          <p:nvPr/>
        </p:nvSpPr>
        <p:spPr>
          <a:xfrm>
            <a:off x="6492240" y="3108960"/>
            <a:ext cx="48920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8A5A1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Break-even point</a:t>
            </a:r>
            <a:endParaRPr lang="en-US" sz="1250" dirty="0"/>
          </a:p>
        </p:txBody>
      </p:sp>
      <p:sp>
        <p:nvSpPr>
          <p:cNvPr id="19" name="Text 17"/>
          <p:cNvSpPr/>
          <p:nvPr/>
        </p:nvSpPr>
        <p:spPr>
          <a:xfrm>
            <a:off x="6492240" y="3401568"/>
            <a:ext cx="4892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Just 1 active client</a:t>
            </a:r>
            <a:endParaRPr lang="en-US" sz="2200" dirty="0"/>
          </a:p>
        </p:txBody>
      </p:sp>
      <p:sp>
        <p:nvSpPr>
          <p:cNvPr id="20" name="Text 18"/>
          <p:cNvSpPr/>
          <p:nvPr/>
        </p:nvSpPr>
        <p:spPr>
          <a:xfrm>
            <a:off x="6492240" y="3840480"/>
            <a:ext cx="48920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Avg. monthly fixed costs £3,588 vs. £5,000 average monthly retainer per client.</a:t>
            </a:r>
            <a:endParaRPr lang="en-US" sz="1000" dirty="0"/>
          </a:p>
        </p:txBody>
      </p:sp>
      <p:sp>
        <p:nvSpPr>
          <p:cNvPr id="21" name="Text 19"/>
          <p:cNvSpPr/>
          <p:nvPr/>
        </p:nvSpPr>
        <p:spPr>
          <a:xfrm>
            <a:off x="548640" y="4526280"/>
            <a:ext cx="110642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Cost of production (Year 1, annual)</a:t>
            </a:r>
            <a:endParaRPr lang="en-US" sz="1300" dirty="0"/>
          </a:p>
        </p:txBody>
      </p:sp>
      <p:sp>
        <p:nvSpPr>
          <p:cNvPr id="22" name="Shape 20"/>
          <p:cNvSpPr/>
          <p:nvPr/>
        </p:nvSpPr>
        <p:spPr>
          <a:xfrm>
            <a:off x="548640" y="4892040"/>
            <a:ext cx="1507454" cy="868680"/>
          </a:xfrm>
          <a:prstGeom prst="roundRect">
            <a:avLst>
              <a:gd name="adj" fmla="val 6316"/>
            </a:avLst>
          </a:prstGeom>
          <a:solidFill>
            <a:srgbClr val="EAF0FC"/>
          </a:solidFill>
          <a:ln/>
        </p:spPr>
      </p:sp>
      <p:sp>
        <p:nvSpPr>
          <p:cNvPr id="23" name="Text 21"/>
          <p:cNvSpPr/>
          <p:nvPr/>
        </p:nvSpPr>
        <p:spPr>
          <a:xfrm>
            <a:off x="594360" y="4956048"/>
            <a:ext cx="1416014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£24,000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594360" y="5349240"/>
            <a:ext cx="1416014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8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team salaries</a:t>
            </a:r>
            <a:endParaRPr lang="en-US" sz="800" dirty="0"/>
          </a:p>
        </p:txBody>
      </p:sp>
      <p:sp>
        <p:nvSpPr>
          <p:cNvPr id="25" name="Shape 23"/>
          <p:cNvSpPr/>
          <p:nvPr/>
        </p:nvSpPr>
        <p:spPr>
          <a:xfrm>
            <a:off x="2129246" y="4892040"/>
            <a:ext cx="1507454" cy="868680"/>
          </a:xfrm>
          <a:prstGeom prst="roundRect">
            <a:avLst>
              <a:gd name="adj" fmla="val 6316"/>
            </a:avLst>
          </a:prstGeom>
          <a:solidFill>
            <a:srgbClr val="EAF0FC"/>
          </a:solidFill>
          <a:ln/>
        </p:spPr>
      </p:sp>
      <p:sp>
        <p:nvSpPr>
          <p:cNvPr id="26" name="Text 24"/>
          <p:cNvSpPr/>
          <p:nvPr/>
        </p:nvSpPr>
        <p:spPr>
          <a:xfrm>
            <a:off x="2174966" y="4956048"/>
            <a:ext cx="1416014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£13,500</a:t>
            </a:r>
            <a:endParaRPr lang="en-US" sz="1400" dirty="0"/>
          </a:p>
        </p:txBody>
      </p:sp>
      <p:sp>
        <p:nvSpPr>
          <p:cNvPr id="27" name="Text 25"/>
          <p:cNvSpPr/>
          <p:nvPr/>
        </p:nvSpPr>
        <p:spPr>
          <a:xfrm>
            <a:off x="2174966" y="5349240"/>
            <a:ext cx="1416014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8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Sales manager</a:t>
            </a:r>
            <a:endParaRPr lang="en-US" sz="800" dirty="0"/>
          </a:p>
        </p:txBody>
      </p:sp>
      <p:sp>
        <p:nvSpPr>
          <p:cNvPr id="28" name="Shape 26"/>
          <p:cNvSpPr/>
          <p:nvPr/>
        </p:nvSpPr>
        <p:spPr>
          <a:xfrm>
            <a:off x="3709851" y="4892040"/>
            <a:ext cx="1507454" cy="868680"/>
          </a:xfrm>
          <a:prstGeom prst="roundRect">
            <a:avLst>
              <a:gd name="adj" fmla="val 6316"/>
            </a:avLst>
          </a:prstGeom>
          <a:solidFill>
            <a:srgbClr val="EAF0FC"/>
          </a:solidFill>
          <a:ln/>
        </p:spPr>
      </p:sp>
      <p:sp>
        <p:nvSpPr>
          <p:cNvPr id="29" name="Text 27"/>
          <p:cNvSpPr/>
          <p:nvPr/>
        </p:nvSpPr>
        <p:spPr>
          <a:xfrm>
            <a:off x="3755571" y="4956048"/>
            <a:ext cx="1416014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£4,200</a:t>
            </a:r>
            <a:endParaRPr lang="en-US" sz="1400" dirty="0"/>
          </a:p>
        </p:txBody>
      </p:sp>
      <p:sp>
        <p:nvSpPr>
          <p:cNvPr id="30" name="Text 28"/>
          <p:cNvSpPr/>
          <p:nvPr/>
        </p:nvSpPr>
        <p:spPr>
          <a:xfrm>
            <a:off x="3755571" y="5349240"/>
            <a:ext cx="1416014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8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Office rent</a:t>
            </a:r>
            <a:endParaRPr lang="en-US" sz="800" dirty="0"/>
          </a:p>
        </p:txBody>
      </p:sp>
      <p:sp>
        <p:nvSpPr>
          <p:cNvPr id="31" name="Shape 29"/>
          <p:cNvSpPr/>
          <p:nvPr/>
        </p:nvSpPr>
        <p:spPr>
          <a:xfrm>
            <a:off x="5290457" y="4892040"/>
            <a:ext cx="1507454" cy="868680"/>
          </a:xfrm>
          <a:prstGeom prst="roundRect">
            <a:avLst>
              <a:gd name="adj" fmla="val 6316"/>
            </a:avLst>
          </a:prstGeom>
          <a:solidFill>
            <a:srgbClr val="EAF0FC"/>
          </a:solidFill>
          <a:ln/>
        </p:spPr>
      </p:sp>
      <p:sp>
        <p:nvSpPr>
          <p:cNvPr id="32" name="Text 30"/>
          <p:cNvSpPr/>
          <p:nvPr/>
        </p:nvSpPr>
        <p:spPr>
          <a:xfrm>
            <a:off x="5336177" y="4956048"/>
            <a:ext cx="1416014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£1,800</a:t>
            </a:r>
            <a:endParaRPr lang="en-US" sz="1400" dirty="0"/>
          </a:p>
        </p:txBody>
      </p:sp>
      <p:sp>
        <p:nvSpPr>
          <p:cNvPr id="33" name="Text 31"/>
          <p:cNvSpPr/>
          <p:nvPr/>
        </p:nvSpPr>
        <p:spPr>
          <a:xfrm>
            <a:off x="5336177" y="5349240"/>
            <a:ext cx="1416014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8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 &amp; AI subscriptions</a:t>
            </a:r>
            <a:endParaRPr lang="en-US" sz="800" dirty="0"/>
          </a:p>
        </p:txBody>
      </p:sp>
      <p:sp>
        <p:nvSpPr>
          <p:cNvPr id="34" name="Shape 32"/>
          <p:cNvSpPr/>
          <p:nvPr/>
        </p:nvSpPr>
        <p:spPr>
          <a:xfrm>
            <a:off x="6871063" y="4892040"/>
            <a:ext cx="1507454" cy="868680"/>
          </a:xfrm>
          <a:prstGeom prst="roundRect">
            <a:avLst>
              <a:gd name="adj" fmla="val 6316"/>
            </a:avLst>
          </a:prstGeom>
          <a:solidFill>
            <a:srgbClr val="EAF0FC"/>
          </a:solidFill>
          <a:ln/>
        </p:spPr>
      </p:sp>
      <p:sp>
        <p:nvSpPr>
          <p:cNvPr id="35" name="Text 33"/>
          <p:cNvSpPr/>
          <p:nvPr/>
        </p:nvSpPr>
        <p:spPr>
          <a:xfrm>
            <a:off x="6916783" y="4956048"/>
            <a:ext cx="1416014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£3,600</a:t>
            </a:r>
            <a:endParaRPr lang="en-US" sz="1400" dirty="0"/>
          </a:p>
        </p:txBody>
      </p:sp>
      <p:sp>
        <p:nvSpPr>
          <p:cNvPr id="36" name="Text 34"/>
          <p:cNvSpPr/>
          <p:nvPr/>
        </p:nvSpPr>
        <p:spPr>
          <a:xfrm>
            <a:off x="6916783" y="5349240"/>
            <a:ext cx="1416014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8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Legal &amp; accounting</a:t>
            </a:r>
            <a:endParaRPr lang="en-US" sz="800" dirty="0"/>
          </a:p>
        </p:txBody>
      </p:sp>
      <p:sp>
        <p:nvSpPr>
          <p:cNvPr id="37" name="Shape 35"/>
          <p:cNvSpPr/>
          <p:nvPr/>
        </p:nvSpPr>
        <p:spPr>
          <a:xfrm>
            <a:off x="8451669" y="4892040"/>
            <a:ext cx="1507454" cy="868680"/>
          </a:xfrm>
          <a:prstGeom prst="roundRect">
            <a:avLst>
              <a:gd name="adj" fmla="val 6316"/>
            </a:avLst>
          </a:prstGeom>
          <a:solidFill>
            <a:srgbClr val="EAF0FC"/>
          </a:solidFill>
          <a:ln/>
        </p:spPr>
      </p:sp>
      <p:sp>
        <p:nvSpPr>
          <p:cNvPr id="38" name="Text 36"/>
          <p:cNvSpPr/>
          <p:nvPr/>
        </p:nvSpPr>
        <p:spPr>
          <a:xfrm>
            <a:off x="8497389" y="4956048"/>
            <a:ext cx="1416014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£3,000</a:t>
            </a:r>
            <a:endParaRPr lang="en-US" sz="1400" dirty="0"/>
          </a:p>
        </p:txBody>
      </p:sp>
      <p:sp>
        <p:nvSpPr>
          <p:cNvPr id="39" name="Text 37"/>
          <p:cNvSpPr/>
          <p:nvPr/>
        </p:nvSpPr>
        <p:spPr>
          <a:xfrm>
            <a:off x="8497389" y="5349240"/>
            <a:ext cx="1416014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8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Freelance designer</a:t>
            </a:r>
            <a:endParaRPr lang="en-US" sz="800" dirty="0"/>
          </a:p>
        </p:txBody>
      </p:sp>
      <p:sp>
        <p:nvSpPr>
          <p:cNvPr id="40" name="Shape 38"/>
          <p:cNvSpPr/>
          <p:nvPr/>
        </p:nvSpPr>
        <p:spPr>
          <a:xfrm>
            <a:off x="10032274" y="4892040"/>
            <a:ext cx="1507454" cy="868680"/>
          </a:xfrm>
          <a:prstGeom prst="roundRect">
            <a:avLst>
              <a:gd name="adj" fmla="val 6316"/>
            </a:avLst>
          </a:prstGeom>
          <a:solidFill>
            <a:srgbClr val="1E2761"/>
          </a:solidFill>
          <a:ln/>
        </p:spPr>
      </p:sp>
      <p:sp>
        <p:nvSpPr>
          <p:cNvPr id="41" name="Text 39"/>
          <p:cNvSpPr/>
          <p:nvPr/>
        </p:nvSpPr>
        <p:spPr>
          <a:xfrm>
            <a:off x="10077994" y="4956048"/>
            <a:ext cx="1416014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C9A22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£50,100</a:t>
            </a:r>
            <a:endParaRPr lang="en-US" sz="1400" dirty="0"/>
          </a:p>
        </p:txBody>
      </p:sp>
      <p:sp>
        <p:nvSpPr>
          <p:cNvPr id="42" name="Text 40"/>
          <p:cNvSpPr/>
          <p:nvPr/>
        </p:nvSpPr>
        <p:spPr>
          <a:xfrm>
            <a:off x="10077994" y="5349240"/>
            <a:ext cx="1416014" cy="3840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</a:t>
            </a:r>
            <a:endParaRPr lang="en-US" sz="800" dirty="0"/>
          </a:p>
        </p:txBody>
      </p:sp>
      <p:sp>
        <p:nvSpPr>
          <p:cNvPr id="43" name="Text 41"/>
          <p:cNvSpPr/>
          <p:nvPr/>
        </p:nvSpPr>
        <p:spPr>
          <a:xfrm>
            <a:off x="45720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OBGTeam — Business Plan</a:t>
            </a:r>
            <a:endParaRPr lang="en-US" sz="1000" dirty="0"/>
          </a:p>
        </p:txBody>
      </p:sp>
      <p:sp>
        <p:nvSpPr>
          <p:cNvPr id="44" name="Text 42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Text 1"/>
          <p:cNvSpPr/>
          <p:nvPr/>
        </p:nvSpPr>
        <p:spPr>
          <a:xfrm>
            <a:off x="548640" y="164592"/>
            <a:ext cx="11094415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spc="100" kern="0" dirty="0">
                <a:solidFill>
                  <a:srgbClr val="C9A2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11094415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Financial forecast — revenue, costs &amp; profitability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548640" y="1417320"/>
            <a:ext cx="2697480" cy="960120"/>
          </a:xfrm>
          <a:prstGeom prst="roundRect">
            <a:avLst>
              <a:gd name="adj" fmla="val 7619"/>
            </a:avLst>
          </a:prstGeom>
          <a:solidFill>
            <a:srgbClr val="EAF0FC"/>
          </a:solidFill>
          <a:ln/>
        </p:spPr>
      </p:sp>
      <p:sp>
        <p:nvSpPr>
          <p:cNvPr id="6" name="Text 4"/>
          <p:cNvSpPr/>
          <p:nvPr/>
        </p:nvSpPr>
        <p:spPr>
          <a:xfrm>
            <a:off x="685800" y="1490472"/>
            <a:ext cx="2423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£1.43m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685800" y="1993392"/>
            <a:ext cx="2423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revenue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3383280" y="1417320"/>
            <a:ext cx="2697480" cy="960120"/>
          </a:xfrm>
          <a:prstGeom prst="roundRect">
            <a:avLst>
              <a:gd name="adj" fmla="val 7619"/>
            </a:avLst>
          </a:prstGeom>
          <a:solidFill>
            <a:srgbClr val="EAF0FC"/>
          </a:solidFill>
          <a:ln/>
        </p:spPr>
      </p:sp>
      <p:sp>
        <p:nvSpPr>
          <p:cNvPr id="9" name="Text 7"/>
          <p:cNvSpPr/>
          <p:nvPr/>
        </p:nvSpPr>
        <p:spPr>
          <a:xfrm>
            <a:off x="3520440" y="1490472"/>
            <a:ext cx="2423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£46,050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3520440" y="1993392"/>
            <a:ext cx="2423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operating costs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6217920" y="1417320"/>
            <a:ext cx="2697480" cy="960120"/>
          </a:xfrm>
          <a:prstGeom prst="roundRect">
            <a:avLst>
              <a:gd name="adj" fmla="val 7619"/>
            </a:avLst>
          </a:prstGeom>
          <a:solidFill>
            <a:srgbClr val="EAF0FC"/>
          </a:solidFill>
          <a:ln/>
        </p:spPr>
      </p:sp>
      <p:sp>
        <p:nvSpPr>
          <p:cNvPr id="12" name="Text 10"/>
          <p:cNvSpPr/>
          <p:nvPr/>
        </p:nvSpPr>
        <p:spPr>
          <a:xfrm>
            <a:off x="6355080" y="1490472"/>
            <a:ext cx="2423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£1.38m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6355080" y="1993392"/>
            <a:ext cx="2423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EBITDA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9052560" y="1417320"/>
            <a:ext cx="2697480" cy="960120"/>
          </a:xfrm>
          <a:prstGeom prst="roundRect">
            <a:avLst>
              <a:gd name="adj" fmla="val 7619"/>
            </a:avLst>
          </a:prstGeom>
          <a:solidFill>
            <a:srgbClr val="EAF0FC"/>
          </a:solidFill>
          <a:ln/>
        </p:spPr>
      </p:sp>
      <p:sp>
        <p:nvSpPr>
          <p:cNvPr id="15" name="Text 13"/>
          <p:cNvSpPr/>
          <p:nvPr/>
        </p:nvSpPr>
        <p:spPr>
          <a:xfrm>
            <a:off x="9189720" y="1490472"/>
            <a:ext cx="2423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£1.38m</a:t>
            </a:r>
            <a:endParaRPr lang="en-US" sz="2200" dirty="0"/>
          </a:p>
        </p:txBody>
      </p:sp>
      <p:sp>
        <p:nvSpPr>
          <p:cNvPr id="16" name="Text 14"/>
          <p:cNvSpPr/>
          <p:nvPr/>
        </p:nvSpPr>
        <p:spPr>
          <a:xfrm>
            <a:off x="9189720" y="1993392"/>
            <a:ext cx="2423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 profit (pre-tax)</a:t>
            </a: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548640" y="2606040"/>
            <a:ext cx="5486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Annual revenue by source (£)</a:t>
            </a:r>
            <a:endParaRPr lang="en-US" sz="1250" dirty="0"/>
          </a:p>
        </p:txBody>
      </p:sp>
      <p:graphicFrame>
        <p:nvGraphicFramePr>
          <p:cNvPr id="18" name="Chart 0" descr=""/>
          <p:cNvGraphicFramePr/>
          <p:nvPr/>
        </p:nvGraphicFramePr>
        <p:xfrm>
          <a:off x="548640" y="2926080"/>
          <a:ext cx="5394960" cy="233172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1"/>
          </a:graphicData>
        </a:graphic>
      </p:graphicFrame>
      <p:sp>
        <p:nvSpPr>
          <p:cNvPr id="19" name="Text 16"/>
          <p:cNvSpPr/>
          <p:nvPr/>
        </p:nvSpPr>
        <p:spPr>
          <a:xfrm>
            <a:off x="6263640" y="2606040"/>
            <a:ext cx="53492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Annual cost breakdown (£)</a:t>
            </a:r>
            <a:endParaRPr lang="en-US" sz="1250" dirty="0"/>
          </a:p>
        </p:txBody>
      </p:sp>
      <p:graphicFrame>
        <p:nvGraphicFramePr>
          <p:cNvPr id="20" name="Chart 1" descr=""/>
          <p:cNvGraphicFramePr/>
          <p:nvPr/>
        </p:nvGraphicFramePr>
        <p:xfrm>
          <a:off x="6263640" y="2926080"/>
          <a:ext cx="5349240" cy="233172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21" name="Text 17"/>
          <p:cNvSpPr/>
          <p:nvPr/>
        </p:nvSpPr>
        <p:spPr>
          <a:xfrm>
            <a:off x="45720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OBGTeam — Business Plan</a:t>
            </a:r>
            <a:endParaRPr lang="en-US" sz="1000" dirty="0"/>
          </a:p>
        </p:txBody>
      </p:sp>
      <p:sp>
        <p:nvSpPr>
          <p:cNvPr id="22" name="Text 18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Text 1"/>
          <p:cNvSpPr/>
          <p:nvPr/>
        </p:nvSpPr>
        <p:spPr>
          <a:xfrm>
            <a:off x="548640" y="164592"/>
            <a:ext cx="11094415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spc="100" kern="0" dirty="0">
                <a:solidFill>
                  <a:srgbClr val="C9A2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548640" y="457200"/>
            <a:ext cx="11094415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Break-even analysis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548640" y="1554480"/>
            <a:ext cx="3657600" cy="4206240"/>
          </a:xfrm>
          <a:prstGeom prst="roundRect">
            <a:avLst>
              <a:gd name="adj" fmla="val 2000"/>
            </a:avLst>
          </a:prstGeom>
          <a:solidFill>
            <a:srgbClr val="1E2761"/>
          </a:solidFill>
          <a:ln/>
        </p:spPr>
      </p:sp>
      <p:sp>
        <p:nvSpPr>
          <p:cNvPr id="6" name="Text 4"/>
          <p:cNvSpPr/>
          <p:nvPr/>
        </p:nvSpPr>
        <p:spPr>
          <a:xfrm>
            <a:off x="777240" y="1783080"/>
            <a:ext cx="3200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C9A2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Break-even point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777240" y="2286000"/>
            <a:ext cx="32004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9000" dirty="0"/>
          </a:p>
        </p:txBody>
      </p:sp>
      <p:sp>
        <p:nvSpPr>
          <p:cNvPr id="8" name="Text 6"/>
          <p:cNvSpPr/>
          <p:nvPr/>
        </p:nvSpPr>
        <p:spPr>
          <a:xfrm>
            <a:off x="777240" y="3566160"/>
            <a:ext cx="3200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active client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1005840" y="4114800"/>
            <a:ext cx="2743200" cy="0"/>
          </a:xfrm>
          <a:prstGeom prst="line">
            <a:avLst/>
          </a:prstGeom>
          <a:noFill/>
          <a:ln w="12700">
            <a:solidFill>
              <a:srgbClr val="C9A227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777240" y="4297680"/>
            <a:ext cx="320040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Avg. monthly fixed costs
</a:t>
            </a:r>
            <a:pPr algn="ctr" indent="0" marL="0">
              <a:lnSpc>
                <a:spcPct val="12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£3,588
</a:t>
            </a:r>
            <a:pPr algn="ctr" indent="0" marL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Avg. monthly retainer per client
</a:t>
            </a:r>
            <a:pPr algn="ctr" indent="0" marL="0">
              <a:lnSpc>
                <a:spcPct val="12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£5,000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4526280" y="1600200"/>
            <a:ext cx="7086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i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business is expected to reach operational break-even from month 2 — with just one signed client covering all fixed costs.</a:t>
            </a:r>
            <a:endParaRPr lang="en-US" sz="1300" dirty="0"/>
          </a:p>
        </p:txBody>
      </p:sp>
      <p:graphicFrame>
        <p:nvGraphicFramePr>
          <p:cNvPr id="12" name="Chart 0" descr=""/>
          <p:cNvGraphicFramePr/>
          <p:nvPr/>
        </p:nvGraphicFramePr>
        <p:xfrm>
          <a:off x="4526280" y="2377440"/>
          <a:ext cx="7086600" cy="324612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1"/>
          </a:graphicData>
        </a:graphic>
      </p:graphicFrame>
      <p:sp>
        <p:nvSpPr>
          <p:cNvPr id="13" name="Text 10"/>
          <p:cNvSpPr/>
          <p:nvPr/>
        </p:nvSpPr>
        <p:spPr>
          <a:xfrm>
            <a:off x="4526280" y="5715000"/>
            <a:ext cx="708660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05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Revenue overtakes operating costs from Month 1; net profit (after one-off setup and website costs) turns positive from Month 2.</a:t>
            </a:r>
            <a:endParaRPr lang="en-US" sz="1050" dirty="0"/>
          </a:p>
        </p:txBody>
      </p:sp>
      <p:sp>
        <p:nvSpPr>
          <p:cNvPr id="14" name="Text 11"/>
          <p:cNvSpPr/>
          <p:nvPr/>
        </p:nvSpPr>
        <p:spPr>
          <a:xfrm>
            <a:off x="45720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OBGTeam — Business Plan</a:t>
            </a:r>
            <a:endParaRPr lang="en-US" sz="1000" dirty="0"/>
          </a:p>
        </p:txBody>
      </p:sp>
      <p:sp>
        <p:nvSpPr>
          <p:cNvPr id="15" name="Text 12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Text 1"/>
          <p:cNvSpPr/>
          <p:nvPr/>
        </p:nvSpPr>
        <p:spPr>
          <a:xfrm>
            <a:off x="548640" y="256032"/>
            <a:ext cx="11094415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milestones — 12-month roadmap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914400" y="3429000"/>
            <a:ext cx="10332720" cy="0"/>
          </a:xfrm>
          <a:prstGeom prst="line">
            <a:avLst/>
          </a:prstGeom>
          <a:noFill/>
          <a:ln w="38100">
            <a:solidFill>
              <a:srgbClr val="CADCFC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2068830" y="3291840"/>
            <a:ext cx="274320" cy="274320"/>
          </a:xfrm>
          <a:prstGeom prst="ellipse">
            <a:avLst/>
          </a:prstGeom>
          <a:solidFill>
            <a:srgbClr val="C9A227"/>
          </a:solidFill>
          <a:ln w="19050">
            <a:solidFill>
              <a:srgbClr val="1E2761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2205990" y="3154680"/>
            <a:ext cx="0" cy="137160"/>
          </a:xfrm>
          <a:prstGeom prst="line">
            <a:avLst/>
          </a:prstGeom>
          <a:noFill/>
          <a:ln w="19050">
            <a:solidFill>
              <a:srgbClr val="CADCFC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1051560" y="1920240"/>
            <a:ext cx="2308860" cy="1280160"/>
          </a:xfrm>
          <a:prstGeom prst="roundRect">
            <a:avLst>
              <a:gd name="adj" fmla="val 5714"/>
            </a:avLst>
          </a:prstGeom>
          <a:solidFill>
            <a:srgbClr val="EAF0FC"/>
          </a:solidFill>
          <a:ln/>
        </p:spPr>
      </p:sp>
      <p:sp>
        <p:nvSpPr>
          <p:cNvPr id="8" name="Text 6"/>
          <p:cNvSpPr/>
          <p:nvPr/>
        </p:nvSpPr>
        <p:spPr>
          <a:xfrm>
            <a:off x="1188720" y="2057400"/>
            <a:ext cx="20345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Months 1–2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1188720" y="2395728"/>
            <a:ext cx="203454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 the first three client contracts and complete audits.</a:t>
            </a:r>
            <a:endParaRPr lang="en-US" sz="950" dirty="0"/>
          </a:p>
        </p:txBody>
      </p:sp>
      <p:sp>
        <p:nvSpPr>
          <p:cNvPr id="10" name="Shape 8"/>
          <p:cNvSpPr/>
          <p:nvPr/>
        </p:nvSpPr>
        <p:spPr>
          <a:xfrm>
            <a:off x="4652010" y="3291840"/>
            <a:ext cx="274320" cy="274320"/>
          </a:xfrm>
          <a:prstGeom prst="ellipse">
            <a:avLst/>
          </a:prstGeom>
          <a:solidFill>
            <a:srgbClr val="C9A227"/>
          </a:solidFill>
          <a:ln w="19050">
            <a:solidFill>
              <a:srgbClr val="1E2761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4789170" y="3566160"/>
            <a:ext cx="0" cy="137160"/>
          </a:xfrm>
          <a:prstGeom prst="line">
            <a:avLst/>
          </a:prstGeom>
          <a:noFill/>
          <a:ln w="19050">
            <a:solidFill>
              <a:srgbClr val="CADCFC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3634740" y="3977640"/>
            <a:ext cx="2308860" cy="1280160"/>
          </a:xfrm>
          <a:prstGeom prst="roundRect">
            <a:avLst>
              <a:gd name="adj" fmla="val 5714"/>
            </a:avLst>
          </a:prstGeom>
          <a:solidFill>
            <a:srgbClr val="EAF0FC"/>
          </a:solidFill>
          <a:ln/>
        </p:spPr>
      </p:sp>
      <p:sp>
        <p:nvSpPr>
          <p:cNvPr id="13" name="Text 11"/>
          <p:cNvSpPr/>
          <p:nvPr/>
        </p:nvSpPr>
        <p:spPr>
          <a:xfrm>
            <a:off x="3771900" y="4114800"/>
            <a:ext cx="20345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Months 3–4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3771900" y="4453128"/>
            <a:ext cx="203454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 client turnover 2×; start earning KPI bonuses; begin outreach to new clients.</a:t>
            </a:r>
            <a:endParaRPr lang="en-US" sz="950" dirty="0"/>
          </a:p>
        </p:txBody>
      </p:sp>
      <p:sp>
        <p:nvSpPr>
          <p:cNvPr id="15" name="Shape 13"/>
          <p:cNvSpPr/>
          <p:nvPr/>
        </p:nvSpPr>
        <p:spPr>
          <a:xfrm>
            <a:off x="7235190" y="3291840"/>
            <a:ext cx="274320" cy="274320"/>
          </a:xfrm>
          <a:prstGeom prst="ellipse">
            <a:avLst/>
          </a:prstGeom>
          <a:solidFill>
            <a:srgbClr val="C9A227"/>
          </a:solidFill>
          <a:ln w="19050">
            <a:solidFill>
              <a:srgbClr val="1E2761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7372350" y="3154680"/>
            <a:ext cx="0" cy="137160"/>
          </a:xfrm>
          <a:prstGeom prst="line">
            <a:avLst/>
          </a:prstGeom>
          <a:noFill/>
          <a:ln w="19050">
            <a:solidFill>
              <a:srgbClr val="CADCFC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6217920" y="1920240"/>
            <a:ext cx="2308860" cy="1280160"/>
          </a:xfrm>
          <a:prstGeom prst="roundRect">
            <a:avLst>
              <a:gd name="adj" fmla="val 5714"/>
            </a:avLst>
          </a:prstGeom>
          <a:solidFill>
            <a:srgbClr val="EAF0FC"/>
          </a:solidFill>
          <a:ln/>
        </p:spPr>
      </p:sp>
      <p:sp>
        <p:nvSpPr>
          <p:cNvPr id="18" name="Text 16"/>
          <p:cNvSpPr/>
          <p:nvPr/>
        </p:nvSpPr>
        <p:spPr>
          <a:xfrm>
            <a:off x="6355080" y="2057400"/>
            <a:ext cx="20345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Months 5–8</a:t>
            </a:r>
            <a:endParaRPr lang="en-US" sz="1250" dirty="0"/>
          </a:p>
        </p:txBody>
      </p:sp>
      <p:sp>
        <p:nvSpPr>
          <p:cNvPr id="19" name="Text 17"/>
          <p:cNvSpPr/>
          <p:nvPr/>
        </p:nvSpPr>
        <p:spPr>
          <a:xfrm>
            <a:off x="6355080" y="2395728"/>
            <a:ext cx="203454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Reach 10 signed contracts; fully implement business systems for the first clients.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9818370" y="3291840"/>
            <a:ext cx="274320" cy="274320"/>
          </a:xfrm>
          <a:prstGeom prst="ellipse">
            <a:avLst/>
          </a:prstGeom>
          <a:solidFill>
            <a:srgbClr val="C9A227"/>
          </a:solidFill>
          <a:ln w="19050">
            <a:solidFill>
              <a:srgbClr val="1E2761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9955530" y="3566160"/>
            <a:ext cx="0" cy="137160"/>
          </a:xfrm>
          <a:prstGeom prst="line">
            <a:avLst/>
          </a:prstGeom>
          <a:noFill/>
          <a:ln w="19050">
            <a:solidFill>
              <a:srgbClr val="CADCFC"/>
            </a:solidFill>
            <a:prstDash val="solid"/>
          </a:ln>
        </p:spPr>
      </p:sp>
      <p:sp>
        <p:nvSpPr>
          <p:cNvPr id="22" name="Shape 20"/>
          <p:cNvSpPr/>
          <p:nvPr/>
        </p:nvSpPr>
        <p:spPr>
          <a:xfrm>
            <a:off x="8801100" y="3977640"/>
            <a:ext cx="2308860" cy="1280160"/>
          </a:xfrm>
          <a:prstGeom prst="roundRect">
            <a:avLst>
              <a:gd name="adj" fmla="val 5714"/>
            </a:avLst>
          </a:prstGeom>
          <a:solidFill>
            <a:srgbClr val="EAF0FC"/>
          </a:solidFill>
          <a:ln/>
        </p:spPr>
      </p:sp>
      <p:sp>
        <p:nvSpPr>
          <p:cNvPr id="23" name="Text 21"/>
          <p:cNvSpPr/>
          <p:nvPr/>
        </p:nvSpPr>
        <p:spPr>
          <a:xfrm>
            <a:off x="8938260" y="4114800"/>
            <a:ext cx="20345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Months 9–12</a:t>
            </a:r>
            <a:endParaRPr lang="en-US" sz="1250" dirty="0"/>
          </a:p>
        </p:txBody>
      </p:sp>
      <p:sp>
        <p:nvSpPr>
          <p:cNvPr id="24" name="Text 22"/>
          <p:cNvSpPr/>
          <p:nvPr/>
        </p:nvSpPr>
        <p:spPr>
          <a:xfrm>
            <a:off x="8938260" y="4453128"/>
            <a:ext cx="203454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Begin strategic partnership negotiations and secure an equity share in client businesses.</a:t>
            </a:r>
            <a:endParaRPr lang="en-US" sz="950" dirty="0"/>
          </a:p>
        </p:txBody>
      </p:sp>
      <p:sp>
        <p:nvSpPr>
          <p:cNvPr id="25" name="Text 23"/>
          <p:cNvSpPr/>
          <p:nvPr/>
        </p:nvSpPr>
        <p:spPr>
          <a:xfrm>
            <a:off x="45720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OBGTeam — Business Plan</a:t>
            </a:r>
            <a:endParaRPr lang="en-US" sz="1000" dirty="0"/>
          </a:p>
        </p:txBody>
      </p:sp>
      <p:sp>
        <p:nvSpPr>
          <p:cNvPr id="26" name="Text 24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C9A227"/>
          </a:solidFill>
          <a:ln/>
        </p:spPr>
      </p:sp>
      <p:sp>
        <p:nvSpPr>
          <p:cNvPr id="4" name="Text 2"/>
          <p:cNvSpPr/>
          <p:nvPr/>
        </p:nvSpPr>
        <p:spPr>
          <a:xfrm>
            <a:off x="822960" y="685800"/>
            <a:ext cx="10545775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Conclusions</a:t>
            </a:r>
            <a:endParaRPr lang="en-US" sz="3800" dirty="0"/>
          </a:p>
        </p:txBody>
      </p:sp>
      <p:sp>
        <p:nvSpPr>
          <p:cNvPr id="5" name="Shape 3"/>
          <p:cNvSpPr/>
          <p:nvPr/>
        </p:nvSpPr>
        <p:spPr>
          <a:xfrm>
            <a:off x="822960" y="1691640"/>
            <a:ext cx="457200" cy="457200"/>
          </a:xfrm>
          <a:prstGeom prst="ellipse">
            <a:avLst/>
          </a:prstGeom>
          <a:solidFill>
            <a:srgbClr val="C9A227"/>
          </a:solidFill>
          <a:ln/>
        </p:spPr>
      </p:sp>
      <p:sp>
        <p:nvSpPr>
          <p:cNvPr id="6" name="Text 4"/>
          <p:cNvSpPr/>
          <p:nvPr/>
        </p:nvSpPr>
        <p:spPr>
          <a:xfrm>
            <a:off x="822960" y="169164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463040" y="1673352"/>
            <a:ext cx="9875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C9A2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proven, aligned model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1463040" y="2057400"/>
            <a:ext cx="9875520" cy="594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senior experts for the price of one MD, paid mainly on delivered results — removing the risk owners fear most.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822960" y="3063240"/>
            <a:ext cx="457200" cy="457200"/>
          </a:xfrm>
          <a:prstGeom prst="ellipse">
            <a:avLst/>
          </a:prstGeom>
          <a:solidFill>
            <a:srgbClr val="C9A227"/>
          </a:solidFill>
          <a:ln/>
        </p:spPr>
      </p:sp>
      <p:sp>
        <p:nvSpPr>
          <p:cNvPr id="10" name="Text 8"/>
          <p:cNvSpPr/>
          <p:nvPr/>
        </p:nvSpPr>
        <p:spPr>
          <a:xfrm>
            <a:off x="822960" y="306324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1463040" y="3044952"/>
            <a:ext cx="9875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C9A2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Financially sound from month 2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1463040" y="3429000"/>
            <a:ext cx="9875520" cy="594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Break-even needs just one client; Year 1 EBITDA is projected at £1.38m on £15,000 of start-up capital.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822960" y="4434840"/>
            <a:ext cx="457200" cy="457200"/>
          </a:xfrm>
          <a:prstGeom prst="ellipse">
            <a:avLst/>
          </a:prstGeom>
          <a:solidFill>
            <a:srgbClr val="C9A227"/>
          </a:solidFill>
          <a:ln/>
        </p:spPr>
      </p:sp>
      <p:sp>
        <p:nvSpPr>
          <p:cNvPr id="14" name="Text 12"/>
          <p:cNvSpPr/>
          <p:nvPr/>
        </p:nvSpPr>
        <p:spPr>
          <a:xfrm>
            <a:off x="822960" y="443484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1463040" y="4416552"/>
            <a:ext cx="9875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C9A2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Built to scale into a holding portfolio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1463040" y="4800600"/>
            <a:ext cx="9875520" cy="594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KPI engagements convert into equity stakes, compounding into 10 partner teams and a long-term holding worth over £1bn.</a:t>
            </a:r>
            <a:endParaRPr lang="en-US" sz="1250" dirty="0"/>
          </a:p>
        </p:txBody>
      </p:sp>
      <p:sp>
        <p:nvSpPr>
          <p:cNvPr id="17" name="Text 15"/>
          <p:cNvSpPr/>
          <p:nvPr/>
        </p:nvSpPr>
        <p:spPr>
          <a:xfrm>
            <a:off x="457200" y="64922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OBGTeam — Business Plan</a:t>
            </a:r>
            <a:endParaRPr lang="en-US" sz="1000" dirty="0"/>
          </a:p>
        </p:txBody>
      </p:sp>
      <p:sp>
        <p:nvSpPr>
          <p:cNvPr id="18" name="Text 16"/>
          <p:cNvSpPr/>
          <p:nvPr/>
        </p:nvSpPr>
        <p:spPr>
          <a:xfrm>
            <a:off x="11277295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Shape 1"/>
          <p:cNvSpPr/>
          <p:nvPr/>
        </p:nvSpPr>
        <p:spPr>
          <a:xfrm>
            <a:off x="5090008" y="1554480"/>
            <a:ext cx="2011680" cy="2011680"/>
          </a:xfrm>
          <a:prstGeom prst="ellipse">
            <a:avLst/>
          </a:prstGeom>
          <a:solidFill>
            <a:srgbClr val="263275"/>
          </a:solidFill>
          <a:ln/>
        </p:spPr>
      </p:sp>
      <p:sp>
        <p:nvSpPr>
          <p:cNvPr id="4" name="Text 2"/>
          <p:cNvSpPr/>
          <p:nvPr/>
        </p:nvSpPr>
        <p:spPr>
          <a:xfrm>
            <a:off x="5090008" y="1554480"/>
            <a:ext cx="2011680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0" b="1" dirty="0">
                <a:solidFill>
                  <a:srgbClr val="C9A22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?</a:t>
            </a:r>
            <a:endParaRPr lang="en-US" sz="9000" dirty="0"/>
          </a:p>
        </p:txBody>
      </p:sp>
      <p:sp>
        <p:nvSpPr>
          <p:cNvPr id="5" name="Text 3"/>
          <p:cNvSpPr/>
          <p:nvPr/>
        </p:nvSpPr>
        <p:spPr>
          <a:xfrm>
            <a:off x="0" y="3794760"/>
            <a:ext cx="12191695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Questions?</a:t>
            </a:r>
            <a:endParaRPr lang="en-US" sz="4000" dirty="0"/>
          </a:p>
        </p:txBody>
      </p:sp>
      <p:sp>
        <p:nvSpPr>
          <p:cNvPr id="6" name="Text 4"/>
          <p:cNvSpPr/>
          <p:nvPr/>
        </p:nvSpPr>
        <p:spPr>
          <a:xfrm>
            <a:off x="0" y="4480560"/>
            <a:ext cx="12191695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Roman Kotyk  ·  Founder &amp; CEO, OBGTeam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2026-08-03T07:13:49Z</dcterms:created>
  <dcterms:modified xsi:type="dcterms:W3CDTF">2026-08-03T07:13:49Z</dcterms:modified>
</cp:coreProperties>
</file>