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67" r:id="rId3"/>
    <p:sldId id="258" r:id="rId4"/>
    <p:sldId id="261" r:id="rId5"/>
    <p:sldId id="271" r:id="rId6"/>
    <p:sldId id="259" r:id="rId7"/>
    <p:sldId id="266" r:id="rId8"/>
    <p:sldId id="262" r:id="rId9"/>
    <p:sldId id="260" r:id="rId10"/>
    <p:sldId id="263" r:id="rId11"/>
    <p:sldId id="268"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57" autoAdjust="0"/>
    <p:restoredTop sz="95245" autoAdjust="0"/>
  </p:normalViewPr>
  <p:slideViewPr>
    <p:cSldViewPr snapToGrid="0">
      <p:cViewPr varScale="1">
        <p:scale>
          <a:sx n="115" d="100"/>
          <a:sy n="115" d="100"/>
        </p:scale>
        <p:origin x="6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8934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276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3167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318613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8847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8946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50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971905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5951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3383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04936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079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9011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3968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965465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1961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3/16/26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5127837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ks.nice.org.uk/topics/chickenpox/" TargetMode="External"/><Relationship Id="rId7" Type="http://schemas.openxmlformats.org/officeDocument/2006/relationships/hyperlink" Target="https://www.gov.uk/guidance/chickenpox-as-a-notifiable-disease-information-for-health-professionals?utm_source=chatgpt.com" TargetMode="External"/><Relationship Id="rId2" Type="http://schemas.openxmlformats.org/officeDocument/2006/relationships/hyperlink" Target="https://researchportal.ukhsa.gov.uk/en/publications/the-epidemiology-of-chickenpox-in-england-20162022-an-observation/?utm_source=chatgpt.com" TargetMode="External"/><Relationship Id="rId1" Type="http://schemas.openxmlformats.org/officeDocument/2006/relationships/slideLayout" Target="../slideLayouts/slideLayout2.xml"/><Relationship Id="rId6" Type="http://schemas.openxmlformats.org/officeDocument/2006/relationships/hyperlink" Target="https://www.rcog.org.uk/for-the-public/browse-our-patient-information/chickenpox-and-pregnancy/" TargetMode="External"/><Relationship Id="rId5" Type="http://schemas.openxmlformats.org/officeDocument/2006/relationships/hyperlink" Target="https://www.nhs.uk/conditions/chickenpox/?utm_source=chatgpt.com" TargetMode="External"/><Relationship Id="rId4" Type="http://schemas.openxmlformats.org/officeDocument/2006/relationships/hyperlink" Target="https://cks.nice.org.uk/topics/chickenpox/background-information/prevalenc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8214" y="2404534"/>
            <a:ext cx="9554777" cy="1344506"/>
          </a:xfrm>
        </p:spPr>
        <p:txBody>
          <a:bodyPr/>
          <a:lstStyle/>
          <a:p>
            <a:pPr algn="l"/>
            <a:br>
              <a:rPr lang="en-GB" sz="1200" b="1" dirty="0">
                <a:solidFill>
                  <a:schemeClr val="tx1"/>
                </a:solidFill>
              </a:rPr>
            </a:br>
            <a:r>
              <a:rPr lang="en-GB" sz="2000" b="1" dirty="0">
                <a:solidFill>
                  <a:schemeClr val="tx1"/>
                </a:solidFill>
                <a:latin typeface="Arial" panose="020B0604020202020204" pitchFamily="34" charset="0"/>
                <a:cs typeface="Arial" panose="020B0604020202020204" pitchFamily="34" charset="0"/>
              </a:rPr>
              <a:t>Group 5</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Code: LCHS4001</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Public Health</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Lecturer: </a:t>
            </a:r>
            <a:r>
              <a:rPr lang="en-GB" sz="2000" b="1" dirty="0" err="1">
                <a:solidFill>
                  <a:schemeClr val="tx1"/>
                </a:solidFill>
                <a:latin typeface="Arial" panose="020B0604020202020204" pitchFamily="34" charset="0"/>
                <a:cs typeface="Arial" panose="020B0604020202020204" pitchFamily="34" charset="0"/>
              </a:rPr>
              <a:t>Arif</a:t>
            </a:r>
            <a:r>
              <a:rPr lang="en-GB" sz="2000" b="1" dirty="0">
                <a:solidFill>
                  <a:schemeClr val="tx1"/>
                </a:solidFill>
                <a:latin typeface="Arial" panose="020B0604020202020204" pitchFamily="34" charset="0"/>
                <a:cs typeface="Arial" panose="020B0604020202020204" pitchFamily="34" charset="0"/>
              </a:rPr>
              <a:t> Ahmed</a:t>
            </a:r>
            <a:endParaRPr lang="en-GB"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7866478" y="214865"/>
            <a:ext cx="3070860" cy="1366520"/>
          </a:xfrm>
          <a:prstGeom prst="rect">
            <a:avLst/>
          </a:prstGeom>
          <a:noFill/>
        </p:spPr>
      </p:pic>
      <p:pic>
        <p:nvPicPr>
          <p:cNvPr id="5" name="Picture 4"/>
          <p:cNvPicPr>
            <a:picLocks noChangeAspect="1"/>
          </p:cNvPicPr>
          <p:nvPr/>
        </p:nvPicPr>
        <p:blipFill>
          <a:blip r:embed="rId3"/>
          <a:stretch>
            <a:fillRect/>
          </a:stretch>
        </p:blipFill>
        <p:spPr>
          <a:xfrm>
            <a:off x="246888" y="3983102"/>
            <a:ext cx="9976104" cy="2874897"/>
          </a:xfrm>
          <a:prstGeom prst="rect">
            <a:avLst/>
          </a:prstGeom>
        </p:spPr>
      </p:pic>
      <p:sp>
        <p:nvSpPr>
          <p:cNvPr id="6" name="Rectangle 5"/>
          <p:cNvSpPr/>
          <p:nvPr/>
        </p:nvSpPr>
        <p:spPr>
          <a:xfrm>
            <a:off x="4019951" y="2967335"/>
            <a:ext cx="4152099"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Chicken pox</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3622513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669" y="65314"/>
            <a:ext cx="8895933" cy="928217"/>
          </a:xfrm>
        </p:spPr>
        <p:txBody>
          <a:bodyPr>
            <a:normAutofit/>
          </a:bodyPr>
          <a:lstStyle/>
          <a:p>
            <a:pPr algn="ctr"/>
            <a:r>
              <a:rPr lang="en-US" sz="2000" b="1" dirty="0">
                <a:solidFill>
                  <a:schemeClr val="tx1"/>
                </a:solidFill>
                <a:latin typeface="Arial" panose="020B0604020202020204" pitchFamily="34" charset="0"/>
                <a:cs typeface="Arial" panose="020B0604020202020204" pitchFamily="34" charset="0"/>
              </a:rPr>
              <a:t>The introduction of the case that is related to chicken pox</a:t>
            </a:r>
            <a:endParaRPr lang="en-GB" sz="2000" dirty="0"/>
          </a:p>
        </p:txBody>
      </p:sp>
      <p:sp>
        <p:nvSpPr>
          <p:cNvPr id="3" name="Rectangle 2"/>
          <p:cNvSpPr/>
          <p:nvPr/>
        </p:nvSpPr>
        <p:spPr>
          <a:xfrm>
            <a:off x="284480" y="2448024"/>
            <a:ext cx="9821335" cy="2691634"/>
          </a:xfrm>
          <a:prstGeom prst="rect">
            <a:avLst/>
          </a:prstGeom>
        </p:spPr>
        <p:txBody>
          <a:bodyPr wrap="square">
            <a:spAutoFit/>
          </a:bodyPr>
          <a:lstStyle/>
          <a:p>
            <a:pPr>
              <a:lnSpc>
                <a:spcPct val="107000"/>
              </a:lnSpc>
              <a:spcAft>
                <a:spcPts val="800"/>
              </a:spcAft>
            </a:pP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2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2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2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429209" y="776790"/>
            <a:ext cx="11258594" cy="5355312"/>
          </a:xfrm>
          <a:prstGeom prst="rect">
            <a:avLst/>
          </a:prstGeom>
        </p:spPr>
        <p:txBody>
          <a:bodyPr wrap="square">
            <a:spAutoFit/>
          </a:bodyPr>
          <a:lstStyle/>
          <a:p>
            <a:r>
              <a:rPr lang="en-US" dirty="0">
                <a:latin typeface="Arial" panose="020B0604020202020204" pitchFamily="34" charset="0"/>
                <a:cs typeface="Arial" panose="020B0604020202020204" pitchFamily="34" charset="0"/>
              </a:rPr>
              <a:t>Chickenpox is a highly contagious and viral infection, which is caused by the varicella-zoster virus. It mainly affects children but can also affect any age group.</a:t>
            </a:r>
          </a:p>
          <a:p>
            <a:r>
              <a:rPr lang="en-US" dirty="0">
                <a:latin typeface="Arial" panose="020B0604020202020204" pitchFamily="34" charset="0"/>
                <a:cs typeface="Arial" panose="020B0604020202020204" pitchFamily="34" charset="0"/>
              </a:rPr>
              <a:t>The disease is characterised by an itchy, red rash that develops into fluid-filled blisters, along with symptoms such as fever, tiredness, headache, and loss of appetite. Chickenpox spreads easily through coughing, sneezing, or direct contact with the blisters of an infected person.</a:t>
            </a:r>
          </a:p>
          <a:p>
            <a:r>
              <a:rPr lang="en-GB" dirty="0">
                <a:latin typeface="Arial" panose="020B0604020202020204" pitchFamily="34" charset="0"/>
                <a:cs typeface="Arial" panose="020B0604020202020204" pitchFamily="34" charset="0"/>
              </a:rPr>
              <a:t>Exact national totals for Chickenpox between 2023 and 2026 in the United Kingdom are difficult to calculate precisely because chickenpox is not always a notifiable disease, so many mild cases are not formally reported. However, health data and estimates give a good picture of how many people are affected each year.</a:t>
            </a:r>
          </a:p>
          <a:p>
            <a:r>
              <a:rPr lang="en-GB" dirty="0">
                <a:latin typeface="Arial" panose="020B0604020202020204" pitchFamily="34" charset="0"/>
                <a:cs typeface="Arial" panose="020B0604020202020204" pitchFamily="34" charset="0"/>
              </a:rPr>
              <a:t>During this investigation, we found out that around 600,000 cases of chickenpox occur each year in the UK, mostly in children. (NHS England) </a:t>
            </a:r>
          </a:p>
          <a:p>
            <a:r>
              <a:rPr lang="en-GB"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lgn="r"/>
            <a:r>
              <a:rPr lang="en-US" b="1" dirty="0">
                <a:latin typeface="Arial" panose="020B0604020202020204" pitchFamily="34" charset="0"/>
                <a:cs typeface="Arial" panose="020B0604020202020204" pitchFamily="34" charset="0"/>
              </a:rPr>
              <a:t>Gila - 2510697</a:t>
            </a:r>
          </a:p>
        </p:txBody>
      </p:sp>
      <p:pic>
        <p:nvPicPr>
          <p:cNvPr id="7" name="Picture 6"/>
          <p:cNvPicPr>
            <a:picLocks noChangeAspect="1"/>
          </p:cNvPicPr>
          <p:nvPr/>
        </p:nvPicPr>
        <p:blipFill>
          <a:blip r:embed="rId2"/>
          <a:stretch>
            <a:fillRect/>
          </a:stretch>
        </p:blipFill>
        <p:spPr>
          <a:xfrm>
            <a:off x="4042179" y="4808307"/>
            <a:ext cx="3646066" cy="1277101"/>
          </a:xfrm>
          <a:prstGeom prst="rect">
            <a:avLst/>
          </a:prstGeom>
        </p:spPr>
      </p:pic>
      <p:pic>
        <p:nvPicPr>
          <p:cNvPr id="8" name="Picture 7"/>
          <p:cNvPicPr>
            <a:picLocks noChangeAspect="1"/>
          </p:cNvPicPr>
          <p:nvPr/>
        </p:nvPicPr>
        <p:blipFill>
          <a:blip r:embed="rId3"/>
          <a:stretch>
            <a:fillRect/>
          </a:stretch>
        </p:blipFill>
        <p:spPr>
          <a:xfrm>
            <a:off x="7772400" y="4808307"/>
            <a:ext cx="3831247" cy="1312980"/>
          </a:xfrm>
          <a:prstGeom prst="rect">
            <a:avLst/>
          </a:prstGeom>
        </p:spPr>
      </p:pic>
    </p:spTree>
    <p:extLst>
      <p:ext uri="{BB962C8B-B14F-4D97-AF65-F5344CB8AC3E}">
        <p14:creationId xmlns:p14="http://schemas.microsoft.com/office/powerpoint/2010/main" val="2869738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351692"/>
            <a:ext cx="10559562" cy="817685"/>
          </a:xfrm>
        </p:spPr>
        <p:txBody>
          <a:bodyPr>
            <a:normAutofit fontScale="90000"/>
          </a:bodyPr>
          <a:lstStyle/>
          <a:p>
            <a:r>
              <a:rPr lang="en-US" sz="2200" b="1" dirty="0">
                <a:solidFill>
                  <a:schemeClr val="tx1"/>
                </a:solidFill>
                <a:latin typeface="Arial" panose="020B0604020202020204" pitchFamily="34" charset="0"/>
                <a:cs typeface="Arial" panose="020B0604020202020204" pitchFamily="34" charset="0"/>
              </a:rPr>
              <a:t>What are the main approaches and strategies that could be used to measure an infectious disease outbreak?</a:t>
            </a:r>
            <a:br>
              <a:rPr lang="en-US" sz="1600" dirty="0">
                <a:solidFill>
                  <a:schemeClr val="tx1"/>
                </a:solidFill>
                <a:latin typeface="Arial" panose="020B0604020202020204" pitchFamily="34" charset="0"/>
                <a:cs typeface="Arial" panose="020B0604020202020204" pitchFamily="34" charset="0"/>
              </a:rPr>
            </a:br>
            <a:br>
              <a:rPr lang="en-US" sz="1600" dirty="0">
                <a:solidFill>
                  <a:schemeClr val="tx1"/>
                </a:solidFill>
                <a:latin typeface="Arial" panose="020B0604020202020204" pitchFamily="34" charset="0"/>
                <a:cs typeface="Arial" panose="020B0604020202020204" pitchFamily="34" charset="0"/>
              </a:rPr>
            </a:br>
            <a:endParaRPr lang="en-GB" sz="1600"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335902" y="1169378"/>
            <a:ext cx="11420669" cy="5380712"/>
          </a:xfrm>
        </p:spPr>
        <p:txBody>
          <a:bodyPr>
            <a:noAutofit/>
          </a:bodyPr>
          <a:lstStyle/>
          <a:p>
            <a:pPr marL="0" indent="0">
              <a:lnSpc>
                <a:spcPct val="107000"/>
              </a:lnSpc>
              <a:spcAft>
                <a:spcPts val="800"/>
              </a:spcAft>
              <a:buNone/>
            </a:pPr>
            <a:r>
              <a:rPr lang="en-US" dirty="0">
                <a:solidFill>
                  <a:schemeClr val="tx1"/>
                </a:solidFill>
                <a:latin typeface="Arial" panose="020B0604020202020204" pitchFamily="34" charset="0"/>
                <a:ea typeface="Calibri" panose="020F0502020204030204" pitchFamily="34" charset="0"/>
                <a:cs typeface="Arial" panose="020B0604020202020204" pitchFamily="34" charset="0"/>
              </a:rPr>
              <a:t>That can include surveillance, data analysis, and epidemiological investigation. Public health authorities collect information about reported cases through hospitals, laboratories, and clinics to monitor how the disease spreads within a population.</a:t>
            </a:r>
          </a:p>
          <a:p>
            <a:r>
              <a:rPr lang="en-GB" dirty="0">
                <a:solidFill>
                  <a:schemeClr val="tx1"/>
                </a:solidFill>
                <a:latin typeface="Arial" panose="020B0604020202020204" pitchFamily="34" charset="0"/>
                <a:cs typeface="Arial" panose="020B0604020202020204" pitchFamily="34" charset="0"/>
              </a:rPr>
              <a:t>The chickenpox outbreak in Roma’s school demonstrates how infectious diseases can be monitored and measured using several epidemiological strategies.</a:t>
            </a:r>
          </a:p>
          <a:p>
            <a:r>
              <a:rPr lang="en-GB" dirty="0">
                <a:solidFill>
                  <a:schemeClr val="tx1"/>
                </a:solidFill>
                <a:latin typeface="Arial" panose="020B0604020202020204" pitchFamily="34" charset="0"/>
                <a:cs typeface="Arial" panose="020B0604020202020204" pitchFamily="34" charset="0"/>
              </a:rPr>
              <a:t>Epidemiological surveillance and case detection are used to identify infected individuals. This involves recognising symptoms such as fever and itchy spots, counting confirmed and suspected cases, and conducting contact tracing to identify people who may have been exposed.</a:t>
            </a:r>
          </a:p>
          <a:p>
            <a:r>
              <a:rPr lang="en-GB" dirty="0">
                <a:solidFill>
                  <a:schemeClr val="tx1"/>
                </a:solidFill>
                <a:latin typeface="Arial" panose="020B0604020202020204" pitchFamily="34" charset="0"/>
                <a:cs typeface="Arial" panose="020B0604020202020204" pitchFamily="34" charset="0"/>
              </a:rPr>
              <a:t>Another key strategy is the use of surveillance systems. These systems monitor outbreaks through data such as school absence records, GP consultations, and public health reporting systems. Surveillance helps authorities track trends and respond quickly to outbreaks.</a:t>
            </a:r>
          </a:p>
          <a:p>
            <a:r>
              <a:rPr lang="en-GB" dirty="0">
                <a:solidFill>
                  <a:schemeClr val="tx1"/>
                </a:solidFill>
                <a:latin typeface="Arial" panose="020B0604020202020204" pitchFamily="34" charset="0"/>
                <a:cs typeface="Arial" panose="020B0604020202020204" pitchFamily="34" charset="0"/>
              </a:rPr>
              <a:t>Overall, these strategies help public health authorities measure the size and spread of an outbreak, identify transmission patterns, and implement control measures such as vaccination programmes and health education.</a:t>
            </a:r>
          </a:p>
          <a:p>
            <a:pPr marL="0" indent="0" algn="r">
              <a:buNone/>
            </a:pPr>
            <a:r>
              <a:rPr lang="en-US" b="1" dirty="0">
                <a:latin typeface="Arial" panose="020B0604020202020204" pitchFamily="34" charset="0"/>
                <a:cs typeface="Arial" panose="020B0604020202020204" pitchFamily="34" charset="0"/>
              </a:rPr>
              <a:t>Gila - 2510697</a:t>
            </a:r>
          </a:p>
          <a:p>
            <a:endParaRPr lang="en-GB" dirty="0">
              <a:solidFill>
                <a:schemeClr val="tx1"/>
              </a:solidFill>
              <a:latin typeface="Arial" panose="020B0604020202020204" pitchFamily="34" charset="0"/>
              <a:cs typeface="Arial" panose="020B0604020202020204" pitchFamily="34" charset="0"/>
            </a:endParaRPr>
          </a:p>
          <a:p>
            <a:pPr marL="0" indent="0">
              <a:lnSpc>
                <a:spcPct val="107000"/>
              </a:lnSpc>
              <a:spcAft>
                <a:spcPts val="800"/>
              </a:spcAft>
              <a:buNone/>
            </a:pPr>
            <a:endParaRPr lang="en-US" sz="12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US" sz="12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sz="1200" dirty="0">
                <a:latin typeface="Arial" panose="020B0604020202020204" pitchFamily="34" charset="0"/>
                <a:ea typeface="Calibri" panose="020F0502020204030204" pitchFamily="34" charset="0"/>
                <a:cs typeface="Arial" panose="020B0604020202020204" pitchFamily="34" charset="0"/>
              </a:rPr>
              <a:t>                                                                                                                                                                                      </a:t>
            </a:r>
          </a:p>
          <a:p>
            <a:pPr marL="0" indent="0" algn="r">
              <a:lnSpc>
                <a:spcPct val="107000"/>
              </a:lnSpc>
              <a:spcAft>
                <a:spcPts val="800"/>
              </a:spcAft>
              <a:buNone/>
            </a:pPr>
            <a:r>
              <a:rPr lang="en-US" sz="1200" dirty="0">
                <a:latin typeface="Arial" panose="020B0604020202020204" pitchFamily="34" charset="0"/>
                <a:ea typeface="Calibri" panose="020F0502020204030204" pitchFamily="34" charset="0"/>
                <a:cs typeface="Arial" panose="020B0604020202020204" pitchFamily="34" charset="0"/>
              </a:rPr>
              <a:t>                                                                                                                                                                                                                       Gila-2510697</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0551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246185"/>
            <a:ext cx="8596668" cy="958361"/>
          </a:xfrm>
        </p:spPr>
        <p:txBody>
          <a:bodyPr>
            <a:normAutofit/>
          </a:bodyPr>
          <a:lstStyle/>
          <a:p>
            <a:r>
              <a:rPr lang="en-US" sz="1800" b="1" dirty="0">
                <a:solidFill>
                  <a:schemeClr val="tx1"/>
                </a:solidFill>
                <a:latin typeface="Arial" panose="020B0604020202020204" pitchFamily="34" charset="0"/>
                <a:cs typeface="Arial" panose="020B0604020202020204" pitchFamily="34" charset="0"/>
              </a:rPr>
              <a:t>What are the many approaches and strategies that could be used to monitor an infectious disease outbreak? </a:t>
            </a:r>
            <a:br>
              <a:rPr lang="en-US" sz="1400" dirty="0">
                <a:solidFill>
                  <a:schemeClr val="tx1"/>
                </a:solidFill>
                <a:latin typeface="Arial" panose="020B0604020202020204" pitchFamily="34" charset="0"/>
                <a:cs typeface="Arial" panose="020B0604020202020204" pitchFamily="34" charset="0"/>
              </a:rPr>
            </a:br>
            <a:endParaRPr lang="en-GB" sz="14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507135" y="4677508"/>
            <a:ext cx="1371273" cy="1448127"/>
          </a:xfrm>
          <a:prstGeom prst="rect">
            <a:avLst/>
          </a:prstGeom>
        </p:spPr>
      </p:pic>
      <p:sp>
        <p:nvSpPr>
          <p:cNvPr id="3" name="Text Placeholder 2"/>
          <p:cNvSpPr>
            <a:spLocks noGrp="1"/>
          </p:cNvSpPr>
          <p:nvPr>
            <p:ph type="body" idx="1"/>
          </p:nvPr>
        </p:nvSpPr>
        <p:spPr>
          <a:xfrm>
            <a:off x="677335" y="1204546"/>
            <a:ext cx="9451403" cy="5398477"/>
          </a:xfrm>
        </p:spPr>
        <p:txBody>
          <a:bodyPr>
            <a:noAutofit/>
          </a:bodyPr>
          <a:lstStyle/>
          <a:p>
            <a:endParaRPr lang="en-US" sz="1800" dirty="0">
              <a:solidFill>
                <a:schemeClr val="tx1"/>
              </a:solidFill>
              <a:latin typeface="Arial" panose="020B0604020202020204" pitchFamily="34" charset="0"/>
              <a:cs typeface="Arial" panose="020B0604020202020204" pitchFamily="34" charset="0"/>
            </a:endParaRPr>
          </a:p>
          <a:p>
            <a:pPr algn="l" rtl="0" fontAlgn="base"/>
            <a:r>
              <a:rPr lang="en-US" sz="1800" dirty="0">
                <a:solidFill>
                  <a:schemeClr val="tx1"/>
                </a:solidFill>
                <a:latin typeface="Arial" panose="020B0604020202020204" pitchFamily="34" charset="0"/>
                <a:cs typeface="Arial" panose="020B0604020202020204" pitchFamily="34" charset="0"/>
              </a:rPr>
              <a:t> </a:t>
            </a:r>
            <a:r>
              <a:rPr lang="en-US" sz="1800" dirty="0">
                <a:solidFill>
                  <a:srgbClr val="000000"/>
                </a:solidFill>
                <a:latin typeface="Aptos" panose="020B0004020202020204" pitchFamily="34" charset="0"/>
                <a:cs typeface="Arial" panose="020B0604020202020204" pitchFamily="34" charset="0"/>
              </a:rPr>
              <a:t>T</a:t>
            </a:r>
            <a:r>
              <a:rPr lang="en-US" sz="1800" b="0" i="0" u="none" strike="noStrike" dirty="0">
                <a:solidFill>
                  <a:srgbClr val="000000"/>
                </a:solidFill>
                <a:effectLst/>
                <a:latin typeface="Aptos" panose="020B0004020202020204" pitchFamily="34" charset="0"/>
              </a:rPr>
              <a:t>o continue to identify and track and detect new infection early</a:t>
            </a:r>
            <a:r>
              <a:rPr lang="en-US" sz="1800" b="0" i="0" dirty="0">
                <a:solidFill>
                  <a:srgbClr val="000000"/>
                </a:solidFill>
                <a:effectLst/>
                <a:latin typeface="Aptos" panose="020B0004020202020204" pitchFamily="34" charset="0"/>
              </a:rPr>
              <a:t>​</a:t>
            </a:r>
            <a:endParaRPr lang="en-US" sz="16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the teachers and school nurse will have to report suspected cases</a:t>
            </a:r>
            <a:r>
              <a:rPr lang="en-US" sz="1800" b="0" i="0" dirty="0">
                <a:solidFill>
                  <a:srgbClr val="000000"/>
                </a:solidFill>
                <a:effectLst/>
                <a:latin typeface="Aptos" panose="020B0004020202020204" pitchFamily="34" charset="0"/>
              </a:rPr>
              <a:t>​</a:t>
            </a:r>
            <a:endParaRPr lang="en-US" sz="16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Parents will need to inform the school if their child is diagnosed</a:t>
            </a:r>
            <a:r>
              <a:rPr lang="en-US" sz="1800" b="0" i="0" dirty="0">
                <a:solidFill>
                  <a:srgbClr val="000000"/>
                </a:solidFill>
                <a:effectLst/>
                <a:latin typeface="Aptos" panose="020B0004020202020204" pitchFamily="34" charset="0"/>
              </a:rPr>
              <a:t>​</a:t>
            </a:r>
            <a:endParaRPr lang="en-US" sz="16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The school will have to inform the local health authorities</a:t>
            </a:r>
            <a:r>
              <a:rPr lang="en-US" sz="1800" b="0" i="0" dirty="0">
                <a:solidFill>
                  <a:srgbClr val="000000"/>
                </a:solidFill>
                <a:effectLst/>
                <a:latin typeface="Aptos" panose="020B0004020202020204" pitchFamily="34" charset="0"/>
              </a:rPr>
              <a:t>​</a:t>
            </a:r>
            <a:endParaRPr lang="en-US" sz="16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School staff will need to actively check students for symptoms ( fever or rash)</a:t>
            </a:r>
            <a:r>
              <a:rPr lang="en-US" sz="1800" b="0" i="0" dirty="0">
                <a:solidFill>
                  <a:srgbClr val="000000"/>
                </a:solidFill>
                <a:effectLst/>
                <a:latin typeface="Aptos" panose="020B0004020202020204" pitchFamily="34" charset="0"/>
              </a:rPr>
              <a:t>​</a:t>
            </a:r>
            <a:endParaRPr lang="en-US" sz="16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Follow up regularly with parents during an outbreak</a:t>
            </a:r>
            <a:endParaRPr lang="en-US" sz="1600" b="0" i="0" dirty="0">
              <a:solidFill>
                <a:srgbClr val="000000"/>
              </a:solidFill>
              <a:effectLst/>
              <a:latin typeface="Arial" panose="020B0604020202020204" pitchFamily="34" charset="0"/>
            </a:endParaRPr>
          </a:p>
          <a:p>
            <a:r>
              <a:rPr lang="en-US" sz="1800" dirty="0">
                <a:solidFill>
                  <a:schemeClr val="tx1"/>
                </a:solidFill>
                <a:latin typeface="Arial" panose="020B0604020202020204" pitchFamily="34" charset="0"/>
                <a:cs typeface="Arial" panose="020B0604020202020204" pitchFamily="34" charset="0"/>
              </a:rPr>
              <a:t>                                                                                                       </a:t>
            </a:r>
            <a:r>
              <a:rPr lang="de-DE" sz="1800" b="1" dirty="0">
                <a:solidFill>
                  <a:schemeClr val="tx1"/>
                </a:solidFill>
                <a:latin typeface="Arial" panose="020B0604020202020204" pitchFamily="34" charset="0"/>
                <a:cs typeface="Arial" panose="020B0604020202020204" pitchFamily="34" charset="0"/>
              </a:rPr>
              <a:t> Esther - 2510499</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240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6843C-8A1F-DB8C-DE78-BB82B071A0D1}"/>
              </a:ext>
            </a:extLst>
          </p:cNvPr>
          <p:cNvSpPr>
            <a:spLocks noGrp="1"/>
          </p:cNvSpPr>
          <p:nvPr>
            <p:ph type="title"/>
          </p:nvPr>
        </p:nvSpPr>
        <p:spPr>
          <a:xfrm>
            <a:off x="677334" y="609600"/>
            <a:ext cx="8596668" cy="1085636"/>
          </a:xfrm>
        </p:spPr>
        <p:txBody>
          <a:bodyPr>
            <a:normAutofit/>
          </a:bodyPr>
          <a:lstStyle/>
          <a:p>
            <a:pPr algn="ctr"/>
            <a:r>
              <a:rPr lang="en-US" sz="2400" b="1" i="0" u="none" strike="noStrike" dirty="0">
                <a:solidFill>
                  <a:srgbClr val="000000"/>
                </a:solidFill>
                <a:effectLst/>
                <a:latin typeface="Arial" panose="020B0604020202020204" pitchFamily="34" charset="0"/>
                <a:cs typeface="Arial" panose="020B0604020202020204" pitchFamily="34" charset="0"/>
              </a:rPr>
              <a:t>School Monitoring Absentees Strategies                                                       </a:t>
            </a:r>
            <a:endParaRPr lang="en-US"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3E5845-E306-EE88-2E93-41DB13DF190B}"/>
              </a:ext>
            </a:extLst>
          </p:cNvPr>
          <p:cNvSpPr>
            <a:spLocks noGrp="1"/>
          </p:cNvSpPr>
          <p:nvPr>
            <p:ph idx="1"/>
          </p:nvPr>
        </p:nvSpPr>
        <p:spPr>
          <a:xfrm>
            <a:off x="677334" y="1695237"/>
            <a:ext cx="8596668" cy="4346126"/>
          </a:xfrm>
        </p:spPr>
        <p:txBody>
          <a:bodyPr/>
          <a:lstStyle/>
          <a:p>
            <a:pPr algn="l" rtl="0" fontAlgn="base"/>
            <a:r>
              <a:rPr lang="en-US" sz="1800" b="0" i="0" u="none" strike="noStrike" dirty="0">
                <a:solidFill>
                  <a:srgbClr val="000000"/>
                </a:solidFill>
                <a:effectLst/>
                <a:latin typeface="Aptos" panose="020B0004020202020204" pitchFamily="34" charset="0"/>
              </a:rPr>
              <a:t>The absentee records will help with detecting increase in the spread of infection</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School will track student daily attendance</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Able to identify patterns of illness related to absence</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Also be able to report clusters of absence in certain classes</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School will need to keep accurate record of cases </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ptos" panose="020B0004020202020204" pitchFamily="34" charset="0"/>
              </a:rPr>
              <a:t>School need to collaborate with NHS and local public team for guidance and recommended control measures</a:t>
            </a:r>
            <a:r>
              <a:rPr lang="en-US" sz="1800" b="0" i="0" dirty="0">
                <a:solidFill>
                  <a:srgbClr val="000000"/>
                </a:solidFill>
                <a:effectLst/>
                <a:latin typeface="Aptos" panose="020B00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u="none" strike="noStrike" dirty="0">
                <a:solidFill>
                  <a:srgbClr val="000000"/>
                </a:solidFill>
                <a:effectLst/>
                <a:latin typeface="Aptos" panose="020B0004020202020204" pitchFamily="34" charset="0"/>
              </a:rPr>
              <a:t>Increase in absences may be an indication of the infection spreading</a:t>
            </a:r>
            <a:endParaRPr lang="en-US"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69432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70" y="609601"/>
            <a:ext cx="8596668" cy="981808"/>
          </a:xfrm>
        </p:spPr>
        <p:txBody>
          <a:bodyPr>
            <a:normAutofit/>
          </a:bodyPr>
          <a:lstStyle/>
          <a:p>
            <a:r>
              <a:rPr lang="en-US" sz="2000" b="1" dirty="0">
                <a:solidFill>
                  <a:schemeClr val="tx1"/>
                </a:solidFill>
                <a:latin typeface="Arial" panose="020B0604020202020204" pitchFamily="34" charset="0"/>
                <a:cs typeface="Arial" panose="020B0604020202020204" pitchFamily="34" charset="0"/>
              </a:rPr>
              <a:t>What are the main approaches and strategies that could be used to control an infectious disease outbreak?</a:t>
            </a:r>
            <a:endParaRPr lang="en-GB" sz="2000" b="1"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77334" y="1591409"/>
            <a:ext cx="11172543" cy="4958860"/>
          </a:xfrm>
        </p:spPr>
        <p:txBody>
          <a:bodyPr>
            <a:normAutofit fontScale="92500" lnSpcReduction="10000"/>
          </a:bodyPr>
          <a:lstStyle/>
          <a:p>
            <a:pPr fontAlgn="base"/>
            <a:r>
              <a:rPr lang="en-US" sz="2600" dirty="0">
                <a:solidFill>
                  <a:schemeClr val="tx1"/>
                </a:solidFill>
                <a:latin typeface="Arial" panose="020B0604020202020204" pitchFamily="34" charset="0"/>
                <a:cs typeface="Arial" panose="020B0604020202020204" pitchFamily="34" charset="0"/>
              </a:rPr>
              <a:t>Controlling an outbreak involves a combination of medical, administrative, and environmental strategies designed to prevent the spread of infectious diseases.</a:t>
            </a:r>
          </a:p>
          <a:p>
            <a:pPr fontAlgn="base"/>
            <a:r>
              <a:rPr lang="en-US" sz="2600" dirty="0">
                <a:solidFill>
                  <a:schemeClr val="tx1"/>
                </a:solidFill>
                <a:latin typeface="Arial" panose="020B0604020202020204" pitchFamily="34" charset="0"/>
                <a:cs typeface="Arial" panose="020B0604020202020204" pitchFamily="34" charset="0"/>
              </a:rPr>
              <a:t>Firstly, case identification and isolation Roma. The most immediate step is to identify the person with the symptoms and isolate the person from the population.</a:t>
            </a:r>
          </a:p>
          <a:p>
            <a:pPr fontAlgn="base"/>
            <a:r>
              <a:rPr lang="en-US" sz="2600" dirty="0">
                <a:solidFill>
                  <a:schemeClr val="tx1"/>
                </a:solidFill>
                <a:latin typeface="Arial" panose="020B0604020202020204" pitchFamily="34" charset="0"/>
                <a:cs typeface="Arial" panose="020B0604020202020204" pitchFamily="34" charset="0"/>
              </a:rPr>
              <a:t>Infected individuals like Roma must stay home until they are no longer contagious, (Isolation).</a:t>
            </a:r>
          </a:p>
          <a:p>
            <a:pPr fontAlgn="base"/>
            <a:r>
              <a:rPr lang="en-US" sz="2600" dirty="0">
                <a:solidFill>
                  <a:schemeClr val="tx1"/>
                </a:solidFill>
                <a:latin typeface="Arial" panose="020B0604020202020204" pitchFamily="34" charset="0"/>
                <a:cs typeface="Arial" panose="020B0604020202020204" pitchFamily="34" charset="0"/>
              </a:rPr>
              <a:t>Identifying who was in close contact with the infected student, Roma to monitor them for early symptoms.</a:t>
            </a:r>
          </a:p>
          <a:p>
            <a:pPr fontAlgn="base"/>
            <a:br>
              <a:rPr lang="en-US" sz="2600" dirty="0">
                <a:solidFill>
                  <a:schemeClr val="tx1"/>
                </a:solidFill>
                <a:latin typeface="Arial" panose="020B0604020202020204" pitchFamily="34" charset="0"/>
                <a:cs typeface="Arial" panose="020B0604020202020204" pitchFamily="34" charset="0"/>
              </a:rPr>
            </a:br>
            <a:endParaRPr lang="en-US" sz="2600" dirty="0">
              <a:solidFill>
                <a:schemeClr val="tx1"/>
              </a:solidFill>
              <a:latin typeface="Arial" panose="020B0604020202020204" pitchFamily="34" charset="0"/>
              <a:cs typeface="Arial" panose="020B0604020202020204" pitchFamily="34" charset="0"/>
            </a:endParaRPr>
          </a:p>
          <a:p>
            <a:pPr fontAlgn="base"/>
            <a:br>
              <a:rPr lang="en-US" sz="2600" dirty="0">
                <a:solidFill>
                  <a:schemeClr val="tx1"/>
                </a:solidFill>
                <a:latin typeface="Arial" panose="020B0604020202020204" pitchFamily="34" charset="0"/>
                <a:cs typeface="Arial" panose="020B0604020202020204" pitchFamily="34" charset="0"/>
              </a:rPr>
            </a:br>
            <a:r>
              <a:rPr lang="en-US" sz="2600" dirty="0">
                <a:solidFill>
                  <a:schemeClr val="tx1"/>
                </a:solidFill>
                <a:latin typeface="Arial" panose="020B0604020202020204" pitchFamily="34" charset="0"/>
                <a:cs typeface="Arial" panose="020B0604020202020204" pitchFamily="34" charset="0"/>
              </a:rPr>
              <a:t>                                                                                                  </a:t>
            </a:r>
            <a:r>
              <a:rPr lang="en-US" sz="2600" b="1" dirty="0">
                <a:solidFill>
                  <a:schemeClr val="tx1"/>
                </a:solidFill>
                <a:latin typeface="Arial" panose="020B0604020202020204" pitchFamily="34" charset="0"/>
                <a:cs typeface="Arial" panose="020B0604020202020204" pitchFamily="34" charset="0"/>
              </a:rPr>
              <a:t>Akua-2509126</a:t>
            </a:r>
            <a:br>
              <a:rPr lang="en-US" b="1" dirty="0">
                <a:latin typeface="Arial" panose="020B0604020202020204" pitchFamily="34" charset="0"/>
                <a:cs typeface="Arial" panose="020B0604020202020204" pitchFamily="34" charset="0"/>
              </a:rPr>
            </a:br>
            <a:endParaRPr lang="en-US" dirty="0"/>
          </a:p>
        </p:txBody>
      </p:sp>
      <p:pic>
        <p:nvPicPr>
          <p:cNvPr id="4" name="Picture 3"/>
          <p:cNvPicPr>
            <a:picLocks noChangeAspect="1"/>
          </p:cNvPicPr>
          <p:nvPr/>
        </p:nvPicPr>
        <p:blipFill>
          <a:blip r:embed="rId2"/>
          <a:stretch>
            <a:fillRect/>
          </a:stretch>
        </p:blipFill>
        <p:spPr>
          <a:xfrm>
            <a:off x="2286000" y="4786604"/>
            <a:ext cx="4357396" cy="1763665"/>
          </a:xfrm>
          <a:prstGeom prst="rect">
            <a:avLst/>
          </a:prstGeom>
        </p:spPr>
      </p:pic>
    </p:spTree>
    <p:extLst>
      <p:ext uri="{BB962C8B-B14F-4D97-AF65-F5344CB8AC3E}">
        <p14:creationId xmlns:p14="http://schemas.microsoft.com/office/powerpoint/2010/main" val="1252428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199" y="545123"/>
            <a:ext cx="10445263" cy="5632311"/>
          </a:xfrm>
          <a:prstGeom prst="rect">
            <a:avLst/>
          </a:prstGeom>
        </p:spPr>
        <p:txBody>
          <a:bodyPr wrap="square">
            <a:spAutoFit/>
          </a:bodyPr>
          <a:lstStyle/>
          <a:p>
            <a:pPr fontAlgn="base"/>
            <a:r>
              <a:rPr lang="en-US" dirty="0">
                <a:solidFill>
                  <a:srgbClr val="000000"/>
                </a:solidFill>
                <a:latin typeface="Arial" panose="020B0604020202020204" pitchFamily="34" charset="0"/>
                <a:cs typeface="Arial" panose="020B0604020202020204" pitchFamily="34" charset="0"/>
              </a:rPr>
              <a:t>Secondly, vaccination and immunisation are the primary long term strategy for controlling outbreaks. We have the pre-exposure to take  the vaccine to prevent infectious diseases and the post exposure is to take the vaccine as an emergency when u have the infection.</a:t>
            </a:r>
            <a:br>
              <a:rPr lang="en-US" dirty="0">
                <a:solidFill>
                  <a:srgbClr val="000000"/>
                </a:solidFill>
                <a:latin typeface="Arial" panose="020B0604020202020204" pitchFamily="34" charset="0"/>
                <a:cs typeface="Arial" panose="020B0604020202020204" pitchFamily="34" charset="0"/>
              </a:rPr>
            </a:br>
            <a:endParaRPr lang="en-US" dirty="0">
              <a:solidFill>
                <a:srgbClr val="000000"/>
              </a:solidFill>
              <a:latin typeface="Arial" panose="020B0604020202020204" pitchFamily="34" charset="0"/>
              <a:cs typeface="Arial" panose="020B0604020202020204" pitchFamily="34" charset="0"/>
            </a:endParaRPr>
          </a:p>
          <a:p>
            <a:pPr fontAlgn="base"/>
            <a:r>
              <a:rPr lang="en-US" dirty="0">
                <a:solidFill>
                  <a:srgbClr val="000000"/>
                </a:solidFill>
                <a:latin typeface="Arial" panose="020B0604020202020204" pitchFamily="34" charset="0"/>
                <a:cs typeface="Arial" panose="020B0604020202020204" pitchFamily="34" charset="0"/>
              </a:rPr>
              <a:t>Thirdly, environmental and hygiene measures</a:t>
            </a:r>
          </a:p>
          <a:p>
            <a:pPr fontAlgn="base"/>
            <a:r>
              <a:rPr lang="en-US" dirty="0">
                <a:solidFill>
                  <a:srgbClr val="000000"/>
                </a:solidFill>
                <a:latin typeface="Arial" panose="020B0604020202020204" pitchFamily="34" charset="0"/>
                <a:cs typeface="Arial" panose="020B0604020202020204" pitchFamily="34" charset="0"/>
              </a:rPr>
              <a:t>Enforcing strict hand washing protocols for students and staff.</a:t>
            </a:r>
          </a:p>
          <a:p>
            <a:pPr fontAlgn="base"/>
            <a:r>
              <a:rPr lang="en-US" dirty="0">
                <a:solidFill>
                  <a:srgbClr val="000000"/>
                </a:solidFill>
                <a:latin typeface="Arial" panose="020B0604020202020204" pitchFamily="34" charset="0"/>
                <a:cs typeface="Arial" panose="020B0604020202020204" pitchFamily="34" charset="0"/>
              </a:rPr>
              <a:t>Deep cleaning high touches surfacesing the school, (door, </a:t>
            </a:r>
            <a:r>
              <a:rPr lang="en-US" dirty="0" err="1">
                <a:solidFill>
                  <a:srgbClr val="000000"/>
                </a:solidFill>
                <a:latin typeface="Arial" panose="020B0604020202020204" pitchFamily="34" charset="0"/>
                <a:cs typeface="Arial" panose="020B0604020202020204" pitchFamily="34" charset="0"/>
              </a:rPr>
              <a:t>dests</a:t>
            </a:r>
            <a:r>
              <a:rPr lang="en-US" dirty="0">
                <a:solidFill>
                  <a:srgbClr val="000000"/>
                </a:solidFill>
                <a:latin typeface="Arial" panose="020B0604020202020204" pitchFamily="34" charset="0"/>
                <a:cs typeface="Arial" panose="020B0604020202020204" pitchFamily="34" charset="0"/>
              </a:rPr>
              <a:t>, handles, toys etc.)</a:t>
            </a:r>
          </a:p>
          <a:p>
            <a:pPr fontAlgn="base"/>
            <a:r>
              <a:rPr lang="en-US" dirty="0">
                <a:solidFill>
                  <a:srgbClr val="000000"/>
                </a:solidFill>
                <a:latin typeface="Arial" panose="020B0604020202020204" pitchFamily="34" charset="0"/>
                <a:cs typeface="Arial" panose="020B0604020202020204" pitchFamily="34" charset="0"/>
              </a:rPr>
              <a:t>Improving airflow in classrooms to dilute airborne particles.</a:t>
            </a:r>
          </a:p>
          <a:p>
            <a:pPr fontAlgn="base"/>
            <a:endParaRPr lang="en-US" dirty="0">
              <a:solidFill>
                <a:srgbClr val="000000"/>
              </a:solidFill>
              <a:latin typeface="Arial" panose="020B0604020202020204" pitchFamily="34" charset="0"/>
              <a:cs typeface="Arial" panose="020B0604020202020204" pitchFamily="34" charset="0"/>
            </a:endParaRPr>
          </a:p>
          <a:p>
            <a:pPr fontAlgn="base"/>
            <a:r>
              <a:rPr lang="en-US" dirty="0">
                <a:solidFill>
                  <a:srgbClr val="000000"/>
                </a:solidFill>
                <a:latin typeface="Arial" panose="020B0604020202020204" pitchFamily="34" charset="0"/>
                <a:cs typeface="Arial" panose="020B0604020202020204" pitchFamily="34" charset="0"/>
              </a:rPr>
              <a:t>Lastly, administrative control and policy. Schools must have clear protocols to manage health crises effectively.</a:t>
            </a:r>
          </a:p>
          <a:p>
            <a:pPr fontAlgn="base"/>
            <a:r>
              <a:rPr lang="en-US" dirty="0">
                <a:solidFill>
                  <a:srgbClr val="000000"/>
                </a:solidFill>
                <a:latin typeface="Arial" panose="020B0604020202020204" pitchFamily="34" charset="0"/>
                <a:cs typeface="Arial" panose="020B0604020202020204" pitchFamily="34" charset="0"/>
              </a:rPr>
              <a:t>Setting firm rules on when a child can return to school.</a:t>
            </a:r>
          </a:p>
          <a:p>
            <a:pPr fontAlgn="base"/>
            <a:r>
              <a:rPr lang="en-US" dirty="0">
                <a:solidFill>
                  <a:srgbClr val="000000"/>
                </a:solidFill>
                <a:latin typeface="Arial" panose="020B0604020202020204" pitchFamily="34" charset="0"/>
                <a:cs typeface="Arial" panose="020B0604020202020204" pitchFamily="34" charset="0"/>
              </a:rPr>
              <a:t>Providing clear guidelines letters to parents explaining the symptoms to be aware of and the actions being taken by the school.</a:t>
            </a:r>
          </a:p>
          <a:p>
            <a:pPr fontAlgn="base"/>
            <a:r>
              <a:rPr lang="en-US" dirty="0">
                <a:solidFill>
                  <a:srgbClr val="000000"/>
                </a:solidFill>
                <a:latin typeface="Arial" panose="020B0604020202020204" pitchFamily="34" charset="0"/>
                <a:cs typeface="Arial" panose="020B0604020202020204" pitchFamily="34" charset="0"/>
              </a:rPr>
              <a:t>Tracking absences to identify if the outbreak is spreading to other year groups or staff members in the school.</a:t>
            </a:r>
          </a:p>
          <a:p>
            <a:endParaRPr lang="en-US" dirty="0">
              <a:solidFill>
                <a:srgbClr val="000000"/>
              </a:solidFill>
              <a:latin typeface="Aptos"/>
            </a:endParaRPr>
          </a:p>
          <a:p>
            <a:r>
              <a:rPr lang="en-US" dirty="0">
                <a:latin typeface="Arial" panose="020B0604020202020204" pitchFamily="34" charset="0"/>
                <a:cs typeface="Arial" panose="020B0604020202020204" pitchFamily="34" charset="0"/>
              </a:rPr>
              <a:t>                                                                                                                                </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Akua-2509126</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7289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5122" y="397804"/>
            <a:ext cx="9864969" cy="10187404"/>
          </a:xfrm>
          <a:prstGeom prst="rect">
            <a:avLst/>
          </a:prstGeom>
        </p:spPr>
        <p:txBody>
          <a:bodyPr wrap="square">
            <a:spAutoFit/>
          </a:bodyPr>
          <a:lstStyle/>
          <a:p>
            <a:r>
              <a:rPr lang="en-US" sz="2000" b="1" dirty="0">
                <a:latin typeface="Arial" panose="020B0604020202020204" pitchFamily="34" charset="0"/>
                <a:cs typeface="Arial" panose="020B0604020202020204" pitchFamily="34" charset="0"/>
              </a:rPr>
              <a:t>What policies and strategies are available to the UK government to maintain public health?</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UK Health Security Agency (UKHSA) during chickenpox outbreak provides school and healthcare providers with health control guidance monitor, and advice on managing vulnerable contact.</a:t>
            </a:r>
          </a:p>
          <a:p>
            <a:r>
              <a:rPr lang="en-US" dirty="0">
                <a:latin typeface="Arial" panose="020B0604020202020204" pitchFamily="34" charset="0"/>
                <a:cs typeface="Arial" panose="020B0604020202020204" pitchFamily="34" charset="0"/>
              </a:rPr>
              <a:t>Department of Health and Social Care(DHSC), ensures systems are in place to respond to infectious disease outbreak.</a:t>
            </a:r>
          </a:p>
          <a:p>
            <a:r>
              <a:rPr lang="en-US" dirty="0">
                <a:latin typeface="Arial" panose="020B0604020202020204" pitchFamily="34" charset="0"/>
                <a:cs typeface="Arial" panose="020B0604020202020204" pitchFamily="34" charset="0"/>
              </a:rPr>
              <a:t>NHS diagnose , treat, and deliver MMRV vaccine chicken pox (varicella)  most effective to reduce infection rate.</a:t>
            </a:r>
          </a:p>
          <a:p>
            <a:r>
              <a:rPr lang="en-US" dirty="0">
                <a:latin typeface="Arial" panose="020B0604020202020204" pitchFamily="34" charset="0"/>
                <a:cs typeface="Arial" panose="020B0604020202020204" pitchFamily="34" charset="0"/>
              </a:rPr>
              <a:t> Local councils work with schools and nurseries, provide public health education,  lead to control outbreaks in communities.</a:t>
            </a:r>
          </a:p>
          <a:p>
            <a:r>
              <a:rPr lang="en-US" dirty="0">
                <a:latin typeface="Arial" panose="020B0604020202020204" pitchFamily="34" charset="0"/>
                <a:cs typeface="Arial" panose="020B0604020202020204" pitchFamily="34" charset="0"/>
              </a:rPr>
              <a:t>Health and promotion strategies such as government public health campaigns which raise awareness of symptoms, promote hygiene practices, advise to stay at home, and give clear guidance via NHS websites and school communications.</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lgn="r"/>
            <a:r>
              <a:rPr lang="en-US" b="1" dirty="0"/>
              <a:t>Tanya - </a:t>
            </a:r>
            <a:r>
              <a:rPr lang="nl-NL" b="1" dirty="0">
                <a:latin typeface="Arial" panose="020B0604020202020204" pitchFamily="34" charset="0"/>
                <a:ea typeface="DengXian" panose="02010600030101010101" pitchFamily="2" charset="-122"/>
              </a:rPr>
              <a:t>22508552</a:t>
            </a:r>
            <a:endParaRPr lang="en-US" b="1"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03115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10110828" cy="5562601"/>
          </a:xfrm>
        </p:spPr>
        <p:txBody>
          <a:bodyPr>
            <a:normAutofit fontScale="90000"/>
          </a:bodyPr>
          <a:lstStyle/>
          <a:p>
            <a:r>
              <a:rPr lang="en-US" sz="2200" b="1" dirty="0">
                <a:solidFill>
                  <a:schemeClr val="tx1"/>
                </a:solidFill>
                <a:latin typeface="Arial" panose="020B0604020202020204" pitchFamily="34" charset="0"/>
                <a:cs typeface="Arial" panose="020B0604020202020204" pitchFamily="34" charset="0"/>
              </a:rPr>
              <a:t>What health education will you give to the school to address the chicken pox outbreak?</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Simple clear information must be provided to staff, parents and pupils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Explaining how  highly contagious chickenpox is, how it is spread through respiratory droplets( cough, sneezing), or direct contact.</a:t>
            </a: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Staff and parents should be educated to look out for symptoms such as fever, tiredness, itchy red spots that turn into fluid- filled blisters.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Inform persons it can be contagious1-2 days before the rash appears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And that the incubation period is 10-21 days.</a:t>
            </a: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School hygiene and Infection controls measures must be daily reinforced regular hand washing, use of tissues for cough or sneeze, clean touched surfaces frequently.</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 Parents and staff should be informed that chickenpox can be serious if individual is pregnant,  those with weaken immune systems or a newborn baby, so avoid contact with high risk groups.</a:t>
            </a: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a:t>
            </a:r>
            <a:r>
              <a:rPr lang="en-US" sz="2000" b="1" dirty="0">
                <a:solidFill>
                  <a:schemeClr val="tx1"/>
                </a:solidFill>
                <a:latin typeface="Arial" panose="020B0604020202020204" pitchFamily="34" charset="0"/>
                <a:cs typeface="Arial" panose="020B0604020202020204" pitchFamily="34" charset="0"/>
              </a:rPr>
              <a:t>Tanya -</a:t>
            </a:r>
            <a:r>
              <a:rPr lang="nl-NL" sz="2000" b="1" dirty="0">
                <a:solidFill>
                  <a:schemeClr val="tx1"/>
                </a:solidFill>
                <a:latin typeface="Arial" panose="020B0604020202020204" pitchFamily="34" charset="0"/>
                <a:ea typeface="DengXian" panose="02010600030101010101" pitchFamily="2" charset="-122"/>
                <a:cs typeface="Arial" panose="020B0604020202020204" pitchFamily="34" charset="0"/>
              </a:rPr>
              <a:t>2508552</a:t>
            </a:r>
            <a:br>
              <a:rPr lang="en-US" sz="1800" dirty="0">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65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363" y="862543"/>
            <a:ext cx="9627577" cy="4832092"/>
          </a:xfrm>
          <a:prstGeom prst="rect">
            <a:avLst/>
          </a:prstGeom>
        </p:spPr>
        <p:txBody>
          <a:bodyPr wrap="square">
            <a:spAutoFit/>
          </a:bodyPr>
          <a:lstStyle/>
          <a:p>
            <a:pPr algn="ctr"/>
            <a:endParaRPr lang="en-US" dirty="0">
              <a:latin typeface="Arial" panose="020B0604020202020204" pitchFamily="34" charset="0"/>
              <a:cs typeface="Arial" panose="020B0604020202020204" pitchFamily="34" charset="0"/>
            </a:endParaRPr>
          </a:p>
          <a:p>
            <a:pPr algn="ctr"/>
            <a:r>
              <a:rPr lang="en-US" sz="2000" b="1" dirty="0">
                <a:latin typeface="Arial" panose="020B0604020202020204" pitchFamily="34" charset="0"/>
                <a:cs typeface="Arial" panose="020B0604020202020204" pitchFamily="34" charset="0"/>
              </a:rPr>
              <a:t>Attendance and exclusion guidance</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School exclusion advice must be clearly given to reduce classroom transmission.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school should be immediately informed if a child is diagnosed.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Monitor for any complications, seek medical help if needed.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Children should be kept out of school until all their spots have crusted over to prevent the spread. (at least 5 days after rash appears).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Staff with chickenpox should stay off work until non- infectious.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t>                                                                                              </a:t>
            </a:r>
            <a:r>
              <a:rPr lang="en-US" b="1" dirty="0"/>
              <a:t>Tanya - </a:t>
            </a:r>
            <a:r>
              <a:rPr lang="nl-NL" b="1" dirty="0">
                <a:latin typeface="Arial" panose="020B0604020202020204" pitchFamily="34" charset="0"/>
                <a:ea typeface="DengXian" panose="02010600030101010101" pitchFamily="2" charset="-122"/>
              </a:rPr>
              <a:t>2508552</a:t>
            </a:r>
            <a:endParaRPr lang="en-US" b="1"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3074" name="Picture 2" descr="https://www.bing.com/th/id/OIP.RTZeHCfHZQRvaPeI0aEibQHaFs?w=205&amp;h=189&amp;c=8&amp;rs=1&amp;qlt=90&amp;o=6&amp;dpr=1.3&amp;pid=3.1&amp;rm=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4" y="4143277"/>
            <a:ext cx="3825550" cy="1733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78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65285"/>
          </a:xfrm>
        </p:spPr>
        <p:txBody>
          <a:bodyPr/>
          <a:lstStyle/>
          <a:p>
            <a:pPr algn="ctr"/>
            <a:r>
              <a:rPr lang="en-US" dirty="0">
                <a:solidFill>
                  <a:schemeClr val="tx1"/>
                </a:solidFill>
                <a:latin typeface="Arial" panose="020B0604020202020204" pitchFamily="34" charset="0"/>
                <a:cs typeface="Arial" panose="020B0604020202020204" pitchFamily="34" charset="0"/>
              </a:rPr>
              <a:t>Common questions about chickenpox </a:t>
            </a:r>
            <a:endParaRPr lang="en-GB" dirty="0">
              <a:solidFill>
                <a:schemeClr val="tx1"/>
              </a:solidFill>
              <a:latin typeface="Arial" panose="020B0604020202020204" pitchFamily="34" charset="0"/>
              <a:cs typeface="Arial" panose="020B0604020202020204" pitchFamily="34" charset="0"/>
            </a:endParaRPr>
          </a:p>
        </p:txBody>
      </p:sp>
      <p:sp>
        <p:nvSpPr>
          <p:cNvPr id="5" name="Rectangle 2"/>
          <p:cNvSpPr>
            <a:spLocks noChangeArrowheads="1"/>
          </p:cNvSpPr>
          <p:nvPr/>
        </p:nvSpPr>
        <p:spPr bwMode="auto">
          <a:xfrm>
            <a:off x="0" y="-461665"/>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Content Placeholder 14"/>
          <p:cNvSpPr>
            <a:spLocks noGrp="1"/>
          </p:cNvSpPr>
          <p:nvPr>
            <p:ph idx="1"/>
          </p:nvPr>
        </p:nvSpPr>
        <p:spPr>
          <a:xfrm>
            <a:off x="677333" y="1274885"/>
            <a:ext cx="10339429" cy="5424853"/>
          </a:xfrm>
        </p:spPr>
        <p:txBody>
          <a:bodyPr>
            <a:noAutofit/>
          </a:bodyPr>
          <a:lstStyle/>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What causes chickenpox?</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Chickenpox is caused by the varicella-zoster virus, which spreads easily from person to person.</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Who is most at risk of chickenpox?</a:t>
            </a:r>
            <a:br>
              <a:rPr lang="en-GB" sz="1400" b="1"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Children under 10 years old are most commonly affected, but adults who have never had chickenpox can also get it.</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How is chickenpox diagnosed?</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Doctors usually diagnose it by examining the typical rash and symptoms. Laboratory tests may be used in some cases.</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How can chickenpox be treated?</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Treatment usually focuses on relieving symptoms, such as using paracetamol for fever, antihistamines for itching, and keeping the skin clean.</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Can chickenpox be prevented?</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Vaccination, avoiding close contact with infected individuals, and good hygiene can help prevent the spread.</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When can a child return to school or nursery after chickenpox?</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A child can usually return when all blisters have dried and crusted over.</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Can you get chickenpox more than once?</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Most people only get chickenpox once because the body develops immunity, although it is possible in rare cases.</a:t>
            </a:r>
          </a:p>
          <a:p>
            <a:pPr lvl="0">
              <a:buFont typeface="+mj-lt"/>
              <a:buAutoNum type="arabicPeriod"/>
            </a:pPr>
            <a:r>
              <a:rPr lang="en-GB" sz="1400" b="1" dirty="0">
                <a:solidFill>
                  <a:schemeClr val="tx1"/>
                </a:solidFill>
                <a:latin typeface="Arial" panose="020B0604020202020204" pitchFamily="34" charset="0"/>
                <a:cs typeface="Arial" panose="020B0604020202020204" pitchFamily="34" charset="0"/>
              </a:rPr>
              <a:t>Are there complications of chickenpox?</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Complications can include skin infections, pneumonia, or brain inflammation, especially in adults or people with weakened immune systems.</a:t>
            </a:r>
          </a:p>
          <a:p>
            <a:pPr marL="0" lvl="0" indent="0" defTabSz="914400" eaLnBrk="0" fontAlgn="base" hangingPunct="0">
              <a:spcBef>
                <a:spcPct val="0"/>
              </a:spcBef>
              <a:spcAft>
                <a:spcPct val="0"/>
              </a:spcAft>
              <a:buClrTx/>
              <a:buSzTx/>
              <a:buNone/>
            </a:pPr>
            <a:endParaRPr lang="en-US" altLang="en-US"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3908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tx1"/>
                </a:solidFill>
              </a:rPr>
              <a:t>References </a:t>
            </a:r>
            <a:endParaRPr lang="en-GB" dirty="0">
              <a:solidFill>
                <a:schemeClr val="tx1"/>
              </a:solidFill>
            </a:endParaRPr>
          </a:p>
        </p:txBody>
      </p:sp>
      <p:sp>
        <p:nvSpPr>
          <p:cNvPr id="3" name="Content Placeholder 2"/>
          <p:cNvSpPr>
            <a:spLocks noGrp="1"/>
          </p:cNvSpPr>
          <p:nvPr>
            <p:ph idx="1"/>
          </p:nvPr>
        </p:nvSpPr>
        <p:spPr>
          <a:xfrm>
            <a:off x="677334" y="1186962"/>
            <a:ext cx="9548120" cy="5257799"/>
          </a:xfrm>
        </p:spPr>
        <p:txBody>
          <a:bodyPr>
            <a:noAutofit/>
          </a:bodyPr>
          <a:lstStyle/>
          <a:p>
            <a:r>
              <a:rPr lang="en-GB" sz="1000" dirty="0" err="1">
                <a:solidFill>
                  <a:schemeClr val="tx1"/>
                </a:solidFill>
                <a:latin typeface="Arial" panose="020B0604020202020204" pitchFamily="34" charset="0"/>
                <a:cs typeface="Arial" panose="020B0604020202020204" pitchFamily="34" charset="0"/>
              </a:rPr>
              <a:t>Bardsley</a:t>
            </a:r>
            <a:r>
              <a:rPr lang="en-GB" sz="1000" dirty="0">
                <a:solidFill>
                  <a:schemeClr val="tx1"/>
                </a:solidFill>
                <a:latin typeface="Arial" panose="020B0604020202020204" pitchFamily="34" charset="0"/>
                <a:cs typeface="Arial" panose="020B0604020202020204" pitchFamily="34" charset="0"/>
              </a:rPr>
              <a:t>, M., </a:t>
            </a:r>
            <a:r>
              <a:rPr lang="en-GB" sz="1000" dirty="0" err="1">
                <a:solidFill>
                  <a:schemeClr val="tx1"/>
                </a:solidFill>
                <a:latin typeface="Arial" panose="020B0604020202020204" pitchFamily="34" charset="0"/>
                <a:cs typeface="Arial" panose="020B0604020202020204" pitchFamily="34" charset="0"/>
              </a:rPr>
              <a:t>Loveridge</a:t>
            </a:r>
            <a:r>
              <a:rPr lang="en-GB" sz="1000" dirty="0">
                <a:solidFill>
                  <a:schemeClr val="tx1"/>
                </a:solidFill>
                <a:latin typeface="Arial" panose="020B0604020202020204" pitchFamily="34" charset="0"/>
                <a:cs typeface="Arial" panose="020B0604020202020204" pitchFamily="34" charset="0"/>
              </a:rPr>
              <a:t>, P., </a:t>
            </a:r>
            <a:r>
              <a:rPr lang="en-GB" sz="1000" dirty="0" err="1">
                <a:solidFill>
                  <a:schemeClr val="tx1"/>
                </a:solidFill>
                <a:latin typeface="Arial" panose="020B0604020202020204" pitchFamily="34" charset="0"/>
                <a:cs typeface="Arial" panose="020B0604020202020204" pitchFamily="34" charset="0"/>
              </a:rPr>
              <a:t>Bednarska</a:t>
            </a:r>
            <a:r>
              <a:rPr lang="en-GB" sz="1000" dirty="0">
                <a:solidFill>
                  <a:schemeClr val="tx1"/>
                </a:solidFill>
                <a:latin typeface="Arial" panose="020B0604020202020204" pitchFamily="34" charset="0"/>
                <a:cs typeface="Arial" panose="020B0604020202020204" pitchFamily="34" charset="0"/>
              </a:rPr>
              <a:t>, N.G., Smith, S., </a:t>
            </a:r>
            <a:r>
              <a:rPr lang="en-GB" sz="1000" dirty="0" err="1">
                <a:solidFill>
                  <a:schemeClr val="tx1"/>
                </a:solidFill>
                <a:latin typeface="Arial" panose="020B0604020202020204" pitchFamily="34" charset="0"/>
                <a:cs typeface="Arial" panose="020B0604020202020204" pitchFamily="34" charset="0"/>
              </a:rPr>
              <a:t>Morbey</a:t>
            </a:r>
            <a:r>
              <a:rPr lang="en-GB" sz="1000" dirty="0">
                <a:solidFill>
                  <a:schemeClr val="tx1"/>
                </a:solidFill>
                <a:latin typeface="Arial" panose="020B0604020202020204" pitchFamily="34" charset="0"/>
                <a:cs typeface="Arial" panose="020B0604020202020204" pitchFamily="34" charset="0"/>
              </a:rPr>
              <a:t>, R.A., </a:t>
            </a:r>
            <a:r>
              <a:rPr lang="en-GB" sz="1000" dirty="0" err="1">
                <a:solidFill>
                  <a:schemeClr val="tx1"/>
                </a:solidFill>
                <a:latin typeface="Arial" panose="020B0604020202020204" pitchFamily="34" charset="0"/>
                <a:cs typeface="Arial" panose="020B0604020202020204" pitchFamily="34" charset="0"/>
              </a:rPr>
              <a:t>Amirthalingam</a:t>
            </a:r>
            <a:r>
              <a:rPr lang="en-GB" sz="1000" dirty="0">
                <a:solidFill>
                  <a:schemeClr val="tx1"/>
                </a:solidFill>
                <a:latin typeface="Arial" panose="020B0604020202020204" pitchFamily="34" charset="0"/>
                <a:cs typeface="Arial" panose="020B0604020202020204" pitchFamily="34" charset="0"/>
              </a:rPr>
              <a:t>, G., Elson, W.H., Bates, C., de </a:t>
            </a:r>
            <a:r>
              <a:rPr lang="en-GB" sz="1000" dirty="0" err="1">
                <a:solidFill>
                  <a:schemeClr val="tx1"/>
                </a:solidFill>
                <a:latin typeface="Arial" panose="020B0604020202020204" pitchFamily="34" charset="0"/>
                <a:cs typeface="Arial" panose="020B0604020202020204" pitchFamily="34" charset="0"/>
              </a:rPr>
              <a:t>Lusignan</a:t>
            </a:r>
            <a:r>
              <a:rPr lang="en-GB" sz="1000" dirty="0">
                <a:solidFill>
                  <a:schemeClr val="tx1"/>
                </a:solidFill>
                <a:latin typeface="Arial" panose="020B0604020202020204" pitchFamily="34" charset="0"/>
                <a:cs typeface="Arial" panose="020B0604020202020204" pitchFamily="34" charset="0"/>
              </a:rPr>
              <a:t>, S., </a:t>
            </a:r>
            <a:r>
              <a:rPr lang="en-GB" sz="1000" dirty="0" err="1">
                <a:solidFill>
                  <a:schemeClr val="tx1"/>
                </a:solidFill>
                <a:latin typeface="Arial" panose="020B0604020202020204" pitchFamily="34" charset="0"/>
                <a:cs typeface="Arial" panose="020B0604020202020204" pitchFamily="34" charset="0"/>
              </a:rPr>
              <a:t>Todkill</a:t>
            </a:r>
            <a:r>
              <a:rPr lang="en-GB" sz="1000" dirty="0">
                <a:solidFill>
                  <a:schemeClr val="tx1"/>
                </a:solidFill>
                <a:latin typeface="Arial" panose="020B0604020202020204" pitchFamily="34" charset="0"/>
                <a:cs typeface="Arial" panose="020B0604020202020204" pitchFamily="34" charset="0"/>
              </a:rPr>
              <a:t>, D. and Elliot, A.J. (2023). </a:t>
            </a:r>
            <a:r>
              <a:rPr lang="en-GB" sz="1000" i="1" dirty="0">
                <a:solidFill>
                  <a:schemeClr val="tx1"/>
                </a:solidFill>
                <a:latin typeface="Arial" panose="020B0604020202020204" pitchFamily="34" charset="0"/>
                <a:cs typeface="Arial" panose="020B0604020202020204" pitchFamily="34" charset="0"/>
              </a:rPr>
              <a:t>The Epidemiology of Chickenpox in England, 2016–2022: An Observational Study Using General Practitioner Consultations</a:t>
            </a:r>
            <a:r>
              <a:rPr lang="en-GB" sz="1000" dirty="0">
                <a:solidFill>
                  <a:schemeClr val="tx1"/>
                </a:solidFill>
                <a:latin typeface="Arial" panose="020B0604020202020204" pitchFamily="34" charset="0"/>
                <a:cs typeface="Arial" panose="020B0604020202020204" pitchFamily="34" charset="0"/>
              </a:rPr>
              <a:t>, Viruses, 15(11), 2163. Available at: </a:t>
            </a:r>
            <a:r>
              <a:rPr lang="en-GB" sz="1000" u="sng" dirty="0">
                <a:solidFill>
                  <a:schemeClr val="tx1"/>
                </a:solidFill>
                <a:latin typeface="Arial" panose="020B0604020202020204" pitchFamily="34" charset="0"/>
                <a:cs typeface="Arial" panose="020B0604020202020204" pitchFamily="34" charset="0"/>
                <a:hlinkClick r:id="rId2"/>
              </a:rPr>
              <a:t>https://researchportal.UKSHA.gov.uk/en/publications/the-epidemiology-of-chickenpox-in-england-20162022-an-observation/</a:t>
            </a:r>
            <a:r>
              <a:rPr lang="en-GB" sz="1000" dirty="0">
                <a:solidFill>
                  <a:schemeClr val="tx1"/>
                </a:solidFill>
                <a:latin typeface="Arial" panose="020B0604020202020204" pitchFamily="34" charset="0"/>
                <a:cs typeface="Arial" panose="020B0604020202020204" pitchFamily="34" charset="0"/>
              </a:rPr>
              <a:t> (Accessed: 19 Feb. 26). </a:t>
            </a:r>
          </a:p>
          <a:p>
            <a:r>
              <a:rPr lang="en-US" sz="1000" dirty="0">
                <a:solidFill>
                  <a:schemeClr val="tx1"/>
                </a:solidFill>
                <a:latin typeface="Arial" panose="020B0604020202020204" pitchFamily="34" charset="0"/>
                <a:cs typeface="Arial" panose="020B0604020202020204" pitchFamily="34" charset="0"/>
                <a:hlinkClick r:id="rId3"/>
              </a:rPr>
              <a:t>Chickenpox | Health topics A to Z | CKS | NICE</a:t>
            </a:r>
            <a:endParaRPr lang="en-GB" sz="1000" dirty="0">
              <a:solidFill>
                <a:schemeClr val="tx1"/>
              </a:solidFill>
              <a:latin typeface="Arial" panose="020B0604020202020204" pitchFamily="34" charset="0"/>
              <a:cs typeface="Arial" panose="020B0604020202020204" pitchFamily="34" charset="0"/>
            </a:endParaRPr>
          </a:p>
          <a:p>
            <a:r>
              <a:rPr lang="en-GB" sz="1000" dirty="0">
                <a:solidFill>
                  <a:schemeClr val="tx1"/>
                </a:solidFill>
                <a:latin typeface="Arial" panose="020B0604020202020204" pitchFamily="34" charset="0"/>
                <a:cs typeface="Arial" panose="020B0604020202020204" pitchFamily="34" charset="0"/>
              </a:rPr>
              <a:t>DHSC (2024). </a:t>
            </a:r>
            <a:r>
              <a:rPr lang="en-GB" sz="1000" i="1" dirty="0">
                <a:solidFill>
                  <a:schemeClr val="tx1"/>
                </a:solidFill>
                <a:latin typeface="Arial" panose="020B0604020202020204" pitchFamily="34" charset="0"/>
                <a:cs typeface="Arial" panose="020B0604020202020204" pitchFamily="34" charset="0"/>
              </a:rPr>
              <a:t>Department of Health and Social Care</a:t>
            </a:r>
            <a:r>
              <a:rPr lang="en-GB" sz="1000" dirty="0">
                <a:solidFill>
                  <a:schemeClr val="tx1"/>
                </a:solidFill>
                <a:latin typeface="Arial" panose="020B0604020202020204" pitchFamily="34" charset="0"/>
                <a:cs typeface="Arial" panose="020B0604020202020204" pitchFamily="34" charset="0"/>
              </a:rPr>
              <a:t>. [online] GOV.UK. Available at: https://www.gov.uk/government/organisations/department-of-health-and-social-care [Accessed 8 Mar. 2026].</a:t>
            </a:r>
          </a:p>
          <a:p>
            <a:r>
              <a:rPr lang="en-GB" sz="1000" dirty="0">
                <a:solidFill>
                  <a:schemeClr val="tx1"/>
                </a:solidFill>
                <a:latin typeface="Arial" panose="020B0604020202020204" pitchFamily="34" charset="0"/>
                <a:cs typeface="Arial" panose="020B0604020202020204" pitchFamily="34" charset="0"/>
              </a:rPr>
              <a:t>Duncan, D.L. (2019) ‘Chickenpox: presentation, transmission, complications and prevention’, </a:t>
            </a:r>
            <a:r>
              <a:rPr lang="en-GB" sz="1000" i="1" dirty="0">
                <a:solidFill>
                  <a:schemeClr val="tx1"/>
                </a:solidFill>
                <a:latin typeface="Arial" panose="020B0604020202020204" pitchFamily="34" charset="0"/>
                <a:cs typeface="Arial" panose="020B0604020202020204" pitchFamily="34" charset="0"/>
              </a:rPr>
              <a:t>British Journal of School Nursing</a:t>
            </a:r>
            <a:r>
              <a:rPr lang="en-GB" sz="1000" dirty="0">
                <a:solidFill>
                  <a:schemeClr val="tx1"/>
                </a:solidFill>
                <a:latin typeface="Arial" panose="020B0604020202020204" pitchFamily="34" charset="0"/>
                <a:cs typeface="Arial" panose="020B0604020202020204" pitchFamily="34" charset="0"/>
              </a:rPr>
              <a:t>, 14(10), pp. 482–485.</a:t>
            </a:r>
          </a:p>
          <a:p>
            <a:r>
              <a:rPr lang="en-GB" sz="1000" dirty="0" err="1">
                <a:solidFill>
                  <a:schemeClr val="tx1"/>
                </a:solidFill>
                <a:latin typeface="Arial" panose="020B0604020202020204" pitchFamily="34" charset="0"/>
                <a:cs typeface="Arial" panose="020B0604020202020204" pitchFamily="34" charset="0"/>
              </a:rPr>
              <a:t>Harford</a:t>
            </a:r>
            <a:r>
              <a:rPr lang="en-GB" sz="1000" dirty="0">
                <a:solidFill>
                  <a:schemeClr val="tx1"/>
                </a:solidFill>
                <a:latin typeface="Arial" panose="020B0604020202020204" pitchFamily="34" charset="0"/>
                <a:cs typeface="Arial" panose="020B0604020202020204" pitchFamily="34" charset="0"/>
              </a:rPr>
              <a:t>, J. (2025) ‘Chicken pox vaccination: implications for nursing practice and MMR uptake’, </a:t>
            </a:r>
            <a:r>
              <a:rPr lang="en-GB" sz="1000" i="1" dirty="0">
                <a:solidFill>
                  <a:schemeClr val="tx1"/>
                </a:solidFill>
                <a:latin typeface="Arial" panose="020B0604020202020204" pitchFamily="34" charset="0"/>
                <a:cs typeface="Arial" panose="020B0604020202020204" pitchFamily="34" charset="0"/>
              </a:rPr>
              <a:t>Journal of General Practice Nursing (GPN)</a:t>
            </a:r>
            <a:r>
              <a:rPr lang="en-GB" sz="1000" dirty="0">
                <a:solidFill>
                  <a:schemeClr val="tx1"/>
                </a:solidFill>
                <a:latin typeface="Arial" panose="020B0604020202020204" pitchFamily="34" charset="0"/>
                <a:cs typeface="Arial" panose="020B0604020202020204" pitchFamily="34" charset="0"/>
              </a:rPr>
              <a:t>, 11(4).</a:t>
            </a:r>
          </a:p>
          <a:p>
            <a:r>
              <a:rPr lang="en-GB" sz="1000" dirty="0">
                <a:solidFill>
                  <a:schemeClr val="tx1"/>
                </a:solidFill>
                <a:latin typeface="Arial" panose="020B0604020202020204" pitchFamily="34" charset="0"/>
                <a:cs typeface="Arial" panose="020B0604020202020204" pitchFamily="34" charset="0"/>
              </a:rPr>
              <a:t>Jordan, Z. and Rowland, E. (2024) ‘Parental perceptions of chickenpox and the varicella vaccine: a qualitative systematic review’, </a:t>
            </a:r>
            <a:r>
              <a:rPr lang="en-GB" sz="1000" i="1" dirty="0">
                <a:solidFill>
                  <a:schemeClr val="tx1"/>
                </a:solidFill>
                <a:latin typeface="Arial" panose="020B0604020202020204" pitchFamily="34" charset="0"/>
                <a:cs typeface="Arial" panose="020B0604020202020204" pitchFamily="34" charset="0"/>
              </a:rPr>
              <a:t>Vaccine</a:t>
            </a:r>
            <a:r>
              <a:rPr lang="en-GB" sz="1000" dirty="0">
                <a:solidFill>
                  <a:schemeClr val="tx1"/>
                </a:solidFill>
                <a:latin typeface="Arial" panose="020B0604020202020204" pitchFamily="34" charset="0"/>
                <a:cs typeface="Arial" panose="020B0604020202020204" pitchFamily="34" charset="0"/>
              </a:rPr>
              <a:t>, 42(2), pp. 75–83.</a:t>
            </a:r>
          </a:p>
          <a:p>
            <a:r>
              <a:rPr lang="en-GB" sz="1000" dirty="0">
                <a:solidFill>
                  <a:schemeClr val="tx1"/>
                </a:solidFill>
                <a:latin typeface="Arial" panose="020B0604020202020204" pitchFamily="34" charset="0"/>
                <a:cs typeface="Arial" panose="020B0604020202020204" pitchFamily="34" charset="0"/>
              </a:rPr>
              <a:t>National Institute for Health and Care Excellence (NICE) (2025) </a:t>
            </a:r>
            <a:r>
              <a:rPr lang="en-GB" sz="1000" i="1" dirty="0">
                <a:solidFill>
                  <a:schemeClr val="tx1"/>
                </a:solidFill>
                <a:latin typeface="Arial" panose="020B0604020202020204" pitchFamily="34" charset="0"/>
                <a:cs typeface="Arial" panose="020B0604020202020204" pitchFamily="34" charset="0"/>
              </a:rPr>
              <a:t>Chickenpox: background information, prevalence</a:t>
            </a:r>
            <a:r>
              <a:rPr lang="en-GB" sz="1000" dirty="0">
                <a:solidFill>
                  <a:schemeClr val="tx1"/>
                </a:solidFill>
                <a:latin typeface="Arial" panose="020B0604020202020204" pitchFamily="34" charset="0"/>
                <a:cs typeface="Arial" panose="020B0604020202020204" pitchFamily="34" charset="0"/>
              </a:rPr>
              <a:t>. Available at: </a:t>
            </a:r>
            <a:r>
              <a:rPr lang="en-GB" sz="1000" u="sng" dirty="0">
                <a:solidFill>
                  <a:schemeClr val="tx1"/>
                </a:solidFill>
                <a:latin typeface="Arial" panose="020B0604020202020204" pitchFamily="34" charset="0"/>
                <a:cs typeface="Arial" panose="020B0604020202020204" pitchFamily="34" charset="0"/>
                <a:hlinkClick r:id="rId4"/>
              </a:rPr>
              <a:t>https://cks.nice.org.uk/topics/chickenpox/background-information/prevalence/</a:t>
            </a:r>
            <a:r>
              <a:rPr lang="en-GB" sz="1000" dirty="0">
                <a:solidFill>
                  <a:schemeClr val="tx1"/>
                </a:solidFill>
                <a:latin typeface="Arial" panose="020B0604020202020204" pitchFamily="34" charset="0"/>
                <a:cs typeface="Arial" panose="020B0604020202020204" pitchFamily="34" charset="0"/>
              </a:rPr>
              <a:t> (Accessed: 19 Feb. 26). </a:t>
            </a:r>
          </a:p>
          <a:p>
            <a:r>
              <a:rPr lang="en-GB" sz="1000" dirty="0">
                <a:solidFill>
                  <a:schemeClr val="tx1"/>
                </a:solidFill>
                <a:latin typeface="Arial" panose="020B0604020202020204" pitchFamily="34" charset="0"/>
                <a:cs typeface="Arial" panose="020B0604020202020204" pitchFamily="34" charset="0"/>
              </a:rPr>
              <a:t>NHS UK (2025) </a:t>
            </a:r>
            <a:r>
              <a:rPr lang="en-GB" sz="1000" i="1" dirty="0">
                <a:solidFill>
                  <a:schemeClr val="tx1"/>
                </a:solidFill>
                <a:latin typeface="Arial" panose="020B0604020202020204" pitchFamily="34" charset="0"/>
                <a:cs typeface="Arial" panose="020B0604020202020204" pitchFamily="34" charset="0"/>
              </a:rPr>
              <a:t>Chickenpox</a:t>
            </a:r>
            <a:r>
              <a:rPr lang="en-GB" sz="1000" dirty="0">
                <a:solidFill>
                  <a:schemeClr val="tx1"/>
                </a:solidFill>
                <a:latin typeface="Arial" panose="020B0604020202020204" pitchFamily="34" charset="0"/>
                <a:cs typeface="Arial" panose="020B0604020202020204" pitchFamily="34" charset="0"/>
              </a:rPr>
              <a:t>. Available at: </a:t>
            </a:r>
            <a:r>
              <a:rPr lang="en-GB" sz="1000" u="sng" dirty="0">
                <a:solidFill>
                  <a:schemeClr val="tx1"/>
                </a:solidFill>
                <a:latin typeface="Arial" panose="020B0604020202020204" pitchFamily="34" charset="0"/>
                <a:cs typeface="Arial" panose="020B0604020202020204" pitchFamily="34" charset="0"/>
                <a:hlinkClick r:id="rId5"/>
              </a:rPr>
              <a:t>https://www.nhs.uk/conditions/chickenpox/</a:t>
            </a:r>
            <a:r>
              <a:rPr lang="en-GB" sz="1000" dirty="0">
                <a:solidFill>
                  <a:schemeClr val="tx1"/>
                </a:solidFill>
                <a:latin typeface="Arial" panose="020B0604020202020204" pitchFamily="34" charset="0"/>
                <a:cs typeface="Arial" panose="020B0604020202020204" pitchFamily="34" charset="0"/>
              </a:rPr>
              <a:t> (Accessed: 19 Feb. 26)</a:t>
            </a:r>
          </a:p>
          <a:p>
            <a:r>
              <a:rPr lang="en-GB" sz="1000" dirty="0">
                <a:solidFill>
                  <a:schemeClr val="tx1"/>
                </a:solidFill>
                <a:latin typeface="Arial" panose="020B0604020202020204" pitchFamily="34" charset="0"/>
                <a:cs typeface="Arial" panose="020B0604020202020204" pitchFamily="34" charset="0"/>
              </a:rPr>
              <a:t> NHS (2025). </a:t>
            </a:r>
            <a:r>
              <a:rPr lang="en-GB" sz="1000" i="1" dirty="0">
                <a:solidFill>
                  <a:schemeClr val="tx1"/>
                </a:solidFill>
                <a:latin typeface="Arial" panose="020B0604020202020204" pitchFamily="34" charset="0"/>
                <a:cs typeface="Arial" panose="020B0604020202020204" pitchFamily="34" charset="0"/>
              </a:rPr>
              <a:t>Chickenpox</a:t>
            </a:r>
            <a:r>
              <a:rPr lang="en-GB" sz="1000" dirty="0">
                <a:solidFill>
                  <a:schemeClr val="tx1"/>
                </a:solidFill>
                <a:latin typeface="Arial" panose="020B0604020202020204" pitchFamily="34" charset="0"/>
                <a:cs typeface="Arial" panose="020B0604020202020204" pitchFamily="34" charset="0"/>
              </a:rPr>
              <a:t>. [online] NHS. Available at: https://www.nhs.uk/conditions/chickenpox/ [Accessed 8 Mar. 2026].</a:t>
            </a:r>
          </a:p>
          <a:p>
            <a:r>
              <a:rPr lang="en-GB" sz="1000" dirty="0" err="1">
                <a:solidFill>
                  <a:schemeClr val="tx1"/>
                </a:solidFill>
                <a:latin typeface="Arial" panose="020B0604020202020204" pitchFamily="34" charset="0"/>
                <a:cs typeface="Arial" panose="020B0604020202020204" pitchFamily="34" charset="0"/>
              </a:rPr>
              <a:t>O’Mahony</a:t>
            </a:r>
            <a:r>
              <a:rPr lang="en-GB" sz="1000" dirty="0">
                <a:solidFill>
                  <a:schemeClr val="tx1"/>
                </a:solidFill>
                <a:latin typeface="Arial" panose="020B0604020202020204" pitchFamily="34" charset="0"/>
                <a:cs typeface="Arial" panose="020B0604020202020204" pitchFamily="34" charset="0"/>
              </a:rPr>
              <a:t>, E., Sherman, S.M., Marlow, R., Bedford, H. and Fitzgerald, F. (2024) ‘UK paediatricians’ attitudes towards the chicken pox vaccine: the SPOTTY study’, </a:t>
            </a:r>
            <a:r>
              <a:rPr lang="en-GB" sz="1000" i="1" dirty="0">
                <a:solidFill>
                  <a:schemeClr val="tx1"/>
                </a:solidFill>
                <a:latin typeface="Arial" panose="020B0604020202020204" pitchFamily="34" charset="0"/>
                <a:cs typeface="Arial" panose="020B0604020202020204" pitchFamily="34" charset="0"/>
              </a:rPr>
              <a:t>Vaccine</a:t>
            </a:r>
            <a:r>
              <a:rPr lang="en-GB" sz="1000" dirty="0">
                <a:solidFill>
                  <a:schemeClr val="tx1"/>
                </a:solidFill>
                <a:latin typeface="Arial" panose="020B0604020202020204" pitchFamily="34" charset="0"/>
                <a:cs typeface="Arial" panose="020B0604020202020204" pitchFamily="34" charset="0"/>
              </a:rPr>
              <a:t>, 42(22), p. 126199.</a:t>
            </a:r>
          </a:p>
          <a:p>
            <a:r>
              <a:rPr lang="en-GB" sz="1000" dirty="0">
                <a:solidFill>
                  <a:schemeClr val="tx1"/>
                </a:solidFill>
                <a:latin typeface="Arial" panose="020B0604020202020204" pitchFamily="34" charset="0"/>
                <a:cs typeface="Arial" panose="020B0604020202020204" pitchFamily="34" charset="0"/>
              </a:rPr>
              <a:t>Royal College of Obstetricians and Gynaecologists (RCOG) (2023) </a:t>
            </a:r>
            <a:r>
              <a:rPr lang="en-GB" sz="1000" i="1" dirty="0">
                <a:solidFill>
                  <a:schemeClr val="tx1"/>
                </a:solidFill>
                <a:latin typeface="Arial" panose="020B0604020202020204" pitchFamily="34" charset="0"/>
                <a:cs typeface="Arial" panose="020B0604020202020204" pitchFamily="34" charset="0"/>
              </a:rPr>
              <a:t>Chickenpox and pregnancy</a:t>
            </a:r>
            <a:r>
              <a:rPr lang="en-GB" sz="1000" dirty="0">
                <a:solidFill>
                  <a:schemeClr val="tx1"/>
                </a:solidFill>
                <a:latin typeface="Arial" panose="020B0604020202020204" pitchFamily="34" charset="0"/>
                <a:cs typeface="Arial" panose="020B0604020202020204" pitchFamily="34" charset="0"/>
              </a:rPr>
              <a:t>. Available at: </a:t>
            </a:r>
            <a:r>
              <a:rPr lang="en-GB" sz="1000" u="sng" dirty="0">
                <a:solidFill>
                  <a:schemeClr val="tx1"/>
                </a:solidFill>
                <a:latin typeface="Arial" panose="020B0604020202020204" pitchFamily="34" charset="0"/>
                <a:cs typeface="Arial" panose="020B0604020202020204" pitchFamily="34" charset="0"/>
                <a:hlinkClick r:id="rId6"/>
              </a:rPr>
              <a:t>https://www.rcog.org.uk/for-the-public/browse-our-patient-information/chickenpox-and-pregnancy/</a:t>
            </a:r>
            <a:r>
              <a:rPr lang="en-GB" sz="1000" dirty="0">
                <a:solidFill>
                  <a:schemeClr val="tx1"/>
                </a:solidFill>
                <a:latin typeface="Arial" panose="020B0604020202020204" pitchFamily="34" charset="0"/>
                <a:cs typeface="Arial" panose="020B0604020202020204" pitchFamily="34" charset="0"/>
              </a:rPr>
              <a:t> (Accessed: 19 Feb. 26). </a:t>
            </a:r>
          </a:p>
          <a:p>
            <a:r>
              <a:rPr lang="en-GB" sz="1000" dirty="0">
                <a:solidFill>
                  <a:schemeClr val="tx1"/>
                </a:solidFill>
                <a:latin typeface="Arial" panose="020B0604020202020204" pitchFamily="34" charset="0"/>
                <a:cs typeface="Arial" panose="020B0604020202020204" pitchFamily="34" charset="0"/>
              </a:rPr>
              <a:t>UK Health Security Agency (2025) </a:t>
            </a:r>
            <a:r>
              <a:rPr lang="en-GB" sz="1000" i="1" dirty="0">
                <a:solidFill>
                  <a:schemeClr val="tx1"/>
                </a:solidFill>
                <a:latin typeface="Arial" panose="020B0604020202020204" pitchFamily="34" charset="0"/>
                <a:cs typeface="Arial" panose="020B0604020202020204" pitchFamily="34" charset="0"/>
              </a:rPr>
              <a:t>Chickenpox as a notifiable disease: information for health professionals</a:t>
            </a:r>
            <a:r>
              <a:rPr lang="en-GB" sz="1000" dirty="0">
                <a:solidFill>
                  <a:schemeClr val="tx1"/>
                </a:solidFill>
                <a:latin typeface="Arial" panose="020B0604020202020204" pitchFamily="34" charset="0"/>
                <a:cs typeface="Arial" panose="020B0604020202020204" pitchFamily="34" charset="0"/>
              </a:rPr>
              <a:t>. Available at: </a:t>
            </a:r>
            <a:r>
              <a:rPr lang="en-GB" sz="1000" u="sng" dirty="0">
                <a:solidFill>
                  <a:schemeClr val="tx1"/>
                </a:solidFill>
                <a:latin typeface="Arial" panose="020B0604020202020204" pitchFamily="34" charset="0"/>
                <a:cs typeface="Arial" panose="020B0604020202020204" pitchFamily="34" charset="0"/>
                <a:hlinkClick r:id="rId7"/>
              </a:rPr>
              <a:t>https://www.gov.uk/guidance/chickenpox-as-a-notifiable-disease-information-for-health-professionals</a:t>
            </a:r>
            <a:r>
              <a:rPr lang="en-GB" sz="1000" dirty="0">
                <a:solidFill>
                  <a:schemeClr val="tx1"/>
                </a:solidFill>
                <a:latin typeface="Arial" panose="020B0604020202020204" pitchFamily="34" charset="0"/>
                <a:cs typeface="Arial" panose="020B0604020202020204" pitchFamily="34" charset="0"/>
              </a:rPr>
              <a:t> (Accessed: 19 Feb. 26). </a:t>
            </a:r>
            <a:endParaRPr lang="en-US" sz="1000" dirty="0">
              <a:solidFill>
                <a:schemeClr val="tx1"/>
              </a:solidFill>
              <a:latin typeface="Arial" panose="020B0604020202020204" pitchFamily="34" charset="0"/>
              <a:cs typeface="Arial" panose="020B0604020202020204" pitchFamily="34" charset="0"/>
              <a:hlinkClick r:id="rId3"/>
            </a:endParaRPr>
          </a:p>
          <a:p>
            <a:pPr>
              <a:lnSpc>
                <a:spcPct val="150000"/>
              </a:lnSpc>
            </a:pPr>
            <a:r>
              <a:rPr lang="en-GB" sz="1000" dirty="0">
                <a:solidFill>
                  <a:schemeClr val="tx1"/>
                </a:solidFill>
                <a:latin typeface="Arial" panose="020B0604020202020204" pitchFamily="34" charset="0"/>
                <a:cs typeface="Arial" panose="020B0604020202020204" pitchFamily="34" charset="0"/>
              </a:rPr>
              <a:t>UK, G. (2024). </a:t>
            </a:r>
            <a:r>
              <a:rPr lang="en-GB" sz="1000" i="1" dirty="0">
                <a:solidFill>
                  <a:schemeClr val="tx1"/>
                </a:solidFill>
                <a:latin typeface="Arial" panose="020B0604020202020204" pitchFamily="34" charset="0"/>
                <a:cs typeface="Arial" panose="020B0604020202020204" pitchFamily="34" charset="0"/>
              </a:rPr>
              <a:t>Managing Outbreaks and Incidents</a:t>
            </a:r>
            <a:r>
              <a:rPr lang="en-GB" sz="1000" dirty="0">
                <a:solidFill>
                  <a:schemeClr val="tx1"/>
                </a:solidFill>
                <a:latin typeface="Arial" panose="020B0604020202020204" pitchFamily="34" charset="0"/>
                <a:cs typeface="Arial" panose="020B0604020202020204" pitchFamily="34" charset="0"/>
              </a:rPr>
              <a:t>. [online] GOV.UK. Available at: https://www.gov.uk/government/publications/health-protection-in-schools-and-other-childcare-facilities/managing-outbreaks-and-incidents [Accessed 8 Mar. 2026].</a:t>
            </a:r>
          </a:p>
        </p:txBody>
      </p:sp>
    </p:spTree>
    <p:extLst>
      <p:ext uri="{BB962C8B-B14F-4D97-AF65-F5344CB8AC3E}">
        <p14:creationId xmlns:p14="http://schemas.microsoft.com/office/powerpoint/2010/main" val="27405750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18347</TotalTime>
  <Words>2041</Words>
  <Application>Microsoft Macintosh PowerPoint</Application>
  <PresentationFormat>Widescreen</PresentationFormat>
  <Paragraphs>139</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Segoe UI</vt:lpstr>
      <vt:lpstr>Trebuchet MS</vt:lpstr>
      <vt:lpstr>Wingdings 3</vt:lpstr>
      <vt:lpstr>Facet</vt:lpstr>
      <vt:lpstr> Group 5 Module Code: LCHS4001 Module: Public Health Lecturer: Arif Ahmed</vt:lpstr>
      <vt:lpstr>The introduction of the case that is related to chicken pox</vt:lpstr>
      <vt:lpstr>What are the main approaches and strategies that could be used to measure an infectious disease outbreak?  </vt:lpstr>
      <vt:lpstr>What are the many approaches and strategies that could be used to monitor an infectious disease outbreak?  </vt:lpstr>
      <vt:lpstr>School Monitoring Absentees Strategies                                                       </vt:lpstr>
      <vt:lpstr>What are the main approaches and strategies that could be used to control an infectious disease outbreak?</vt:lpstr>
      <vt:lpstr>PowerPoint Presentation</vt:lpstr>
      <vt:lpstr>PowerPoint Presentation</vt:lpstr>
      <vt:lpstr>What health education will you give to the school to address the chicken pox outbreak?  Simple clear information must be provided to staff, parents and pupils Explaining how  highly contagious chickenpox is, how it is spread through respiratory droplets( cough, sneezing), or direct contact.  Staff and parents should be educated to look out for symptoms such as fever, tiredness, itchy red spots that turn into fluid- filled blisters. Inform persons it can be contagious1-2 days before the rash appears And that the incubation period is 10-21 days.  School hygiene and Infection controls measures must be daily reinforced regular hand washing, use of tissues for cough or sneeze, clean touched surfaces frequently.  Parents and staff should be informed that chickenpox can be serious if individual is pregnant,  those with weaken immune systems or a newborn baby, so avoid contact with high risk groups.                                                                                                                                                                                                                                                                      Tanya -2508552                                                                                                                                           </vt:lpstr>
      <vt:lpstr>PowerPoint Presentation</vt:lpstr>
      <vt:lpstr>Common questions about chickenpox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5 Module Code: LCHS4001 Module: Public Health Lecturer: Arif Ahmed</dc:title>
  <dc:creator>acer</dc:creator>
  <cp:lastModifiedBy>Tanya Mckenzie</cp:lastModifiedBy>
  <cp:revision>66</cp:revision>
  <dcterms:created xsi:type="dcterms:W3CDTF">2026-03-03T12:35:10Z</dcterms:created>
  <dcterms:modified xsi:type="dcterms:W3CDTF">2026-03-16T13:21:10Z</dcterms:modified>
</cp:coreProperties>
</file>