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73" r:id="rId1"/>
  </p:sldMasterIdLst>
  <p:notesMasterIdLst>
    <p:notesMasterId r:id="rId12"/>
  </p:notesMasterIdLst>
  <p:sldIdLst>
    <p:sldId id="404" r:id="rId2"/>
    <p:sldId id="268" r:id="rId3"/>
    <p:sldId id="271" r:id="rId4"/>
    <p:sldId id="272" r:id="rId5"/>
    <p:sldId id="273" r:id="rId6"/>
    <p:sldId id="406" r:id="rId7"/>
    <p:sldId id="405" r:id="rId8"/>
    <p:sldId id="276" r:id="rId9"/>
    <p:sldId id="274" r:id="rId10"/>
    <p:sldId id="407" r:id="rId11"/>
  </p:sldIdLst>
  <p:sldSz cx="12192000" cy="6858000"/>
  <p:notesSz cx="6669088" cy="9753600"/>
  <p:embeddedFontLst>
    <p:embeddedFont>
      <p:font typeface="Calibri" panose="020F0502020204030204" pitchFamily="34" charset="0"/>
      <p:regular r:id="rId13"/>
      <p:bold r:id="rId14"/>
      <p:italic r:id="rId15"/>
      <p:boldItalic r:id="rId16"/>
    </p:embeddedFont>
    <p:embeddedFont>
      <p:font typeface="Times" panose="02020603050405020304" pitchFamily="18" charset="0"/>
      <p:regular r:id="rId17"/>
      <p:bold r:id="rId18"/>
      <p:italic r:id="rId19"/>
      <p:boldItalic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59" autoAdjust="0"/>
    <p:restoredTop sz="74868" autoAdjust="0"/>
  </p:normalViewPr>
  <p:slideViewPr>
    <p:cSldViewPr snapToGrid="0">
      <p:cViewPr varScale="1">
        <p:scale>
          <a:sx n="31" d="100"/>
          <a:sy n="31" d="100"/>
        </p:scale>
        <p:origin x="420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font" Target="fonts/font5.fntdata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font" Target="fonts/font8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7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49D267-CF89-46CD-92A3-9D45F1E58C41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084FE0-78DB-4804-A96B-AC45080AD2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0481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084FE0-78DB-4804-A96B-AC45080AD22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9136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63BF16-DF4B-4070-8A23-78D9E07E00A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41485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CF2F01-A734-4FFF-8371-151D24FE818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09141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084FE0-78DB-4804-A96B-AC45080AD22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7103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084FE0-78DB-4804-A96B-AC45080AD22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43795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084FE0-78DB-4804-A96B-AC45080AD22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024737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084FE0-78DB-4804-A96B-AC45080AD22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7034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084FE0-78DB-4804-A96B-AC45080AD22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5186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>
            <a:extLst>
              <a:ext uri="{FF2B5EF4-FFF2-40B4-BE49-F238E27FC236}">
                <a16:creationId xmlns:a16="http://schemas.microsoft.com/office/drawing/2014/main" id="{5AC576F0-139D-4E47-B74C-1C53AEE4F8E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Notes Placeholder 2">
            <a:extLst>
              <a:ext uri="{FF2B5EF4-FFF2-40B4-BE49-F238E27FC236}">
                <a16:creationId xmlns:a16="http://schemas.microsoft.com/office/drawing/2014/main" id="{E2432E9F-818A-412D-B2BB-B538681FBEB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8916" name="Slide Number Placeholder 3">
            <a:extLst>
              <a:ext uri="{FF2B5EF4-FFF2-40B4-BE49-F238E27FC236}">
                <a16:creationId xmlns:a16="http://schemas.microsoft.com/office/drawing/2014/main" id="{B84EB3F9-2E6E-44B5-839E-8FFF5C02CAD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6308D42F-BD39-4EA6-BBA8-9B5E17F5E1CD}" type="slidenum">
              <a:rPr lang="cy-GB" altLang="en-US" sz="1200">
                <a:latin typeface="Arial" panose="020B0604020202020204" pitchFamily="34" charset="0"/>
              </a:rPr>
              <a:pPr/>
              <a:t>10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DD90A1A-4CC4-4FF6-97CF-D95C5640CBE0}" type="datetimeFigureOut">
              <a:rPr kumimoji="0" lang="en-GB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" charset="0"/>
                <a:ea typeface="ＭＳ Ｐゴシック" charset="-128"/>
                <a:cs typeface="+mn-cs"/>
              </a:rPr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14/10/2022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" charset="0"/>
              <a:ea typeface="ＭＳ Ｐゴシック" charset="-128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ＭＳ Ｐゴシック" charset="-128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7B4A36C-A7AC-49FF-B3CF-315D44E988E4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Times" charset="0"/>
                <a:ea typeface="+mn-ea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255383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E9C3403-B4C4-4FA5-9BEC-A4661B07DE28}" type="datetimeFigureOut">
              <a:rPr kumimoji="0" lang="en-GB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" charset="0"/>
                <a:ea typeface="ＭＳ Ｐゴシック" charset="-128"/>
                <a:cs typeface="+mn-cs"/>
              </a:rPr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14/10/2022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" charset="0"/>
              <a:ea typeface="ＭＳ Ｐゴシック" charset="-128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ＭＳ Ｐゴシック" charset="-128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F5834A9-B3EE-4991-80BF-19A816547566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Times" charset="0"/>
                <a:ea typeface="+mn-ea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695845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D5F4669-B95B-4775-9E2B-32675DB033C5}" type="datetimeFigureOut">
              <a:rPr kumimoji="0" lang="en-GB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" charset="0"/>
                <a:ea typeface="ＭＳ Ｐゴシック" charset="-128"/>
                <a:cs typeface="+mn-cs"/>
              </a:rPr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14/10/2022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" charset="0"/>
              <a:ea typeface="ＭＳ Ｐゴシック" charset="-128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8035BC0-C93D-4F7B-9ABE-71DC4E3337F5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Times" charset="0"/>
                <a:ea typeface="+mn-ea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025522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F79D1F4-B159-4E75-A2FB-794A362795E9}" type="datetimeFigureOut">
              <a:rPr kumimoji="0" lang="en-GB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" charset="0"/>
                <a:ea typeface="ＭＳ Ｐゴシック" charset="-128"/>
                <a:cs typeface="+mn-cs"/>
              </a:rPr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14/10/2022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" charset="0"/>
              <a:ea typeface="ＭＳ Ｐゴシック" charset="-128"/>
              <a:cs typeface="+mn-cs"/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CE31916-C52B-4D3D-B9E4-3B9522F85985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Times" charset="0"/>
                <a:ea typeface="+mn-ea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292931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2A137CE-EC32-4C82-B84F-3C4BA8C22634}" type="datetimeFigureOut">
              <a:rPr kumimoji="0" lang="en-GB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" charset="0"/>
                <a:ea typeface="ＭＳ Ｐゴシック" charset="-128"/>
                <a:cs typeface="+mn-cs"/>
              </a:rPr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14/10/2022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" charset="0"/>
              <a:ea typeface="ＭＳ Ｐゴシック" charset="-128"/>
              <a:cs typeface="+mn-cs"/>
            </a:endParaRP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9001E46-35D9-4929-8848-54B8AF64753E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Times" charset="0"/>
                <a:ea typeface="+mn-ea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430328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0798694-5E11-4C22-AF23-49EB4CF56AE7}" type="datetimeFigureOut">
              <a:rPr kumimoji="0" lang="en-GB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" charset="0"/>
                <a:ea typeface="ＭＳ Ｐゴシック" charset="-128"/>
                <a:cs typeface="+mn-cs"/>
              </a:rPr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14/10/2022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" charset="0"/>
              <a:ea typeface="ＭＳ Ｐゴシック" charset="-128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4C24F21-ABB8-4609-92CE-5E6E9298936D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Times" charset="0"/>
                <a:ea typeface="+mn-ea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186535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72B4A33-2B9D-4AEF-BF17-55286B379ACF}" type="datetimeFigureOut">
              <a:rPr kumimoji="0" lang="en-GB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" charset="0"/>
                <a:ea typeface="ＭＳ Ｐゴシック" charset="-128"/>
                <a:cs typeface="+mn-cs"/>
              </a:rPr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14/10/2022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" charset="0"/>
              <a:ea typeface="ＭＳ Ｐゴシック" charset="-128"/>
              <a:cs typeface="+mn-cs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798B74F-A685-40DD-8924-39E279FCED3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Times" charset="0"/>
                <a:ea typeface="+mn-ea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304310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ED0687A-AEDE-40E5-80CA-216BD12C4EA3}" type="datetimeFigureOut">
              <a:rPr kumimoji="0" lang="en-GB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" charset="0"/>
                <a:ea typeface="ＭＳ Ｐゴシック" charset="-128"/>
                <a:cs typeface="+mn-cs"/>
              </a:rPr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14/10/2022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" charset="0"/>
              <a:ea typeface="ＭＳ Ｐゴシック" charset="-128"/>
              <a:cs typeface="+mn-cs"/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F193D2E-FCCE-417D-AB19-8B5966EDD48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Times" charset="0"/>
                <a:ea typeface="+mn-ea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002212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07FD6B4-1799-4024-B807-8B94078E0024}" type="datetimeFigureOut">
              <a:rPr kumimoji="0" lang="en-GB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" charset="0"/>
                <a:ea typeface="ＭＳ Ｐゴシック" charset="-128"/>
                <a:cs typeface="+mn-cs"/>
              </a:rPr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14/10/2022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" charset="0"/>
              <a:ea typeface="ＭＳ Ｐゴシック" charset="-128"/>
              <a:cs typeface="+mn-cs"/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FC6FD6C-EE77-4364-AF1D-B0342A6C371E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Times" charset="0"/>
                <a:ea typeface="+mn-ea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31788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75B5C87-DEC0-4FD5-8A87-E6086476E3B8}" type="datetimeFigureOut">
              <a:rPr kumimoji="0" lang="en-GB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" charset="0"/>
                <a:ea typeface="ＭＳ Ｐゴシック" charset="-128"/>
                <a:cs typeface="+mn-cs"/>
              </a:rPr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14/10/2022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" charset="0"/>
              <a:ea typeface="ＭＳ Ｐゴシック" charset="-128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CCC6E72-7B9E-4A70-A87A-55AB15D402AF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Times" charset="0"/>
                <a:ea typeface="+mn-ea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283118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EB97BAF-2236-4728-A82D-B9BEA3817781}" type="datetimeFigureOut">
              <a:rPr kumimoji="0" lang="en-GB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" charset="0"/>
                <a:ea typeface="ＭＳ Ｐゴシック" charset="-128"/>
                <a:cs typeface="+mn-cs"/>
              </a:rPr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14/10/2022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" charset="0"/>
              <a:ea typeface="ＭＳ Ｐゴシック" charset="-128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CDAC2DB-9D75-4926-B1D0-28DCE41D7294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Times" charset="0"/>
                <a:ea typeface="+mn-ea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26534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68428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4D41467-BE4C-4FF1-A557-5934B781755D}" type="datetimeFigureOut">
              <a:rPr kumimoji="0" lang="en-GB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ＭＳ Ｐゴシック" charset="-128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14/10/2022</a:t>
            </a:fld>
            <a:endParaRPr kumimoji="0" lang="en-GB" sz="105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ＭＳ Ｐゴシック" charset="-128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C2765C5-AA1C-4921-9785-6FB2111C5674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  <a:ea typeface="ＭＳ Ｐゴシック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/>
              <a:ea typeface="ＭＳ Ｐゴシック" pitchFamily="34" charset="-128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87087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mailto:hwb@uwtsd.ac.uk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00269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235200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US" altLang="en-US" dirty="0"/>
              <a:t>ECEY6011/C</a:t>
            </a:r>
            <a:br>
              <a:rPr lang="en-US" altLang="en-US" dirty="0"/>
            </a:br>
            <a:r>
              <a:rPr lang="cy-GB" altLang="en-US" dirty="0"/>
              <a:t>Arweinyddiaeth ar gyfer systemau o ansawdd</a:t>
            </a:r>
            <a:br>
              <a:rPr lang="cy-GB" altLang="en-US" dirty="0"/>
            </a:br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Leadership for systems of quality 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3463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981200" y="452058"/>
            <a:ext cx="8229600" cy="1397213"/>
          </a:xfrm>
        </p:spPr>
        <p:txBody>
          <a:bodyPr>
            <a:noAutofit/>
          </a:bodyPr>
          <a:lstStyle/>
          <a:p>
            <a:pPr algn="ctr"/>
            <a:r>
              <a:rPr lang="en-GB" sz="4800" dirty="0" err="1"/>
              <a:t>Aseiniad</a:t>
            </a:r>
            <a:r>
              <a:rPr lang="en-GB" sz="4800" dirty="0"/>
              <a:t> </a:t>
            </a:r>
            <a:r>
              <a:rPr lang="en-GB" sz="4800" dirty="0" err="1"/>
              <a:t>Rhan</a:t>
            </a:r>
            <a:r>
              <a:rPr lang="en-GB" sz="4800" dirty="0"/>
              <a:t> 2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Assignment Part 2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047465" y="2247629"/>
            <a:ext cx="4038600" cy="3989040"/>
          </a:xfrm>
        </p:spPr>
        <p:txBody>
          <a:bodyPr>
            <a:normAutofit/>
          </a:bodyPr>
          <a:lstStyle/>
          <a:p>
            <a:r>
              <a:rPr lang="cy-GB" dirty="0"/>
              <a:t>Papur adfyfyriol </a:t>
            </a:r>
          </a:p>
          <a:p>
            <a:r>
              <a:rPr lang="cy-GB" dirty="0"/>
              <a:t>Rhestr gyfeiriadau</a:t>
            </a:r>
          </a:p>
          <a:p>
            <a:r>
              <a:rPr lang="cy-GB" dirty="0"/>
              <a:t>2,000 o eiriau </a:t>
            </a:r>
          </a:p>
          <a:p>
            <a:r>
              <a:rPr lang="en-GB" dirty="0"/>
              <a:t>Turnitin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437194" y="2247629"/>
            <a:ext cx="4038600" cy="439248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Reflective Paper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Reference List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2,000 words 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Turnitin</a:t>
            </a:r>
          </a:p>
        </p:txBody>
      </p:sp>
    </p:spTree>
    <p:extLst>
      <p:ext uri="{BB962C8B-B14F-4D97-AF65-F5344CB8AC3E}">
        <p14:creationId xmlns:p14="http://schemas.microsoft.com/office/powerpoint/2010/main" val="4608102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/>
              <a:t>Y </a:t>
            </a:r>
            <a:r>
              <a:rPr lang="en-GB" sz="4800" dirty="0" err="1"/>
              <a:t>Dasg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The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sz="2400" dirty="0"/>
              <a:t>Adfyfyriwch yn feirniadol ar fanteision dulliau ychwanegol o hyrwyddo a sicrhau ansawdd uwchlaw’r gofynion statudol.  Dadansoddwch yn feirniadol ddulliau o sicrhau ansawdd gyda ffocws ar o leiaf ddau fath.  Gall y rhain gynnwys Nodau Sicrhau Ansawdd swyddogol neu offer datblygu proffesiynol yn seiliedig ar ymchwil</a:t>
            </a:r>
            <a:endParaRPr lang="en-GB" sz="2400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Critically reflect on the benefits of additional methods of promoting and ensuring quality above statutory requirements. Critically analyse methods of quality assurance with a focus on a minimum of two types. These may include official Quality Assurance Marks or research based professional development tools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9786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85346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cy-GB" sz="4800"/>
              <a:t>Er Enghraifft</a:t>
            </a:r>
            <a:br>
              <a:rPr lang="cy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For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4717" y="1566317"/>
            <a:ext cx="5740021" cy="4351338"/>
          </a:xfrm>
        </p:spPr>
        <p:txBody>
          <a:bodyPr>
            <a:normAutofit/>
          </a:bodyPr>
          <a:lstStyle/>
          <a:p>
            <a:pPr lvl="0"/>
            <a:r>
              <a:rPr lang="cy-GB" sz="2400" dirty="0"/>
              <a:t>Nod Ansawdd i Bawb gan Blynyddoedd Cynnar Cymru (Cymdeithas Darparwyr Cyn-ysgol Cymru gynt)</a:t>
            </a:r>
            <a:endParaRPr lang="en-GB" sz="2400" dirty="0"/>
          </a:p>
          <a:p>
            <a:pPr lvl="0"/>
            <a:r>
              <a:rPr lang="cy-GB" sz="2400" dirty="0"/>
              <a:t>Graddfeydd sgorio Amgylcheddol </a:t>
            </a:r>
            <a:endParaRPr lang="en-GB" sz="2400" dirty="0"/>
          </a:p>
          <a:p>
            <a:pPr lvl="0"/>
            <a:r>
              <a:rPr lang="cy-GB" sz="2400" dirty="0"/>
              <a:t>Y Raddfa Cyd-feddwl Parhaus a Lles Emosiynol</a:t>
            </a:r>
          </a:p>
          <a:p>
            <a:pPr lvl="0"/>
            <a:r>
              <a:rPr lang="cy-GB" sz="2400" dirty="0"/>
              <a:t>Ansawdd yn Gyntaf (NDNA)</a:t>
            </a:r>
            <a:endParaRPr lang="en-GB" sz="2400" dirty="0"/>
          </a:p>
          <a:p>
            <a:pPr lvl="0"/>
            <a:r>
              <a:rPr lang="cy-GB" sz="2400" dirty="0"/>
              <a:t>Rhaglen Dysgu Cynnar Effeithiol i Fabanod (BEEL) i wella ansawdd mewn lleoliadau plentyndod cynnar i blant o’u geni i dair oed. </a:t>
            </a:r>
            <a:endParaRPr lang="en-GB" sz="2400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47263" y="1566317"/>
            <a:ext cx="5181600" cy="4351338"/>
          </a:xfrm>
        </p:spPr>
        <p:txBody>
          <a:bodyPr>
            <a:normAutofit/>
          </a:bodyPr>
          <a:lstStyle/>
          <a:p>
            <a:pPr lvl="0"/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Early Years Wales (Formerly Wales Pre-school Providers Association) Quality for All Mark</a:t>
            </a:r>
          </a:p>
          <a:p>
            <a:pPr lvl="0"/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Environment Ratings Scales</a:t>
            </a:r>
          </a:p>
          <a:p>
            <a:pPr lvl="0"/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Sustained Shared Thinking and Emotional Wellbeing Scale</a:t>
            </a:r>
          </a:p>
          <a:p>
            <a:pPr lvl="0"/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Quality First (NDNA)</a:t>
            </a:r>
          </a:p>
          <a:p>
            <a:pPr lvl="0"/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Baby Effective Early Learning Programme (BEEL) Improving Quality in Early Childhood Settings for Children Birth to Three.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31964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/>
              <a:t>Meini </a:t>
            </a:r>
            <a:r>
              <a:rPr lang="en-GB" sz="4800" dirty="0" err="1"/>
              <a:t>Prawf</a:t>
            </a:r>
            <a:r>
              <a:rPr lang="en-GB" sz="4800" dirty="0"/>
              <a:t> 1 – </a:t>
            </a:r>
            <a:r>
              <a:rPr lang="en-GB" sz="4800" dirty="0" err="1"/>
              <a:t>Cyfeirnodi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Marking Criteria 1 - Referencing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73278" y="1852194"/>
            <a:ext cx="5384800" cy="4312234"/>
          </a:xfrm>
        </p:spPr>
        <p:txBody>
          <a:bodyPr/>
          <a:lstStyle/>
          <a:p>
            <a:pPr marL="0" indent="0">
              <a:buNone/>
            </a:pPr>
            <a:r>
              <a:rPr lang="cy-GB" b="1" dirty="0"/>
              <a:t>10 marc</a:t>
            </a:r>
          </a:p>
          <a:p>
            <a:r>
              <a:rPr lang="cy-GB" dirty="0"/>
              <a:t>Cywirdeb</a:t>
            </a:r>
          </a:p>
          <a:p>
            <a:r>
              <a:rPr lang="cy-GB" dirty="0"/>
              <a:t>Perthnasol</a:t>
            </a:r>
          </a:p>
          <a:p>
            <a:r>
              <a:rPr lang="cy-GB" dirty="0"/>
              <a:t>Cyfredol</a:t>
            </a:r>
          </a:p>
          <a:p>
            <a:r>
              <a:rPr lang="cy-GB" dirty="0"/>
              <a:t>Erthyglau cylchgronau</a:t>
            </a:r>
          </a:p>
          <a:p>
            <a:r>
              <a:rPr lang="cy-GB" dirty="0"/>
              <a:t>Deddfwriaeth</a:t>
            </a:r>
          </a:p>
          <a:p>
            <a:r>
              <a:rPr lang="cy-GB" dirty="0"/>
              <a:t>Cwricwlwm a Pholisi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85742" y="1925936"/>
            <a:ext cx="5384800" cy="4454124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10 marks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Accuracy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Relevant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Current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Journal articles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Legislation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Curriculum and Policy</a:t>
            </a:r>
          </a:p>
        </p:txBody>
      </p:sp>
    </p:spTree>
    <p:extLst>
      <p:ext uri="{BB962C8B-B14F-4D97-AF65-F5344CB8AC3E}">
        <p14:creationId xmlns:p14="http://schemas.microsoft.com/office/powerpoint/2010/main" val="18454546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946" y="344261"/>
            <a:ext cx="11994107" cy="1325563"/>
          </a:xfrm>
        </p:spPr>
        <p:txBody>
          <a:bodyPr>
            <a:noAutofit/>
          </a:bodyPr>
          <a:lstStyle/>
          <a:p>
            <a:pPr algn="ctr"/>
            <a:r>
              <a:rPr lang="en-GB" dirty="0"/>
              <a:t>Meini </a:t>
            </a:r>
            <a:r>
              <a:rPr lang="en-GB" dirty="0" err="1"/>
              <a:t>Prawf</a:t>
            </a:r>
            <a:r>
              <a:rPr lang="en-GB" dirty="0"/>
              <a:t> 2 – </a:t>
            </a:r>
            <a:r>
              <a:rPr lang="en-GB" dirty="0" err="1"/>
              <a:t>Gwybodaeth</a:t>
            </a:r>
            <a:r>
              <a:rPr lang="en-GB" dirty="0"/>
              <a:t> a </a:t>
            </a:r>
            <a:r>
              <a:rPr lang="en-GB" dirty="0" err="1"/>
              <a:t>Dealltwriaeth</a:t>
            </a:r>
            <a:br>
              <a:rPr lang="en-GB" dirty="0"/>
            </a:b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Marking Criteria 2 – Knowledge and Understanding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1666" y="2067634"/>
            <a:ext cx="5658133" cy="37287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20 marc</a:t>
            </a:r>
          </a:p>
          <a:p>
            <a:pPr marL="0" indent="0">
              <a:buNone/>
            </a:pPr>
            <a:r>
              <a:rPr lang="en-GB" dirty="0" err="1"/>
              <a:t>Dadansoddiad</a:t>
            </a:r>
            <a:r>
              <a:rPr lang="en-GB" dirty="0"/>
              <a:t> a </a:t>
            </a:r>
            <a:r>
              <a:rPr lang="en-GB" dirty="0" err="1"/>
              <a:t>thrafodaeth</a:t>
            </a:r>
            <a:r>
              <a:rPr lang="en-GB" dirty="0"/>
              <a:t> </a:t>
            </a:r>
            <a:r>
              <a:rPr lang="en-GB" dirty="0" err="1"/>
              <a:t>fanwl</a:t>
            </a:r>
            <a:r>
              <a:rPr lang="en-GB" dirty="0"/>
              <a:t> </a:t>
            </a:r>
            <a:r>
              <a:rPr lang="en-GB" dirty="0" err="1"/>
              <a:t>ynghylch</a:t>
            </a:r>
            <a:r>
              <a:rPr lang="en-GB" dirty="0"/>
              <a:t> </a:t>
            </a:r>
            <a:r>
              <a:rPr lang="en-GB" dirty="0" err="1"/>
              <a:t>rôl</a:t>
            </a:r>
            <a:r>
              <a:rPr lang="en-GB" dirty="0"/>
              <a:t> </a:t>
            </a:r>
            <a:r>
              <a:rPr lang="en-GB" dirty="0" err="1"/>
              <a:t>Sicrhau</a:t>
            </a:r>
            <a:r>
              <a:rPr lang="en-GB" dirty="0"/>
              <a:t> </a:t>
            </a:r>
            <a:r>
              <a:rPr lang="en-GB" dirty="0" err="1"/>
              <a:t>Ansawdd</a:t>
            </a:r>
            <a:r>
              <a:rPr lang="en-GB" dirty="0"/>
              <a:t> ac </a:t>
            </a:r>
            <a:r>
              <a:rPr lang="en-GB" dirty="0" err="1"/>
              <a:t>Arolygiadau</a:t>
            </a:r>
            <a:r>
              <a:rPr lang="en-GB" dirty="0"/>
              <a:t> o ran </a:t>
            </a:r>
            <a:r>
              <a:rPr lang="en-GB" dirty="0" err="1"/>
              <a:t>arfer</a:t>
            </a:r>
            <a:r>
              <a:rPr lang="en-GB" dirty="0"/>
              <a:t> </a:t>
            </a:r>
            <a:r>
              <a:rPr lang="en-GB" dirty="0" err="1"/>
              <a:t>gorau</a:t>
            </a:r>
            <a:r>
              <a:rPr lang="en-GB" dirty="0"/>
              <a:t> a </a:t>
            </a:r>
            <a:r>
              <a:rPr lang="en-GB" dirty="0" err="1"/>
              <a:t>gweithredu</a:t>
            </a:r>
            <a:r>
              <a:rPr lang="en-GB" dirty="0"/>
              <a:t> </a:t>
            </a:r>
            <a:r>
              <a:rPr lang="en-GB" dirty="0" err="1"/>
              <a:t>newidiadau</a:t>
            </a:r>
            <a:r>
              <a:rPr lang="en-GB" dirty="0"/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3" y="2122227"/>
            <a:ext cx="5803710" cy="372873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2F5496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20 marks</a:t>
            </a:r>
          </a:p>
          <a:p>
            <a:pPr marL="0" indent="0">
              <a:buNone/>
            </a:pPr>
            <a:r>
              <a:rPr lang="en-GB" dirty="0">
                <a:solidFill>
                  <a:srgbClr val="2F5496"/>
                </a:solidFill>
                <a:ea typeface="Times New Roman" panose="02020603050405020304" pitchFamily="18" charset="0"/>
                <a:cs typeface="Arial" panose="020B0604020202020204" pitchFamily="34" charset="0"/>
              </a:rPr>
              <a:t>I</a:t>
            </a:r>
            <a:r>
              <a:rPr lang="en-GB" dirty="0">
                <a:solidFill>
                  <a:srgbClr val="2F5496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n depth analysis and discussion of the role of Quality Assurance and Inspection on best practice and implementing change. </a:t>
            </a:r>
            <a:endParaRPr lang="en-GB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33568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8050"/>
            <a:ext cx="10515600" cy="1325563"/>
          </a:xfrm>
        </p:spPr>
        <p:txBody>
          <a:bodyPr/>
          <a:lstStyle/>
          <a:p>
            <a:r>
              <a:rPr lang="en-GB" dirty="0"/>
              <a:t>Meini </a:t>
            </a:r>
            <a:r>
              <a:rPr lang="en-GB" dirty="0" err="1"/>
              <a:t>Prawf</a:t>
            </a:r>
            <a:r>
              <a:rPr lang="en-GB" dirty="0"/>
              <a:t> 4 – </a:t>
            </a:r>
            <a:r>
              <a:rPr lang="en-GB" dirty="0" err="1"/>
              <a:t>Cymhwyso</a:t>
            </a:r>
            <a:r>
              <a:rPr lang="en-GB" dirty="0"/>
              <a:t> </a:t>
            </a:r>
            <a:r>
              <a:rPr lang="en-GB" dirty="0" err="1"/>
              <a:t>Ymarferol</a:t>
            </a:r>
            <a:br>
              <a:rPr lang="en-GB" dirty="0"/>
            </a:b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Marking Criteria 4 – Practical Application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1666" y="1445028"/>
            <a:ext cx="5658133" cy="435133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y-GB" b="1" dirty="0"/>
              <a:t>20 marc</a:t>
            </a:r>
          </a:p>
          <a:p>
            <a:r>
              <a:rPr lang="cy-GB" dirty="0"/>
              <a:t>Dangos gwerthfawrogiad beirniadol dyfnach o faterion sy’n ymwneud â darparu gwasanaethau o ansawdd i blant ifanc (10 marc)</a:t>
            </a:r>
          </a:p>
          <a:p>
            <a:r>
              <a:rPr lang="cy-GB" dirty="0"/>
              <a:t>Adfyfyrio'n feirniadol ar y defnydd o systemau sicrhau ansawdd fel offeryn datblygu, gan ystyried agweddau ar y lleoliad, y gwasanaeth a datblygiad proffesiynol (10 marc)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3" y="1499619"/>
            <a:ext cx="5803710" cy="435133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20 marks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Demonstrate a deeper critical appreciation of issues involved in providing quality services for young children (10 marks)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Critically reflect on the use of quality assurance systems as a development tool, consider aspects of setting, service and professional development (10 marks)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23189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Meini Prawf 5 - </a:t>
            </a:r>
            <a:r>
              <a:rPr lang="cy-GB" sz="4400" dirty="0"/>
              <a:t>Sgiliau Trosglwyddadwy</a:t>
            </a:r>
            <a:br>
              <a:rPr lang="en-GB" dirty="0"/>
            </a:b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Marking Criteria 5 – Transferable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Trefnu eu gwybodaeth a’r hyn y maent wedi’i ddysgu drwy ddefnyddio amrywiaeth o adnoddau gwybodaeth, a chyflwyno’u gwaith ar y lefel briodol. Sgil ysgrifennu: Mynegi syniadau’n glir, gramadeg a sillafu </a:t>
            </a:r>
            <a:r>
              <a:rPr kumimoji="0" lang="cy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cywir</a:t>
            </a:r>
            <a:r>
              <a:rPr lang="cy-GB" dirty="0"/>
              <a:t>, arddull ysgrifennu academaidd addas. 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Organise their knowledge and learning through use of a range of information resources, and present their work at the appropriate level. Writing skill: Express ideas clearly, correct grammar and spelling, academic writing style suitable. </a:t>
            </a:r>
          </a:p>
        </p:txBody>
      </p:sp>
    </p:spTree>
    <p:extLst>
      <p:ext uri="{BB962C8B-B14F-4D97-AF65-F5344CB8AC3E}">
        <p14:creationId xmlns:p14="http://schemas.microsoft.com/office/powerpoint/2010/main" val="34978691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>
            <a:extLst>
              <a:ext uri="{FF2B5EF4-FFF2-40B4-BE49-F238E27FC236}">
                <a16:creationId xmlns:a16="http://schemas.microsoft.com/office/drawing/2014/main" id="{672604A0-4E62-44DC-BEB6-4BB2991488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3899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cy-GB" altLang="en-US" sz="4800" dirty="0"/>
              <a:t>Cymorth astudio</a:t>
            </a:r>
            <a:br>
              <a:rPr lang="en-GB" altLang="en-US" sz="4800" dirty="0"/>
            </a:b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</a:rPr>
              <a:t>Study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A71059-2854-4618-9016-6AB465CAD0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0" y="1675940"/>
            <a:ext cx="6110800" cy="39878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2000" dirty="0">
                <a:solidFill>
                  <a:schemeClr val="accent6">
                    <a:lumMod val="75000"/>
                  </a:schemeClr>
                </a:solidFill>
              </a:rPr>
              <a:t>Lecturers will be available to offer tutorial support.</a:t>
            </a:r>
          </a:p>
          <a:p>
            <a:pPr>
              <a:defRPr/>
            </a:pPr>
            <a:r>
              <a:rPr lang="en-GB" sz="2000" dirty="0">
                <a:solidFill>
                  <a:schemeClr val="accent6">
                    <a:lumMod val="75000"/>
                  </a:schemeClr>
                </a:solidFill>
              </a:rPr>
              <a:t>Specific questions related to the assignment will be addressed.</a:t>
            </a:r>
          </a:p>
          <a:p>
            <a:pPr>
              <a:defRPr/>
            </a:pPr>
            <a:r>
              <a:rPr lang="en-GB" sz="2000" dirty="0">
                <a:solidFill>
                  <a:schemeClr val="accent6">
                    <a:lumMod val="75000"/>
                  </a:schemeClr>
                </a:solidFill>
              </a:rPr>
              <a:t>Moodle has an extensive reading list and many resources to support your research and independent study.</a:t>
            </a:r>
          </a:p>
          <a:p>
            <a:pPr>
              <a:defRPr/>
            </a:pPr>
            <a:r>
              <a:rPr lang="en-GB" sz="2000" dirty="0">
                <a:solidFill>
                  <a:schemeClr val="accent6">
                    <a:lumMod val="75000"/>
                  </a:schemeClr>
                </a:solidFill>
              </a:rPr>
              <a:t>Academic study sessions are available with the Library.</a:t>
            </a:r>
          </a:p>
          <a:p>
            <a:pPr>
              <a:defRPr/>
            </a:pPr>
            <a:r>
              <a:rPr lang="en-GB" sz="2000" dirty="0">
                <a:solidFill>
                  <a:schemeClr val="accent6">
                    <a:lumMod val="75000"/>
                  </a:schemeClr>
                </a:solidFill>
              </a:rPr>
              <a:t>Study support and extenuating circumstances are supported by the . "</a:t>
            </a:r>
            <a:r>
              <a:rPr lang="en-GB" sz="2000" dirty="0" err="1">
                <a:solidFill>
                  <a:schemeClr val="accent6">
                    <a:lumMod val="75000"/>
                  </a:schemeClr>
                </a:solidFill>
              </a:rPr>
              <a:t>Hwb</a:t>
            </a:r>
            <a:r>
              <a:rPr lang="en-GB" sz="2000" dirty="0">
                <a:solidFill>
                  <a:schemeClr val="accent6">
                    <a:lumMod val="75000"/>
                  </a:schemeClr>
                </a:solidFill>
              </a:rPr>
              <a:t>" </a:t>
            </a:r>
            <a:r>
              <a:rPr lang="en-GB" sz="2000" dirty="0">
                <a:solidFill>
                  <a:schemeClr val="accent6">
                    <a:lumMod val="7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hwb@uwtsd.ac.uk</a:t>
            </a:r>
            <a:endParaRPr lang="en-GB" sz="2000" dirty="0">
              <a:solidFill>
                <a:schemeClr val="accent6">
                  <a:lumMod val="75000"/>
                </a:schemeClr>
              </a:solidFill>
            </a:endParaRPr>
          </a:p>
          <a:p>
            <a:pPr>
              <a:defRPr/>
            </a:pPr>
            <a:r>
              <a:rPr lang="en-GB" sz="2000" dirty="0">
                <a:solidFill>
                  <a:schemeClr val="accent6">
                    <a:lumMod val="75000"/>
                  </a:schemeClr>
                </a:solidFill>
              </a:rPr>
              <a:t>Keep in touch with the lecturing staff, we are here to support you!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7904F7-85F6-413C-BA51-5BE45233EA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39161" y="1732731"/>
            <a:ext cx="5309471" cy="3989388"/>
          </a:xfrm>
        </p:spPr>
        <p:txBody>
          <a:bodyPr>
            <a:normAutofit fontScale="47500" lnSpcReduction="20000"/>
          </a:bodyPr>
          <a:lstStyle/>
          <a:p>
            <a:pPr>
              <a:defRPr/>
            </a:pPr>
            <a:r>
              <a:rPr lang="cy-GB" sz="4400" dirty="0"/>
              <a:t>Bydd darlithwyr ar gael i gynnig cefnogaeth drwy diwtorialau</a:t>
            </a:r>
          </a:p>
          <a:p>
            <a:pPr>
              <a:defRPr/>
            </a:pPr>
            <a:r>
              <a:rPr lang="cy-GB" sz="4400" dirty="0"/>
              <a:t>Ymatebir i gwestiynau penodol yn ymwneud a’r aseiniad</a:t>
            </a:r>
          </a:p>
          <a:p>
            <a:pPr>
              <a:defRPr/>
            </a:pPr>
            <a:r>
              <a:rPr lang="cy-GB" sz="4400" dirty="0"/>
              <a:t>Ceir rhestr ddarllen helaeth ar </a:t>
            </a:r>
            <a:r>
              <a:rPr lang="cy-GB" sz="4400" dirty="0" err="1"/>
              <a:t>Moodle</a:t>
            </a:r>
            <a:r>
              <a:rPr lang="cy-GB" sz="4400" dirty="0"/>
              <a:t> ac adnoddau i gefnogi eich ymchwil ac astudiaeth annibynnol</a:t>
            </a:r>
          </a:p>
          <a:p>
            <a:pPr>
              <a:defRPr/>
            </a:pPr>
            <a:r>
              <a:rPr lang="cy-GB" sz="4400" dirty="0"/>
              <a:t>Gellir trefnu sesiynau astudio gyda’r Llyfrgell</a:t>
            </a:r>
          </a:p>
          <a:p>
            <a:pPr>
              <a:defRPr/>
            </a:pPr>
            <a:r>
              <a:rPr lang="cy-GB" sz="4400" dirty="0"/>
              <a:t>Cefnogir cymorth astudio ac amgylchiadau esgusodol gan yr Hwb hwb@uwtsd.ac.uk </a:t>
            </a:r>
          </a:p>
          <a:p>
            <a:pPr>
              <a:defRPr/>
            </a:pPr>
            <a:r>
              <a:rPr lang="cy-GB" sz="4400" dirty="0"/>
              <a:t>Cadwch mewn cysylltiad â’ch darlithwyr; rydym yma i’ch cefnogi!</a:t>
            </a:r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UWTSD PP Template (Cream background)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 Template (Cream background)" id="{BB6076B2-FF1D-4709-92A1-792264D08139}" vid="{8F806C6F-5FC8-492D-A124-9E21A69900A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 Template (Cream background)</Template>
  <TotalTime>0</TotalTime>
  <Words>700</Words>
  <Application>Microsoft Office PowerPoint</Application>
  <PresentationFormat>Widescreen</PresentationFormat>
  <Paragraphs>76</Paragraphs>
  <Slides>10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Times</vt:lpstr>
      <vt:lpstr>Myriad Pro</vt:lpstr>
      <vt:lpstr>UWTSD PP Template (Cream background)</vt:lpstr>
      <vt:lpstr>PowerPoint Presentation</vt:lpstr>
      <vt:lpstr>ECEY6011/C Arweinyddiaeth ar gyfer systemau o ansawdd Leadership for systems of quality </vt:lpstr>
      <vt:lpstr>Aseiniad Rhan 2 Assignment Part 2</vt:lpstr>
      <vt:lpstr>Y Dasg The Task</vt:lpstr>
      <vt:lpstr>Er Enghraifft For Example</vt:lpstr>
      <vt:lpstr>Meini Prawf 1 – Cyfeirnodi Marking Criteria 1 - Referencing </vt:lpstr>
      <vt:lpstr>Meini Prawf 2 – Gwybodaeth a Dealltwriaeth Marking Criteria 2 – Knowledge and Understanding</vt:lpstr>
      <vt:lpstr>Meini Prawf 4 – Cymhwyso Ymarferol Marking Criteria 4 – Practical Application  </vt:lpstr>
      <vt:lpstr>Meini Prawf 5 - Sgiliau Trosglwyddadwy Marking Criteria 5 – Transferable Skills</vt:lpstr>
      <vt:lpstr>Cymorth astudio Study Support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EAEE6003/C Arweinyddiaeth ar gyfer systemau o ansawdd Leadership for systems of quality</dc:title>
  <dc:creator>Natalie MacDonald</dc:creator>
  <cp:lastModifiedBy>Natasha Young</cp:lastModifiedBy>
  <cp:revision>30</cp:revision>
  <cp:lastPrinted>2021-10-15T07:02:28Z</cp:lastPrinted>
  <dcterms:created xsi:type="dcterms:W3CDTF">2018-05-09T13:29:04Z</dcterms:created>
  <dcterms:modified xsi:type="dcterms:W3CDTF">2022-10-14T16:02:47Z</dcterms:modified>
</cp:coreProperties>
</file>