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59" r:id="rId5"/>
    <p:sldId id="266" r:id="rId6"/>
    <p:sldId id="267" r:id="rId7"/>
    <p:sldId id="262" r:id="rId8"/>
    <p:sldId id="25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410B8-02C1-44ED-B50E-3AE1C7AD7BD8}" type="datetimeFigureOut">
              <a:rPr lang="en-US" smtClean="0"/>
              <a:pPr/>
              <a:t>10/14/2018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argo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37392" r="6087"/>
          <a:stretch>
            <a:fillRect/>
          </a:stretch>
        </p:blipFill>
        <p:spPr>
          <a:xfrm>
            <a:off x="3357555" y="429736"/>
            <a:ext cx="5786446" cy="6142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886" y="0"/>
            <a:ext cx="46597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chemeClr val="accent6">
                    <a:lumMod val="75000"/>
                  </a:schemeClr>
                </a:solidFill>
              </a:rPr>
              <a:t>Genre Case Study</a:t>
            </a:r>
            <a:r>
              <a:rPr lang="en-GB" sz="4000" dirty="0"/>
              <a:t/>
            </a:r>
            <a:br>
              <a:rPr lang="en-GB" sz="4000" dirty="0"/>
            </a:br>
            <a:r>
              <a:rPr lang="en-GB" sz="2400" i="1" dirty="0" smtClean="0"/>
              <a:t>Fargo </a:t>
            </a:r>
            <a:r>
              <a:rPr lang="en-GB" sz="2400" dirty="0" smtClean="0"/>
              <a:t>(Coens</a:t>
            </a:r>
            <a:r>
              <a:rPr lang="en-GB" sz="2400" dirty="0"/>
              <a:t>, </a:t>
            </a:r>
            <a:r>
              <a:rPr lang="en-GB" sz="2400" dirty="0" smtClean="0"/>
              <a:t>1996)</a:t>
            </a:r>
            <a:r>
              <a:rPr lang="en-GB" sz="2400" dirty="0"/>
              <a:t/>
            </a:r>
            <a:br>
              <a:rPr lang="en-GB" sz="2400" dirty="0"/>
            </a:br>
            <a:r>
              <a:rPr lang="en-GB" sz="2400" i="1" dirty="0" smtClean="0"/>
              <a:t>Fargo television series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357166"/>
            <a:ext cx="85725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FF00"/>
                </a:solidFill>
              </a:rPr>
              <a:t>The Coens, Neo-Noir, and Intertextuality</a:t>
            </a:r>
          </a:p>
          <a:p>
            <a:endParaRPr lang="en-GB" sz="3600" dirty="0" smtClean="0"/>
          </a:p>
          <a:p>
            <a:pPr marL="342900" indent="-342900">
              <a:buFont typeface="Arial"/>
              <a:buChar char="•"/>
            </a:pPr>
            <a:r>
              <a:rPr lang="en-GB" sz="2000" dirty="0"/>
              <a:t>The neo-noir text </a:t>
            </a:r>
            <a:r>
              <a:rPr lang="en-GB" sz="2000" dirty="0" smtClean="0"/>
              <a:t>references </a:t>
            </a:r>
            <a:r>
              <a:rPr lang="en-GB" sz="2000" dirty="0"/>
              <a:t>classical noir, often </a:t>
            </a:r>
            <a:r>
              <a:rPr lang="en-GB" sz="2000" dirty="0" smtClean="0"/>
              <a:t>by ‘writing </a:t>
            </a:r>
            <a:r>
              <a:rPr lang="en-GB" sz="2000" dirty="0"/>
              <a:t>back’ </a:t>
            </a:r>
            <a:r>
              <a:rPr lang="en-GB" sz="2000" dirty="0" smtClean="0"/>
              <a:t>and critiquing the original genre cycle (</a:t>
            </a:r>
            <a:r>
              <a:rPr lang="en-GB" sz="2000" dirty="0"/>
              <a:t>meta-textuality)</a:t>
            </a:r>
          </a:p>
          <a:p>
            <a:endParaRPr lang="en-GB" sz="2000" dirty="0" smtClean="0"/>
          </a:p>
          <a:p>
            <a:pPr marL="342900" indent="-342900">
              <a:buFont typeface="Arial"/>
              <a:buChar char="•"/>
            </a:pPr>
            <a:r>
              <a:rPr lang="en-GB" sz="2000" dirty="0"/>
              <a:t>By </a:t>
            </a:r>
            <a:r>
              <a:rPr lang="en-GB" sz="2000" dirty="0" smtClean="0"/>
              <a:t>simply interpreting the text in light of classical genre conventions, </a:t>
            </a:r>
            <a:r>
              <a:rPr lang="en-GB" sz="2000" dirty="0"/>
              <a:t>we may </a:t>
            </a:r>
            <a:r>
              <a:rPr lang="en-GB" sz="2000" b="1" i="1" dirty="0">
                <a:solidFill>
                  <a:srgbClr val="FFFF00"/>
                </a:solidFill>
              </a:rPr>
              <a:t>misread</a:t>
            </a:r>
            <a:r>
              <a:rPr lang="en-GB" sz="2000" dirty="0"/>
              <a:t> elements of the narrative. </a:t>
            </a:r>
            <a:endParaRPr lang="en-GB" sz="2000" dirty="0" smtClean="0"/>
          </a:p>
          <a:p>
            <a:pPr marL="342900" indent="-342900">
              <a:buFont typeface="Arial"/>
              <a:buChar char="•"/>
            </a:pPr>
            <a:endParaRPr lang="en-GB" sz="2000" dirty="0"/>
          </a:p>
          <a:p>
            <a:pPr marL="342900" indent="-342900">
              <a:buFont typeface="Arial"/>
              <a:buChar char="•"/>
            </a:pPr>
            <a:r>
              <a:rPr lang="en-GB" sz="2000" dirty="0" smtClean="0"/>
              <a:t>By </a:t>
            </a:r>
            <a:r>
              <a:rPr lang="en-GB" sz="2000" dirty="0"/>
              <a:t>identifying and interpreting the intertextual references, </a:t>
            </a:r>
            <a:r>
              <a:rPr lang="en-GB" sz="2000" dirty="0" smtClean="0"/>
              <a:t>we can </a:t>
            </a:r>
            <a:r>
              <a:rPr lang="en-GB" sz="2000" b="1" i="1" dirty="0">
                <a:solidFill>
                  <a:srgbClr val="FFFF00"/>
                </a:solidFill>
              </a:rPr>
              <a:t>enrich</a:t>
            </a:r>
            <a:r>
              <a:rPr lang="en-GB" sz="2000" dirty="0"/>
              <a:t> our viewing experience</a:t>
            </a:r>
            <a:r>
              <a:rPr lang="en-GB" sz="2000" dirty="0" smtClean="0"/>
              <a:t>.</a:t>
            </a:r>
          </a:p>
          <a:p>
            <a:pPr marL="342900" indent="-342900">
              <a:buFont typeface="Arial"/>
              <a:buChar char="•"/>
            </a:pPr>
            <a:endParaRPr lang="en-GB" sz="2000" dirty="0" smtClean="0"/>
          </a:p>
          <a:p>
            <a:pPr marL="342900" indent="-342900">
              <a:buFont typeface="Arial"/>
              <a:buChar char="•"/>
            </a:pPr>
            <a:r>
              <a:rPr lang="en-GB" sz="2000" dirty="0"/>
              <a:t>The Coen Brothers reference their own films. This expands the ‘story world’ so that it becomes effectively a </a:t>
            </a:r>
            <a:r>
              <a:rPr lang="en-GB" sz="2000" b="1" i="1" dirty="0">
                <a:solidFill>
                  <a:srgbClr val="FFFF00"/>
                </a:solidFill>
              </a:rPr>
              <a:t>‘story universe’</a:t>
            </a:r>
            <a:r>
              <a:rPr lang="en-GB" sz="2000" dirty="0"/>
              <a:t>. Identifying and interpreting references to the Coens’ oeuvre further enriches the viewing experience</a:t>
            </a:r>
          </a:p>
          <a:p>
            <a:endParaRPr lang="en-GB" sz="2000" dirty="0" smtClean="0"/>
          </a:p>
          <a:p>
            <a:pPr marL="342900" indent="-342900">
              <a:buFont typeface="Arial"/>
              <a:buChar char="•"/>
            </a:pPr>
            <a:r>
              <a:rPr lang="en-GB" sz="2000" dirty="0" smtClean="0"/>
              <a:t>By incorporating what we know </a:t>
            </a:r>
            <a:r>
              <a:rPr lang="en-GB" sz="2000" dirty="0"/>
              <a:t>about the story </a:t>
            </a:r>
            <a:r>
              <a:rPr lang="en-GB" sz="2000" dirty="0" smtClean="0"/>
              <a:t>worlds </a:t>
            </a:r>
            <a:r>
              <a:rPr lang="en-GB" sz="2000" dirty="0"/>
              <a:t>of the </a:t>
            </a:r>
            <a:r>
              <a:rPr lang="en-GB" sz="2000" dirty="0" smtClean="0"/>
              <a:t>Coens into what we understand of noir and neo-noir we are better able to interpret texts such as </a:t>
            </a:r>
            <a:r>
              <a:rPr lang="en-GB" sz="2000" i="1" dirty="0" smtClean="0">
                <a:solidFill>
                  <a:srgbClr val="FFFF00"/>
                </a:solidFill>
              </a:rPr>
              <a:t>Blood Simple </a:t>
            </a:r>
            <a:r>
              <a:rPr lang="en-GB" sz="2000" dirty="0" smtClean="0"/>
              <a:t>and </a:t>
            </a:r>
            <a:r>
              <a:rPr lang="en-GB" sz="2000" i="1" dirty="0" smtClean="0">
                <a:solidFill>
                  <a:srgbClr val="FFFF00"/>
                </a:solidFill>
              </a:rPr>
              <a:t>The Man Who Wasn’t There</a:t>
            </a:r>
          </a:p>
          <a:p>
            <a:pPr marL="342900" indent="-342900">
              <a:buFont typeface="Arial"/>
              <a:buChar char="•"/>
            </a:pP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5720" y="142852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FF00"/>
                </a:solidFill>
              </a:rPr>
              <a:t>1 </a:t>
            </a:r>
            <a:r>
              <a:rPr lang="en-GB" sz="3200" dirty="0" smtClean="0">
                <a:solidFill>
                  <a:srgbClr val="FFFF00"/>
                </a:solidFill>
              </a:rPr>
              <a:t>– Coen Brothers early work: 1980s, 1990s</a:t>
            </a:r>
            <a:endParaRPr lang="en-GB" sz="3200" dirty="0" smtClean="0">
              <a:solidFill>
                <a:srgbClr val="FFFF00"/>
              </a:solidFill>
            </a:endParaRPr>
          </a:p>
          <a:p>
            <a:r>
              <a:rPr lang="en-GB" sz="3200" dirty="0" smtClean="0">
                <a:solidFill>
                  <a:srgbClr val="FFFF00"/>
                </a:solidFill>
              </a:rPr>
              <a:t>2 </a:t>
            </a:r>
            <a:r>
              <a:rPr lang="en-GB" sz="3200" dirty="0" smtClean="0">
                <a:solidFill>
                  <a:srgbClr val="FFFF00"/>
                </a:solidFill>
              </a:rPr>
              <a:t>– Later work and Fargo television series</a:t>
            </a:r>
            <a:endParaRPr lang="en-GB" sz="3600" dirty="0" smtClean="0"/>
          </a:p>
        </p:txBody>
      </p:sp>
      <p:pic>
        <p:nvPicPr>
          <p:cNvPr id="15" name="Picture 14" descr="Fargo film 199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6786578" cy="3668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 descr="140410-fallon-fargo2-tease_wigjp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790806"/>
            <a:ext cx="5072098" cy="2851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1260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i="1" dirty="0" smtClean="0">
                <a:solidFill>
                  <a:srgbClr val="FFFF00"/>
                </a:solidFill>
              </a:rPr>
              <a:t>Fargo</a:t>
            </a:r>
            <a:endParaRPr lang="en-GB" sz="3600" b="1" i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8" y="620688"/>
            <a:ext cx="1335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Coens, </a:t>
            </a:r>
            <a:r>
              <a:rPr lang="en-GB" dirty="0" smtClean="0"/>
              <a:t>1996</a:t>
            </a:r>
            <a:endParaRPr lang="en-GB" dirty="0"/>
          </a:p>
        </p:txBody>
      </p:sp>
      <p:pic>
        <p:nvPicPr>
          <p:cNvPr id="8" name="Picture 7" descr="fargo.jpg"/>
          <p:cNvPicPr>
            <a:picLocks noChangeAspect="1"/>
          </p:cNvPicPr>
          <p:nvPr/>
        </p:nvPicPr>
        <p:blipFill>
          <a:blip r:embed="rId2"/>
          <a:srcRect l="37392" r="6087"/>
          <a:stretch>
            <a:fillRect/>
          </a:stretch>
        </p:blipFill>
        <p:spPr>
          <a:xfrm>
            <a:off x="3794465" y="571480"/>
            <a:ext cx="5349535" cy="5678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0" y="1428736"/>
            <a:ext cx="49292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 </a:t>
            </a:r>
            <a:r>
              <a:rPr lang="en-GB" sz="2400" dirty="0" smtClean="0"/>
              <a:t>Coen Brothers 1980s-90s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</a:t>
            </a:r>
            <a:r>
              <a:rPr lang="en-GB" sz="2400" dirty="0" smtClean="0"/>
              <a:t>Playfully </a:t>
            </a:r>
            <a:r>
              <a:rPr lang="en-GB" sz="2400" dirty="0" smtClean="0"/>
              <a:t>subversive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</a:t>
            </a:r>
            <a:r>
              <a:rPr lang="en-GB" sz="2400" dirty="0" smtClean="0"/>
              <a:t>Rejection </a:t>
            </a:r>
            <a:r>
              <a:rPr lang="en-GB" sz="2400" dirty="0" smtClean="0"/>
              <a:t>of:</a:t>
            </a:r>
          </a:p>
          <a:p>
            <a:r>
              <a:rPr lang="en-GB" sz="2000" dirty="0" smtClean="0"/>
              <a:t>Male power</a:t>
            </a:r>
            <a:endParaRPr lang="en-GB" sz="20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Critique </a:t>
            </a:r>
            <a:r>
              <a:rPr lang="en-GB" sz="2400" dirty="0" smtClean="0"/>
              <a:t>of:</a:t>
            </a:r>
          </a:p>
          <a:p>
            <a:r>
              <a:rPr lang="en-GB" sz="2000" dirty="0" smtClean="0"/>
              <a:t>Family</a:t>
            </a:r>
          </a:p>
          <a:p>
            <a:r>
              <a:rPr lang="en-GB" sz="2000" dirty="0" smtClean="0"/>
              <a:t>Capitalism</a:t>
            </a:r>
            <a:endParaRPr lang="en-GB" sz="2000" dirty="0" smtClean="0"/>
          </a:p>
          <a:p>
            <a:r>
              <a:rPr lang="en-GB" sz="2000" dirty="0" smtClean="0"/>
              <a:t>Masculinity</a:t>
            </a:r>
            <a:endParaRPr lang="en-GB" sz="20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Deconstructing </a:t>
            </a:r>
            <a:r>
              <a:rPr lang="en-GB" sz="2400" dirty="0" smtClean="0"/>
              <a:t>gender:</a:t>
            </a:r>
          </a:p>
          <a:p>
            <a:r>
              <a:rPr lang="en-GB" sz="2000" dirty="0" smtClean="0"/>
              <a:t>Strong </a:t>
            </a:r>
            <a:r>
              <a:rPr lang="en-GB" sz="2000" dirty="0" smtClean="0"/>
              <a:t>female </a:t>
            </a:r>
            <a:r>
              <a:rPr lang="en-GB" sz="2000" dirty="0" smtClean="0"/>
              <a:t>characters</a:t>
            </a:r>
          </a:p>
          <a:p>
            <a:r>
              <a:rPr lang="en-GB" sz="2000" dirty="0" smtClean="0"/>
              <a:t>Weak </a:t>
            </a:r>
            <a:r>
              <a:rPr lang="en-GB" sz="2000" dirty="0" smtClean="0"/>
              <a:t>male </a:t>
            </a:r>
            <a:r>
              <a:rPr lang="en-GB" sz="2000" dirty="0" smtClean="0"/>
              <a:t>characters</a:t>
            </a:r>
          </a:p>
          <a:p>
            <a:r>
              <a:rPr lang="en-GB" sz="2000" dirty="0" smtClean="0"/>
              <a:t>Traditional </a:t>
            </a:r>
            <a:r>
              <a:rPr lang="en-GB" sz="2000" dirty="0" smtClean="0"/>
              <a:t>wife/working woman</a:t>
            </a:r>
            <a:endParaRPr lang="en-GB" sz="2400" dirty="0" smtClean="0"/>
          </a:p>
          <a:p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302359"/>
            <a:ext cx="821537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dirty="0" smtClean="0">
                <a:solidFill>
                  <a:srgbClr val="FFC000"/>
                </a:solidFill>
              </a:rPr>
              <a:t>Fargo</a:t>
            </a:r>
            <a:r>
              <a:rPr lang="en-GB" sz="3600" b="1" dirty="0" smtClean="0">
                <a:solidFill>
                  <a:srgbClr val="FFC000"/>
                </a:solidFill>
              </a:rPr>
              <a:t>: ‘The emotional instability of men’</a:t>
            </a:r>
          </a:p>
          <a:p>
            <a:endParaRPr lang="en-GB" sz="2800" dirty="0" smtClean="0"/>
          </a:p>
          <a:p>
            <a:r>
              <a:rPr lang="en-GB" sz="2800" dirty="0" smtClean="0"/>
              <a:t>‘Fargo is a self-consciously odd, off-centre film … and its idiosyncrasy is in large part a displacement of familiar categories, not least of which is that the detective has the attributes of both the traditional wife and the new working woman.</a:t>
            </a:r>
          </a:p>
          <a:p>
            <a:endParaRPr lang="en-GB" sz="2800" dirty="0" smtClean="0"/>
          </a:p>
          <a:p>
            <a:r>
              <a:rPr lang="en-GB" sz="2800" dirty="0" smtClean="0"/>
              <a:t>‘Occupying a place of unquestioned authority [Marge] must … remain composed when faced with the results of horrifying violence. She uses logic and common sense to contain the emotional instability of men.’</a:t>
            </a:r>
          </a:p>
          <a:p>
            <a:endParaRPr lang="en-GB" sz="2800" dirty="0" smtClean="0"/>
          </a:p>
          <a:p>
            <a:pPr algn="r"/>
            <a:r>
              <a:rPr lang="en-GB" dirty="0" smtClean="0"/>
              <a:t>R. Barton Palmer, </a:t>
            </a:r>
            <a:r>
              <a:rPr lang="en-GB" i="1" dirty="0" smtClean="0"/>
              <a:t>Joel and Ethan Coen</a:t>
            </a:r>
            <a:r>
              <a:rPr lang="en-GB" dirty="0" smtClean="0"/>
              <a:t>, p.81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1000108"/>
            <a:ext cx="857256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B0F0"/>
                </a:solidFill>
              </a:rPr>
              <a:t>Rational</a:t>
            </a:r>
            <a:r>
              <a:rPr lang="en-GB" sz="3200" dirty="0" smtClean="0"/>
              <a:t>				</a:t>
            </a:r>
            <a:r>
              <a:rPr lang="en-GB" sz="3200" dirty="0" smtClean="0">
                <a:solidFill>
                  <a:srgbClr val="FF5050"/>
                </a:solidFill>
              </a:rPr>
              <a:t>Irrational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Knowledgeable</a:t>
            </a:r>
            <a:r>
              <a:rPr lang="en-GB" sz="3200" dirty="0" smtClean="0"/>
              <a:t>			</a:t>
            </a:r>
            <a:r>
              <a:rPr lang="en-GB" sz="3200" dirty="0" smtClean="0">
                <a:solidFill>
                  <a:srgbClr val="FF5050"/>
                </a:solidFill>
              </a:rPr>
              <a:t>Clueless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Good judgement</a:t>
            </a:r>
            <a:r>
              <a:rPr lang="en-GB" sz="3200" dirty="0" smtClean="0"/>
              <a:t>		</a:t>
            </a:r>
            <a:r>
              <a:rPr lang="en-GB" sz="3200" dirty="0" smtClean="0">
                <a:solidFill>
                  <a:srgbClr val="FF5050"/>
                </a:solidFill>
              </a:rPr>
              <a:t>Poor judgement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Calm</a:t>
            </a:r>
            <a:r>
              <a:rPr lang="en-GB" sz="3200" dirty="0" smtClean="0"/>
              <a:t>					</a:t>
            </a:r>
            <a:r>
              <a:rPr lang="en-GB" sz="3200" dirty="0" smtClean="0">
                <a:solidFill>
                  <a:srgbClr val="FF5050"/>
                </a:solidFill>
              </a:rPr>
              <a:t>Hysterical/Violent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Practical</a:t>
            </a:r>
            <a:r>
              <a:rPr lang="en-GB" sz="3200" dirty="0" smtClean="0"/>
              <a:t>				</a:t>
            </a:r>
            <a:r>
              <a:rPr lang="en-GB" sz="3200" dirty="0" smtClean="0">
                <a:solidFill>
                  <a:srgbClr val="FF5050"/>
                </a:solidFill>
              </a:rPr>
              <a:t>Inept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Compassionate</a:t>
            </a:r>
            <a:r>
              <a:rPr lang="en-GB" sz="3200" dirty="0" smtClean="0"/>
              <a:t>			</a:t>
            </a:r>
            <a:r>
              <a:rPr lang="en-GB" sz="3200" dirty="0" smtClean="0">
                <a:solidFill>
                  <a:srgbClr val="FF5050"/>
                </a:solidFill>
              </a:rPr>
              <a:t>Uncaring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Empathetic</a:t>
            </a:r>
            <a:r>
              <a:rPr lang="en-GB" sz="3200" dirty="0" smtClean="0"/>
              <a:t>			</a:t>
            </a:r>
            <a:r>
              <a:rPr lang="en-GB" sz="3200" dirty="0" smtClean="0">
                <a:solidFill>
                  <a:srgbClr val="FF5050"/>
                </a:solidFill>
              </a:rPr>
              <a:t>Sociopathic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Steadfast</a:t>
            </a:r>
            <a:r>
              <a:rPr lang="en-GB" sz="3200" dirty="0" smtClean="0"/>
              <a:t>				</a:t>
            </a:r>
            <a:r>
              <a:rPr lang="en-GB" sz="3200" dirty="0" smtClean="0">
                <a:solidFill>
                  <a:srgbClr val="FF5050"/>
                </a:solidFill>
              </a:rPr>
              <a:t>Feckless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Good</a:t>
            </a:r>
            <a:r>
              <a:rPr lang="en-GB" sz="3200" dirty="0" smtClean="0"/>
              <a:t>					</a:t>
            </a:r>
            <a:r>
              <a:rPr lang="en-GB" sz="3200" dirty="0" smtClean="0">
                <a:solidFill>
                  <a:srgbClr val="FF5050"/>
                </a:solidFill>
              </a:rPr>
              <a:t>Evil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Authoritative</a:t>
            </a:r>
            <a:r>
              <a:rPr lang="en-GB" sz="3200" dirty="0" smtClean="0"/>
              <a:t>			</a:t>
            </a:r>
            <a:r>
              <a:rPr lang="en-GB" sz="3200" dirty="0" smtClean="0">
                <a:solidFill>
                  <a:srgbClr val="FF5050"/>
                </a:solidFill>
              </a:rPr>
              <a:t>Lacking authority</a:t>
            </a:r>
          </a:p>
          <a:p>
            <a:r>
              <a:rPr lang="en-GB" sz="3200" dirty="0" smtClean="0">
                <a:solidFill>
                  <a:srgbClr val="00B0F0"/>
                </a:solidFill>
              </a:rPr>
              <a:t>In control</a:t>
            </a:r>
            <a:r>
              <a:rPr lang="en-GB" sz="3200" dirty="0" smtClean="0"/>
              <a:t>				</a:t>
            </a:r>
            <a:r>
              <a:rPr lang="en-GB" sz="3200" dirty="0" smtClean="0">
                <a:solidFill>
                  <a:srgbClr val="FF5050"/>
                </a:solidFill>
              </a:rPr>
              <a:t>Out of control</a:t>
            </a:r>
            <a:r>
              <a:rPr lang="en-GB" sz="3200" dirty="0" smtClean="0"/>
              <a:t>	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7158" y="142852"/>
            <a:ext cx="7721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 smtClean="0">
                <a:solidFill>
                  <a:srgbClr val="FFC000"/>
                </a:solidFill>
              </a:rPr>
              <a:t>Marge vs. Men: structuring oppositions</a:t>
            </a:r>
            <a:endParaRPr lang="en-GB" sz="36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mwwt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917" r="8195"/>
          <a:stretch/>
        </p:blipFill>
        <p:spPr>
          <a:xfrm>
            <a:off x="2278412" y="603358"/>
            <a:ext cx="6870693" cy="57779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0"/>
            <a:ext cx="79208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Coens and Masculinity</a:t>
            </a:r>
          </a:p>
          <a:p>
            <a:endParaRPr lang="en-GB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buFont typeface="Arial" pitchFamily="34" charset="0"/>
              <a:buChar char="•"/>
            </a:pPr>
            <a:r>
              <a:rPr lang="en-GB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ineptitude</a:t>
            </a:r>
          </a:p>
          <a:p>
            <a:pPr lvl="1">
              <a:buFont typeface="Arial" pitchFamily="34" charset="0"/>
              <a:buChar char="•"/>
            </a:pPr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impotence</a:t>
            </a:r>
          </a:p>
          <a:p>
            <a:pPr lvl="1">
              <a:buFont typeface="Arial" pitchFamily="34" charset="0"/>
              <a:buChar char="•"/>
            </a:pPr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duplicity</a:t>
            </a:r>
            <a:endParaRPr lang="en-GB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buFont typeface="Arial" pitchFamily="34" charset="0"/>
              <a:buChar char="•"/>
            </a:pPr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fragility</a:t>
            </a:r>
          </a:p>
          <a:p>
            <a:pPr lvl="1">
              <a:buFont typeface="Arial" pitchFamily="34" charset="0"/>
              <a:buChar char="•"/>
            </a:pPr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instability</a:t>
            </a:r>
          </a:p>
          <a:p>
            <a:pPr lvl="1">
              <a:buFont typeface="Arial" pitchFamily="34" charset="0"/>
              <a:buChar char="•"/>
            </a:pPr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hysteria</a:t>
            </a:r>
          </a:p>
          <a:p>
            <a:pPr lvl="1">
              <a:buFont typeface="Arial" pitchFamily="34" charset="0"/>
              <a:buChar char="•"/>
            </a:pPr>
            <a:r>
              <a:rPr 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violence</a:t>
            </a:r>
            <a:endParaRPr lang="en-GB" sz="40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3846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</a:rPr>
              <a:t>Fargo television series</a:t>
            </a:r>
            <a:endParaRPr lang="en-GB" sz="3200" b="1" i="1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" y="548680"/>
            <a:ext cx="1506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Hawley, 2014-</a:t>
            </a:r>
            <a:endParaRPr lang="en-GB" dirty="0"/>
          </a:p>
        </p:txBody>
      </p:sp>
      <p:pic>
        <p:nvPicPr>
          <p:cNvPr id="7" name="Picture 6" descr="fargotv.jpg"/>
          <p:cNvPicPr>
            <a:picLocks noChangeAspect="1"/>
          </p:cNvPicPr>
          <p:nvPr/>
        </p:nvPicPr>
        <p:blipFill>
          <a:blip r:embed="rId2"/>
          <a:srcRect l="21875" r="19531"/>
          <a:stretch>
            <a:fillRect/>
          </a:stretch>
        </p:blipFill>
        <p:spPr>
          <a:xfrm>
            <a:off x="3500430" y="940133"/>
            <a:ext cx="5643570" cy="54177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1428736"/>
            <a:ext cx="49292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 </a:t>
            </a:r>
            <a:r>
              <a:rPr lang="en-GB" sz="2400" dirty="0" smtClean="0"/>
              <a:t>Intertextuality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</a:t>
            </a:r>
            <a:r>
              <a:rPr lang="en-GB" sz="2400" dirty="0" smtClean="0"/>
              <a:t>Rejection of:</a:t>
            </a:r>
          </a:p>
          <a:p>
            <a:r>
              <a:rPr lang="en-GB" sz="2000" dirty="0" smtClean="0"/>
              <a:t>Male power</a:t>
            </a:r>
            <a:endParaRPr lang="en-GB" sz="20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Critique </a:t>
            </a:r>
            <a:r>
              <a:rPr lang="en-GB" sz="2400" dirty="0" smtClean="0"/>
              <a:t>of:</a:t>
            </a:r>
          </a:p>
          <a:p>
            <a:r>
              <a:rPr lang="en-GB" sz="2000" dirty="0" smtClean="0"/>
              <a:t>Family</a:t>
            </a:r>
          </a:p>
          <a:p>
            <a:r>
              <a:rPr lang="en-GB" sz="2000" dirty="0" smtClean="0"/>
              <a:t>Capitalism</a:t>
            </a:r>
            <a:endParaRPr lang="en-GB" sz="2000" dirty="0" smtClean="0"/>
          </a:p>
          <a:p>
            <a:r>
              <a:rPr lang="en-GB" sz="2000" dirty="0" smtClean="0"/>
              <a:t>Masculinity</a:t>
            </a:r>
            <a:endParaRPr lang="en-GB" sz="20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Deconstructing </a:t>
            </a:r>
            <a:r>
              <a:rPr lang="en-GB" sz="2400" dirty="0" smtClean="0"/>
              <a:t>gender:</a:t>
            </a:r>
          </a:p>
          <a:p>
            <a:r>
              <a:rPr lang="en-GB" sz="2000" dirty="0" smtClean="0"/>
              <a:t>Strong </a:t>
            </a:r>
            <a:r>
              <a:rPr lang="en-GB" sz="2000" dirty="0" smtClean="0"/>
              <a:t>female </a:t>
            </a:r>
            <a:r>
              <a:rPr lang="en-GB" sz="2000" dirty="0" smtClean="0"/>
              <a:t>characters</a:t>
            </a:r>
          </a:p>
          <a:p>
            <a:r>
              <a:rPr lang="en-GB" sz="2000" dirty="0" smtClean="0"/>
              <a:t>Weak </a:t>
            </a:r>
            <a:r>
              <a:rPr lang="en-GB" sz="2000" dirty="0" smtClean="0"/>
              <a:t>male </a:t>
            </a:r>
            <a:r>
              <a:rPr lang="en-GB" sz="2000" dirty="0" smtClean="0"/>
              <a:t>characters</a:t>
            </a:r>
          </a:p>
          <a:p>
            <a:r>
              <a:rPr lang="en-GB" sz="2000" dirty="0" smtClean="0"/>
              <a:t>Traditional </a:t>
            </a:r>
            <a:r>
              <a:rPr lang="en-GB" sz="2000" dirty="0" smtClean="0"/>
              <a:t>wife/working </a:t>
            </a:r>
            <a:r>
              <a:rPr lang="en-GB" sz="2000" dirty="0" smtClean="0"/>
              <a:t>woman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 </a:t>
            </a:r>
            <a:r>
              <a:rPr lang="en-GB" sz="2400" dirty="0" smtClean="0"/>
              <a:t>New Media</a:t>
            </a:r>
            <a:endParaRPr lang="en-GB" sz="2400" dirty="0" smtClean="0"/>
          </a:p>
          <a:p>
            <a:r>
              <a:rPr lang="en-GB" sz="2000" dirty="0" smtClean="0"/>
              <a:t>Video on Demand (VOD)</a:t>
            </a:r>
          </a:p>
          <a:p>
            <a:r>
              <a:rPr lang="en-GB" sz="2000" dirty="0" smtClean="0"/>
              <a:t>‘story universe’</a:t>
            </a:r>
            <a:endParaRPr lang="en-GB" sz="2000" dirty="0" smtClean="0"/>
          </a:p>
          <a:p>
            <a:endParaRPr lang="en-GB" sz="2400" dirty="0" smtClean="0"/>
          </a:p>
          <a:p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373</Words>
  <Application>Microsoft Macintosh PowerPoint</Application>
  <PresentationFormat>On-screen Show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German Expressionism Weimar Cinema 1920-31</dc:title>
  <dc:creator>Matt</dc:creator>
  <cp:lastModifiedBy>Matt</cp:lastModifiedBy>
  <cp:revision>42</cp:revision>
  <dcterms:created xsi:type="dcterms:W3CDTF">2016-10-05T07:20:19Z</dcterms:created>
  <dcterms:modified xsi:type="dcterms:W3CDTF">2018-10-14T11:06:31Z</dcterms:modified>
</cp:coreProperties>
</file>