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9" r:id="rId2"/>
    <p:sldId id="315" r:id="rId3"/>
    <p:sldId id="322" r:id="rId4"/>
    <p:sldId id="316" r:id="rId5"/>
    <p:sldId id="313" r:id="rId6"/>
    <p:sldId id="318" r:id="rId7"/>
    <p:sldId id="319" r:id="rId8"/>
    <p:sldId id="317" r:id="rId9"/>
    <p:sldId id="320" r:id="rId10"/>
    <p:sldId id="321" r:id="rId11"/>
    <p:sldId id="314" r:id="rId12"/>
    <p:sldId id="311" r:id="rId13"/>
    <p:sldId id="312" r:id="rId14"/>
    <p:sldId id="323" r:id="rId15"/>
  </p:sldIdLst>
  <p:sldSz cx="9144000" cy="6858000" type="screen4x3"/>
  <p:notesSz cx="6797675" cy="9926638"/>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70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C0B840-0D73-41E2-9CA8-DB43313511CD}" type="datetimeFigureOut">
              <a:rPr lang="es-ES" smtClean="0"/>
              <a:pPr/>
              <a:t>03/12/2018</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2E2BE-EEAC-4E94-A867-786D320CB668}"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planningportal.co.uk/info/200135/approved_documents/74/part_l_-_conservation_of_fuel_and_power/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1185190" y="738282"/>
            <a:ext cx="6696744"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ENERGY EFFICIENCY IN BUILDINGS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a:t>
            </a:r>
            <a:r>
              <a:rPr lang="es-ES_tradnl" b="1" dirty="0" err="1" smtClean="0"/>
              <a:t>Ferriz</a:t>
            </a:r>
            <a:r>
              <a:rPr lang="es-ES_tradnl" b="1" dirty="0" smtClean="0"/>
              <a:t>-Papi</a:t>
            </a:r>
            <a:endParaRPr lang="es-ES" b="1" dirty="0"/>
          </a:p>
        </p:txBody>
      </p:sp>
      <p:sp>
        <p:nvSpPr>
          <p:cNvPr id="8" name="Rectangle 10"/>
          <p:cNvSpPr/>
          <p:nvPr/>
        </p:nvSpPr>
        <p:spPr>
          <a:xfrm>
            <a:off x="2042600" y="3424205"/>
            <a:ext cx="4981940"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5.3. PASSIVE DESIGN</a:t>
            </a:r>
          </a:p>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Thermal Bridging</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132336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413338"/>
            <a:ext cx="4104456" cy="3416320"/>
          </a:xfrm>
          <a:prstGeom prst="rect">
            <a:avLst/>
          </a:prstGeom>
        </p:spPr>
        <p:txBody>
          <a:bodyPr wrap="square">
            <a:spAutoFit/>
          </a:bodyPr>
          <a:lstStyle/>
          <a:p>
            <a:r>
              <a:rPr lang="en-GB" sz="2400" dirty="0"/>
              <a:t>A</a:t>
            </a:r>
            <a:r>
              <a:rPr lang="en-GB" sz="2400" dirty="0" smtClean="0"/>
              <a:t>lso called a cold </a:t>
            </a:r>
            <a:r>
              <a:rPr lang="en-GB" sz="2400" b="1" dirty="0" smtClean="0"/>
              <a:t>bridge</a:t>
            </a:r>
            <a:r>
              <a:rPr lang="en-GB" sz="2400" dirty="0" smtClean="0"/>
              <a:t>, </a:t>
            </a:r>
            <a:r>
              <a:rPr lang="en-GB" sz="2400" b="1" dirty="0" smtClean="0"/>
              <a:t>heat bridge</a:t>
            </a:r>
            <a:r>
              <a:rPr lang="en-GB" sz="2400" dirty="0" smtClean="0"/>
              <a:t>, or </a:t>
            </a:r>
            <a:r>
              <a:rPr lang="en-GB" sz="2400" b="1" dirty="0" smtClean="0"/>
              <a:t>thermal</a:t>
            </a:r>
            <a:r>
              <a:rPr lang="en-GB" sz="2400" dirty="0" smtClean="0"/>
              <a:t> bypass.</a:t>
            </a:r>
          </a:p>
          <a:p>
            <a:endParaRPr lang="en-GB" sz="2400" dirty="0" smtClean="0"/>
          </a:p>
          <a:p>
            <a:r>
              <a:rPr lang="en-GB" sz="2400" dirty="0" smtClean="0"/>
              <a:t>Area or component of an object which has higher </a:t>
            </a:r>
            <a:r>
              <a:rPr lang="en-GB" sz="2400" b="1" dirty="0" smtClean="0"/>
              <a:t>thermal</a:t>
            </a:r>
            <a:r>
              <a:rPr lang="en-GB" sz="2400" dirty="0" smtClean="0"/>
              <a:t> conductivity than the surrounding materials, creating a path of least resistance for </a:t>
            </a:r>
            <a:r>
              <a:rPr lang="en-GB" sz="2400" b="1" dirty="0" smtClean="0"/>
              <a:t>heat </a:t>
            </a:r>
            <a:r>
              <a:rPr lang="en-GB" sz="2400" dirty="0" smtClean="0"/>
              <a:t>transfer.</a:t>
            </a:r>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 name="19 Imagen" descr="example-bridge2.png"/>
          <p:cNvPicPr>
            <a:picLocks noChangeAspect="1"/>
          </p:cNvPicPr>
          <p:nvPr/>
        </p:nvPicPr>
        <p:blipFill>
          <a:blip r:embed="rId4" cstate="print"/>
          <a:stretch>
            <a:fillRect/>
          </a:stretch>
        </p:blipFill>
        <p:spPr>
          <a:xfrm>
            <a:off x="4932040" y="2420888"/>
            <a:ext cx="4211960" cy="3432747"/>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1844824"/>
            <a:ext cx="7704856" cy="1938992"/>
          </a:xfrm>
          <a:prstGeom prst="rect">
            <a:avLst/>
          </a:prstGeom>
        </p:spPr>
        <p:txBody>
          <a:bodyPr wrap="square">
            <a:spAutoFit/>
          </a:bodyPr>
          <a:lstStyle/>
          <a:p>
            <a:r>
              <a:rPr lang="en-GB" sz="2400" dirty="0" smtClean="0"/>
              <a:t>Main concern is insulation continuity</a:t>
            </a:r>
          </a:p>
          <a:p>
            <a:r>
              <a:rPr lang="es-ES_tradnl" sz="2400" dirty="0" smtClean="0"/>
              <a:t>No </a:t>
            </a:r>
            <a:r>
              <a:rPr lang="es-ES_tradnl" sz="2400" dirty="0" err="1" smtClean="0"/>
              <a:t>consideration</a:t>
            </a:r>
            <a:r>
              <a:rPr lang="es-ES_tradnl" sz="2400" dirty="0" smtClean="0"/>
              <a:t> </a:t>
            </a:r>
            <a:r>
              <a:rPr lang="es-ES_tradnl" sz="2400" dirty="0" err="1" smtClean="0"/>
              <a:t>for</a:t>
            </a:r>
            <a:r>
              <a:rPr lang="es-ES_tradnl" sz="2400" dirty="0" smtClean="0"/>
              <a:t> </a:t>
            </a:r>
            <a:r>
              <a:rPr lang="es-ES_tradnl" sz="2400" dirty="0" err="1" smtClean="0"/>
              <a:t>condensation</a:t>
            </a:r>
            <a:r>
              <a:rPr lang="es-ES_tradnl" sz="2400" dirty="0" smtClean="0"/>
              <a:t> and </a:t>
            </a:r>
            <a:r>
              <a:rPr lang="es-ES_tradnl" sz="2400" dirty="0" err="1" smtClean="0"/>
              <a:t>damps</a:t>
            </a:r>
            <a:endParaRPr lang="es-ES_tradnl" sz="2400" dirty="0" smtClean="0"/>
          </a:p>
          <a:p>
            <a:r>
              <a:rPr lang="es-ES_tradnl" sz="2400" dirty="0" smtClean="0"/>
              <a:t>A </a:t>
            </a:r>
            <a:r>
              <a:rPr lang="es-ES_tradnl" sz="2400" dirty="0" err="1" smtClean="0"/>
              <a:t>thermal</a:t>
            </a:r>
            <a:r>
              <a:rPr lang="es-ES_tradnl" sz="2400" dirty="0" smtClean="0"/>
              <a:t> bridge </a:t>
            </a:r>
            <a:r>
              <a:rPr lang="es-ES_tradnl" sz="2400" dirty="0" err="1" smtClean="0"/>
              <a:t>will</a:t>
            </a:r>
            <a:r>
              <a:rPr lang="es-ES_tradnl" sz="2400" dirty="0" smtClean="0"/>
              <a:t> </a:t>
            </a:r>
            <a:r>
              <a:rPr lang="es-ES_tradnl" sz="2400" dirty="0" err="1" smtClean="0"/>
              <a:t>become</a:t>
            </a:r>
            <a:r>
              <a:rPr lang="es-ES_tradnl" sz="2400" dirty="0" smtClean="0"/>
              <a:t> a </a:t>
            </a:r>
            <a:r>
              <a:rPr lang="es-ES_tradnl" sz="2400" dirty="0" err="1" smtClean="0"/>
              <a:t>cold</a:t>
            </a:r>
            <a:r>
              <a:rPr lang="es-ES_tradnl" sz="2400" dirty="0" smtClean="0"/>
              <a:t> </a:t>
            </a:r>
            <a:r>
              <a:rPr lang="es-ES_tradnl" sz="2400" dirty="0" err="1" smtClean="0"/>
              <a:t>area</a:t>
            </a:r>
            <a:r>
              <a:rPr lang="es-ES_tradnl" sz="2400" dirty="0" smtClean="0"/>
              <a:t> </a:t>
            </a:r>
            <a:r>
              <a:rPr lang="es-ES_tradnl" sz="2400" dirty="0" err="1" smtClean="0"/>
              <a:t>that</a:t>
            </a:r>
            <a:r>
              <a:rPr lang="es-ES_tradnl" sz="2400" dirty="0" smtClean="0"/>
              <a:t> </a:t>
            </a:r>
            <a:r>
              <a:rPr lang="es-ES_tradnl" sz="2400" dirty="0" err="1" smtClean="0"/>
              <a:t>may</a:t>
            </a:r>
            <a:r>
              <a:rPr lang="es-ES_tradnl" sz="2400" dirty="0" smtClean="0"/>
              <a:t> produce </a:t>
            </a:r>
            <a:r>
              <a:rPr lang="es-ES_tradnl" sz="2400" dirty="0" err="1" smtClean="0"/>
              <a:t>damps</a:t>
            </a:r>
            <a:r>
              <a:rPr lang="es-ES_tradnl" sz="2400" dirty="0" smtClean="0"/>
              <a:t> in </a:t>
            </a:r>
            <a:r>
              <a:rPr lang="es-ES_tradnl" sz="2400" dirty="0" err="1" smtClean="0"/>
              <a:t>the</a:t>
            </a:r>
            <a:r>
              <a:rPr lang="es-ES_tradnl" sz="2400" dirty="0" smtClean="0"/>
              <a:t> </a:t>
            </a:r>
            <a:r>
              <a:rPr lang="es-ES_tradnl" sz="2400" dirty="0" err="1" smtClean="0"/>
              <a:t>fabric</a:t>
            </a:r>
            <a:endParaRPr lang="es-ES_tradnl" sz="2400" dirty="0" smtClean="0"/>
          </a:p>
          <a:p>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3" name="22 Imagen" descr="Combined-thermogram-and-psychrometry-looks-at-damp.jpg"/>
          <p:cNvPicPr>
            <a:picLocks noChangeAspect="1"/>
          </p:cNvPicPr>
          <p:nvPr/>
        </p:nvPicPr>
        <p:blipFill>
          <a:blip r:embed="rId4" cstate="print"/>
          <a:stretch>
            <a:fillRect/>
          </a:stretch>
        </p:blipFill>
        <p:spPr>
          <a:xfrm>
            <a:off x="443541" y="3645024"/>
            <a:ext cx="4050173" cy="3037630"/>
          </a:xfrm>
          <a:prstGeom prst="rect">
            <a:avLst/>
          </a:prstGeom>
        </p:spPr>
      </p:pic>
      <p:pic>
        <p:nvPicPr>
          <p:cNvPr id="24" name="23 Imagen" descr="FLIR0007.jpg"/>
          <p:cNvPicPr>
            <a:picLocks noChangeAspect="1"/>
          </p:cNvPicPr>
          <p:nvPr/>
        </p:nvPicPr>
        <p:blipFill>
          <a:blip r:embed="rId5" cstate="print"/>
          <a:stretch>
            <a:fillRect/>
          </a:stretch>
        </p:blipFill>
        <p:spPr>
          <a:xfrm>
            <a:off x="4572000" y="3645024"/>
            <a:ext cx="4064000" cy="304800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060848"/>
            <a:ext cx="7704856" cy="3046988"/>
          </a:xfrm>
          <a:prstGeom prst="rect">
            <a:avLst/>
          </a:prstGeom>
        </p:spPr>
        <p:txBody>
          <a:bodyPr wrap="square">
            <a:spAutoFit/>
          </a:bodyPr>
          <a:lstStyle/>
          <a:p>
            <a:r>
              <a:rPr lang="en-GB" sz="2400" dirty="0" smtClean="0"/>
              <a:t>Thermal bridges occur within the building fabric where, because of the geometry or the presence of high conductivity materials, heat flows are two or three dimensional.  </a:t>
            </a:r>
          </a:p>
          <a:p>
            <a:r>
              <a:rPr lang="en-GB" sz="2400" dirty="0" smtClean="0"/>
              <a:t>For many situations, simple calculations are no longer sufficient to determine thermal performance correctly and it is necessary to analyse the construction using numerical modelling. </a:t>
            </a:r>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 name="20 Rectángulo"/>
          <p:cNvSpPr/>
          <p:nvPr/>
        </p:nvSpPr>
        <p:spPr>
          <a:xfrm>
            <a:off x="755576" y="5445224"/>
            <a:ext cx="7632848" cy="830997"/>
          </a:xfrm>
          <a:prstGeom prst="rect">
            <a:avLst/>
          </a:prstGeom>
        </p:spPr>
        <p:txBody>
          <a:bodyPr wrap="square">
            <a:spAutoFit/>
          </a:bodyPr>
          <a:lstStyle/>
          <a:p>
            <a:r>
              <a:rPr lang="en-GB" sz="2400" b="1" dirty="0" smtClean="0"/>
              <a:t>BRE BR 497 </a:t>
            </a:r>
            <a:r>
              <a:rPr lang="en-GB" sz="2400" dirty="0" smtClean="0"/>
              <a:t>Conventions for calculating linear thermal transmittance and temperature factors</a:t>
            </a:r>
            <a:endParaRPr lang="en-GB" sz="2400" dirty="0"/>
          </a:p>
        </p:txBody>
      </p:sp>
    </p:spTree>
    <p:extLst>
      <p:ext uri="{BB962C8B-B14F-4D97-AF65-F5344CB8AC3E}">
        <p14:creationId xmlns:p14="http://schemas.microsoft.com/office/powerpoint/2010/main" val="173425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980728"/>
            <a:ext cx="6984776" cy="461665"/>
          </a:xfrm>
          <a:prstGeom prst="rect">
            <a:avLst/>
          </a:prstGeom>
          <a:noFill/>
        </p:spPr>
        <p:txBody>
          <a:bodyPr wrap="square" rtlCol="0">
            <a:spAutoFit/>
          </a:bodyPr>
          <a:lstStyle/>
          <a:p>
            <a:r>
              <a:rPr lang="es-ES_tradnl" sz="2400" b="1" dirty="0" smtClean="0">
                <a:solidFill>
                  <a:schemeClr val="tx2"/>
                </a:solidFill>
              </a:rPr>
              <a:t>TYPES OF 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683568" y="1700808"/>
            <a:ext cx="7488832" cy="4955203"/>
          </a:xfrm>
          <a:prstGeom prst="rect">
            <a:avLst/>
          </a:prstGeom>
        </p:spPr>
        <p:txBody>
          <a:bodyPr wrap="square">
            <a:spAutoFit/>
          </a:bodyPr>
          <a:lstStyle/>
          <a:p>
            <a:r>
              <a:rPr lang="es-ES_tradnl" sz="2400" b="1" dirty="0" err="1" smtClean="0"/>
              <a:t>Repeating</a:t>
            </a:r>
            <a:r>
              <a:rPr lang="es-ES_tradnl" sz="2400" dirty="0" smtClean="0"/>
              <a:t>: </a:t>
            </a:r>
            <a:r>
              <a:rPr lang="es-ES_tradnl" sz="2400" dirty="0" err="1" smtClean="0"/>
              <a:t>Usually</a:t>
            </a:r>
            <a:r>
              <a:rPr lang="es-ES_tradnl" sz="2400" dirty="0" smtClean="0"/>
              <a:t> </a:t>
            </a:r>
            <a:r>
              <a:rPr lang="es-ES_tradnl" sz="2400" dirty="0" err="1" smtClean="0"/>
              <a:t>follow</a:t>
            </a:r>
            <a:r>
              <a:rPr lang="es-ES_tradnl" sz="2400" dirty="0" smtClean="0"/>
              <a:t> a regular </a:t>
            </a:r>
            <a:r>
              <a:rPr lang="es-ES_tradnl" sz="2400" dirty="0" err="1" smtClean="0"/>
              <a:t>pattern</a:t>
            </a:r>
            <a:r>
              <a:rPr lang="es-ES_tradnl" sz="2400" dirty="0" smtClean="0"/>
              <a:t> and are </a:t>
            </a:r>
            <a:r>
              <a:rPr lang="es-ES_tradnl" sz="2400" dirty="0" err="1" smtClean="0"/>
              <a:t>evenly</a:t>
            </a:r>
            <a:r>
              <a:rPr lang="es-ES_tradnl" sz="2400" dirty="0" smtClean="0"/>
              <a:t> </a:t>
            </a:r>
            <a:r>
              <a:rPr lang="es-ES_tradnl" sz="2400" dirty="0" err="1" smtClean="0"/>
              <a:t>distributed</a:t>
            </a:r>
            <a:endParaRPr lang="es-ES_tradnl" sz="2400" dirty="0" smtClean="0"/>
          </a:p>
          <a:p>
            <a:pPr>
              <a:buFont typeface="Wingdings" pitchFamily="2" charset="2"/>
              <a:buChar char="§"/>
            </a:pPr>
            <a:r>
              <a:rPr lang="en-GB" sz="2000" dirty="0" smtClean="0"/>
              <a:t>Ceiling joists in cold pitched roofs that are insulated at ceiling level.</a:t>
            </a:r>
          </a:p>
          <a:p>
            <a:pPr>
              <a:buFont typeface="Wingdings" pitchFamily="2" charset="2"/>
              <a:buChar char="§"/>
            </a:pPr>
            <a:r>
              <a:rPr lang="en-GB" sz="2000" dirty="0" smtClean="0"/>
              <a:t>Ground floor joists in an insulated suspended timber ground floor.</a:t>
            </a:r>
          </a:p>
          <a:p>
            <a:pPr>
              <a:buFont typeface="Wingdings" pitchFamily="2" charset="2"/>
              <a:buChar char="§"/>
            </a:pPr>
            <a:r>
              <a:rPr lang="en-GB" sz="2000" dirty="0" smtClean="0"/>
              <a:t>Timber studwork and I-beams in timber frame construction.</a:t>
            </a:r>
          </a:p>
          <a:p>
            <a:pPr>
              <a:buFont typeface="Wingdings" pitchFamily="2" charset="2"/>
              <a:buChar char="§"/>
            </a:pPr>
            <a:r>
              <a:rPr lang="en-GB" sz="2000" dirty="0" smtClean="0"/>
              <a:t>Mortar joints in an insulating block inner leaf.</a:t>
            </a:r>
          </a:p>
          <a:p>
            <a:pPr>
              <a:buFont typeface="Wingdings" pitchFamily="2" charset="2"/>
              <a:buChar char="§"/>
            </a:pPr>
            <a:r>
              <a:rPr lang="en-GB" sz="2000" dirty="0" smtClean="0"/>
              <a:t>Steel wall ties in masonry cavity external wall construction.</a:t>
            </a:r>
            <a:endParaRPr lang="es-ES_tradnl" sz="2000" dirty="0" smtClean="0"/>
          </a:p>
          <a:p>
            <a:endParaRPr lang="es-ES_tradnl" sz="2000" dirty="0" smtClean="0"/>
          </a:p>
          <a:p>
            <a:r>
              <a:rPr lang="es-ES_tradnl" sz="2400" b="1" dirty="0" smtClean="0"/>
              <a:t>Non-</a:t>
            </a:r>
            <a:r>
              <a:rPr lang="es-ES_tradnl" sz="2400" b="1" dirty="0" err="1" smtClean="0"/>
              <a:t>repeating</a:t>
            </a:r>
            <a:r>
              <a:rPr lang="es-ES_tradnl" sz="2400" dirty="0" smtClean="0"/>
              <a:t>: </a:t>
            </a:r>
            <a:r>
              <a:rPr lang="es-ES_tradnl" sz="2400" dirty="0" err="1" smtClean="0"/>
              <a:t>intermittent</a:t>
            </a:r>
            <a:r>
              <a:rPr lang="es-ES_tradnl" sz="2400" dirty="0" smtClean="0"/>
              <a:t> and </a:t>
            </a:r>
            <a:r>
              <a:rPr lang="es-ES_tradnl" sz="2400" dirty="0" err="1" smtClean="0"/>
              <a:t>occur</a:t>
            </a:r>
            <a:r>
              <a:rPr lang="es-ES_tradnl" sz="2400" dirty="0" smtClean="0"/>
              <a:t> at a </a:t>
            </a:r>
            <a:r>
              <a:rPr lang="es-ES_tradnl" sz="2400" dirty="0" err="1" smtClean="0"/>
              <a:t>specific</a:t>
            </a:r>
            <a:r>
              <a:rPr lang="es-ES_tradnl" sz="2400" dirty="0" smtClean="0"/>
              <a:t> </a:t>
            </a:r>
            <a:r>
              <a:rPr lang="es-ES_tradnl" sz="2400" dirty="0" err="1" smtClean="0"/>
              <a:t>point</a:t>
            </a:r>
            <a:r>
              <a:rPr lang="es-ES_tradnl" sz="2400" dirty="0" smtClean="0"/>
              <a:t> in </a:t>
            </a:r>
            <a:r>
              <a:rPr lang="es-ES_tradnl" sz="2400" dirty="0" err="1" smtClean="0"/>
              <a:t>the</a:t>
            </a:r>
            <a:r>
              <a:rPr lang="es-ES_tradnl" sz="2400" dirty="0" smtClean="0"/>
              <a:t> </a:t>
            </a:r>
            <a:r>
              <a:rPr lang="es-ES_tradnl" sz="2400" dirty="0" err="1" smtClean="0"/>
              <a:t>construction</a:t>
            </a:r>
            <a:endParaRPr lang="es-ES_tradnl" sz="2400" dirty="0" smtClean="0"/>
          </a:p>
          <a:p>
            <a:pPr>
              <a:buFont typeface="Wingdings" pitchFamily="2" charset="2"/>
              <a:buChar char="§"/>
            </a:pPr>
            <a:r>
              <a:rPr lang="en-GB" sz="2000" dirty="0" smtClean="0"/>
              <a:t>Around windows, doors and </a:t>
            </a:r>
            <a:r>
              <a:rPr lang="en-GB" sz="2000" dirty="0" err="1" smtClean="0"/>
              <a:t>rooflights</a:t>
            </a:r>
            <a:r>
              <a:rPr lang="en-GB" sz="2000" dirty="0" smtClean="0"/>
              <a:t>.</a:t>
            </a:r>
          </a:p>
          <a:p>
            <a:pPr>
              <a:buFont typeface="Wingdings" pitchFamily="2" charset="2"/>
              <a:buChar char="§"/>
            </a:pPr>
            <a:r>
              <a:rPr lang="en-GB" sz="2000" dirty="0" smtClean="0"/>
              <a:t>Around loft hatches.</a:t>
            </a:r>
          </a:p>
          <a:p>
            <a:pPr>
              <a:buFont typeface="Wingdings" pitchFamily="2" charset="2"/>
              <a:buChar char="§"/>
            </a:pPr>
            <a:r>
              <a:rPr lang="en-GB" sz="2000" dirty="0" smtClean="0"/>
              <a:t>Where internal walls or floors penetrate the thermal envelope.</a:t>
            </a:r>
          </a:p>
          <a:p>
            <a:pPr>
              <a:buFont typeface="Wingdings" pitchFamily="2" charset="2"/>
              <a:buChar char="§"/>
            </a:pPr>
            <a:r>
              <a:rPr lang="en-GB" sz="2000" dirty="0" smtClean="0"/>
              <a:t>Where steel I-beams have been used to support timber roofs.</a:t>
            </a:r>
          </a:p>
          <a:p>
            <a:endParaRPr lang="en-GB" sz="2000" dirty="0"/>
          </a:p>
        </p:txBody>
      </p:sp>
      <p:sp>
        <p:nvSpPr>
          <p:cNvPr id="3074"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34252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1506"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8" name="17 Imagen" descr="repeating_thermal_bridges.jpg"/>
          <p:cNvPicPr>
            <a:picLocks noChangeAspect="1"/>
          </p:cNvPicPr>
          <p:nvPr/>
        </p:nvPicPr>
        <p:blipFill>
          <a:blip r:embed="rId4" cstate="print"/>
          <a:stretch>
            <a:fillRect/>
          </a:stretch>
        </p:blipFill>
        <p:spPr>
          <a:xfrm>
            <a:off x="755576" y="476672"/>
            <a:ext cx="6481794" cy="5790402"/>
          </a:xfrm>
          <a:prstGeom prst="rect">
            <a:avLst/>
          </a:prstGeom>
        </p:spPr>
      </p:pic>
      <p:pic>
        <p:nvPicPr>
          <p:cNvPr id="19" name="18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482"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484" name="AutoShape 4"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9" name="18 Imagen" descr="box_lintel.jpg"/>
          <p:cNvPicPr>
            <a:picLocks noChangeAspect="1"/>
          </p:cNvPicPr>
          <p:nvPr/>
        </p:nvPicPr>
        <p:blipFill>
          <a:blip r:embed="rId4" cstate="print"/>
          <a:stretch>
            <a:fillRect/>
          </a:stretch>
        </p:blipFill>
        <p:spPr>
          <a:xfrm>
            <a:off x="395536" y="404664"/>
            <a:ext cx="6480720" cy="5760640"/>
          </a:xfrm>
          <a:prstGeom prst="rect">
            <a:avLst/>
          </a:prstGeom>
        </p:spPr>
      </p:pic>
      <p:pic>
        <p:nvPicPr>
          <p:cNvPr id="20" name="19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 name="19 Imagen" descr="top_hat_lintels.jpg"/>
          <p:cNvPicPr>
            <a:picLocks noChangeAspect="1"/>
          </p:cNvPicPr>
          <p:nvPr/>
        </p:nvPicPr>
        <p:blipFill>
          <a:blip r:embed="rId4" cstate="print"/>
          <a:stretch>
            <a:fillRect/>
          </a:stretch>
        </p:blipFill>
        <p:spPr>
          <a:xfrm>
            <a:off x="323528" y="908720"/>
            <a:ext cx="7056784" cy="5563371"/>
          </a:xfrm>
          <a:prstGeom prst="rect">
            <a:avLst/>
          </a:prstGeom>
        </p:spPr>
      </p:pic>
      <p:pic>
        <p:nvPicPr>
          <p:cNvPr id="21" name="20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2" name="21 Imagen" descr="definition_and_types_of_thermal_bridges_3.jpg"/>
          <p:cNvPicPr>
            <a:picLocks noChangeAspect="1"/>
          </p:cNvPicPr>
          <p:nvPr/>
        </p:nvPicPr>
        <p:blipFill>
          <a:blip r:embed="rId4" cstate="print"/>
          <a:stretch>
            <a:fillRect/>
          </a:stretch>
        </p:blipFill>
        <p:spPr>
          <a:xfrm>
            <a:off x="1835696" y="836712"/>
            <a:ext cx="5688632" cy="5688632"/>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8" name="17 Imagen" descr="images.jpg"/>
          <p:cNvPicPr>
            <a:picLocks noChangeAspect="1"/>
          </p:cNvPicPr>
          <p:nvPr/>
        </p:nvPicPr>
        <p:blipFill>
          <a:blip r:embed="rId4" cstate="print"/>
          <a:stretch>
            <a:fillRect/>
          </a:stretch>
        </p:blipFill>
        <p:spPr>
          <a:xfrm>
            <a:off x="1907704" y="836712"/>
            <a:ext cx="5277069" cy="5641843"/>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LINEAR TRANSMITTANCE VALUE (PSI-VALUE  </a:t>
            </a:r>
            <a:r>
              <a:rPr lang="el-GR" sz="2400" b="1" dirty="0" smtClean="0">
                <a:solidFill>
                  <a:schemeClr val="tx2"/>
                </a:solidFill>
              </a:rPr>
              <a:t>ψ</a:t>
            </a:r>
            <a:r>
              <a:rPr lang="es-ES_tradnl" sz="2400" b="1" dirty="0" smtClean="0">
                <a:solidFill>
                  <a:schemeClr val="tx2"/>
                </a:solidFill>
              </a:rPr>
              <a:t> )</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852936"/>
            <a:ext cx="7488832" cy="2554545"/>
          </a:xfrm>
          <a:prstGeom prst="rect">
            <a:avLst/>
          </a:prstGeom>
        </p:spPr>
        <p:txBody>
          <a:bodyPr wrap="square">
            <a:spAutoFit/>
          </a:bodyPr>
          <a:lstStyle/>
          <a:p>
            <a:r>
              <a:rPr lang="es-ES_tradnl" sz="2000" dirty="0" err="1" smtClean="0"/>
              <a:t>The</a:t>
            </a:r>
            <a:r>
              <a:rPr lang="es-ES_tradnl" sz="2000" dirty="0" smtClean="0"/>
              <a:t> </a:t>
            </a:r>
            <a:r>
              <a:rPr lang="es-ES_tradnl" sz="2000" dirty="0" err="1" smtClean="0"/>
              <a:t>heat</a:t>
            </a:r>
            <a:r>
              <a:rPr lang="es-ES_tradnl" sz="2000" dirty="0" smtClean="0"/>
              <a:t> </a:t>
            </a:r>
            <a:r>
              <a:rPr lang="es-ES_tradnl" sz="2000" dirty="0" err="1" smtClean="0"/>
              <a:t>loss</a:t>
            </a:r>
            <a:r>
              <a:rPr lang="es-ES_tradnl" sz="2000" dirty="0" smtClean="0"/>
              <a:t> </a:t>
            </a:r>
            <a:r>
              <a:rPr lang="es-ES_tradnl" sz="2000" dirty="0" err="1" smtClean="0"/>
              <a:t>will</a:t>
            </a:r>
            <a:r>
              <a:rPr lang="es-ES_tradnl" sz="2000" dirty="0" smtClean="0"/>
              <a:t> </a:t>
            </a:r>
            <a:r>
              <a:rPr lang="es-ES_tradnl" sz="2000" dirty="0" err="1" smtClean="0"/>
              <a:t>depend</a:t>
            </a:r>
            <a:r>
              <a:rPr lang="es-ES_tradnl" sz="2000" dirty="0" smtClean="0"/>
              <a:t> </a:t>
            </a:r>
            <a:r>
              <a:rPr lang="es-ES_tradnl" sz="2000" dirty="0" err="1" smtClean="0"/>
              <a:t>on</a:t>
            </a:r>
            <a:r>
              <a:rPr lang="es-ES_tradnl" sz="2000" dirty="0" smtClean="0"/>
              <a:t> </a:t>
            </a:r>
            <a:r>
              <a:rPr lang="es-ES_tradnl" sz="2000" dirty="0" err="1" smtClean="0"/>
              <a:t>the</a:t>
            </a:r>
            <a:r>
              <a:rPr lang="es-ES_tradnl" sz="2000" dirty="0" smtClean="0"/>
              <a:t> </a:t>
            </a:r>
            <a:r>
              <a:rPr lang="es-ES_tradnl" sz="2000" dirty="0" err="1" smtClean="0"/>
              <a:t>type</a:t>
            </a:r>
            <a:r>
              <a:rPr lang="es-ES_tradnl" sz="2000" dirty="0" smtClean="0"/>
              <a:t> of </a:t>
            </a:r>
            <a:r>
              <a:rPr lang="es-ES_tradnl" sz="2000" dirty="0" err="1" smtClean="0"/>
              <a:t>thermal</a:t>
            </a:r>
            <a:r>
              <a:rPr lang="es-ES_tradnl" sz="2000" dirty="0" smtClean="0"/>
              <a:t> bridge</a:t>
            </a:r>
          </a:p>
          <a:p>
            <a:endParaRPr lang="es-ES_tradnl" sz="2000" dirty="0" smtClean="0"/>
          </a:p>
          <a:p>
            <a:r>
              <a:rPr lang="es-ES_tradnl" sz="2000" dirty="0" err="1" smtClean="0"/>
              <a:t>Calculations</a:t>
            </a:r>
            <a:r>
              <a:rPr lang="es-ES_tradnl" sz="2000" dirty="0" smtClean="0"/>
              <a:t> are </a:t>
            </a:r>
            <a:r>
              <a:rPr lang="es-ES_tradnl" sz="2000" dirty="0" err="1" smtClean="0"/>
              <a:t>developed</a:t>
            </a:r>
            <a:r>
              <a:rPr lang="es-ES_tradnl" sz="2000" dirty="0" smtClean="0"/>
              <a:t> </a:t>
            </a:r>
            <a:r>
              <a:rPr lang="es-ES_tradnl" sz="2000" dirty="0" err="1" smtClean="0"/>
              <a:t>with</a:t>
            </a:r>
            <a:r>
              <a:rPr lang="es-ES_tradnl" sz="2000" dirty="0" smtClean="0"/>
              <a:t> </a:t>
            </a:r>
            <a:r>
              <a:rPr lang="es-ES_tradnl" sz="2000" dirty="0" err="1" smtClean="0"/>
              <a:t>numerical</a:t>
            </a:r>
            <a:r>
              <a:rPr lang="es-ES_tradnl" sz="2000" dirty="0" smtClean="0"/>
              <a:t> software </a:t>
            </a:r>
            <a:r>
              <a:rPr lang="es-ES_tradnl" sz="2000" dirty="0" err="1" smtClean="0"/>
              <a:t>packages</a:t>
            </a:r>
            <a:endParaRPr lang="es-ES_tradnl" sz="2000" dirty="0" smtClean="0"/>
          </a:p>
          <a:p>
            <a:pPr lvl="1">
              <a:buFont typeface="Arial" pitchFamily="34" charset="0"/>
              <a:buChar char="•"/>
            </a:pPr>
            <a:r>
              <a:rPr lang="es-ES_tradnl" sz="2000" dirty="0" smtClean="0"/>
              <a:t>BS EN ISO 6946 and BRE 443 </a:t>
            </a:r>
            <a:r>
              <a:rPr lang="es-ES_tradnl" sz="2000" dirty="0" err="1" smtClean="0"/>
              <a:t>for</a:t>
            </a:r>
            <a:r>
              <a:rPr lang="es-ES_tradnl" sz="2000" dirty="0" smtClean="0"/>
              <a:t> </a:t>
            </a:r>
            <a:r>
              <a:rPr lang="es-ES_tradnl" sz="2000" dirty="0" err="1" smtClean="0"/>
              <a:t>repeating</a:t>
            </a:r>
            <a:r>
              <a:rPr lang="es-ES_tradnl" sz="2000" dirty="0" smtClean="0"/>
              <a:t> </a:t>
            </a:r>
            <a:r>
              <a:rPr lang="es-ES_tradnl" sz="2000" dirty="0" err="1" smtClean="0"/>
              <a:t>thermal</a:t>
            </a:r>
            <a:r>
              <a:rPr lang="es-ES_tradnl" sz="2000" dirty="0" smtClean="0"/>
              <a:t> bridges</a:t>
            </a:r>
          </a:p>
          <a:p>
            <a:pPr lvl="1">
              <a:buFont typeface="Arial" pitchFamily="34" charset="0"/>
              <a:buChar char="•"/>
            </a:pPr>
            <a:r>
              <a:rPr lang="es-ES_tradnl" sz="2000" dirty="0" smtClean="0"/>
              <a:t>BS EN ISO 10211, BRE IP 1/06 and BR 497 </a:t>
            </a:r>
            <a:r>
              <a:rPr lang="es-ES_tradnl" sz="2000" dirty="0" err="1" smtClean="0"/>
              <a:t>for</a:t>
            </a:r>
            <a:r>
              <a:rPr lang="es-ES_tradnl" sz="2000" dirty="0" smtClean="0"/>
              <a:t> non-</a:t>
            </a:r>
            <a:r>
              <a:rPr lang="es-ES_tradnl" sz="2000" dirty="0" err="1" smtClean="0"/>
              <a:t>repeating</a:t>
            </a:r>
            <a:r>
              <a:rPr lang="es-ES_tradnl" sz="2000" dirty="0" smtClean="0"/>
              <a:t> and </a:t>
            </a:r>
            <a:r>
              <a:rPr lang="es-ES_tradnl" sz="2000" dirty="0" err="1" smtClean="0"/>
              <a:t>geometrical</a:t>
            </a:r>
            <a:r>
              <a:rPr lang="es-ES_tradnl" sz="2000" dirty="0" smtClean="0"/>
              <a:t> </a:t>
            </a:r>
            <a:r>
              <a:rPr lang="es-ES_tradnl" sz="2000" dirty="0" err="1" smtClean="0"/>
              <a:t>thermal</a:t>
            </a:r>
            <a:r>
              <a:rPr lang="es-ES_tradnl" sz="2000" dirty="0" smtClean="0"/>
              <a:t> bridges </a:t>
            </a:r>
          </a:p>
          <a:p>
            <a:endParaRPr lang="es-ES_tradnl" sz="2000" dirty="0" smtClean="0"/>
          </a:p>
          <a:p>
            <a:r>
              <a:rPr lang="es-ES_tradnl" sz="2000" dirty="0" smtClean="0"/>
              <a:t>Software (</a:t>
            </a:r>
            <a:r>
              <a:rPr lang="es-ES_tradnl" sz="2000" dirty="0" err="1" smtClean="0"/>
              <a:t>e.g.</a:t>
            </a:r>
            <a:r>
              <a:rPr lang="es-ES_tradnl" sz="2000" dirty="0" smtClean="0"/>
              <a:t> THERM)</a:t>
            </a:r>
            <a:endParaRPr lang="en-GB" sz="2000" dirty="0"/>
          </a:p>
        </p:txBody>
      </p:sp>
      <p:sp>
        <p:nvSpPr>
          <p:cNvPr id="19" name="18 Rectángulo"/>
          <p:cNvSpPr/>
          <p:nvPr/>
        </p:nvSpPr>
        <p:spPr>
          <a:xfrm>
            <a:off x="755576" y="1628800"/>
            <a:ext cx="7416824" cy="1015663"/>
          </a:xfrm>
          <a:prstGeom prst="rect">
            <a:avLst/>
          </a:prstGeom>
        </p:spPr>
        <p:txBody>
          <a:bodyPr wrap="square">
            <a:spAutoFit/>
          </a:bodyPr>
          <a:lstStyle/>
          <a:p>
            <a:r>
              <a:rPr lang="en-GB" sz="2000" dirty="0" smtClean="0"/>
              <a:t>heat flow rate in the steady state divided by length and by the temperature difference between the environments on either side of a thermal bridge </a:t>
            </a:r>
            <a:endParaRPr lang="en-GB" sz="2000" dirty="0"/>
          </a:p>
        </p:txBody>
      </p:sp>
    </p:spTree>
    <p:extLst>
      <p:ext uri="{BB962C8B-B14F-4D97-AF65-F5344CB8AC3E}">
        <p14:creationId xmlns:p14="http://schemas.microsoft.com/office/powerpoint/2010/main" val="1734252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980728"/>
            <a:ext cx="6984776" cy="461665"/>
          </a:xfrm>
          <a:prstGeom prst="rect">
            <a:avLst/>
          </a:prstGeom>
          <a:noFill/>
        </p:spPr>
        <p:txBody>
          <a:bodyPr wrap="square" rtlCol="0">
            <a:spAutoFit/>
          </a:bodyPr>
          <a:lstStyle/>
          <a:p>
            <a:r>
              <a:rPr lang="es-ES_tradnl" sz="2400" b="1" dirty="0" smtClean="0">
                <a:solidFill>
                  <a:schemeClr val="tx2"/>
                </a:solidFill>
              </a:rPr>
              <a:t>ACCREDITED CONSTRUCTION DETAILS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6" name="25 Rectángulo"/>
          <p:cNvSpPr/>
          <p:nvPr/>
        </p:nvSpPr>
        <p:spPr>
          <a:xfrm>
            <a:off x="755576" y="1772816"/>
            <a:ext cx="7560840" cy="1015663"/>
          </a:xfrm>
          <a:prstGeom prst="rect">
            <a:avLst/>
          </a:prstGeom>
        </p:spPr>
        <p:txBody>
          <a:bodyPr wrap="square">
            <a:spAutoFit/>
          </a:bodyPr>
          <a:lstStyle/>
          <a:p>
            <a:r>
              <a:rPr lang="en-GB" sz="2000" dirty="0" smtClean="0"/>
              <a:t>Developed to assist the construction industry achieve the performance standards required to demonstrate compliance with the energy efficiency requirements (Part L) of the Building Regulations.</a:t>
            </a:r>
            <a:endParaRPr lang="en-GB" sz="2000" dirty="0"/>
          </a:p>
        </p:txBody>
      </p:sp>
      <p:sp>
        <p:nvSpPr>
          <p:cNvPr id="27" name="26 Rectángulo"/>
          <p:cNvSpPr/>
          <p:nvPr/>
        </p:nvSpPr>
        <p:spPr>
          <a:xfrm>
            <a:off x="755576" y="3068960"/>
            <a:ext cx="7488832" cy="707886"/>
          </a:xfrm>
          <a:prstGeom prst="rect">
            <a:avLst/>
          </a:prstGeom>
        </p:spPr>
        <p:txBody>
          <a:bodyPr wrap="square">
            <a:spAutoFit/>
          </a:bodyPr>
          <a:lstStyle/>
          <a:p>
            <a:r>
              <a:rPr lang="en-GB" sz="2000" dirty="0" smtClean="0"/>
              <a:t>Focus on the issues of insulation continuity (minimising cold bridging) and </a:t>
            </a:r>
            <a:r>
              <a:rPr lang="en-GB" sz="2000" dirty="0" err="1" smtClean="0"/>
              <a:t>airtightness</a:t>
            </a:r>
            <a:endParaRPr lang="en-GB" sz="2000" dirty="0"/>
          </a:p>
        </p:txBody>
      </p:sp>
      <p:sp>
        <p:nvSpPr>
          <p:cNvPr id="28" name="27 Rectángulo"/>
          <p:cNvSpPr/>
          <p:nvPr/>
        </p:nvSpPr>
        <p:spPr>
          <a:xfrm>
            <a:off x="755576" y="4077072"/>
            <a:ext cx="8172400" cy="2246769"/>
          </a:xfrm>
          <a:prstGeom prst="rect">
            <a:avLst/>
          </a:prstGeom>
        </p:spPr>
        <p:txBody>
          <a:bodyPr wrap="square">
            <a:spAutoFit/>
          </a:bodyPr>
          <a:lstStyle/>
          <a:p>
            <a:r>
              <a:rPr lang="en-GB" sz="2000" b="1" dirty="0" smtClean="0"/>
              <a:t>Section 1</a:t>
            </a:r>
            <a:r>
              <a:rPr lang="en-GB" sz="2000" dirty="0" smtClean="0"/>
              <a:t> - Introduction and general theory</a:t>
            </a:r>
          </a:p>
          <a:p>
            <a:r>
              <a:rPr lang="en-GB" sz="2000" b="1" dirty="0" smtClean="0"/>
              <a:t>Section 2</a:t>
            </a:r>
            <a:r>
              <a:rPr lang="en-GB" sz="2000" dirty="0" smtClean="0"/>
              <a:t> - Indicative detail drawings:</a:t>
            </a:r>
          </a:p>
          <a:p>
            <a:pPr lvl="1">
              <a:buFont typeface="Arial" pitchFamily="34" charset="0"/>
              <a:buChar char="•"/>
            </a:pPr>
            <a:r>
              <a:rPr lang="en-GB" sz="2000" dirty="0" smtClean="0"/>
              <a:t>Steel frame details</a:t>
            </a:r>
          </a:p>
          <a:p>
            <a:pPr lvl="1">
              <a:buFont typeface="Arial" pitchFamily="34" charset="0"/>
              <a:buChar char="•"/>
            </a:pPr>
            <a:r>
              <a:rPr lang="en-GB" sz="2000" dirty="0" smtClean="0"/>
              <a:t>Timber frame details</a:t>
            </a:r>
          </a:p>
          <a:p>
            <a:pPr lvl="1">
              <a:buFont typeface="Arial" pitchFamily="34" charset="0"/>
              <a:buChar char="•"/>
            </a:pPr>
            <a:r>
              <a:rPr lang="en-GB" sz="2000" dirty="0" smtClean="0"/>
              <a:t>Masonry cavity wall insulation details</a:t>
            </a:r>
          </a:p>
          <a:p>
            <a:pPr lvl="1">
              <a:buFont typeface="Arial" pitchFamily="34" charset="0"/>
              <a:buChar char="•"/>
            </a:pPr>
            <a:r>
              <a:rPr lang="en-GB" sz="2000" dirty="0" smtClean="0"/>
              <a:t>Masonry internal wall insulation details</a:t>
            </a:r>
          </a:p>
          <a:p>
            <a:pPr lvl="1">
              <a:buFont typeface="Arial" pitchFamily="34" charset="0"/>
              <a:buChar char="•"/>
            </a:pPr>
            <a:r>
              <a:rPr lang="en-GB" sz="2000" dirty="0" smtClean="0"/>
              <a:t>Masonry external wall insulation details</a:t>
            </a:r>
            <a:endParaRPr lang="en-GB" sz="2000" dirty="0"/>
          </a:p>
        </p:txBody>
      </p:sp>
      <p:sp>
        <p:nvSpPr>
          <p:cNvPr id="29" name="28 Rectángulo">
            <a:hlinkClick r:id="rId4"/>
          </p:cNvPr>
          <p:cNvSpPr/>
          <p:nvPr/>
        </p:nvSpPr>
        <p:spPr>
          <a:xfrm>
            <a:off x="6660232" y="5013176"/>
            <a:ext cx="2195736" cy="1169551"/>
          </a:xfrm>
          <a:prstGeom prst="rect">
            <a:avLst/>
          </a:prstGeom>
        </p:spPr>
        <p:txBody>
          <a:bodyPr wrap="square">
            <a:spAutoFit/>
          </a:bodyPr>
          <a:lstStyle/>
          <a:p>
            <a:r>
              <a:rPr lang="en-GB" sz="1400" dirty="0" smtClean="0"/>
              <a:t>https://www.planningportal.co.uk/info/200135/approved_documents/74/part_l_-_conservation_of_fuel_and_power/6</a:t>
            </a:r>
            <a:endParaRPr lang="en-GB" sz="1400" dirty="0"/>
          </a:p>
        </p:txBody>
      </p:sp>
    </p:spTree>
    <p:extLst>
      <p:ext uri="{BB962C8B-B14F-4D97-AF65-F5344CB8AC3E}">
        <p14:creationId xmlns:p14="http://schemas.microsoft.com/office/powerpoint/2010/main" val="1734252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WHEN CALCULATING THERMAL MODEL</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132856"/>
            <a:ext cx="7488832" cy="4093428"/>
          </a:xfrm>
          <a:prstGeom prst="rect">
            <a:avLst/>
          </a:prstGeom>
        </p:spPr>
        <p:txBody>
          <a:bodyPr wrap="square">
            <a:spAutoFit/>
          </a:bodyPr>
          <a:lstStyle/>
          <a:p>
            <a:pPr>
              <a:spcBef>
                <a:spcPts val="1200"/>
              </a:spcBef>
            </a:pPr>
            <a:r>
              <a:rPr lang="en-GB" sz="2000" dirty="0" smtClean="0"/>
              <a:t>Only consideration for new buildings.</a:t>
            </a:r>
          </a:p>
          <a:p>
            <a:pPr>
              <a:spcBef>
                <a:spcPts val="1200"/>
              </a:spcBef>
            </a:pPr>
            <a:r>
              <a:rPr lang="en-GB" sz="2000" dirty="0" smtClean="0"/>
              <a:t>Reasonable provision for thermal bridges. Any of the following:</a:t>
            </a:r>
          </a:p>
          <a:p>
            <a:pPr>
              <a:spcBef>
                <a:spcPts val="1200"/>
              </a:spcBef>
            </a:pPr>
            <a:endParaRPr lang="es-ES_tradnl" sz="2000" dirty="0" smtClean="0"/>
          </a:p>
          <a:p>
            <a:pPr marL="342900" indent="-342900">
              <a:spcBef>
                <a:spcPts val="1200"/>
              </a:spcBef>
              <a:buAutoNum type="arabicPeriod"/>
            </a:pPr>
            <a:r>
              <a:rPr lang="es-ES_tradnl" sz="2000" dirty="0" smtClean="0"/>
              <a:t>Use of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from</a:t>
            </a:r>
            <a:r>
              <a:rPr lang="es-ES_tradnl" sz="2000" dirty="0" smtClean="0"/>
              <a:t> </a:t>
            </a:r>
            <a:r>
              <a:rPr lang="es-ES_tradnl" sz="2000" dirty="0" err="1" smtClean="0"/>
              <a:t>Approved</a:t>
            </a:r>
            <a:r>
              <a:rPr lang="es-ES_tradnl" sz="2000" dirty="0" smtClean="0"/>
              <a:t> </a:t>
            </a:r>
            <a:r>
              <a:rPr lang="es-ES_tradnl" sz="2000" dirty="0" err="1" smtClean="0"/>
              <a:t>Construction</a:t>
            </a:r>
            <a:r>
              <a:rPr lang="es-ES_tradnl" sz="2000" dirty="0" smtClean="0"/>
              <a:t> </a:t>
            </a:r>
            <a:r>
              <a:rPr lang="es-ES_tradnl" sz="2000" dirty="0" err="1" smtClean="0"/>
              <a:t>Details</a:t>
            </a:r>
            <a:endParaRPr lang="es-ES_tradnl" sz="2000" dirty="0" smtClean="0"/>
          </a:p>
          <a:p>
            <a:pPr marL="342900" indent="-342900">
              <a:spcBef>
                <a:spcPts val="1200"/>
              </a:spcBef>
              <a:buAutoNum type="arabicPeriod"/>
            </a:pPr>
            <a:r>
              <a:rPr lang="es-ES_tradnl" sz="2000" dirty="0" smtClean="0"/>
              <a:t>Use </a:t>
            </a:r>
            <a:r>
              <a:rPr lang="es-ES_tradnl" sz="2000" dirty="0" err="1" smtClean="0"/>
              <a:t>construction</a:t>
            </a:r>
            <a:r>
              <a:rPr lang="es-ES_tradnl" sz="2000" dirty="0" smtClean="0"/>
              <a:t> </a:t>
            </a:r>
            <a:r>
              <a:rPr lang="es-ES_tradnl" sz="2000" dirty="0" err="1" smtClean="0"/>
              <a:t>details</a:t>
            </a:r>
            <a:r>
              <a:rPr lang="es-ES_tradnl" sz="2000" dirty="0" smtClean="0"/>
              <a:t> </a:t>
            </a:r>
            <a:r>
              <a:rPr lang="es-ES_tradnl" sz="2000" dirty="0" err="1" smtClean="0"/>
              <a:t>with</a:t>
            </a:r>
            <a:r>
              <a:rPr lang="es-ES_tradnl" sz="2000" dirty="0" smtClean="0"/>
              <a:t>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calculated</a:t>
            </a:r>
            <a:r>
              <a:rPr lang="es-ES_tradnl" sz="2000" dirty="0" smtClean="0"/>
              <a:t> </a:t>
            </a:r>
            <a:r>
              <a:rPr lang="es-ES_tradnl" sz="2000" dirty="0" err="1" smtClean="0"/>
              <a:t>according</a:t>
            </a:r>
            <a:r>
              <a:rPr lang="es-ES_tradnl" sz="2000" dirty="0" smtClean="0"/>
              <a:t> BR 497</a:t>
            </a:r>
          </a:p>
          <a:p>
            <a:pPr marL="342900" indent="-342900">
              <a:spcBef>
                <a:spcPts val="1200"/>
              </a:spcBef>
              <a:buAutoNum type="arabicPeriod"/>
            </a:pPr>
            <a:r>
              <a:rPr lang="es-ES_tradnl" sz="2000" dirty="0" smtClean="0"/>
              <a:t>Use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by</a:t>
            </a:r>
            <a:r>
              <a:rPr lang="es-ES_tradnl" sz="2000" dirty="0" smtClean="0"/>
              <a:t> default in </a:t>
            </a:r>
            <a:r>
              <a:rPr lang="es-ES_tradnl" sz="2000" dirty="0" err="1" smtClean="0"/>
              <a:t>Table</a:t>
            </a:r>
            <a:r>
              <a:rPr lang="es-ES_tradnl" sz="2000" dirty="0" smtClean="0"/>
              <a:t> K1 in SAP 2012</a:t>
            </a:r>
          </a:p>
          <a:p>
            <a:pPr marL="342900" indent="-342900">
              <a:spcBef>
                <a:spcPts val="1200"/>
              </a:spcBef>
              <a:buAutoNum type="arabicPeriod"/>
            </a:pPr>
            <a:r>
              <a:rPr lang="es-ES_tradnl" sz="2000" dirty="0" smtClean="0"/>
              <a:t>Use of </a:t>
            </a:r>
            <a:r>
              <a:rPr lang="es-ES_tradnl" sz="2000" dirty="0" err="1" smtClean="0"/>
              <a:t>conservative</a:t>
            </a:r>
            <a:r>
              <a:rPr lang="es-ES_tradnl" sz="2000" dirty="0" smtClean="0"/>
              <a:t> y-</a:t>
            </a:r>
            <a:r>
              <a:rPr lang="es-ES_tradnl" sz="2000" dirty="0" err="1" smtClean="0"/>
              <a:t>value</a:t>
            </a:r>
            <a:r>
              <a:rPr lang="es-ES_tradnl" sz="2000" dirty="0" smtClean="0"/>
              <a:t> default of 0.15 W/m2K</a:t>
            </a:r>
            <a:endParaRPr lang="en-GB" sz="2000" dirty="0"/>
          </a:p>
        </p:txBody>
      </p:sp>
    </p:spTree>
    <p:extLst>
      <p:ext uri="{BB962C8B-B14F-4D97-AF65-F5344CB8AC3E}">
        <p14:creationId xmlns:p14="http://schemas.microsoft.com/office/powerpoint/2010/main" val="1734252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EXERCISE</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3" name="TextBox 2"/>
          <p:cNvSpPr txBox="1"/>
          <p:nvPr/>
        </p:nvSpPr>
        <p:spPr>
          <a:xfrm>
            <a:off x="683568" y="1916832"/>
            <a:ext cx="7488832" cy="923330"/>
          </a:xfrm>
          <a:prstGeom prst="rect">
            <a:avLst/>
          </a:prstGeom>
          <a:noFill/>
        </p:spPr>
        <p:txBody>
          <a:bodyPr wrap="square" rtlCol="0">
            <a:spAutoFit/>
          </a:bodyPr>
          <a:lstStyle/>
          <a:p>
            <a:r>
              <a:rPr lang="en-GB" dirty="0" smtClean="0"/>
              <a:t>Given the model below, identify what different thermal bridges you can have and find the right approved building details for them, identifying how to obtain the linear thermal transmittance value in each case.</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70820" y="3113755"/>
            <a:ext cx="4449452" cy="3462542"/>
          </a:xfrm>
          <a:prstGeom prst="rect">
            <a:avLst/>
          </a:prstGeom>
        </p:spPr>
      </p:pic>
    </p:spTree>
    <p:extLst>
      <p:ext uri="{BB962C8B-B14F-4D97-AF65-F5344CB8AC3E}">
        <p14:creationId xmlns:p14="http://schemas.microsoft.com/office/powerpoint/2010/main" val="1895881233"/>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1434</TotalTime>
  <Words>498</Words>
  <Application>Microsoft Office PowerPoint</Application>
  <PresentationFormat>On-screen Show (4:3)</PresentationFormat>
  <Paragraphs>73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Wingdings</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18</cp:revision>
  <cp:lastPrinted>2015-11-17T11:14:53Z</cp:lastPrinted>
  <dcterms:created xsi:type="dcterms:W3CDTF">2015-03-14T15:29:20Z</dcterms:created>
  <dcterms:modified xsi:type="dcterms:W3CDTF">2018-12-03T12:37:13Z</dcterms:modified>
</cp:coreProperties>
</file>