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4"/>
  </p:notesMasterIdLst>
  <p:handoutMasterIdLst>
    <p:handoutMasterId r:id="rId25"/>
  </p:handoutMasterIdLst>
  <p:sldIdLst>
    <p:sldId id="258" r:id="rId2"/>
    <p:sldId id="289" r:id="rId3"/>
    <p:sldId id="259" r:id="rId4"/>
    <p:sldId id="295" r:id="rId5"/>
    <p:sldId id="284" r:id="rId6"/>
    <p:sldId id="262" r:id="rId7"/>
    <p:sldId id="287" r:id="rId8"/>
    <p:sldId id="280" r:id="rId9"/>
    <p:sldId id="292" r:id="rId10"/>
    <p:sldId id="275" r:id="rId11"/>
    <p:sldId id="285" r:id="rId12"/>
    <p:sldId id="261" r:id="rId13"/>
    <p:sldId id="263" r:id="rId14"/>
    <p:sldId id="269" r:id="rId15"/>
    <p:sldId id="271" r:id="rId16"/>
    <p:sldId id="272" r:id="rId17"/>
    <p:sldId id="270" r:id="rId18"/>
    <p:sldId id="264" r:id="rId19"/>
    <p:sldId id="282" r:id="rId20"/>
    <p:sldId id="274" r:id="rId21"/>
    <p:sldId id="294" r:id="rId22"/>
    <p:sldId id="286" r:id="rId2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648b5de48ea54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56" autoAdjust="0"/>
    <p:restoredTop sz="93372" autoAdjust="0"/>
  </p:normalViewPr>
  <p:slideViewPr>
    <p:cSldViewPr>
      <p:cViewPr varScale="1">
        <p:scale>
          <a:sx n="81" d="100"/>
          <a:sy n="81" d="100"/>
        </p:scale>
        <p:origin x="1483" y="5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08/06/2022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08/06/2022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08/06/2022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08/06/2022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08/06/2022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08/06/2022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08/06/2022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08/06/2022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08/06/2022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08/06/2022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08/06/2022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08/06/2022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angthetable.com/what-is-community-engagemen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1772816"/>
            <a:ext cx="9144000" cy="28083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/>
              <a:t>Week 2</a:t>
            </a:r>
            <a:br>
              <a:rPr lang="en-GB" sz="4000" dirty="0"/>
            </a:br>
            <a:br>
              <a:rPr lang="en-GB" sz="4000" dirty="0"/>
            </a:br>
            <a:r>
              <a:rPr lang="en-GB" sz="4000" b="1" dirty="0"/>
              <a:t>Models and Principles of Community Engagement</a:t>
            </a:r>
            <a:endParaRPr lang="en-US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51720" y="45343"/>
            <a:ext cx="4038600" cy="136815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5535" y="1470886"/>
            <a:ext cx="8291265" cy="3888432"/>
          </a:xfrm>
        </p:spPr>
        <p:txBody>
          <a:bodyPr wrap="square" anchor="t">
            <a:noAutofit/>
          </a:bodyPr>
          <a:lstStyle/>
          <a:p>
            <a:pPr marL="0" indent="0">
              <a:buNone/>
            </a:pPr>
            <a:r>
              <a:rPr lang="en-GB" dirty="0"/>
              <a:t>What Community Engagement is.</a:t>
            </a:r>
          </a:p>
          <a:p>
            <a:pPr marL="0" indent="0">
              <a:buNone/>
            </a:pPr>
            <a:r>
              <a:rPr lang="en-GB" dirty="0"/>
              <a:t>Community engagement is centric on Fairness; Justice; Empowerment; Participation, and Self-determination</a:t>
            </a:r>
          </a:p>
          <a:p>
            <a:pPr marL="0" indent="0">
              <a:buNone/>
            </a:pPr>
            <a:r>
              <a:rPr lang="en-GB" dirty="0"/>
              <a:t>What does it entail?</a:t>
            </a:r>
          </a:p>
          <a:p>
            <a:r>
              <a:rPr lang="en-GB" dirty="0"/>
              <a:t>We connect</a:t>
            </a:r>
          </a:p>
          <a:p>
            <a:r>
              <a:rPr lang="en-GB" dirty="0"/>
              <a:t>We interact with people</a:t>
            </a:r>
          </a:p>
          <a:p>
            <a:r>
              <a:rPr lang="en-GB" dirty="0"/>
              <a:t>We build relationship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08/06/2022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117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>
            <a:extLst>
              <a:ext uri="{FF2B5EF4-FFF2-40B4-BE49-F238E27FC236}">
                <a16:creationId xmlns:a16="http://schemas.microsoft.com/office/drawing/2014/main" id="{32A2778F-4EAA-40CA-8A13-33A54842A1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4781" y="1102161"/>
            <a:ext cx="4038600" cy="39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2995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4219947" y="620688"/>
            <a:ext cx="4932040" cy="4493096"/>
          </a:xfrm>
        </p:spPr>
        <p:txBody>
          <a:bodyPr wrap="square" anchor="t">
            <a:normAutofit fontScale="92500" lnSpcReduction="10000"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Understand the benefit of embedding robust community engagement approaches.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Understand the principles of community engagement.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800" dirty="0"/>
              <a:t>Understand how the principles illuminate success around community-based practice</a:t>
            </a:r>
            <a:r>
              <a:rPr lang="en-US" dirty="0"/>
              <a:t>.</a:t>
            </a:r>
            <a:endParaRPr lang="en-GB" dirty="0"/>
          </a:p>
          <a:p>
            <a:pPr marL="457200" lvl="1" indent="0" eaLnBrk="1" hangingPunct="1">
              <a:lnSpc>
                <a:spcPct val="90000"/>
              </a:lnSpc>
              <a:buNone/>
            </a:pPr>
            <a:endParaRPr lang="en-US" sz="2200" dirty="0"/>
          </a:p>
        </p:txBody>
      </p:sp>
      <p:sp>
        <p:nvSpPr>
          <p:cNvPr id="137" name="Date Placeholder 4">
            <a:extLst>
              <a:ext uri="{FF2B5EF4-FFF2-40B4-BE49-F238E27FC236}">
                <a16:creationId xmlns:a16="http://schemas.microsoft.com/office/drawing/2014/main" id="{2DF147E4-CDFA-4534-8B8E-4657606DE5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08/06/2022</a:t>
            </a:fld>
            <a:endParaRPr lang="en-GB" altLang="en-US" sz="900"/>
          </a:p>
        </p:txBody>
      </p:sp>
      <p:sp>
        <p:nvSpPr>
          <p:cNvPr id="139" name="Slide Number Placeholder 5">
            <a:extLst>
              <a:ext uri="{FF2B5EF4-FFF2-40B4-BE49-F238E27FC236}">
                <a16:creationId xmlns:a16="http://schemas.microsoft.com/office/drawing/2014/main" id="{43F4C0DD-95D6-4AEE-8546-978C0B0551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B7D28-772D-43CD-BE3E-1A64B412B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252" y="260648"/>
            <a:ext cx="8893496" cy="1209016"/>
          </a:xfrm>
        </p:spPr>
        <p:txBody>
          <a:bodyPr/>
          <a:lstStyle/>
          <a:p>
            <a:r>
              <a:rPr lang="en-US" sz="3600" b="1" dirty="0"/>
              <a:t>The Core of Community Engagement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5E667F-A322-4ED2-962D-20731A517E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075240" cy="2404863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“Community Engagement requires intentional interactions between communities and public decision-makers, whereas citizen participation is mobilised by – and for- citizens and community groups” (Hussey, 2020).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CE9B59-2F0E-48D1-BAD6-53525D1F5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08/06/2022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9F0A99-9964-4C8F-AE49-0B81586F198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26938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0535B-5483-4B43-B281-EE21FAC38C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39764"/>
            <a:ext cx="9144000" cy="706090"/>
          </a:xfrm>
        </p:spPr>
        <p:txBody>
          <a:bodyPr/>
          <a:lstStyle/>
          <a:p>
            <a:r>
              <a:rPr lang="en-GB" sz="3200" b="1" dirty="0"/>
              <a:t>Understanding Terminologies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C63165-1C5A-4986-B459-3457C2920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196752"/>
            <a:ext cx="4572000" cy="3096344"/>
          </a:xfrm>
        </p:spPr>
        <p:txBody>
          <a:bodyPr/>
          <a:lstStyle/>
          <a:p>
            <a:pPr lvl="0"/>
            <a:r>
              <a:rPr lang="en-GB" sz="2800" dirty="0"/>
              <a:t>Consultation</a:t>
            </a:r>
          </a:p>
          <a:p>
            <a:pPr lvl="0"/>
            <a:r>
              <a:rPr lang="en-GB" sz="2800" dirty="0"/>
              <a:t>Communication</a:t>
            </a:r>
          </a:p>
          <a:p>
            <a:pPr lvl="0"/>
            <a:r>
              <a:rPr lang="en-GB" sz="2800" dirty="0"/>
              <a:t>Collaboration</a:t>
            </a:r>
          </a:p>
          <a:p>
            <a:pPr lvl="0"/>
            <a:r>
              <a:rPr lang="en-GB" sz="2800" dirty="0"/>
              <a:t>Intervention</a:t>
            </a:r>
          </a:p>
          <a:p>
            <a:pPr lvl="0"/>
            <a:r>
              <a:rPr lang="en-GB" sz="2800" dirty="0"/>
              <a:t>Top-Down Engagement</a:t>
            </a:r>
          </a:p>
          <a:p>
            <a:pPr lvl="0"/>
            <a:r>
              <a:rPr lang="en-GB" sz="2800" dirty="0"/>
              <a:t>Ground Up Engagement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87DA9-2710-48E5-B254-1E56B3FECE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08/06/2022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514603-2DAF-482E-9C7A-F1C00D27A5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468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C276A-AEFB-4815-B5E2-0FE489B74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50106"/>
          </a:xfrm>
        </p:spPr>
        <p:txBody>
          <a:bodyPr/>
          <a:lstStyle/>
          <a:p>
            <a:r>
              <a:rPr lang="en-GB" sz="3200" b="1" dirty="0"/>
              <a:t>Relevance of Community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974B9-CEC7-4614-8E14-1D3C64C74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08720"/>
            <a:ext cx="9144000" cy="4639915"/>
          </a:xfrm>
        </p:spPr>
        <p:txBody>
          <a:bodyPr/>
          <a:lstStyle/>
          <a:p>
            <a:pPr lvl="0"/>
            <a:r>
              <a:rPr lang="en-GB" sz="2800" dirty="0"/>
              <a:t>Community engagement is increasingly important to business and their partners.</a:t>
            </a:r>
          </a:p>
          <a:p>
            <a:pPr lvl="0"/>
            <a:r>
              <a:rPr lang="en-GB" sz="2800" dirty="0"/>
              <a:t>It is an avenue to raise awareness about a project.</a:t>
            </a:r>
          </a:p>
          <a:p>
            <a:pPr lvl="0"/>
            <a:r>
              <a:rPr lang="en-GB" sz="2800" dirty="0"/>
              <a:t>It is important to understand and incorporate people’s needs when deciding on community projects.</a:t>
            </a:r>
          </a:p>
          <a:p>
            <a:pPr lvl="0"/>
            <a:r>
              <a:rPr lang="en-GB" sz="2800" dirty="0"/>
              <a:t>Social capital is developed when people are involved in the creation of ideas.</a:t>
            </a:r>
          </a:p>
          <a:p>
            <a:pPr lvl="0"/>
            <a:r>
              <a:rPr lang="en-GB" sz="2800" dirty="0"/>
              <a:t>Social capital is a set of shared values that allows individuals to achieve a common purpose.</a:t>
            </a:r>
          </a:p>
          <a:p>
            <a:pPr marL="0" indent="0">
              <a:buNone/>
            </a:pPr>
            <a:endParaRPr lang="en-GB" sz="28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DD450A-729F-433B-821D-0B5A6AC4C7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08/06/2022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C9E7ED-B9C8-4E6D-A46D-6A70AB39BF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50030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8C926-AC1E-4471-9BE6-08ABBA8C1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4300"/>
            <a:ext cx="9144000" cy="850106"/>
          </a:xfrm>
        </p:spPr>
        <p:txBody>
          <a:bodyPr/>
          <a:lstStyle/>
          <a:p>
            <a:r>
              <a:rPr lang="en-GB" sz="3200" b="1" dirty="0"/>
              <a:t>Benefits of Community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CA1F7-E26F-45D0-8BE9-0619EE4840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2" y="992641"/>
            <a:ext cx="9144000" cy="4336802"/>
          </a:xfrm>
        </p:spPr>
        <p:txBody>
          <a:bodyPr/>
          <a:lstStyle/>
          <a:p>
            <a:r>
              <a:rPr lang="en-GB" sz="2800" dirty="0"/>
              <a:t>Effective community engagement builds stronger communities and creates cohesion.</a:t>
            </a:r>
          </a:p>
          <a:p>
            <a:pPr lvl="0"/>
            <a:r>
              <a:rPr lang="en-GB" sz="2800" dirty="0"/>
              <a:t>Community engagement leads to improved outcome and creates a healthier society</a:t>
            </a:r>
          </a:p>
          <a:p>
            <a:pPr lvl="0"/>
            <a:r>
              <a:rPr lang="en-GB" sz="2800" dirty="0"/>
              <a:t>It strengthens the accountability of partners and coalitions.</a:t>
            </a:r>
          </a:p>
          <a:p>
            <a:pPr lvl="0"/>
            <a:r>
              <a:rPr lang="en-GB" sz="2800" dirty="0"/>
              <a:t>It improves service delivery, efficiency and effectiveness.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33935-BE41-4255-A341-46599F571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08/06/2022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D7091E-3FEB-4D6B-9C2F-27B0C3DE5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91740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EFD8C790-B456-492D-8FEE-30CCF4E90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558" y="114300"/>
            <a:ext cx="9144000" cy="850106"/>
          </a:xfrm>
        </p:spPr>
        <p:txBody>
          <a:bodyPr/>
          <a:lstStyle/>
          <a:p>
            <a:r>
              <a:rPr lang="en-GB" sz="3200" b="1" dirty="0"/>
              <a:t>Models of Community Engagement</a:t>
            </a:r>
            <a:endParaRPr lang="en-US" sz="32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5CE7040-17CA-4EA5-98B1-7B5FCCC3F7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7111" b="1873"/>
          <a:stretch/>
        </p:blipFill>
        <p:spPr>
          <a:xfrm>
            <a:off x="26888" y="1196752"/>
            <a:ext cx="9144000" cy="4536504"/>
          </a:xfrm>
          <a:prstGeom prst="rect">
            <a:avLst/>
          </a:prstGeom>
          <a:noFill/>
        </p:spPr>
      </p:pic>
      <p:sp>
        <p:nvSpPr>
          <p:cNvPr id="13" name="Date Placeholder 3">
            <a:extLst>
              <a:ext uri="{FF2B5EF4-FFF2-40B4-BE49-F238E27FC236}">
                <a16:creationId xmlns:a16="http://schemas.microsoft.com/office/drawing/2014/main" id="{08CE3C2C-4696-4075-A3FB-A60951CE3EC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/>
              <a:pPr>
                <a:spcAft>
                  <a:spcPts val="600"/>
                </a:spcAft>
                <a:defRPr/>
              </a:pPr>
              <a:t>08/06/2022</a:t>
            </a:fld>
            <a:endParaRPr lang="en-GB" altLang="en-US"/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150B8D0D-6841-4311-9E34-0696391A1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/>
              <a:pPr>
                <a:spcAft>
                  <a:spcPts val="600"/>
                </a:spcAft>
                <a:defRPr/>
              </a:pPr>
              <a:t>8</a:t>
            </a:fld>
            <a:endParaRPr lang="en-GB" altLang="en-US"/>
          </a:p>
        </p:txBody>
      </p:sp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42031F8D-B463-40CD-93EC-30E615929B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08/06/2022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65FFB190-D1A0-4CF7-9A4F-06BBD91D66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4967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E6196-C087-4CC5-A5DF-002EC1F02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4285"/>
            <a:ext cx="8229600" cy="562074"/>
          </a:xfrm>
        </p:spPr>
        <p:txBody>
          <a:bodyPr/>
          <a:lstStyle/>
          <a:p>
            <a:r>
              <a:rPr lang="en-GB" sz="3200" b="1" dirty="0"/>
              <a:t>Models of Community Engagement</a:t>
            </a:r>
            <a:endParaRPr lang="en-GB" sz="32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B3C4DBD-8321-4DF8-97A5-498ABD21A8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836712"/>
            <a:ext cx="9144000" cy="6021288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6FDF88-E50B-4DDB-A834-865105E60C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08/06/2022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4DA3C3-86E8-450C-AF80-175104148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777459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5A761-541D-4E92-90C7-6EE51F72B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3050"/>
            <a:ext cx="9144000" cy="491654"/>
          </a:xfrm>
        </p:spPr>
        <p:txBody>
          <a:bodyPr wrap="square" anchor="b">
            <a:noAutofit/>
          </a:bodyPr>
          <a:lstStyle/>
          <a:p>
            <a:pPr algn="ctr"/>
            <a:r>
              <a:rPr lang="en-GB" sz="3200" b="1" dirty="0"/>
              <a:t>Principles of Community Engagement </a:t>
            </a:r>
          </a:p>
        </p:txBody>
      </p:sp>
      <p:pic>
        <p:nvPicPr>
          <p:cNvPr id="12290" name="Picture 2">
            <a:extLst>
              <a:ext uri="{FF2B5EF4-FFF2-40B4-BE49-F238E27FC236}">
                <a16:creationId xmlns:a16="http://schemas.microsoft.com/office/drawing/2014/main" id="{528B0B51-9D0E-482F-BABF-D62F6A2E6B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3994" y="1053108"/>
            <a:ext cx="4853161" cy="4608139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765A93-D93E-47A9-9E67-F610CD08D3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9167" y="1053108"/>
            <a:ext cx="4294833" cy="4608139"/>
          </a:xfrm>
        </p:spPr>
        <p:txBody>
          <a:bodyPr wrap="square" anchor="t">
            <a:normAutofit fontScale="62500" lnSpcReduction="20000"/>
          </a:bodyPr>
          <a:lstStyle/>
          <a:p>
            <a:pPr lvl="0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Nine principles drive the success of community engagement (ATSDR, 2020).</a:t>
            </a:r>
          </a:p>
          <a:p>
            <a:pPr lvl="0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The principles are integral in engaging with communities in terms of information, participation, consultation, collaboration, and empowerment.</a:t>
            </a:r>
          </a:p>
          <a:p>
            <a:pPr lvl="0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The principles create an ethical and moral structure around community-based practices.</a:t>
            </a:r>
          </a:p>
          <a:p>
            <a:pPr lvl="0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They set the parameters that guide both the communities and their partners.</a:t>
            </a:r>
          </a:p>
          <a:p>
            <a:endParaRPr lang="en-GB" sz="3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637939-7DA5-46FB-BBED-1D23569784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08/06/2022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539CDD-03CE-4F6C-A814-4FDE0D3405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8554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5E0D6-B0DB-4AA6-B60B-A14B83A48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462" y="4221088"/>
            <a:ext cx="8229600" cy="1143000"/>
          </a:xfrm>
        </p:spPr>
        <p:txBody>
          <a:bodyPr/>
          <a:lstStyle/>
          <a:p>
            <a:r>
              <a:rPr lang="en-GB" sz="3200" b="1" dirty="0"/>
              <a:t>10 minutes break!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4150E3-B7B0-4981-AFDE-E63406A39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08/06/2022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FC0804-A135-4ECD-98C2-81BA48BD70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11</a:t>
            </a:fld>
            <a:endParaRPr lang="en-GB" altLang="en-US" dirty="0"/>
          </a:p>
        </p:txBody>
      </p:sp>
      <p:pic>
        <p:nvPicPr>
          <p:cNvPr id="14338" name="Picture 2" descr="CA Court Affirms Rest Break Timing Requirement - HRWatchdog">
            <a:extLst>
              <a:ext uri="{FF2B5EF4-FFF2-40B4-BE49-F238E27FC236}">
                <a16:creationId xmlns:a16="http://schemas.microsoft.com/office/drawing/2014/main" id="{0517B4DC-7D18-47A3-956A-EA1EBEAF946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00226"/>
            <a:ext cx="7848872" cy="3888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1500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9C6BB-92BF-41B8-B899-844876916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63" y="218715"/>
            <a:ext cx="9122817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 dirty="0"/>
              <a:t>Principle 1: Be clear about the purpose, goal and the community you want to engage.</a:t>
            </a:r>
          </a:p>
        </p:txBody>
      </p:sp>
      <p:pic>
        <p:nvPicPr>
          <p:cNvPr id="3074" name="Picture 2" descr="A close up of a sign&#10;&#10;Description automatically generated">
            <a:extLst>
              <a:ext uri="{FF2B5EF4-FFF2-40B4-BE49-F238E27FC236}">
                <a16:creationId xmlns:a16="http://schemas.microsoft.com/office/drawing/2014/main" id="{C7C3351F-81C1-45F9-BFD6-2B4D988E6B9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23" y="1772816"/>
            <a:ext cx="4550817" cy="312494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3B85C0-A011-406D-A69F-BEA48C5221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16016" y="1556792"/>
            <a:ext cx="4266051" cy="3989040"/>
          </a:xfrm>
        </p:spPr>
        <p:txBody>
          <a:bodyPr wrap="square" anchor="t">
            <a:normAutofit fontScale="92500" lnSpcReduction="10000"/>
          </a:bodyPr>
          <a:lstStyle/>
          <a:p>
            <a:pPr lvl="0"/>
            <a:r>
              <a:rPr lang="en-GB" dirty="0"/>
              <a:t>Like in every business, clearly define the goal.</a:t>
            </a:r>
          </a:p>
          <a:p>
            <a:pPr lvl="0"/>
            <a:r>
              <a:rPr lang="en-GB" dirty="0"/>
              <a:t>Be clear on the need for the engagement and plan a robust approach to adopt.</a:t>
            </a:r>
          </a:p>
          <a:p>
            <a:pPr lvl="0"/>
            <a:r>
              <a:rPr lang="en-GB" dirty="0"/>
              <a:t>Why their participation is required, and what is the potential benefit of the development.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DFA5A6-5E9E-4754-90E0-F613F69C908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08/06/2022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AC397C-5733-49A5-8491-E0A0DEC40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11705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49752-4048-4670-AAD1-DCB082B06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6525"/>
            <a:ext cx="9144000" cy="916211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dirty="0"/>
              <a:t>Principle 2: Learn about the community </a:t>
            </a:r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F633C0D6-8731-4848-8049-F470133CA11E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1224"/>
          <a:stretch/>
        </p:blipFill>
        <p:spPr bwMode="auto">
          <a:xfrm>
            <a:off x="250825" y="1268760"/>
            <a:ext cx="4038600" cy="439248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3" name="Content Placeholder 3">
            <a:extLst>
              <a:ext uri="{FF2B5EF4-FFF2-40B4-BE49-F238E27FC236}">
                <a16:creationId xmlns:a16="http://schemas.microsoft.com/office/drawing/2014/main" id="{B72367C5-A8D2-4584-99B7-71B18CE7F0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64360" y="1052736"/>
            <a:ext cx="4258816" cy="4608512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Use both qualitative and quantitative approaches to learn about the community:</a:t>
            </a:r>
          </a:p>
          <a:p>
            <a:pPr>
              <a:buFontTx/>
              <a:buChar char="-"/>
            </a:pPr>
            <a:r>
              <a:rPr lang="en-US" sz="2400" dirty="0"/>
              <a:t>Demographical structure</a:t>
            </a:r>
          </a:p>
          <a:p>
            <a:pPr>
              <a:buFontTx/>
              <a:buChar char="-"/>
            </a:pPr>
            <a:r>
              <a:rPr lang="en-US" sz="2400" dirty="0"/>
              <a:t>History </a:t>
            </a:r>
          </a:p>
          <a:p>
            <a:pPr>
              <a:buFontTx/>
              <a:buChar char="-"/>
            </a:pPr>
            <a:r>
              <a:rPr lang="en-US" sz="2400" dirty="0"/>
              <a:t>Culture</a:t>
            </a:r>
          </a:p>
          <a:p>
            <a:pPr>
              <a:buFontTx/>
              <a:buChar char="-"/>
            </a:pPr>
            <a:r>
              <a:rPr lang="en-US" sz="2400" dirty="0"/>
              <a:t>Norms, values, perspectives </a:t>
            </a:r>
          </a:p>
          <a:p>
            <a:pPr>
              <a:buFontTx/>
              <a:buChar char="-"/>
            </a:pPr>
            <a:r>
              <a:rPr lang="en-US" sz="2400" dirty="0"/>
              <a:t>Economic conditions</a:t>
            </a:r>
          </a:p>
          <a:p>
            <a:pPr>
              <a:buFontTx/>
              <a:buChar char="-"/>
            </a:pPr>
            <a:r>
              <a:rPr lang="en-US" sz="2400" dirty="0"/>
              <a:t>Social networks </a:t>
            </a:r>
          </a:p>
          <a:p>
            <a:pPr>
              <a:buFontTx/>
              <a:buChar char="-"/>
            </a:pPr>
            <a:r>
              <a:rPr lang="en-US" sz="2400" dirty="0"/>
              <a:t>Political interest</a:t>
            </a:r>
          </a:p>
          <a:p>
            <a:pPr>
              <a:buFontTx/>
              <a:buChar char="-"/>
            </a:pPr>
            <a:r>
              <a:rPr lang="en-US" sz="2400" dirty="0"/>
              <a:t>Power structure</a:t>
            </a:r>
          </a:p>
          <a:p>
            <a:pPr>
              <a:buFontTx/>
              <a:buChar char="-"/>
            </a:pPr>
            <a:endParaRPr lang="en-US" sz="2400" dirty="0"/>
          </a:p>
          <a:p>
            <a:pPr>
              <a:buFontTx/>
              <a:buChar char="-"/>
            </a:pPr>
            <a:endParaRPr lang="en-US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7CCF83-CF83-4DBA-BF13-8C3CF012F82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08/06/2022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B9180D-32FA-4969-8712-BC650BDC998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4827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936A8-1F41-4309-A57A-539D28D0D2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011"/>
            <a:ext cx="91440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3: Go to the community and establish relationships</a:t>
            </a:r>
            <a:endParaRPr lang="en-GB" sz="3200" dirty="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848BB5E4-AA79-4E77-8F8A-1D5526BEF15A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" b="1232"/>
          <a:stretch/>
        </p:blipFill>
        <p:spPr bwMode="auto">
          <a:xfrm>
            <a:off x="4211960" y="4232771"/>
            <a:ext cx="4932040" cy="2640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FE33478B-375F-4321-8DB1-E3A0DFF6D5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01605" y="1417638"/>
            <a:ext cx="4749674" cy="2815133"/>
          </a:xfrm>
        </p:spPr>
        <p:txBody>
          <a:bodyPr/>
          <a:lstStyle/>
          <a:p>
            <a:r>
              <a:rPr lang="en-US" sz="2000" dirty="0"/>
              <a:t>Primarily unearth the movers and shakers and engage with them in their natural environment.</a:t>
            </a:r>
          </a:p>
          <a:p>
            <a:r>
              <a:rPr lang="en-US" sz="2000" dirty="0"/>
              <a:t>Nurture and maintain existing relationships</a:t>
            </a:r>
          </a:p>
          <a:p>
            <a:r>
              <a:rPr lang="en-US" sz="2000" dirty="0"/>
              <a:t>Communicate effectively at all levels</a:t>
            </a:r>
          </a:p>
          <a:p>
            <a:r>
              <a:rPr lang="en-US" sz="2000" dirty="0"/>
              <a:t>Acknowledge the strength and resilience of the people.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BAFC53-C95D-420A-892B-6964D420CA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08/06/2022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D6FA17-03B7-4B8F-8619-9CCD5B40EA4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14</a:t>
            </a:fld>
            <a:endParaRPr lang="en-GB" altLang="en-US"/>
          </a:p>
        </p:txBody>
      </p:sp>
      <p:pic>
        <p:nvPicPr>
          <p:cNvPr id="8" name="Picture 6">
            <a:extLst>
              <a:ext uri="{FF2B5EF4-FFF2-40B4-BE49-F238E27FC236}">
                <a16:creationId xmlns:a16="http://schemas.microsoft.com/office/drawing/2014/main" id="{90D02195-8BF4-4758-A98C-9A447CE43D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19207"/>
            <a:ext cx="4211960" cy="5515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2138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3F4DE-09CA-4E7B-B567-D720A89104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0763"/>
            <a:ext cx="91440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4: Respect and Promote the individuality of people in the community</a:t>
            </a:r>
            <a:endParaRPr lang="en-GB" sz="3200" dirty="0"/>
          </a:p>
        </p:txBody>
      </p:sp>
      <p:sp>
        <p:nvSpPr>
          <p:cNvPr id="5127" name="Content Placeholder 3">
            <a:extLst>
              <a:ext uri="{FF2B5EF4-FFF2-40B4-BE49-F238E27FC236}">
                <a16:creationId xmlns:a16="http://schemas.microsoft.com/office/drawing/2014/main" id="{45B9E33D-FF1E-4344-B3A1-04A64A4B82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72879" y="1412776"/>
            <a:ext cx="4220295" cy="4248472"/>
          </a:xfrm>
        </p:spPr>
        <p:txBody>
          <a:bodyPr/>
          <a:lstStyle/>
          <a:p>
            <a:pPr lvl="0"/>
            <a:r>
              <a:rPr lang="en-US" dirty="0"/>
              <a:t>To build trust and true partnership, you must understand and respect their rights, interest, and well-being individually.</a:t>
            </a:r>
            <a:endParaRPr lang="en-GB" dirty="0"/>
          </a:p>
          <a:p>
            <a:pPr lvl="0"/>
            <a:r>
              <a:rPr lang="en-US" dirty="0"/>
              <a:t>Participation is much easier when they get involved in the problem identification.</a:t>
            </a:r>
            <a:endParaRPr lang="en-GB" dirty="0"/>
          </a:p>
          <a:p>
            <a:pPr lvl="0"/>
            <a:r>
              <a:rPr lang="en-US" dirty="0"/>
              <a:t>It reduces community resistance</a:t>
            </a:r>
            <a:r>
              <a:rPr lang="en-GB" dirty="0"/>
              <a:t>.</a:t>
            </a:r>
            <a:endParaRPr lang="en-US" dirty="0"/>
          </a:p>
          <a:p>
            <a:endParaRPr lang="en-US" dirty="0"/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352384D8-F9ED-4FFF-BE14-0B4A2D194D3E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0" y="1412776"/>
            <a:ext cx="4318471" cy="424847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0A63F1-7E17-4258-AB8C-70A4139C086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08/06/2022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DA7DBB-9385-4988-8FF6-C5F4620344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599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808C4-0571-4127-BE87-C819DE28E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40568"/>
            <a:ext cx="9143999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5: Partnering with the community  </a:t>
            </a:r>
            <a:endParaRPr lang="en-GB" sz="3200" dirty="0"/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B94D4E46-2B22-46D3-B63E-5182655448C0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434480"/>
            <a:ext cx="4446240" cy="429877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08A343EA-D230-4474-8D50-8B39C167B9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46240" y="1698254"/>
            <a:ext cx="4697759" cy="3725266"/>
          </a:xfrm>
        </p:spPr>
        <p:txBody>
          <a:bodyPr/>
          <a:lstStyle/>
          <a:p>
            <a:pPr lvl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Encourage inclusive engagement that responds to social, economic, political and environmental trends.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Support activities that create opportunities for growth and prosperity in the community.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Promote co-learning activities.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00A78F-2FBA-4129-A137-F789C526692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08/06/2022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651B64-AA2A-4CB5-81CD-C050C4459F7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29783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FB2A3-89A3-49A5-B79D-87B0F848F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4955"/>
            <a:ext cx="91440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6: Recognise and Respect the diversity of the community</a:t>
            </a:r>
            <a:endParaRPr lang="en-GB" sz="3200" dirty="0"/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CD6352F0-6B41-4381-8B73-0A08252552D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417639"/>
            <a:ext cx="4645025" cy="402272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5" name="Content Placeholder 5">
            <a:extLst>
              <a:ext uri="{FF2B5EF4-FFF2-40B4-BE49-F238E27FC236}">
                <a16:creationId xmlns:a16="http://schemas.microsoft.com/office/drawing/2014/main" id="{8ABB827E-742B-4615-A340-0EED75775C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093047" y="1286222"/>
            <a:ext cx="4041775" cy="4375026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Recognise and respect the diversity of the community:</a:t>
            </a:r>
          </a:p>
          <a:p>
            <a:r>
              <a:rPr lang="en-US" dirty="0"/>
              <a:t>Race </a:t>
            </a:r>
          </a:p>
          <a:p>
            <a:r>
              <a:rPr lang="en-US" dirty="0"/>
              <a:t>Ethnicity</a:t>
            </a:r>
          </a:p>
          <a:p>
            <a:r>
              <a:rPr lang="en-US" dirty="0"/>
              <a:t>Age </a:t>
            </a:r>
          </a:p>
          <a:p>
            <a:r>
              <a:rPr lang="en-US" dirty="0"/>
              <a:t>Gender </a:t>
            </a:r>
          </a:p>
          <a:p>
            <a:r>
              <a:rPr lang="en-US" dirty="0"/>
              <a:t>Mobility </a:t>
            </a:r>
          </a:p>
          <a:p>
            <a:r>
              <a:rPr lang="en-US" dirty="0"/>
              <a:t>Literacy </a:t>
            </a:r>
          </a:p>
          <a:p>
            <a:r>
              <a:rPr lang="en-US" dirty="0"/>
              <a:t>Religion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50B08A-BA8A-48DA-B1F2-385EDBFA21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08/06/2022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95C5FA-3AF6-4AEF-845A-7059006EF59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58647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3023D-C8F3-4FE7-8A96-8AA6AB4FDF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72" y="154856"/>
            <a:ext cx="9144000" cy="98301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7: Identify and mobilise community assets </a:t>
            </a:r>
            <a:endParaRPr lang="en-GB" sz="3200" dirty="0"/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FEF7935B-A505-421B-BEE1-65C63D7CFF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8021" y="1484784"/>
            <a:ext cx="4309963" cy="411556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75ABB-B24B-46D7-864E-3B2BCC9A25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8275" y="1484784"/>
            <a:ext cx="4460875" cy="4115568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Encourage capacity-building among communities by providing the following: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Technical empowerment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Leadership skills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Networking and partnership-building skills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Advocacy skills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Project planning and management skills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836C51-A247-4308-B238-6DFA23F2E19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08/06/2022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4FD964-385D-47AE-8C49-B379D09CEE7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15719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DA06C-5A62-4462-BD46-0DEE2230C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4300"/>
            <a:ext cx="91440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8: Flexible intervention to create change </a:t>
            </a:r>
            <a:endParaRPr lang="en-GB" sz="3200" dirty="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AC44D8B0-B0D7-4354-99A1-1D18B7C7912C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1600200"/>
            <a:ext cx="4363516" cy="4133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603A81BA-6D8B-4199-9E56-9BD4FD5324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484784"/>
            <a:ext cx="4363516" cy="4248471"/>
          </a:xfrm>
        </p:spPr>
        <p:txBody>
          <a:bodyPr/>
          <a:lstStyle/>
          <a:p>
            <a:r>
              <a:rPr lang="en-US" dirty="0"/>
              <a:t>Assess the level of change required across the board</a:t>
            </a:r>
          </a:p>
          <a:p>
            <a:r>
              <a:rPr lang="en-US" dirty="0"/>
              <a:t>Identify the areas and individuals that are most impacted </a:t>
            </a:r>
          </a:p>
          <a:p>
            <a:r>
              <a:rPr lang="en-US" dirty="0"/>
              <a:t>Implement positive change </a:t>
            </a:r>
          </a:p>
          <a:p>
            <a:r>
              <a:rPr lang="en-US" dirty="0"/>
              <a:t>Response to change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5F338A-5D96-4EFC-95D8-449EF0444F1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08/06/2022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829B3F-7745-4E3B-A0CE-81FD91C4CF2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6466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6AF99-54D7-4FA3-9C04-283271671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1" y="114300"/>
            <a:ext cx="91440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9: Community collaboration and long-term commitment </a:t>
            </a:r>
            <a:endParaRPr lang="en-GB" sz="3200" dirty="0"/>
          </a:p>
        </p:txBody>
      </p:sp>
      <p:pic>
        <p:nvPicPr>
          <p:cNvPr id="10244" name="Picture 4">
            <a:extLst>
              <a:ext uri="{FF2B5EF4-FFF2-40B4-BE49-F238E27FC236}">
                <a16:creationId xmlns:a16="http://schemas.microsoft.com/office/drawing/2014/main" id="{05DB621D-8E91-4696-B846-06990A800E0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95" r="20268"/>
          <a:stretch/>
        </p:blipFill>
        <p:spPr bwMode="auto">
          <a:xfrm>
            <a:off x="107504" y="1417638"/>
            <a:ext cx="4386486" cy="423176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41" name="Content Placeholder 5">
            <a:extLst>
              <a:ext uri="{FF2B5EF4-FFF2-40B4-BE49-F238E27FC236}">
                <a16:creationId xmlns:a16="http://schemas.microsoft.com/office/drawing/2014/main" id="{66727A1D-1248-45D5-89C8-9A200A48B1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5" y="1417638"/>
            <a:ext cx="4247455" cy="4231761"/>
          </a:xfrm>
        </p:spPr>
        <p:txBody>
          <a:bodyPr/>
          <a:lstStyle/>
          <a:p>
            <a:r>
              <a:rPr lang="en-US" dirty="0"/>
              <a:t>Inclusiveness </a:t>
            </a:r>
          </a:p>
          <a:p>
            <a:r>
              <a:rPr lang="en-US" dirty="0"/>
              <a:t>Communities can achieve a lot collaboratively.</a:t>
            </a:r>
          </a:p>
          <a:p>
            <a:r>
              <a:rPr lang="en-US" dirty="0"/>
              <a:t>Look beyond the project.</a:t>
            </a:r>
          </a:p>
          <a:p>
            <a:r>
              <a:rPr lang="en-US" dirty="0"/>
              <a:t>Consider long-term impacts.</a:t>
            </a:r>
          </a:p>
          <a:p>
            <a:r>
              <a:rPr lang="en-US" dirty="0"/>
              <a:t>Adopt sustainable approaches.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F29D9B-E56A-4284-B45D-1B0D8C80A6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08/06/2022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337927-4947-491B-89C5-5FDA2E93B8B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341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C33CC-A987-4EE5-92EA-B40DDF9C0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Conclusion</a:t>
            </a:r>
            <a:endParaRPr lang="en-GB" sz="36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6DA7C9-D311-4625-86D9-0F0A3DA99F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721817"/>
            <a:ext cx="8075240" cy="2499271"/>
          </a:xfrm>
        </p:spPr>
        <p:txBody>
          <a:bodyPr/>
          <a:lstStyle/>
          <a:p>
            <a:pPr marL="0" indent="0">
              <a:buNone/>
            </a:pPr>
            <a:r>
              <a:rPr lang="en-US" sz="2800" dirty="0"/>
              <a:t>Adopting the principles of community engagement is crucial to the success of any social intervention as they are centric on mitigating issue that might arise from exclusion and unethical practices.</a:t>
            </a:r>
            <a:endParaRPr lang="en-GB" sz="280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982AB03-670E-41A7-AB67-3D6132B762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53B735-BACA-4CF9-84E6-D7AD67CD6A41}" type="datetime1">
              <a:rPr lang="en-GB" altLang="en-US" smtClean="0"/>
              <a:pPr>
                <a:defRPr/>
              </a:pPr>
              <a:t>08/06/2022</a:t>
            </a:fld>
            <a:endParaRPr lang="en-GB" alt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800BDC-661F-4330-8B10-32A4CB12605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21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82590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DC3F0-E430-465E-B6FF-CBB75157C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336A1-B73B-40AB-9B2B-309C2A1472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908720"/>
            <a:ext cx="9036496" cy="4608513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Atsdr.cdc.gov. 2020. </a:t>
            </a:r>
            <a:r>
              <a:rPr lang="en-GB" sz="2000" i="1" dirty="0"/>
              <a:t>Home | Principles Of Community Engagement | ATSDR</a:t>
            </a:r>
            <a:r>
              <a:rPr lang="en-GB" sz="2000" dirty="0"/>
              <a:t>. [online] Available at: &lt;https://www.atsdr.cdc.gov/communityengagement/index.html&gt; [Accessed 12 October 2020].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Broom, G., Casey, S., &amp; Ritchey, J. (2000). Concept and theory of organization public relationships. In J. A. </a:t>
            </a:r>
            <a:r>
              <a:rPr lang="en-GB" sz="2000" dirty="0" err="1"/>
              <a:t>Ledingham</a:t>
            </a:r>
            <a:r>
              <a:rPr lang="en-GB" sz="2000" dirty="0"/>
              <a:t> &amp; S. D. </a:t>
            </a:r>
            <a:r>
              <a:rPr lang="en-GB" sz="2000" dirty="0" err="1"/>
              <a:t>Bruning</a:t>
            </a:r>
            <a:r>
              <a:rPr lang="en-GB" sz="2000" dirty="0"/>
              <a:t> (Eds.), Public relations as relationship management (pp. 3-22). Mahwah, NJ: Lawrence Erlbaum Associates.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Hussey, S.. 2020. [online] Bang The Table. Available at: </a:t>
            </a:r>
            <a:r>
              <a:rPr lang="en-GB" sz="2000" dirty="0">
                <a:hlinkClick r:id="rId2"/>
              </a:rPr>
              <a:t>http://www.bangthetable.com/what-is-community-engagement/</a:t>
            </a:r>
            <a:r>
              <a:rPr lang="en-GB" sz="2000" dirty="0"/>
              <a:t> [Accessed12 October 2020].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9EC1B4-7D11-45B4-A7D7-76900A890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08/06/2022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4C9962-9077-4735-8A27-0F7689BDD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5163985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2463</TotalTime>
  <Words>737</Words>
  <Application>Microsoft Office PowerPoint</Application>
  <PresentationFormat>On-screen Show (4:3)</PresentationFormat>
  <Paragraphs>145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Myriad Pro</vt:lpstr>
      <vt:lpstr>Times New Roman</vt:lpstr>
      <vt:lpstr>Verdana</vt:lpstr>
      <vt:lpstr>20140311PresentationUWTSDTemplate</vt:lpstr>
      <vt:lpstr>Week 2  Models and Principles of Community Engagement</vt:lpstr>
      <vt:lpstr>PowerPoint Presentation</vt:lpstr>
      <vt:lpstr>PowerPoint Presentation</vt:lpstr>
      <vt:lpstr>The Core of Community Engagement</vt:lpstr>
      <vt:lpstr>Understanding Terminologies </vt:lpstr>
      <vt:lpstr>Relevance of Community Engagement</vt:lpstr>
      <vt:lpstr>Benefits of Community Engagement</vt:lpstr>
      <vt:lpstr>Models of Community Engagement</vt:lpstr>
      <vt:lpstr>Models of Community Engagement</vt:lpstr>
      <vt:lpstr>Principles of Community Engagement </vt:lpstr>
      <vt:lpstr>10 minutes break! </vt:lpstr>
      <vt:lpstr>Principle 1: Be clear about the purpose, goal and the community you want to engage.</vt:lpstr>
      <vt:lpstr>Principle 2: Learn about the community </vt:lpstr>
      <vt:lpstr>Principle 3: Go to the community and establish relationships</vt:lpstr>
      <vt:lpstr>Principle 4: Respect and Promote the individuality of people in the community</vt:lpstr>
      <vt:lpstr>Principle 5: Partnering with the community  </vt:lpstr>
      <vt:lpstr>Principle 6: Recognise and Respect the diversity of the community</vt:lpstr>
      <vt:lpstr>Principle 7: Identify and mobilise community assets </vt:lpstr>
      <vt:lpstr>Principle 8: Flexible intervention to create change </vt:lpstr>
      <vt:lpstr>Principle 9: Community collaboration and long-term commitment 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2  Models and Principles of ‘Community Engagement’</dc:title>
  <dc:creator>Molly Jack</dc:creator>
  <cp:lastModifiedBy>Olu Adegbite</cp:lastModifiedBy>
  <cp:revision>21</cp:revision>
  <dcterms:created xsi:type="dcterms:W3CDTF">2020-10-10T21:19:46Z</dcterms:created>
  <dcterms:modified xsi:type="dcterms:W3CDTF">2022-06-08T21:43:33Z</dcterms:modified>
</cp:coreProperties>
</file>