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</p:sldMasterIdLst>
  <p:notesMasterIdLst>
    <p:notesMasterId r:id="rId20"/>
  </p:notesMasterIdLst>
  <p:handoutMasterIdLst>
    <p:handoutMasterId r:id="rId21"/>
  </p:handoutMasterIdLst>
  <p:sldIdLst>
    <p:sldId id="256" r:id="rId2"/>
    <p:sldId id="273" r:id="rId3"/>
    <p:sldId id="286" r:id="rId4"/>
    <p:sldId id="291" r:id="rId5"/>
    <p:sldId id="288" r:id="rId6"/>
    <p:sldId id="292" r:id="rId7"/>
    <p:sldId id="290" r:id="rId8"/>
    <p:sldId id="289" r:id="rId9"/>
    <p:sldId id="260" r:id="rId10"/>
    <p:sldId id="279" r:id="rId11"/>
    <p:sldId id="269" r:id="rId12"/>
    <p:sldId id="265" r:id="rId13"/>
    <p:sldId id="294" r:id="rId14"/>
    <p:sldId id="262" r:id="rId15"/>
    <p:sldId id="263" r:id="rId16"/>
    <p:sldId id="268" r:id="rId17"/>
    <p:sldId id="293" r:id="rId18"/>
    <p:sldId id="296" r:id="rId19"/>
  </p:sldIdLst>
  <p:sldSz cx="9144000" cy="6858000" type="screen4x3"/>
  <p:notesSz cx="6858000" cy="994568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5" autoAdjust="0"/>
    <p:restoredTop sz="94679" autoAdjust="0"/>
  </p:normalViewPr>
  <p:slideViewPr>
    <p:cSldViewPr>
      <p:cViewPr varScale="1">
        <p:scale>
          <a:sx n="68" d="100"/>
          <a:sy n="68" d="100"/>
        </p:scale>
        <p:origin x="1422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0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13619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4" y="0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13619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2" y="9446697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13619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4" y="9446697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E543FE45-ECF5-4C2F-B73F-A1FF811E08A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5861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0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566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4" y="0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566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41388" y="746125"/>
            <a:ext cx="4975225" cy="37306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566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724975"/>
            <a:ext cx="5486400" cy="4474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66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446697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566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4" y="9446697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B9D4F99E-516D-4207-AFCB-8D6BCA949A5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29167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2A161F7-1140-42E1-8F29-B1EAF1176989}" type="slidenum">
              <a:rPr lang="en-US"/>
              <a:pPr/>
              <a:t>1</a:t>
            </a:fld>
            <a:endParaRPr lang="en-US"/>
          </a:p>
        </p:txBody>
      </p:sp>
      <p:sp>
        <p:nvSpPr>
          <p:cNvPr id="157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7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8897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FB6AA71-4600-43C3-B5A8-E93EE62BFC56}" type="slidenum">
              <a:rPr lang="en-US"/>
              <a:pPr/>
              <a:t>2</a:t>
            </a:fld>
            <a:endParaRPr lang="en-US"/>
          </a:p>
        </p:txBody>
      </p:sp>
      <p:sp>
        <p:nvSpPr>
          <p:cNvPr id="165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5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3831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36F8E09-CDAC-469D-92DF-520DE7CAF95C}" type="slidenum">
              <a:rPr lang="en-US"/>
              <a:pPr/>
              <a:t>9</a:t>
            </a:fld>
            <a:endParaRPr lang="en-US"/>
          </a:p>
        </p:txBody>
      </p:sp>
      <p:sp>
        <p:nvSpPr>
          <p:cNvPr id="167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1187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3FBD515-3F22-48B0-972C-DDC5E1E736F8}" type="slidenum">
              <a:rPr lang="en-US"/>
              <a:pPr/>
              <a:t>11</a:t>
            </a:fld>
            <a:endParaRPr lang="en-US"/>
          </a:p>
        </p:txBody>
      </p:sp>
      <p:sp>
        <p:nvSpPr>
          <p:cNvPr id="173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3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3843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ED4E954-0A92-4DCA-8A5B-52421AF3B90D}" type="slidenum">
              <a:rPr lang="en-US"/>
              <a:pPr/>
              <a:t>12</a:t>
            </a:fld>
            <a:endParaRPr lang="en-US"/>
          </a:p>
        </p:txBody>
      </p:sp>
      <p:sp>
        <p:nvSpPr>
          <p:cNvPr id="171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1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051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>
            <a:extLst>
              <a:ext uri="{FF2B5EF4-FFF2-40B4-BE49-F238E27FC236}">
                <a16:creationId xmlns:a16="http://schemas.microsoft.com/office/drawing/2014/main" id="{DF200617-FDDB-4A63-89B5-3725EEFDBBB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C7E5CC6-29A8-4060-8541-EBBEAF2F1CEA}" type="slidenum">
              <a:rPr lang="en-US" altLang="en-US"/>
              <a:pPr>
                <a:spcBef>
                  <a:spcPct val="0"/>
                </a:spcBef>
              </a:pPr>
              <a:t>14</a:t>
            </a:fld>
            <a:endParaRPr lang="en-US" altLang="en-US"/>
          </a:p>
        </p:txBody>
      </p:sp>
      <p:sp>
        <p:nvSpPr>
          <p:cNvPr id="11267" name="Rectangle 2">
            <a:extLst>
              <a:ext uri="{FF2B5EF4-FFF2-40B4-BE49-F238E27FC236}">
                <a16:creationId xmlns:a16="http://schemas.microsoft.com/office/drawing/2014/main" id="{2D8D6357-A242-4048-9FE0-477B16DD679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>
            <a:extLst>
              <a:ext uri="{FF2B5EF4-FFF2-40B4-BE49-F238E27FC236}">
                <a16:creationId xmlns:a16="http://schemas.microsoft.com/office/drawing/2014/main" id="{D8F969D7-75A3-447B-A401-FC05C5A4011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4B73407B-2D6D-42FB-AD9B-0067F7C5912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68C9597-8BEB-402A-826D-CCD2A655722E}" type="slidenum">
              <a:rPr lang="en-US" altLang="en-US"/>
              <a:pPr>
                <a:spcBef>
                  <a:spcPct val="0"/>
                </a:spcBef>
              </a:pPr>
              <a:t>15</a:t>
            </a:fld>
            <a:endParaRPr lang="en-US" altLang="en-US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53EF1F83-78E5-471A-9057-8F19D0A1902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66720D03-DC52-4944-AD93-A2058E158F0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538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65539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65540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5541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65542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65543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5544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65545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6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7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5548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65549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65550" name="Rectangle 14"/>
          <p:cNvSpPr>
            <a:spLocks noGrp="1" noChangeArrowheads="1"/>
          </p:cNvSpPr>
          <p:nvPr>
            <p:ph type="dt" sz="half" idx="2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5551" name="Rectangle 15"/>
          <p:cNvSpPr>
            <a:spLocks noGrp="1" noChangeArrowheads="1"/>
          </p:cNvSpPr>
          <p:nvPr>
            <p:ph type="ftr" sz="quarter" idx="3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5552" name="Rectangle 1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502A1E3-267B-4DC9-9292-EF079B214FF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0622C8-424D-4E2C-8F8B-66D5DF4F283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92EB43-D5C8-47B2-8F18-B0AE7E80D3E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366C33-B1A6-488C-9AD6-2F8EB20071C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A2805B-D90D-4ADC-9401-D707B450897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CCAD90-0F51-41E0-993D-9F5EC6A4F46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8AE06D-D091-452C-BF6C-D9655CFC4F8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638414-EA9A-48BF-803C-9647546C46F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03C398-1C44-40B2-8BCC-BF0C1475BBF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4CCA0E-E39E-4170-AE82-4AFE31D8F52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617538"/>
            <a:ext cx="1951038" cy="55149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617538"/>
            <a:ext cx="5700712" cy="5514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D39B11-298E-48C0-9BAF-65EE615E59C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5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6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7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8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9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20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21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617538"/>
            <a:ext cx="779303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64522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4523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64524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64525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79A69F2-8921-4573-877D-A5362FE2657C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9" r:id="rId2"/>
    <p:sldLayoutId id="2147483660" r:id="rId3"/>
    <p:sldLayoutId id="2147483661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cs typeface="Times New Roman" pitchFamily="18" charset="0"/>
              </a:rPr>
              <a:t>Understanding and engaging in the customer experience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858000" cy="1752600"/>
          </a:xfrm>
        </p:spPr>
        <p:txBody>
          <a:bodyPr/>
          <a:lstStyle/>
          <a:p>
            <a:r>
              <a:rPr lang="en-GB" dirty="0">
                <a:cs typeface="Times New Roman" pitchFamily="18" charset="0"/>
              </a:rPr>
              <a:t>Lecture 4</a:t>
            </a:r>
          </a:p>
          <a:p>
            <a:r>
              <a:rPr lang="en-GB" sz="2800" dirty="0">
                <a:cs typeface="Times New Roman" pitchFamily="18" charset="0"/>
              </a:rPr>
              <a:t>Segmentation and Targeting-Understanding the relationship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 for CRM	</a:t>
            </a:r>
          </a:p>
        </p:txBody>
      </p:sp>
      <p:sp>
        <p:nvSpPr>
          <p:cNvPr id="155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2017713"/>
            <a:ext cx="8455054" cy="4114800"/>
          </a:xfrm>
        </p:spPr>
        <p:txBody>
          <a:bodyPr/>
          <a:lstStyle/>
          <a:p>
            <a:pPr>
              <a:lnSpc>
                <a:spcPct val="90000"/>
              </a:lnSpc>
              <a:buNone/>
            </a:pPr>
            <a:endParaRPr lang="en-GB" sz="1000" dirty="0"/>
          </a:p>
          <a:p>
            <a:pPr lvl="1">
              <a:lnSpc>
                <a:spcPct val="90000"/>
              </a:lnSpc>
            </a:pPr>
            <a:r>
              <a:rPr lang="en-GB" dirty="0"/>
              <a:t>Revenues and costs by customer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Customer retention rates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Share of customer for existing products / services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Share of customer for potential products / services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Progression up the relationship ladder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Loyalty Ladder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loyalty ladder is a relationship marketing concept that sees customers move through relationship levels.</a:t>
            </a:r>
          </a:p>
          <a:p>
            <a:r>
              <a:rPr lang="en-GB" sz="2800" dirty="0"/>
              <a:t>Starting at the bottom as </a:t>
            </a:r>
          </a:p>
          <a:p>
            <a:r>
              <a:rPr lang="en-GB" sz="2800" dirty="0"/>
              <a:t>PROSPECTS- Those customers who intend to purchase but have not done so.</a:t>
            </a:r>
          </a:p>
        </p:txBody>
      </p:sp>
    </p:spTree>
    <p:extLst>
      <p:ext uri="{BB962C8B-B14F-4D97-AF65-F5344CB8AC3E}">
        <p14:creationId xmlns:p14="http://schemas.microsoft.com/office/powerpoint/2010/main" val="36774523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3B460-87D7-4F79-B13F-EABC0CF8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032EB-B2E1-478B-99B5-9FA9976AE1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The Loyalty Ladder: A Sideways Look | Eight Leaves | Data ...">
            <a:extLst>
              <a:ext uri="{FF2B5EF4-FFF2-40B4-BE49-F238E27FC236}">
                <a16:creationId xmlns:a16="http://schemas.microsoft.com/office/drawing/2014/main" id="{64F9D484-3812-4400-AA1A-61A76D33ED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63409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Loyalty Ladder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Customers- First Time Purchases</a:t>
            </a:r>
          </a:p>
          <a:p>
            <a:r>
              <a:rPr lang="en-GB" dirty="0"/>
              <a:t>Client- Repeat Purchases</a:t>
            </a:r>
          </a:p>
          <a:p>
            <a:r>
              <a:rPr lang="en-GB" dirty="0"/>
              <a:t>Supporter- Tries New Product</a:t>
            </a:r>
          </a:p>
          <a:p>
            <a:r>
              <a:rPr lang="en-GB" dirty="0"/>
              <a:t>Brand Champion- Advocate</a:t>
            </a:r>
          </a:p>
        </p:txBody>
      </p:sp>
    </p:spTree>
    <p:extLst>
      <p:ext uri="{BB962C8B-B14F-4D97-AF65-F5344CB8AC3E}">
        <p14:creationId xmlns:p14="http://schemas.microsoft.com/office/powerpoint/2010/main" val="371059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D5106-9D3A-44BF-80F9-9616B798B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CRM Life Cycle</a:t>
            </a:r>
          </a:p>
        </p:txBody>
      </p:sp>
      <p:pic>
        <p:nvPicPr>
          <p:cNvPr id="1026" name="Picture 2" descr="The relationship life cycle">
            <a:extLst>
              <a:ext uri="{FF2B5EF4-FFF2-40B4-BE49-F238E27FC236}">
                <a16:creationId xmlns:a16="http://schemas.microsoft.com/office/drawing/2014/main" id="{95A2E2B2-1A4D-484C-9737-B5CCB90A7BE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88840"/>
            <a:ext cx="8692455" cy="4968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82287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Reichheld’s</a:t>
            </a:r>
            <a:r>
              <a:rPr lang="en-GB" dirty="0"/>
              <a:t>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Reichheld</a:t>
            </a:r>
            <a:r>
              <a:rPr lang="en-GB" dirty="0"/>
              <a:t> identify:</a:t>
            </a:r>
          </a:p>
          <a:p>
            <a:r>
              <a:rPr lang="en-GB" sz="2400" dirty="0"/>
              <a:t>Some organisations have more loyal customers, loyal employees and loyal shareholders than it’s competitors</a:t>
            </a:r>
            <a:r>
              <a:rPr lang="en-GB" dirty="0"/>
              <a:t>.</a:t>
            </a:r>
          </a:p>
          <a:p>
            <a:r>
              <a:rPr lang="en-GB" sz="2400" dirty="0"/>
              <a:t>This leads to ‘happy employees create happy customers’ and this can create a good relationship.</a:t>
            </a:r>
          </a:p>
          <a:p>
            <a:r>
              <a:rPr lang="en-GB" sz="2400" dirty="0"/>
              <a:t>Loyalty leaders target their efforts towards prospects who are likely to be loyal in the first place- initial segmentation research important.</a:t>
            </a:r>
          </a:p>
        </p:txBody>
      </p:sp>
    </p:spTree>
    <p:extLst>
      <p:ext uri="{BB962C8B-B14F-4D97-AF65-F5344CB8AC3E}">
        <p14:creationId xmlns:p14="http://schemas.microsoft.com/office/powerpoint/2010/main" val="16725959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Humby’s</a:t>
            </a:r>
            <a:r>
              <a:rPr lang="en-GB" dirty="0"/>
              <a:t> Scoring 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If a customer gains a benefit then the benefit will become an aspiration for their friends etc.</a:t>
            </a:r>
          </a:p>
          <a:p>
            <a:r>
              <a:rPr lang="en-GB" sz="2400" dirty="0"/>
              <a:t>When is the benefit obvious to the customer?</a:t>
            </a:r>
          </a:p>
          <a:p>
            <a:r>
              <a:rPr lang="en-GB" sz="2400" dirty="0"/>
              <a:t>How many points do you have to accrue to gain a benefit?</a:t>
            </a:r>
          </a:p>
          <a:p>
            <a:r>
              <a:rPr lang="en-GB" sz="2400" dirty="0"/>
              <a:t>Is it at the top when you may gain most benefit- Accor membership example.</a:t>
            </a:r>
          </a:p>
          <a:p>
            <a:r>
              <a:rPr lang="en-GB" sz="2400" dirty="0"/>
              <a:t>The most important part is at the bottom of the loyalty ladder- need to ensure you build the relationship.</a:t>
            </a:r>
          </a:p>
        </p:txBody>
      </p:sp>
    </p:spTree>
    <p:extLst>
      <p:ext uri="{BB962C8B-B14F-4D97-AF65-F5344CB8AC3E}">
        <p14:creationId xmlns:p14="http://schemas.microsoft.com/office/powerpoint/2010/main" val="4242211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Segmentation</a:t>
            </a:r>
          </a:p>
        </p:txBody>
      </p:sp>
      <p:sp>
        <p:nvSpPr>
          <p:cNvPr id="141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1472" y="2017713"/>
            <a:ext cx="8383616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/>
              <a:t>Which customers should we invest in/ aim to have a relationship with?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Which should we neglect/dis-connect with?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Companies do not always want each and every consumer- do not fit with their strategy ?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Marketers need to know who to try to engage in the relationship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A segmented market can maximise profitability and target relationships- reduce marketing and admin. costs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Makes marketing more manageable and helps provide focus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Segmentation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do we identify which segmentation strategy will best work for the organisation- Data collection/analysis on current/prospective customers.</a:t>
            </a:r>
          </a:p>
          <a:p>
            <a:r>
              <a:rPr lang="en-GB" dirty="0"/>
              <a:t>Evaluation of our ‘competitors’ segmentation strategies.</a:t>
            </a:r>
          </a:p>
          <a:p>
            <a:r>
              <a:rPr lang="en-GB" dirty="0"/>
              <a:t>How can we use this information to start/continue/improve CRM.</a:t>
            </a:r>
          </a:p>
        </p:txBody>
      </p:sp>
    </p:spTree>
    <p:extLst>
      <p:ext uri="{BB962C8B-B14F-4D97-AF65-F5344CB8AC3E}">
        <p14:creationId xmlns:p14="http://schemas.microsoft.com/office/powerpoint/2010/main" val="2467959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Segmentation Strategy</a:t>
            </a:r>
          </a:p>
        </p:txBody>
      </p:sp>
      <p:sp>
        <p:nvSpPr>
          <p:cNvPr id="150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1472" y="2017713"/>
            <a:ext cx="8383616" cy="4114800"/>
          </a:xfrm>
        </p:spPr>
        <p:txBody>
          <a:bodyPr/>
          <a:lstStyle/>
          <a:p>
            <a:r>
              <a:rPr lang="en-GB" sz="1800" dirty="0"/>
              <a:t>Porter’s (1980) Generic Strategies</a:t>
            </a:r>
          </a:p>
          <a:p>
            <a:pPr lvl="1"/>
            <a:r>
              <a:rPr lang="en-GB" sz="1800" dirty="0"/>
              <a:t>Cost leadership - This strategy involves the firm winning market share by appealing to cost-conscious or price-sensitive customers-ALDI/LIDL.</a:t>
            </a:r>
          </a:p>
          <a:p>
            <a:pPr lvl="1"/>
            <a:r>
              <a:rPr lang="en-GB" sz="1800" dirty="0"/>
              <a:t>Focus - In adopting a narrow focus, the company ideally focuses on a few target markets (also called a segmentation strategy or niche strategy)- Chanel Haute Couture. </a:t>
            </a:r>
          </a:p>
          <a:p>
            <a:pPr lvl="1"/>
            <a:r>
              <a:rPr lang="en-GB" sz="1800" dirty="0"/>
              <a:t>Differentiation - Differentiate the products in some way in order to compete successfully. Examples of the successful use of a differentiation strategy are  Mercedes-Benz automobiles.</a:t>
            </a:r>
          </a:p>
          <a:p>
            <a:r>
              <a:rPr lang="en-GB" sz="1800" dirty="0"/>
              <a:t>Being stuck in the middle - fatal for competitive advantage and loss of customer satisfaction, trust and loyalty.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Targeting</a:t>
            </a:r>
          </a:p>
        </p:txBody>
      </p:sp>
      <p:sp>
        <p:nvSpPr>
          <p:cNvPr id="146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dirty="0"/>
              <a:t>How many segments to aim at</a:t>
            </a:r>
          </a:p>
          <a:p>
            <a:r>
              <a:rPr lang="en-GB" sz="2400" dirty="0"/>
              <a:t>How to reach these segments</a:t>
            </a:r>
          </a:p>
          <a:p>
            <a:r>
              <a:rPr lang="en-GB" sz="2400" dirty="0"/>
              <a:t>There are 3 main types of targeting</a:t>
            </a:r>
          </a:p>
          <a:p>
            <a:pPr lvl="1"/>
            <a:r>
              <a:rPr lang="en-GB" sz="2400" dirty="0"/>
              <a:t>Undifferentiated-sending the same promotional message to all.</a:t>
            </a:r>
          </a:p>
          <a:p>
            <a:pPr lvl="1"/>
            <a:r>
              <a:rPr lang="en-GB" sz="2400" dirty="0"/>
              <a:t>Concentrated-design a promotional message that suits a single  specific segment.</a:t>
            </a:r>
          </a:p>
          <a:p>
            <a:pPr lvl="1"/>
            <a:r>
              <a:rPr lang="en-GB" sz="2400" dirty="0"/>
              <a:t>Differentiated-design more than one promotional message, with each communicating different benefits.</a:t>
            </a:r>
          </a:p>
        </p:txBody>
      </p:sp>
    </p:spTree>
    <p:extLst>
      <p:ext uri="{BB962C8B-B14F-4D97-AF65-F5344CB8AC3E}">
        <p14:creationId xmlns:p14="http://schemas.microsoft.com/office/powerpoint/2010/main" val="781995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4CE46-2E94-4446-99EE-ABDE615F7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2AF2F-14F6-4817-B1BF-712083C515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CRM is an important activity within organisations.</a:t>
            </a:r>
          </a:p>
          <a:p>
            <a:r>
              <a:rPr lang="en-GB" dirty="0"/>
              <a:t>It involves using organisation resources to bring about results.</a:t>
            </a:r>
          </a:p>
          <a:p>
            <a:r>
              <a:rPr lang="en-GB" dirty="0"/>
              <a:t>It is an expense but can bring increased ‘profit’ or ‘survival’ in a competitive market.</a:t>
            </a:r>
          </a:p>
          <a:p>
            <a:r>
              <a:rPr lang="en-GB" dirty="0"/>
              <a:t>REMEMBER-</a:t>
            </a:r>
          </a:p>
        </p:txBody>
      </p:sp>
    </p:spTree>
    <p:extLst>
      <p:ext uri="{BB962C8B-B14F-4D97-AF65-F5344CB8AC3E}">
        <p14:creationId xmlns:p14="http://schemas.microsoft.com/office/powerpoint/2010/main" val="18011061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DA292EA7-E2E9-43F5-A452-116081E24F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Customer Issues</a:t>
            </a:r>
            <a:endParaRPr lang="en-US" dirty="0"/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08A3D1F7-A680-4A81-8177-6090BD8DDDD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557338"/>
            <a:ext cx="8229600" cy="4538662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/>
              <a:t>Customers do not have problems or complaints, they have issues……….</a:t>
            </a:r>
          </a:p>
          <a:p>
            <a:pPr eaLnBrk="1" hangingPunct="1">
              <a:defRPr/>
            </a:pPr>
            <a:r>
              <a:rPr lang="en-GB" dirty="0"/>
              <a:t>Every customer issue is an opportunity for us to use our excellent customer service skills to WOW the customer by exceeding their expectations</a:t>
            </a:r>
          </a:p>
          <a:p>
            <a:pPr eaLnBrk="1" hangingPunct="1">
              <a:defRPr/>
            </a:pPr>
            <a:r>
              <a:rPr lang="en-GB" dirty="0"/>
              <a:t>3 stages – Customer Issue, Opportunity, Excellence</a:t>
            </a:r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B6F469E5-8F54-4680-A31E-3C97E66827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Developing a Relationship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C8BAA43D-39E6-440A-9EBA-0867C0DD39E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READ THE CUSTOMER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QUESTION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LISTEN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CHECK SATISFACTION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MAKE REALISTIC PROMISES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LOOK FOR OPPORTUNITIES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USE YOUR CREATIVITY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EXCEED EXPECTATIONS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CONSIDER COSTS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THINK SHORT AND LONG TERM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800" dirty="0"/>
          </a:p>
          <a:p>
            <a:pPr eaLnBrk="1" hangingPunct="1">
              <a:lnSpc>
                <a:spcPct val="80000"/>
              </a:lnSpc>
              <a:defRPr/>
            </a:pP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D9BE7449-0CC2-429C-B460-695833A545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The customer wants- RAVE!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995147E3-9140-4483-A155-842EAFA80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RESPECT</a:t>
            </a:r>
          </a:p>
          <a:p>
            <a:pPr eaLnBrk="1" hangingPunct="1">
              <a:defRPr/>
            </a:pPr>
            <a:r>
              <a:rPr lang="en-GB"/>
              <a:t>APPRECIATE</a:t>
            </a:r>
          </a:p>
          <a:p>
            <a:pPr eaLnBrk="1" hangingPunct="1">
              <a:defRPr/>
            </a:pPr>
            <a:r>
              <a:rPr lang="en-GB"/>
              <a:t>VALUE</a:t>
            </a:r>
          </a:p>
          <a:p>
            <a:pPr eaLnBrk="1" hangingPunct="1">
              <a:defRPr/>
            </a:pPr>
            <a:r>
              <a:rPr lang="en-GB"/>
              <a:t>EVERYONE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44451484-789E-42BC-91A2-849A9B59B8F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The Organisation </a:t>
            </a:r>
            <a:r>
              <a:rPr lang="en-GB"/>
              <a:t>needs to - PECA</a:t>
            </a:r>
            <a:endParaRPr lang="en-GB" dirty="0"/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5D4213DF-46D8-4052-96CB-280EAE69C27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1981200"/>
            <a:ext cx="8686800" cy="4114800"/>
          </a:xfrm>
        </p:spPr>
        <p:txBody>
          <a:bodyPr/>
          <a:lstStyle/>
          <a:p>
            <a:pPr eaLnBrk="1" hangingPunct="1">
              <a:defRPr/>
            </a:pPr>
            <a:r>
              <a:rPr lang="en-GB"/>
              <a:t>Keep up your PECA when dealing with issues</a:t>
            </a:r>
          </a:p>
          <a:p>
            <a:pPr eaLnBrk="1" hangingPunct="1">
              <a:defRPr/>
            </a:pPr>
            <a:endParaRPr lang="en-GB"/>
          </a:p>
          <a:p>
            <a:pPr eaLnBrk="1" hangingPunct="1">
              <a:defRPr/>
            </a:pPr>
            <a:r>
              <a:rPr lang="en-GB"/>
              <a:t>Pay attention</a:t>
            </a:r>
          </a:p>
          <a:p>
            <a:pPr eaLnBrk="1" hangingPunct="1">
              <a:defRPr/>
            </a:pPr>
            <a:r>
              <a:rPr lang="en-GB"/>
              <a:t>Empathy</a:t>
            </a:r>
          </a:p>
          <a:p>
            <a:pPr eaLnBrk="1" hangingPunct="1">
              <a:defRPr/>
            </a:pPr>
            <a:r>
              <a:rPr lang="en-GB"/>
              <a:t>Clarify</a:t>
            </a:r>
          </a:p>
          <a:p>
            <a:pPr eaLnBrk="1" hangingPunct="1">
              <a:defRPr/>
            </a:pPr>
            <a:r>
              <a:rPr lang="en-GB"/>
              <a:t>Act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DB09E-823B-48A0-AB49-6067133F35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22A08-8B0F-46F8-9207-04F600B2BA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Customers wants and needs change . Price is not always the reason the customer decides to purchase.</a:t>
            </a:r>
          </a:p>
          <a:p>
            <a:r>
              <a:rPr lang="en-GB" sz="2400" dirty="0"/>
              <a:t>To engage with an organisation- customers also today look for organisations that offer – good quality, have ethical and sustainability policies that they demonstrate – part of their mission/aim/objective/values/culture.</a:t>
            </a:r>
          </a:p>
          <a:p>
            <a:r>
              <a:rPr lang="en-GB" sz="2400" dirty="0"/>
              <a:t>To start/maintain/enhance the relationship organisations need to recognise what the customer wants, does it want to offer this and are they worth </a:t>
            </a:r>
            <a:r>
              <a:rPr lang="en-GB" sz="2400"/>
              <a:t>the effort.</a:t>
            </a:r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6218018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997</TotalTime>
  <Words>759</Words>
  <Application>Microsoft Office PowerPoint</Application>
  <PresentationFormat>On-screen Show (4:3)</PresentationFormat>
  <Paragraphs>97</Paragraphs>
  <Slides>18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Tahoma</vt:lpstr>
      <vt:lpstr>Wingdings</vt:lpstr>
      <vt:lpstr>Blends</vt:lpstr>
      <vt:lpstr>Understanding and engaging in the customer experience</vt:lpstr>
      <vt:lpstr>Objectives for CRM </vt:lpstr>
      <vt:lpstr>The Loyalty Ladder</vt:lpstr>
      <vt:lpstr>PowerPoint Presentation</vt:lpstr>
      <vt:lpstr>The Loyalty Ladder</vt:lpstr>
      <vt:lpstr>CRM Life Cycle</vt:lpstr>
      <vt:lpstr>Reichheld’s Research</vt:lpstr>
      <vt:lpstr>Humby’s Scoring Points</vt:lpstr>
      <vt:lpstr>Segmentation</vt:lpstr>
      <vt:lpstr>Segmentation Strategies</vt:lpstr>
      <vt:lpstr>Segmentation Strategy</vt:lpstr>
      <vt:lpstr>Targeting</vt:lpstr>
      <vt:lpstr>Conclusion</vt:lpstr>
      <vt:lpstr>Customer Issues</vt:lpstr>
      <vt:lpstr>Developing a Relationship</vt:lpstr>
      <vt:lpstr>The customer wants- RAVE!</vt:lpstr>
      <vt:lpstr>The Organisation needs to - PECA</vt:lpstr>
      <vt:lpstr>PowerPoint Presentation</vt:lpstr>
    </vt:vector>
  </TitlesOfParts>
  <Company>Dash Training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Management 1: Analysis and Planning</dc:title>
  <dc:creator>Diane Prosser</dc:creator>
  <cp:lastModifiedBy>Maria Heffernan</cp:lastModifiedBy>
  <cp:revision>52</cp:revision>
  <cp:lastPrinted>2020-05-12T14:32:08Z</cp:lastPrinted>
  <dcterms:created xsi:type="dcterms:W3CDTF">2001-08-15T11:05:44Z</dcterms:created>
  <dcterms:modified xsi:type="dcterms:W3CDTF">2021-02-07T13:19:13Z</dcterms:modified>
</cp:coreProperties>
</file>