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73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88163" cy="100187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njinder Kaur" initials="MK" lastIdx="1" clrIdx="0">
    <p:extLst>
      <p:ext uri="{19B8F6BF-5375-455C-9EA6-DF929625EA0E}">
        <p15:presenceInfo xmlns:p15="http://schemas.microsoft.com/office/powerpoint/2012/main" userId="e273dd6e5ce59a0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93B83F7-7CCE-4722-B599-71A3D28566CC}" v="30" dt="2021-09-27T07:59:52.2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7" autoAdjust="0"/>
    <p:restoredTop sz="87718" autoAdjust="0"/>
  </p:normalViewPr>
  <p:slideViewPr>
    <p:cSldViewPr snapToGrid="0">
      <p:cViewPr varScale="1">
        <p:scale>
          <a:sx n="60" d="100"/>
          <a:sy n="60" d="100"/>
        </p:scale>
        <p:origin x="90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njinder Kaur" userId="e273dd6e5ce59a06" providerId="LiveId" clId="{A93B83F7-7CCE-4722-B599-71A3D28566CC}"/>
    <pc:docChg chg="custSel modSld">
      <pc:chgData name="Manjinder Kaur" userId="e273dd6e5ce59a06" providerId="LiveId" clId="{A93B83F7-7CCE-4722-B599-71A3D28566CC}" dt="2021-09-27T07:59:52.238" v="64"/>
      <pc:docMkLst>
        <pc:docMk/>
      </pc:docMkLst>
      <pc:sldChg chg="addSp delSp modSp modTransition modAnim">
        <pc:chgData name="Manjinder Kaur" userId="e273dd6e5ce59a06" providerId="LiveId" clId="{A93B83F7-7CCE-4722-B599-71A3D28566CC}" dt="2021-09-27T07:43:15.216" v="62"/>
        <pc:sldMkLst>
          <pc:docMk/>
          <pc:sldMk cId="995776438" sldId="256"/>
        </pc:sldMkLst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995776438" sldId="256"/>
            <ac:picMk id="7" creationId="{3FC6092B-042A-45E8-A084-8E0ADBB918BB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995776438" sldId="256"/>
            <ac:picMk id="7" creationId="{49278A0C-08C2-4ABE-9D6B-950F8F69B52B}"/>
          </ac:picMkLst>
        </pc:picChg>
      </pc:sldChg>
      <pc:sldChg chg="addSp delSp modSp mod modTransition modAnim">
        <pc:chgData name="Manjinder Kaur" userId="e273dd6e5ce59a06" providerId="LiveId" clId="{A93B83F7-7CCE-4722-B599-71A3D28566CC}" dt="2021-09-27T07:43:15.216" v="62"/>
        <pc:sldMkLst>
          <pc:docMk/>
          <pc:sldMk cId="1707211016" sldId="257"/>
        </pc:sldMkLst>
        <pc:spChg chg="mod">
          <ac:chgData name="Manjinder Kaur" userId="e273dd6e5ce59a06" providerId="LiveId" clId="{A93B83F7-7CCE-4722-B599-71A3D28566CC}" dt="2021-09-27T00:48:32.385" v="12" actId="14100"/>
          <ac:spMkLst>
            <pc:docMk/>
            <pc:sldMk cId="1707211016" sldId="257"/>
            <ac:spMk id="3" creationId="{49FCC510-8920-4B32-A1BE-788A283B3728}"/>
          </ac:spMkLst>
        </pc:spChg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1707211016" sldId="257"/>
            <ac:picMk id="6" creationId="{4AC85D93-A60C-4659-BB01-227156601D90}"/>
          </ac:picMkLst>
        </pc:picChg>
        <pc:picChg chg="del">
          <ac:chgData name="Manjinder Kaur" userId="e273dd6e5ce59a06" providerId="LiveId" clId="{A93B83F7-7CCE-4722-B599-71A3D28566CC}" dt="2021-09-27T00:48:10.394" v="8" actId="21"/>
          <ac:picMkLst>
            <pc:docMk/>
            <pc:sldMk cId="1707211016" sldId="257"/>
            <ac:picMk id="6" creationId="{848C9577-A631-4065-B3AC-04C03D32D715}"/>
          </ac:picMkLst>
        </pc:picChg>
        <pc:picChg chg="del mod">
          <ac:chgData name="Manjinder Kaur" userId="e273dd6e5ce59a06" providerId="LiveId" clId="{A93B83F7-7CCE-4722-B599-71A3D28566CC}" dt="2021-09-27T00:47:54.986" v="6" actId="21"/>
          <ac:picMkLst>
            <pc:docMk/>
            <pc:sldMk cId="1707211016" sldId="257"/>
            <ac:picMk id="7" creationId="{0C77F340-CDAA-4F10-BB8E-1BE74D4F3A66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1707211016" sldId="257"/>
            <ac:picMk id="8" creationId="{2E36A19C-EF6C-46CE-A89F-0108154A47CE}"/>
          </ac:picMkLst>
        </pc:picChg>
      </pc:sldChg>
      <pc:sldChg chg="addSp delSp modSp modTransition modAnim">
        <pc:chgData name="Manjinder Kaur" userId="e273dd6e5ce59a06" providerId="LiveId" clId="{A93B83F7-7CCE-4722-B599-71A3D28566CC}" dt="2021-09-27T07:43:15.216" v="62"/>
        <pc:sldMkLst>
          <pc:docMk/>
          <pc:sldMk cId="1247997351" sldId="258"/>
        </pc:sldMkLst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1247997351" sldId="258"/>
            <ac:picMk id="3" creationId="{2DFFDDDD-29EE-42FC-9D97-973E58C14FCC}"/>
          </ac:picMkLst>
        </pc:picChg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1247997351" sldId="258"/>
            <ac:picMk id="3" creationId="{549CE045-7494-43EA-98D1-C1940D96D8CA}"/>
          </ac:picMkLst>
        </pc:picChg>
      </pc:sldChg>
      <pc:sldChg chg="addSp delSp modSp modTransition modAnim">
        <pc:chgData name="Manjinder Kaur" userId="e273dd6e5ce59a06" providerId="LiveId" clId="{A93B83F7-7CCE-4722-B599-71A3D28566CC}" dt="2021-09-27T07:43:15.216" v="62"/>
        <pc:sldMkLst>
          <pc:docMk/>
          <pc:sldMk cId="1117432516" sldId="259"/>
        </pc:sldMkLst>
        <pc:picChg chg="add del mod">
          <ac:chgData name="Manjinder Kaur" userId="e273dd6e5ce59a06" providerId="LiveId" clId="{A93B83F7-7CCE-4722-B599-71A3D28566CC}" dt="2021-09-27T02:14:02.496" v="59"/>
          <ac:picMkLst>
            <pc:docMk/>
            <pc:sldMk cId="1117432516" sldId="259"/>
            <ac:picMk id="7" creationId="{0FC77C3D-FB66-41F6-8CE1-A3A07E1D6EB5}"/>
          </ac:picMkLst>
        </pc:picChg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1117432516" sldId="259"/>
            <ac:picMk id="7" creationId="{6F98B178-447D-4772-BFB6-60FC4C88B6EA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1117432516" sldId="259"/>
            <ac:picMk id="9" creationId="{AD140254-B3B0-4756-B0F5-AFD3D21FF887}"/>
          </ac:picMkLst>
        </pc:picChg>
      </pc:sldChg>
      <pc:sldChg chg="addSp delSp modSp modTransition modAnim">
        <pc:chgData name="Manjinder Kaur" userId="e273dd6e5ce59a06" providerId="LiveId" clId="{A93B83F7-7CCE-4722-B599-71A3D28566CC}" dt="2021-09-27T07:43:15.216" v="62"/>
        <pc:sldMkLst>
          <pc:docMk/>
          <pc:sldMk cId="2354150378" sldId="261"/>
        </pc:sldMkLst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2354150378" sldId="261"/>
            <ac:picMk id="3" creationId="{5F47AB95-17A0-444D-8BB5-67931CBD331C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2354150378" sldId="261"/>
            <ac:picMk id="3" creationId="{C73A5331-2352-4CFC-AED5-E276A2085572}"/>
          </ac:picMkLst>
        </pc:picChg>
      </pc:sldChg>
      <pc:sldChg chg="addSp delSp modSp modTransition modAnim">
        <pc:chgData name="Manjinder Kaur" userId="e273dd6e5ce59a06" providerId="LiveId" clId="{A93B83F7-7CCE-4722-B599-71A3D28566CC}" dt="2021-09-27T07:59:52.238" v="64"/>
        <pc:sldMkLst>
          <pc:docMk/>
          <pc:sldMk cId="3282950732" sldId="262"/>
        </pc:sldMkLst>
        <pc:picChg chg="add del mod">
          <ac:chgData name="Manjinder Kaur" userId="e273dd6e5ce59a06" providerId="LiveId" clId="{A93B83F7-7CCE-4722-B599-71A3D28566CC}" dt="2021-09-27T07:43:18.742" v="63"/>
          <ac:picMkLst>
            <pc:docMk/>
            <pc:sldMk cId="3282950732" sldId="262"/>
            <ac:picMk id="6" creationId="{31105C2D-E6BE-4E42-8B4C-02B017B56259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3282950732" sldId="262"/>
            <ac:picMk id="6" creationId="{495E25A0-81A2-483E-A7CD-C04A6234C3F3}"/>
          </ac:picMkLst>
        </pc:picChg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3282950732" sldId="262"/>
            <ac:picMk id="7" creationId="{789F743D-DE81-4D42-85EB-A657CF10B2BD}"/>
          </ac:picMkLst>
        </pc:picChg>
      </pc:sldChg>
      <pc:sldChg chg="addSp delSp modSp modTransition modAnim">
        <pc:chgData name="Manjinder Kaur" userId="e273dd6e5ce59a06" providerId="LiveId" clId="{A93B83F7-7CCE-4722-B599-71A3D28566CC}" dt="2021-09-27T07:59:52.238" v="64"/>
        <pc:sldMkLst>
          <pc:docMk/>
          <pc:sldMk cId="2091044242" sldId="263"/>
        </pc:sldMkLst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2091044242" sldId="263"/>
            <ac:picMk id="3" creationId="{0A82861D-88C0-435F-8F32-C482363347BE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2091044242" sldId="263"/>
            <ac:picMk id="3" creationId="{6FBD2D2C-145C-4399-86A5-AA62107ED119}"/>
          </ac:picMkLst>
        </pc:picChg>
      </pc:sldChg>
      <pc:sldChg chg="addSp delSp modSp mod modTransition modAnim">
        <pc:chgData name="Manjinder Kaur" userId="e273dd6e5ce59a06" providerId="LiveId" clId="{A93B83F7-7CCE-4722-B599-71A3D28566CC}" dt="2021-09-27T07:59:52.238" v="64"/>
        <pc:sldMkLst>
          <pc:docMk/>
          <pc:sldMk cId="3304066759" sldId="264"/>
        </pc:sldMkLst>
        <pc:spChg chg="del">
          <ac:chgData name="Manjinder Kaur" userId="e273dd6e5ce59a06" providerId="LiveId" clId="{A93B83F7-7CCE-4722-B599-71A3D28566CC}" dt="2021-09-27T00:55:11.912" v="23" actId="478"/>
          <ac:spMkLst>
            <pc:docMk/>
            <pc:sldMk cId="3304066759" sldId="264"/>
            <ac:spMk id="3" creationId="{4456D65E-ED6F-425F-9EEC-17C379A9F80F}"/>
          </ac:spMkLst>
        </pc:spChg>
        <pc:spChg chg="add del mod">
          <ac:chgData name="Manjinder Kaur" userId="e273dd6e5ce59a06" providerId="LiveId" clId="{A93B83F7-7CCE-4722-B599-71A3D28566CC}" dt="2021-09-27T00:55:15.698" v="24" actId="478"/>
          <ac:spMkLst>
            <pc:docMk/>
            <pc:sldMk cId="3304066759" sldId="264"/>
            <ac:spMk id="10" creationId="{5F3C8E32-9ECE-45BA-9121-A38F10AC613C}"/>
          </ac:spMkLst>
        </pc:spChg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3304066759" sldId="264"/>
            <ac:picMk id="3" creationId="{1CADE347-A65A-4DD0-B2DA-C01BBB84D3C1}"/>
          </ac:picMkLst>
        </pc:picChg>
        <pc:picChg chg="mod">
          <ac:chgData name="Manjinder Kaur" userId="e273dd6e5ce59a06" providerId="LiveId" clId="{A93B83F7-7CCE-4722-B599-71A3D28566CC}" dt="2021-09-27T00:55:59.991" v="35" actId="14100"/>
          <ac:picMkLst>
            <pc:docMk/>
            <pc:sldMk cId="3304066759" sldId="264"/>
            <ac:picMk id="6" creationId="{B036A7FA-2355-4130-998F-853B46EF46B0}"/>
          </ac:picMkLst>
        </pc:picChg>
        <pc:picChg chg="mod">
          <ac:chgData name="Manjinder Kaur" userId="e273dd6e5ce59a06" providerId="LiveId" clId="{A93B83F7-7CCE-4722-B599-71A3D28566CC}" dt="2021-09-27T00:55:55.199" v="34" actId="14100"/>
          <ac:picMkLst>
            <pc:docMk/>
            <pc:sldMk cId="3304066759" sldId="264"/>
            <ac:picMk id="7" creationId="{845218E2-7A46-42F9-9816-3FA3583C81AB}"/>
          </ac:picMkLst>
        </pc:picChg>
        <pc:picChg chg="mod">
          <ac:chgData name="Manjinder Kaur" userId="e273dd6e5ce59a06" providerId="LiveId" clId="{A93B83F7-7CCE-4722-B599-71A3D28566CC}" dt="2021-09-27T00:56:07.676" v="36" actId="14100"/>
          <ac:picMkLst>
            <pc:docMk/>
            <pc:sldMk cId="3304066759" sldId="264"/>
            <ac:picMk id="8" creationId="{3B55B0AC-7724-42C7-BB83-2508FCB277B3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3304066759" sldId="264"/>
            <ac:picMk id="11" creationId="{096D8DB8-8B3B-41C1-BABE-0D422FE934E6}"/>
          </ac:picMkLst>
        </pc:picChg>
      </pc:sldChg>
      <pc:sldChg chg="addSp delSp modSp mod modTransition modAnim">
        <pc:chgData name="Manjinder Kaur" userId="e273dd6e5ce59a06" providerId="LiveId" clId="{A93B83F7-7CCE-4722-B599-71A3D28566CC}" dt="2021-09-27T07:59:52.238" v="64"/>
        <pc:sldMkLst>
          <pc:docMk/>
          <pc:sldMk cId="545325248" sldId="265"/>
        </pc:sldMkLst>
        <pc:spChg chg="del">
          <ac:chgData name="Manjinder Kaur" userId="e273dd6e5ce59a06" providerId="LiveId" clId="{A93B83F7-7CCE-4722-B599-71A3D28566CC}" dt="2021-09-27T00:57:33.132" v="37" actId="478"/>
          <ac:spMkLst>
            <pc:docMk/>
            <pc:sldMk cId="545325248" sldId="265"/>
            <ac:spMk id="3" creationId="{4A712681-5388-4B46-B26D-B13ED99BF495}"/>
          </ac:spMkLst>
        </pc:spChg>
        <pc:spChg chg="add del mod">
          <ac:chgData name="Manjinder Kaur" userId="e273dd6e5ce59a06" providerId="LiveId" clId="{A93B83F7-7CCE-4722-B599-71A3D28566CC}" dt="2021-09-27T00:57:36.082" v="38" actId="478"/>
          <ac:spMkLst>
            <pc:docMk/>
            <pc:sldMk cId="545325248" sldId="265"/>
            <ac:spMk id="10" creationId="{2DCEC627-F886-4827-A755-3F6A95D4BC45}"/>
          </ac:spMkLst>
        </pc:spChg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545325248" sldId="265"/>
            <ac:picMk id="3" creationId="{90F346BD-EAD4-43C5-A9C4-090384A3DBC7}"/>
          </ac:picMkLst>
        </pc:picChg>
        <pc:picChg chg="mod">
          <ac:chgData name="Manjinder Kaur" userId="e273dd6e5ce59a06" providerId="LiveId" clId="{A93B83F7-7CCE-4722-B599-71A3D28566CC}" dt="2021-09-27T00:58:07.071" v="47" actId="1076"/>
          <ac:picMkLst>
            <pc:docMk/>
            <pc:sldMk cId="545325248" sldId="265"/>
            <ac:picMk id="6" creationId="{EFD1157A-28C8-4652-B26B-441106DD203B}"/>
          </ac:picMkLst>
        </pc:picChg>
        <pc:picChg chg="mod">
          <ac:chgData name="Manjinder Kaur" userId="e273dd6e5ce59a06" providerId="LiveId" clId="{A93B83F7-7CCE-4722-B599-71A3D28566CC}" dt="2021-09-27T00:57:49.119" v="42" actId="1076"/>
          <ac:picMkLst>
            <pc:docMk/>
            <pc:sldMk cId="545325248" sldId="265"/>
            <ac:picMk id="7" creationId="{70273927-66DD-4FB9-B4E3-1FB685C2617D}"/>
          </ac:picMkLst>
        </pc:picChg>
        <pc:picChg chg="mod">
          <ac:chgData name="Manjinder Kaur" userId="e273dd6e5ce59a06" providerId="LiveId" clId="{A93B83F7-7CCE-4722-B599-71A3D28566CC}" dt="2021-09-27T00:58:10.701" v="48" actId="14100"/>
          <ac:picMkLst>
            <pc:docMk/>
            <pc:sldMk cId="545325248" sldId="265"/>
            <ac:picMk id="8" creationId="{C73D5F95-14B2-40E3-A870-945047CC3C90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545325248" sldId="265"/>
            <ac:picMk id="11" creationId="{EE0A8C69-E702-4C93-B710-01F1615ED354}"/>
          </ac:picMkLst>
        </pc:picChg>
      </pc:sldChg>
      <pc:sldChg chg="addSp modSp modTransition">
        <pc:chgData name="Manjinder Kaur" userId="e273dd6e5ce59a06" providerId="LiveId" clId="{A93B83F7-7CCE-4722-B599-71A3D28566CC}" dt="2021-09-27T07:59:52.238" v="64"/>
        <pc:sldMkLst>
          <pc:docMk/>
          <pc:sldMk cId="1303776583" sldId="266"/>
        </pc:sldMkLst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1303776583" sldId="266"/>
            <ac:picMk id="6" creationId="{28B1909A-7E7F-408B-A764-CA886B3F0E56}"/>
          </ac:picMkLst>
        </pc:picChg>
      </pc:sldChg>
      <pc:sldChg chg="addSp modSp modTransition">
        <pc:chgData name="Manjinder Kaur" userId="e273dd6e5ce59a06" providerId="LiveId" clId="{A93B83F7-7CCE-4722-B599-71A3D28566CC}" dt="2021-09-27T07:59:52.238" v="64"/>
        <pc:sldMkLst>
          <pc:docMk/>
          <pc:sldMk cId="4037082400" sldId="267"/>
        </pc:sldMkLst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4037082400" sldId="267"/>
            <ac:picMk id="6" creationId="{6E42F534-3C65-452F-B8E0-1D9C33687D55}"/>
          </ac:picMkLst>
        </pc:picChg>
      </pc:sldChg>
      <pc:sldChg chg="addSp modSp modTransition">
        <pc:chgData name="Manjinder Kaur" userId="e273dd6e5ce59a06" providerId="LiveId" clId="{A93B83F7-7CCE-4722-B599-71A3D28566CC}" dt="2021-09-27T07:59:52.238" v="64"/>
        <pc:sldMkLst>
          <pc:docMk/>
          <pc:sldMk cId="3287488029" sldId="268"/>
        </pc:sldMkLst>
        <pc:picChg chg="add mod">
          <ac:chgData name="Manjinder Kaur" userId="e273dd6e5ce59a06" providerId="LiveId" clId="{A93B83F7-7CCE-4722-B599-71A3D28566CC}" dt="2021-09-27T07:59:52.238" v="64"/>
          <ac:picMkLst>
            <pc:docMk/>
            <pc:sldMk cId="3287488029" sldId="268"/>
            <ac:picMk id="6" creationId="{818C6595-E431-471B-9ACD-9321D5F068BF}"/>
          </ac:picMkLst>
        </pc:picChg>
      </pc:sldChg>
      <pc:sldChg chg="addSp delSp modSp mod modTransition modAnim">
        <pc:chgData name="Manjinder Kaur" userId="e273dd6e5ce59a06" providerId="LiveId" clId="{A93B83F7-7CCE-4722-B599-71A3D28566CC}" dt="2021-09-27T07:43:15.216" v="62"/>
        <pc:sldMkLst>
          <pc:docMk/>
          <pc:sldMk cId="3390097706" sldId="273"/>
        </pc:sldMkLst>
        <pc:spChg chg="del mod">
          <ac:chgData name="Manjinder Kaur" userId="e273dd6e5ce59a06" providerId="LiveId" clId="{A93B83F7-7CCE-4722-B599-71A3D28566CC}" dt="2021-09-27T00:48:53.685" v="15" actId="478"/>
          <ac:spMkLst>
            <pc:docMk/>
            <pc:sldMk cId="3390097706" sldId="273"/>
            <ac:spMk id="3" creationId="{3CEC8568-32E9-402B-B1C6-26BAA04C0118}"/>
          </ac:spMkLst>
        </pc:spChg>
        <pc:picChg chg="add mod">
          <ac:chgData name="Manjinder Kaur" userId="e273dd6e5ce59a06" providerId="LiveId" clId="{A93B83F7-7CCE-4722-B599-71A3D28566CC}" dt="2021-09-27T07:43:15.216" v="62"/>
          <ac:picMkLst>
            <pc:docMk/>
            <pc:sldMk cId="3390097706" sldId="273"/>
            <ac:picMk id="3" creationId="{22264707-58DB-4560-9CBA-E4FEB32362A4}"/>
          </ac:picMkLst>
        </pc:picChg>
        <pc:picChg chg="add del mod">
          <ac:chgData name="Manjinder Kaur" userId="e273dd6e5ce59a06" providerId="LiveId" clId="{A93B83F7-7CCE-4722-B599-71A3D28566CC}" dt="2021-09-27T01:58:14.331" v="51"/>
          <ac:picMkLst>
            <pc:docMk/>
            <pc:sldMk cId="3390097706" sldId="273"/>
            <ac:picMk id="6" creationId="{BC6B7AF8-B724-493E-A329-94227325CB41}"/>
          </ac:picMkLst>
        </pc:picChg>
        <pc:picChg chg="add mod">
          <ac:chgData name="Manjinder Kaur" userId="e273dd6e5ce59a06" providerId="LiveId" clId="{A93B83F7-7CCE-4722-B599-71A3D28566CC}" dt="2021-09-27T00:49:10.200" v="21" actId="1076"/>
          <ac:picMkLst>
            <pc:docMk/>
            <pc:sldMk cId="3390097706" sldId="273"/>
            <ac:picMk id="7" creationId="{AE0A5889-F71B-46AA-9AE1-44B4BCA2FB00}"/>
          </ac:picMkLst>
        </pc:picChg>
        <pc:picChg chg="add mod">
          <ac:chgData name="Manjinder Kaur" userId="e273dd6e5ce59a06" providerId="LiveId" clId="{A93B83F7-7CCE-4722-B599-71A3D28566CC}" dt="2021-09-27T00:49:12.102" v="22" actId="1076"/>
          <ac:picMkLst>
            <pc:docMk/>
            <pc:sldMk cId="3390097706" sldId="273"/>
            <ac:picMk id="8" creationId="{4B6B9DAE-EE52-4813-BA96-A31706D3F28D}"/>
          </ac:picMkLst>
        </pc:picChg>
        <pc:picChg chg="add del mod">
          <ac:chgData name="Manjinder Kaur" userId="e273dd6e5ce59a06" providerId="LiveId" clId="{A93B83F7-7CCE-4722-B599-71A3D28566CC}" dt="2021-09-27T02:00:54.932" v="53"/>
          <ac:picMkLst>
            <pc:docMk/>
            <pc:sldMk cId="3390097706" sldId="273"/>
            <ac:picMk id="9" creationId="{F3B10769-EFBF-4345-B021-FF38C38FB163}"/>
          </ac:picMkLst>
        </pc:picChg>
        <pc:picChg chg="add del mod">
          <ac:chgData name="Manjinder Kaur" userId="e273dd6e5ce59a06" providerId="LiveId" clId="{A93B83F7-7CCE-4722-B599-71A3D28566CC}" dt="2021-09-27T02:02:59.593" v="55"/>
          <ac:picMkLst>
            <pc:docMk/>
            <pc:sldMk cId="3390097706" sldId="273"/>
            <ac:picMk id="10" creationId="{FA11E0F1-F09A-4386-95C6-7DBAB453CA83}"/>
          </ac:picMkLst>
        </pc:picChg>
        <pc:picChg chg="add del mod">
          <ac:chgData name="Manjinder Kaur" userId="e273dd6e5ce59a06" providerId="LiveId" clId="{A93B83F7-7CCE-4722-B599-71A3D28566CC}" dt="2021-09-27T02:05:09.242" v="57"/>
          <ac:picMkLst>
            <pc:docMk/>
            <pc:sldMk cId="3390097706" sldId="273"/>
            <ac:picMk id="11" creationId="{6090A73D-C93A-4352-AE10-902A388F794D}"/>
          </ac:picMkLst>
        </pc:picChg>
        <pc:picChg chg="add del mod">
          <ac:chgData name="Manjinder Kaur" userId="e273dd6e5ce59a06" providerId="LiveId" clId="{A93B83F7-7CCE-4722-B599-71A3D28566CC}" dt="2021-09-27T02:37:20.957" v="61"/>
          <ac:picMkLst>
            <pc:docMk/>
            <pc:sldMk cId="3390097706" sldId="273"/>
            <ac:picMk id="12" creationId="{3027AFC5-A065-498E-AE21-52D969B090C1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4E0D67C-6B60-461C-9675-AC25EABA85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6EE289-FF00-453E-A2EB-EA588B293EF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902075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919367-F423-4699-A89B-266EDDB1163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547AC-4283-4263-8CBD-7520A41B400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517063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5BA223-9A9C-4C1B-9AA0-91E4B3CCCB8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902075" y="9517063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0B09CD-6BF7-4536-BBBD-3C6DBC2F7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541743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676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676"/>
          </a:xfrm>
          <a:prstGeom prst="rect">
            <a:avLst/>
          </a:prstGeom>
        </p:spPr>
        <p:txBody>
          <a:bodyPr vert="horz" lIns="96606" tIns="48303" rIns="96606" bIns="48303" rtlCol="0"/>
          <a:lstStyle>
            <a:lvl1pPr algn="r">
              <a:defRPr sz="1300"/>
            </a:lvl1pPr>
          </a:lstStyle>
          <a:p>
            <a:fld id="{63B510A0-85C9-468A-B73F-A2D299ACFB41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06" tIns="48303" rIns="96606" bIns="4830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1506"/>
            <a:ext cx="5510530" cy="3944868"/>
          </a:xfrm>
          <a:prstGeom prst="rect">
            <a:avLst/>
          </a:prstGeom>
        </p:spPr>
        <p:txBody>
          <a:bodyPr vert="horz" lIns="96606" tIns="48303" rIns="96606" bIns="4830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4871" cy="502674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6039"/>
            <a:ext cx="2984871" cy="502674"/>
          </a:xfrm>
          <a:prstGeom prst="rect">
            <a:avLst/>
          </a:prstGeom>
        </p:spPr>
        <p:txBody>
          <a:bodyPr vert="horz" lIns="96606" tIns="48303" rIns="96606" bIns="48303" rtlCol="0" anchor="b"/>
          <a:lstStyle>
            <a:lvl1pPr algn="r">
              <a:defRPr sz="1300"/>
            </a:lvl1pPr>
          </a:lstStyle>
          <a:p>
            <a:fld id="{465DACF7-702B-43CC-B806-8C948797B7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70896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213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462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90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61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285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DACF7-702B-43CC-B806-8C948797B7E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03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3D97CCC9-2F1B-4F67-9C53-051C6E6AF6E0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8A522-F6C6-4740-853C-1384AC998768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D07A9-A96A-4811-803C-475943DBE705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67BC2-080C-42EA-9133-CAE1C9A869AD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E664B-B14A-4EF2-8995-90FC07C89E8D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22BF65-1104-4709-871F-CDAFF9A72195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CB5151-7D81-4B3F-8DFE-3503BDE21042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2C7ED-0444-42A7-9945-31C2AF5D43B7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89C67-3A10-439F-A943-4173817B8CA6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856A9-01E3-4AAA-BBC8-43F4CA3D884D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8EBE7-131A-4ED3-A097-C0F94C8D91C5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F3C072-81EA-4F35-9CF7-894123C653BC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B35DF-2CA6-425C-9599-B78C3BEE49BC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DA6C1-B2D9-4403-B606-71183BCCEF5F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309E7-1FF1-4927-9F3C-08D34C09CA89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1852B2-C52F-435B-BC58-EAC768B47C10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9ADC9-7916-45E5-B769-B8744AA87125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18A79-99C0-4846-9F52-7287AF55A569}" type="datetime1">
              <a:rPr lang="en-US" smtClean="0"/>
              <a:t>9/27/2021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hyperlink" Target="https://www.ncbi.nlm.nih.gov/pubmed/?term=BIANCO%20A%5BAuthor%5D&amp;cauthor=true&amp;cauthor_uid=26284201" TargetMode="External"/><Relationship Id="rId4" Type="http://schemas.openxmlformats.org/officeDocument/2006/relationships/hyperlink" Target="https://www.ncbi.nlm.nih.gov/pubmed/?term=PAOLI%20A%5BAuthor%5D&amp;cauthor=true&amp;cauthor_uid=26284201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0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10" Type="http://schemas.openxmlformats.org/officeDocument/2006/relationships/image" Target="../media/image4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5.jpe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9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notesSlide" Target="../notesSlides/notesSlid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mblo.com/guides/what-are-the-7-ps-of-marketing/" TargetMode="External"/><Relationship Id="rId13" Type="http://schemas.openxmlformats.org/officeDocument/2006/relationships/hyperlink" Target="https://www.medicalnewstoday.com/articles/exercise-and-mental-health-during-covid-19-study-explores-link-trends" TargetMode="External"/><Relationship Id="rId18" Type="http://schemas.openxmlformats.org/officeDocument/2006/relationships/hyperlink" Target="https://www.forbes.com/sites/jesscording/2020/07/13/covid-19-transforming-fitness-industry/?sh=1bcebbc030a7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ir.uitm.edu.my/id/eprint/428/" TargetMode="External"/><Relationship Id="rId12" Type="http://schemas.openxmlformats.org/officeDocument/2006/relationships/hyperlink" Target="https://www.medicalnewstoday.com/authors/robby-berman" TargetMode="External"/><Relationship Id="rId17" Type="http://schemas.openxmlformats.org/officeDocument/2006/relationships/hyperlink" Target="https://www.ft.com/content/8029a3d9-669f-4784-ba8d-216804c3378e" TargetMode="External"/><Relationship Id="rId2" Type="http://schemas.openxmlformats.org/officeDocument/2006/relationships/audio" Target="../media/media11.m4a"/><Relationship Id="rId16" Type="http://schemas.openxmlformats.org/officeDocument/2006/relationships/hyperlink" Target="https://www.bloomberg.com/news/articles/2021-01-19/fitness-industry-may-never-return-to-its-old-ways-after-covid-19" TargetMode="External"/><Relationship Id="rId20" Type="http://schemas.openxmlformats.org/officeDocument/2006/relationships/image" Target="../media/image4.png"/><Relationship Id="rId1" Type="http://schemas.microsoft.com/office/2007/relationships/media" Target="../media/media11.m4a"/><Relationship Id="rId6" Type="http://schemas.openxmlformats.org/officeDocument/2006/relationships/hyperlink" Target="https://www.ncbi.nlm.nih.gov/pmc/articles/PMC4537617/" TargetMode="External"/><Relationship Id="rId11" Type="http://schemas.openxmlformats.org/officeDocument/2006/relationships/hyperlink" Target="https://www.bbc.com/worklife/article/20200504-covid-19-update-quarantine-home-workouts-during-coronavirus" TargetMode="External"/><Relationship Id="rId5" Type="http://schemas.openxmlformats.org/officeDocument/2006/relationships/hyperlink" Target="https://www.ncbi.nlm.nih.gov/pubmed/?term=BIANCO%20A%5BAuthor%5D&amp;cauthor=true&amp;cauthor_uid=26284201" TargetMode="External"/><Relationship Id="rId15" Type="http://schemas.openxmlformats.org/officeDocument/2006/relationships/hyperlink" Target="https://www.bloomberg.com/authors/AUdOqAvfQIE/jackie-davalos" TargetMode="External"/><Relationship Id="rId10" Type="http://schemas.openxmlformats.org/officeDocument/2006/relationships/hyperlink" Target="https://www.bbc.com/worklife/tags/covid-19" TargetMode="External"/><Relationship Id="rId19" Type="http://schemas.openxmlformats.org/officeDocument/2006/relationships/hyperlink" Target="http://eprints.bournemouth.ac.uk/26180/" TargetMode="External"/><Relationship Id="rId4" Type="http://schemas.openxmlformats.org/officeDocument/2006/relationships/hyperlink" Target="https://www.ncbi.nlm.nih.gov/pubmed/?term=PAOLI%20A%5BAuthor%5D&amp;cauthor=true&amp;cauthor_uid=26284201" TargetMode="External"/><Relationship Id="rId9" Type="http://schemas.openxmlformats.org/officeDocument/2006/relationships/hyperlink" Target="https://www.bbc.co.uk/news/technology-55318822" TargetMode="External"/><Relationship Id="rId14" Type="http://schemas.openxmlformats.org/officeDocument/2006/relationships/hyperlink" Target="https://www.cbinsights.com/research/peloton-ipo-investor-analysis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arinainkster.com/post/online-fitness-athletic-training" TargetMode="External"/><Relationship Id="rId13" Type="http://schemas.openxmlformats.org/officeDocument/2006/relationships/hyperlink" Target="https://www.ncbi.nlm.nih.gov/pmc/articles/PMC7673425/" TargetMode="External"/><Relationship Id="rId18" Type="http://schemas.openxmlformats.org/officeDocument/2006/relationships/hyperlink" Target="https://www.thehindu.com/profile/author/Sunalini-Mathew-6830/" TargetMode="External"/><Relationship Id="rId3" Type="http://schemas.openxmlformats.org/officeDocument/2006/relationships/slideLayout" Target="../slideLayouts/slideLayout2.xml"/><Relationship Id="rId21" Type="http://schemas.openxmlformats.org/officeDocument/2006/relationships/hyperlink" Target="http://dl.ucsc.cmb.ac.lk/jspui/handle/123456789/3193" TargetMode="External"/><Relationship Id="rId7" Type="http://schemas.openxmlformats.org/officeDocument/2006/relationships/hyperlink" Target="https://kfknowledgebank.kaplan.co.uk/business-strategy" TargetMode="External"/><Relationship Id="rId12" Type="http://schemas.openxmlformats.org/officeDocument/2006/relationships/hyperlink" Target="https://www.frontiersin.org/people/u/1069282" TargetMode="External"/><Relationship Id="rId17" Type="http://schemas.openxmlformats.org/officeDocument/2006/relationships/hyperlink" Target="https://www.mobihealthnews.com/news/emea/fitness-goes-digital-during-covid-19-crisis" TargetMode="External"/><Relationship Id="rId2" Type="http://schemas.openxmlformats.org/officeDocument/2006/relationships/audio" Target="../media/media12.m4a"/><Relationship Id="rId16" Type="http://schemas.openxmlformats.org/officeDocument/2006/relationships/hyperlink" Target="https://www.sciencedirect.com/science/article/pii/S1877042814060686" TargetMode="External"/><Relationship Id="rId20" Type="http://schemas.openxmlformats.org/officeDocument/2006/relationships/hyperlink" Target="http://dl.ucsc.cmb.ac.lk/jspui/browse?type=author&amp;value=Shanika%2C+R.A.D." TargetMode="External"/><Relationship Id="rId1" Type="http://schemas.microsoft.com/office/2007/relationships/media" Target="../media/media12.m4a"/><Relationship Id="rId6" Type="http://schemas.openxmlformats.org/officeDocument/2006/relationships/hyperlink" Target="https://www.welltodoglobal.com/the-growing-role-of-social-responsibility-in-the-fitness-industry/" TargetMode="External"/><Relationship Id="rId11" Type="http://schemas.openxmlformats.org/officeDocument/2006/relationships/hyperlink" Target="https://www.frontiersin.org/people/u/1049590" TargetMode="External"/><Relationship Id="rId5" Type="http://schemas.openxmlformats.org/officeDocument/2006/relationships/hyperlink" Target="https://d.docs.live.net/e273dd6e5ce59a06/Documents/1%202020University%20study/UWTSD/5%20Digital%20Entrepreneurship/Essay%202%20Business%20Plan%20efitness%20and%20presentation/HILL" TargetMode="External"/><Relationship Id="rId15" Type="http://schemas.openxmlformats.org/officeDocument/2006/relationships/hyperlink" Target="https://www.sciencedirect.com/science/article/pii/S1877042814060686#!" TargetMode="External"/><Relationship Id="rId10" Type="http://schemas.openxmlformats.org/officeDocument/2006/relationships/hyperlink" Target="https://www.frontiersin.org/people/u/998116" TargetMode="External"/><Relationship Id="rId19" Type="http://schemas.openxmlformats.org/officeDocument/2006/relationships/hyperlink" Target="https://www.thehindu.com/life-and-style/fitness/how-the-pandemic-impacted-tech-fitness-and-nutrition-startups-india/article33556862.ece" TargetMode="External"/><Relationship Id="rId4" Type="http://schemas.openxmlformats.org/officeDocument/2006/relationships/notesSlide" Target="../notesSlides/notesSlide6.xml"/><Relationship Id="rId9" Type="http://schemas.openxmlformats.org/officeDocument/2006/relationships/hyperlink" Target="https://www.frontiersin.org/people/u/1016877" TargetMode="External"/><Relationship Id="rId14" Type="http://schemas.openxmlformats.org/officeDocument/2006/relationships/hyperlink" Target="https://www.lesmills.com/uk/fit-planet/fitness/what-is-a-virtual-workout/" TargetMode="External"/><Relationship Id="rId22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dl.ucsc.cmb.ac.lk/jspui/handle/123456789/3193" TargetMode="External"/><Relationship Id="rId13" Type="http://schemas.openxmlformats.org/officeDocument/2006/relationships/hyperlink" Target="http://dspace.cityu.edu.hk/browse?type=author&amp;value=Wu%2C+Wai+Kit+%28%E5%90%B3%E5%81%89%E6%9D%B0%29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dl.ucsc.cmb.ac.lk/jspui/browse?type=author&amp;value=Shanika%2C+R.A.D." TargetMode="External"/><Relationship Id="rId12" Type="http://schemas.openxmlformats.org/officeDocument/2006/relationships/hyperlink" Target="https://www.jstor.org/stable/23331702" TargetMode="External"/><Relationship Id="rId17" Type="http://schemas.openxmlformats.org/officeDocument/2006/relationships/image" Target="../media/image4.png"/><Relationship Id="rId2" Type="http://schemas.openxmlformats.org/officeDocument/2006/relationships/audio" Target="../media/media13.m4a"/><Relationship Id="rId16" Type="http://schemas.openxmlformats.org/officeDocument/2006/relationships/hyperlink" Target="https://www.forbes.com/sites/yolarobert1/2020/04/29/is-the-online-fitness-boom-here-to-stay/?sh=2755c3977080" TargetMode="External"/><Relationship Id="rId1" Type="http://schemas.microsoft.com/office/2007/relationships/media" Target="../media/media13.m4a"/><Relationship Id="rId6" Type="http://schemas.openxmlformats.org/officeDocument/2006/relationships/hyperlink" Target="https://www.smartinsights.com/digital-marketing-strategy/sostac-plan-example/" TargetMode="External"/><Relationship Id="rId11" Type="http://schemas.openxmlformats.org/officeDocument/2006/relationships/hyperlink" Target="https://www.euro.who.int/en/health-topics/health-emergencies/coronavirus-covid-19/publications-and-technical-guidance/noncommunicable-diseases/stay-physically-active-during-self-quarantine" TargetMode="External"/><Relationship Id="rId5" Type="http://schemas.openxmlformats.org/officeDocument/2006/relationships/hyperlink" Target="https://www.smartinsights.com/digital-marketing-strategy/online-value-proposition/" TargetMode="External"/><Relationship Id="rId15" Type="http://schemas.openxmlformats.org/officeDocument/2006/relationships/hyperlink" Target="https://www.forbes.com/sites/yolarobert1/" TargetMode="External"/><Relationship Id="rId10" Type="http://schemas.openxmlformats.org/officeDocument/2006/relationships/hyperlink" Target="https://www.theguardian.com/lifeandstyle/2019/aug/19/the-rise-of-digital-fitness-can-the-new-wave-of-high-intensity-home-workouts-replace-the-gym" TargetMode="External"/><Relationship Id="rId4" Type="http://schemas.openxmlformats.org/officeDocument/2006/relationships/hyperlink" Target="https://www.smartinsights.com/marketing-planning/marketing-models/digital-marketing-models-6cs-online-customer-motivation/" TargetMode="External"/><Relationship Id="rId9" Type="http://schemas.openxmlformats.org/officeDocument/2006/relationships/hyperlink" Target="https://journals.sagepub.com/doi/full/10.1177/2047487320933260" TargetMode="External"/><Relationship Id="rId14" Type="http://schemas.openxmlformats.org/officeDocument/2006/relationships/hyperlink" Target="http://dspace.cityu.edu.hk/handle/2031/644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0EBAF-F6E3-4131-9AF8-5E383AB7A2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‘MK E-fitness: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A35C9B-8543-4577-9A4A-2B058425969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The organisation’s marketplace:</a:t>
            </a:r>
          </a:p>
          <a:p>
            <a:pPr algn="ctr"/>
            <a:r>
              <a:rPr lang="en-GB" dirty="0"/>
              <a:t>A systematic assessment.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448D92-EA79-4BED-B20C-66E23E373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16479" y="5513071"/>
            <a:ext cx="5124886" cy="1344929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3B93BE-0489-42A0-A957-A9242A045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66207" y="5820506"/>
            <a:ext cx="1615440" cy="870586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1</a:t>
            </a:fld>
            <a:r>
              <a:rPr lang="en-US" dirty="0"/>
              <a:t> of 13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5297927-9D00-4A64-B79B-8BA24D04E93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8240" y="559657"/>
            <a:ext cx="2143125" cy="214312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FC6092B-042A-45E8-A084-8E0ADBB918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5776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462">
        <p:fade/>
      </p:transition>
    </mc:Choice>
    <mc:Fallback>
      <p:transition spd="med" advTm="846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64AC0-6FE4-47BD-8408-0595303A6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217456"/>
            <a:ext cx="9905998" cy="29034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Definitions: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CC510-8920-4B32-A1BE-788A283B3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0" y="1022350"/>
            <a:ext cx="10941050" cy="4997450"/>
          </a:xfrm>
        </p:spPr>
        <p:txBody>
          <a:bodyPr>
            <a:normAutofit/>
          </a:bodyPr>
          <a:lstStyle/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Chaffey (2016), the definition of digital marketplace is providing goods and services based</a:t>
            </a:r>
            <a:r>
              <a:rPr lang="en-GB" sz="16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 customer’s requirements though digital technologies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regards to this, Osterwalder and Pigneur (2012) defines Business model as organisation’s creating, delivering and capturing value for customers. They also defined </a:t>
            </a:r>
            <a:r>
              <a:rPr lang="en-GB" altLang="zh-CN" sz="1600" dirty="0"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rPr>
              <a:t>E-commerce as buying and selling on the internet like </a:t>
            </a:r>
            <a:r>
              <a:rPr lang="en-GB" altLang="zh-CN" sz="1600" dirty="0" err="1"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rPr>
              <a:t>Ebay</a:t>
            </a:r>
            <a:r>
              <a:rPr lang="en-GB" altLang="zh-CN" sz="1600" dirty="0"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rPr>
              <a:t>. </a:t>
            </a:r>
          </a:p>
          <a:p>
            <a:r>
              <a:rPr lang="en-GB" altLang="zh-CN" sz="1600" dirty="0"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rPr>
              <a:t>Similarly, they defined </a:t>
            </a:r>
            <a:r>
              <a:rPr lang="en-US" altLang="zh-CN" sz="1600" dirty="0"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rPr>
              <a:t>E-business as operating a online based business completely like Amazon or ASOS.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Antonio PAOLI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 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Antonino BIANCO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(2015) defined physical activity as a very complex reality. Indeed, with the term fitness, it is possible to identify a range of activities that are conducted every day in fitness </a:t>
            </a:r>
            <a:r>
              <a:rPr lang="en-GB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centers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(Gyms) and we can regroup them into Gym resistance training activities; Group fitness activities; Functional fitness activities.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Karinainkster</a:t>
            </a:r>
            <a:r>
              <a:rPr lang="en-GB" sz="16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(2021) </a:t>
            </a:r>
            <a:r>
              <a:rPr lang="en-GB" sz="1600" b="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defined o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nline training as a relatively new – and quickly growing – phenomenon in the health and fitness industry. More and more people have experienced its benefits first hand, but many people still wonder how, exactly, it works.</a:t>
            </a: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fontAlgn="base"/>
            <a:r>
              <a:rPr lang="en-GB" sz="16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Lesmills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(2018) defined virtual exercise as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fusion of exercise with technology, which are the same workouts you already aware of or want to try, designed for ease and convenience to suit preferred schedule and needs. </a:t>
            </a: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shows that </a:t>
            </a:r>
            <a:r>
              <a:rPr lang="en-GB" sz="1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workouts are played in gyms or clubs on the big screen, which is the round-the-clock accessibility that makes them popular choice.</a:t>
            </a:r>
            <a:endParaRPr lang="en-US" altLang="zh-CN" sz="1600" dirty="0">
              <a:latin typeface="Times New Roman" panose="02020603050405020304" pitchFamily="18" charset="0"/>
              <a:ea typeface="宋体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421E7A-BB53-4493-A2D3-8CCEBB788F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3500" y="6019800"/>
            <a:ext cx="4368800" cy="620744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r>
              <a:rPr lang="en-GB" i="1" dirty="0"/>
              <a:t> </a:t>
            </a:r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AD18FD-5300-4110-93F9-0CFA234D1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71368" y="5962998"/>
            <a:ext cx="1469070" cy="677546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2</a:t>
            </a:fld>
            <a:r>
              <a:rPr lang="en-US" dirty="0"/>
              <a:t> of 13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AC85D93-A60C-4659-BB01-227156601D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110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6070">
        <p:fade/>
      </p:transition>
    </mc:Choice>
    <mc:Fallback>
      <p:transition spd="med" advTm="6607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19C59-2BFF-4F06-AAA6-CBA328831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2280" y="218219"/>
            <a:ext cx="6167439" cy="23238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Introduction: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478230-BA15-4855-B301-B4DE82D65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25125" y="6457218"/>
            <a:ext cx="6239309" cy="27884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b="1" i="1" dirty="0">
                <a:cs typeface="Times New Roman" panose="02020603050405020304" pitchFamily="18" charset="0"/>
              </a:rPr>
              <a:t>MANJINDER KAUR, Student ID Number: 1812346,</a:t>
            </a:r>
            <a:endParaRPr lang="en-GB" sz="1000" dirty="0"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000" b="1" i="1" dirty="0">
                <a:cs typeface="Times New Roman" panose="02020603050405020304" pitchFamily="18" charset="0"/>
              </a:rPr>
              <a:t>Degree Subject: MBA ONLINE, Module 5: Digital Entrepreneurship.</a:t>
            </a:r>
            <a:endParaRPr lang="en-GB" sz="1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BA619D-E353-4CD0-B8E7-CE5C35101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296024" y="6457218"/>
            <a:ext cx="126841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Page </a:t>
            </a:r>
            <a:fld id="{6D22F896-40B5-4ADD-8801-0D06FADFA095}" type="slidenum">
              <a:rPr lang="en-US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3</a:t>
            </a:fld>
            <a:r>
              <a:rPr lang="en-US" sz="900" dirty="0"/>
              <a:t> of 13</a:t>
            </a:r>
          </a:p>
        </p:txBody>
      </p:sp>
      <p:pic>
        <p:nvPicPr>
          <p:cNvPr id="2052" name="Picture 4" descr="FlashFit | 1.24.18: A Flash History of Fitness">
            <a:extLst>
              <a:ext uri="{FF2B5EF4-FFF2-40B4-BE49-F238E27FC236}">
                <a16:creationId xmlns:a16="http://schemas.microsoft.com/office/drawing/2014/main" id="{E00D79DD-DAB5-4F2F-AE98-8F09F33886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277" y="80534"/>
            <a:ext cx="4025477" cy="6696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0A5889-F71B-46AA-9AE1-44B4BCA2FB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92382" y="756817"/>
            <a:ext cx="4564113" cy="21451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B6B9DAE-EE52-4813-BA96-A31706D3F28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74168" y="3174535"/>
            <a:ext cx="3941221" cy="301009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2264707-58DB-4560-9CBA-E4FEB32362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097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70955">
        <p:fade/>
      </p:transition>
    </mc:Choice>
    <mc:Fallback>
      <p:transition spd="med" advTm="17095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407AB-B092-4004-A1B1-783F5008E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91985"/>
            <a:ext cx="9905998" cy="377001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Covid-19: Problem and Solution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B6D80B4-DDDC-4918-B282-9828F93DA1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20750" y="563880"/>
            <a:ext cx="4549597" cy="4911090"/>
          </a:xfrm>
        </p:spPr>
        <p:txBody>
          <a:bodyPr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000" u="sn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PROBLEM: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CBA091DB-65BB-4940-99DF-533D3D9072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8600" y="498922"/>
            <a:ext cx="5543550" cy="5984254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2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endParaRPr lang="en-GB" sz="20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r">
              <a:lnSpc>
                <a:spcPct val="100000"/>
              </a:lnSpc>
              <a:spcBef>
                <a:spcPts val="0"/>
              </a:spcBef>
            </a:pPr>
            <a:r>
              <a:rPr lang="en-GB" sz="20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SOLUTION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1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A6E52C-4710-4EDB-B26C-AE6B144C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3" y="6483176"/>
            <a:ext cx="6239309" cy="365125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r>
              <a:rPr lang="en-GB" i="1" dirty="0"/>
              <a:t> </a:t>
            </a:r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DA0CFA-B09F-433C-B22E-B594EB683A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734551" y="6545223"/>
            <a:ext cx="1363660" cy="241029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4</a:t>
            </a:fld>
            <a:r>
              <a:rPr lang="en-US" dirty="0"/>
              <a:t> of 13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C398AFDA-81E0-4A07-8921-3CFC797F8ACA}"/>
              </a:ext>
            </a:extLst>
          </p:cNvPr>
          <p:cNvSpPr txBox="1">
            <a:spLocks/>
          </p:cNvSpPr>
          <p:nvPr/>
        </p:nvSpPr>
        <p:spPr>
          <a:xfrm>
            <a:off x="820565" y="2045176"/>
            <a:ext cx="4649783" cy="34297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SzPct val="125000"/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125000"/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1028" name="Picture 4" descr="Breaking Barriers To Physical Activity - Active Nation">
            <a:extLst>
              <a:ext uri="{FF2B5EF4-FFF2-40B4-BE49-F238E27FC236}">
                <a16:creationId xmlns:a16="http://schemas.microsoft.com/office/drawing/2014/main" id="{B841B2D9-DFD1-4872-B805-A0D64641AB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61" y="1856120"/>
            <a:ext cx="3674730" cy="443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D8C5CB5-39D6-4715-B56F-6AFD2A666B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4052" y="1773570"/>
            <a:ext cx="7648553" cy="44380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49CE045-7494-43EA-98D1-C1940D96D8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997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85554">
        <p:fade/>
      </p:transition>
    </mc:Choice>
    <mc:Fallback>
      <p:transition spd="med" advTm="3855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5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2122F-B774-4EDD-A303-765E25BDE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4401" y="362503"/>
            <a:ext cx="4400550" cy="380756"/>
          </a:xfrm>
        </p:spPr>
        <p:txBody>
          <a:bodyPr>
            <a:noAutofit/>
          </a:bodyPr>
          <a:lstStyle/>
          <a:p>
            <a:pPr algn="ctr"/>
            <a:r>
              <a:rPr lang="en-GB" sz="2500" dirty="0"/>
              <a:t>MK e-fitness’s </a:t>
            </a:r>
            <a:br>
              <a:rPr lang="en-GB" sz="2500" dirty="0"/>
            </a:br>
            <a:r>
              <a:rPr lang="en-GB" sz="2500" dirty="0"/>
              <a:t>Business model</a:t>
            </a:r>
          </a:p>
        </p:txBody>
      </p:sp>
      <p:sp>
        <p:nvSpPr>
          <p:cNvPr id="49" name="Round Diagonal Corner Rectangle 9">
            <a:extLst>
              <a:ext uri="{FF2B5EF4-FFF2-40B4-BE49-F238E27FC236}">
                <a16:creationId xmlns:a16="http://schemas.microsoft.com/office/drawing/2014/main" id="{A3D1FEF8-5149-4AC1-8D77-B256637FB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950" y="808057"/>
            <a:ext cx="5286376" cy="5234394"/>
          </a:xfrm>
          <a:prstGeom prst="round2DiagRect">
            <a:avLst>
              <a:gd name="adj1" fmla="val 7418"/>
              <a:gd name="adj2" fmla="val 0"/>
            </a:avLst>
          </a:prstGeom>
          <a:solidFill>
            <a:srgbClr val="FFFFFF"/>
          </a:solidFill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" name="Picture 40" descr="Business Model Canvas Update | True Fitness">
            <a:extLst>
              <a:ext uri="{FF2B5EF4-FFF2-40B4-BE49-F238E27FC236}">
                <a16:creationId xmlns:a16="http://schemas.microsoft.com/office/drawing/2014/main" id="{A959D6DF-6E5F-46A4-AA4D-5458AA3ACCCA}"/>
              </a:ext>
            </a:extLst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19" b="3869"/>
          <a:stretch/>
        </p:blipFill>
        <p:spPr bwMode="auto">
          <a:xfrm>
            <a:off x="127416" y="808058"/>
            <a:ext cx="7016638" cy="5338742"/>
          </a:xfrm>
          <a:prstGeom prst="rect">
            <a:avLst/>
          </a:prstGeom>
          <a:noFill/>
        </p:spPr>
      </p:pic>
      <p:pic>
        <p:nvPicPr>
          <p:cNvPr id="8" name="Picture 7" descr="Graphical user interface, application, table, Word&#10;&#10;Description automatically generated">
            <a:extLst>
              <a:ext uri="{FF2B5EF4-FFF2-40B4-BE49-F238E27FC236}">
                <a16:creationId xmlns:a16="http://schemas.microsoft.com/office/drawing/2014/main" id="{A631C767-FF47-4E4C-8FFB-924246DCFEE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5588" t="32243" r="24412" b="59872"/>
          <a:stretch/>
        </p:blipFill>
        <p:spPr>
          <a:xfrm>
            <a:off x="127416" y="222493"/>
            <a:ext cx="7016638" cy="5854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A081C-048A-491E-9769-6E8BDC7D85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4054" y="1066800"/>
            <a:ext cx="4920530" cy="472440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business model can best be described through nine basic building blocks that show the logic of how a company intends to make money. These are </a:t>
            </a:r>
            <a:r>
              <a:rPr lang="en-GB" sz="13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Segments, value propositions, channels, customer relationships, revenue streams, key resources, key activities, key partnerships, and Cost structure. </a:t>
            </a:r>
            <a:endParaRPr lang="en-GB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nine blocks cover the four main areas of a business: customers, offer, infrastructure, and financial viability. </a:t>
            </a:r>
          </a:p>
          <a:p>
            <a:pPr>
              <a:lnSpc>
                <a:spcPct val="110000"/>
              </a:lnSpc>
            </a:pPr>
            <a:r>
              <a:rPr lang="en-GB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model is like a blueprint for a strategy to be implemented through organizational structures, processes, and systems.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9E3894-E5AD-40CC-B698-A63EED849F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9360"/>
            <a:ext cx="6239309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900" b="1" i="1" dirty="0"/>
              <a:t>MANJINDER KAUR, Student ID Number: 1812346,</a:t>
            </a:r>
            <a:endParaRPr lang="en-GB" sz="900" dirty="0"/>
          </a:p>
          <a:p>
            <a:pPr>
              <a:lnSpc>
                <a:spcPct val="90000"/>
              </a:lnSpc>
            </a:pPr>
            <a:r>
              <a:rPr lang="en-GB" sz="900" b="1" i="1" dirty="0"/>
              <a:t>Degree Subject: MBA ONLINE, Module 5: Digital Entrepreneurship.</a:t>
            </a:r>
            <a:r>
              <a:rPr lang="en-GB" sz="900" i="1" dirty="0"/>
              <a:t> </a:t>
            </a:r>
            <a:endParaRPr lang="en-GB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5C523F-D59B-41F4-BF65-8162856908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45701" y="6309360"/>
            <a:ext cx="100171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900" dirty="0"/>
              <a:t>Page </a:t>
            </a:r>
            <a:fld id="{6D22F896-40B5-4ADD-8801-0D06FADFA095}" type="slidenum">
              <a:rPr lang="en-US" sz="900" smtClean="0"/>
              <a:pPr>
                <a:lnSpc>
                  <a:spcPct val="90000"/>
                </a:lnSpc>
                <a:spcAft>
                  <a:spcPts val="600"/>
                </a:spcAft>
              </a:pPr>
              <a:t>5</a:t>
            </a:fld>
            <a:r>
              <a:rPr lang="en-US" sz="900" dirty="0"/>
              <a:t> of 13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B897D2-8B75-4336-8900-AE48109D779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8785" y="3676626"/>
            <a:ext cx="3464165" cy="190833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F98B178-447D-4772-BFB6-60FC4C88B6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432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4963">
        <p:fade/>
      </p:transition>
    </mc:Choice>
    <mc:Fallback>
      <p:transition spd="med" advTm="4496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B8E38-F57F-4A11-B222-509E344E9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207038"/>
            <a:ext cx="9905998" cy="463225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Creativity and innovation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72FE82-932D-406F-98E4-99BE54520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232235"/>
            <a:ext cx="6239309" cy="625765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E71BE8-66FE-4C27-998F-CF7913D2F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94410" y="6352545"/>
            <a:ext cx="1632097" cy="440662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6</a:t>
            </a:fld>
            <a:r>
              <a:rPr lang="en-US" dirty="0"/>
              <a:t> of 13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069F32-4AA1-40E0-9AE0-4C32D16BA8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41054" y="314954"/>
            <a:ext cx="2298391" cy="598679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E0ACB50-44FA-4214-AA5C-9EC8F271D7B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742" y="3600110"/>
            <a:ext cx="6308894" cy="26321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D8C7FB-9D06-495D-9310-A5E4BECD1E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7952" y="986468"/>
            <a:ext cx="6308894" cy="24933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62ED26-8BE0-46A4-8B6F-7D81D9BB5F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0556" y="50800"/>
            <a:ext cx="2544598" cy="630174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F47AB95-17A0-444D-8BB5-67931CBD33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150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39260">
        <p:fade/>
      </p:transition>
    </mc:Choice>
    <mc:Fallback>
      <p:transition spd="med" advTm="13926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E6B0D-72FC-48BE-8949-8D4E624AB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0020"/>
            <a:ext cx="9905998" cy="37589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Digital marketing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0FB0C7-ED23-4B40-8E49-3E87ECE12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78632"/>
            <a:ext cx="6239309" cy="479367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990580B-D847-40C2-AEA9-79965501122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541" r="19848" b="5455"/>
          <a:stretch/>
        </p:blipFill>
        <p:spPr>
          <a:xfrm>
            <a:off x="8303437" y="571761"/>
            <a:ext cx="3826824" cy="2519683"/>
          </a:xfrm>
          <a:prstGeom prst="rect">
            <a:avLst/>
          </a:prstGeom>
          <a:ln>
            <a:solidFill>
              <a:schemeClr val="bg1"/>
            </a:solidFill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706A3-5F47-4479-A2FD-B8846082C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50835" y="6414481"/>
            <a:ext cx="1651950" cy="399357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7</a:t>
            </a:fld>
            <a:r>
              <a:rPr lang="en-US" dirty="0"/>
              <a:t> of 13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D96384-E25A-4E5C-8E06-2E639BABC0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38" y="3127293"/>
            <a:ext cx="6078711" cy="3250732"/>
          </a:xfrm>
          <a:prstGeom prst="rect">
            <a:avLst/>
          </a:prstGeom>
          <a:ln>
            <a:solidFill>
              <a:schemeClr val="bg1"/>
            </a:solidFill>
          </a:ln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4EF1398-8AB1-480D-93EC-BE474962E3C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2029" t="-1" r="11274" b="2480"/>
          <a:stretch/>
        </p:blipFill>
        <p:spPr>
          <a:xfrm>
            <a:off x="5236388" y="571761"/>
            <a:ext cx="3067049" cy="218385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19F14C85-06C4-4E5E-8994-C9B0259A64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" y="479975"/>
            <a:ext cx="3067495" cy="261146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825779A-BD0B-4602-98B4-188EF8BD9D5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0192" r="10874"/>
          <a:stretch/>
        </p:blipFill>
        <p:spPr>
          <a:xfrm>
            <a:off x="2852259" y="571761"/>
            <a:ext cx="2527207" cy="233734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CB17E9C-3ECB-4AEB-9EB8-85D62FE1DDD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6000" y="3091444"/>
            <a:ext cx="6034261" cy="3360413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89F743D-DE81-4D42-85EB-A657CF10B2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950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62171">
        <p:fade/>
      </p:transition>
    </mc:Choice>
    <mc:Fallback>
      <p:transition spd="med" advTm="36217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064C90-0007-4CE0-A578-BC4A0782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08685"/>
            <a:ext cx="9906000" cy="31242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An external analysis: PEST(EL), opportunities and threats, competitors and customers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E3971E-54DF-4057-8627-078456520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61426" y="6410587"/>
            <a:ext cx="6239309" cy="365125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r>
              <a:rPr lang="en-GB" i="1" dirty="0"/>
              <a:t> </a:t>
            </a:r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72B928-7E39-47E4-A6C9-13ED30D0F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13769" y="6266752"/>
            <a:ext cx="1030845" cy="365125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8</a:t>
            </a:fld>
            <a:r>
              <a:rPr lang="en-US" dirty="0"/>
              <a:t> of 13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24ADA3-A2D5-42AC-8F26-40F4CDFBDA3B}"/>
              </a:ext>
            </a:extLst>
          </p:cNvPr>
          <p:cNvSpPr/>
          <p:nvPr/>
        </p:nvSpPr>
        <p:spPr>
          <a:xfrm>
            <a:off x="378247" y="564896"/>
            <a:ext cx="11199171" cy="48181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15000"/>
              </a:lnSpc>
              <a:spcAft>
                <a:spcPts val="0"/>
              </a:spcAft>
              <a:buFont typeface="Arial" panose="020B0604020202020204" pitchFamily="34" charset="0"/>
              <a:buChar char="•"/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600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r>
              <a:rPr lang="en-GB" sz="16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0"/>
              </a:spcAft>
              <a:tabLst>
                <a:tab pos="2750820" algn="l"/>
              </a:tabLst>
            </a:pPr>
            <a:endParaRPr lang="en-GB" sz="1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098" name="Picture 2" descr="PESTEL / PESTELE analysis">
            <a:extLst>
              <a:ext uri="{FF2B5EF4-FFF2-40B4-BE49-F238E27FC236}">
                <a16:creationId xmlns:a16="http://schemas.microsoft.com/office/drawing/2014/main" id="{79A481C0-B306-4F15-A991-73FFF7AC9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8861" y="1059235"/>
            <a:ext cx="3454010" cy="2590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PESTELE analysis">
            <a:extLst>
              <a:ext uri="{FF2B5EF4-FFF2-40B4-BE49-F238E27FC236}">
                <a16:creationId xmlns:a16="http://schemas.microsoft.com/office/drawing/2014/main" id="{F8159631-E5CE-4060-9F44-DF3EA832310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4998" r="1871" b="12328"/>
          <a:stretch/>
        </p:blipFill>
        <p:spPr bwMode="auto">
          <a:xfrm>
            <a:off x="3618279" y="3649742"/>
            <a:ext cx="5956027" cy="268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Five Forces Model Automobile Industry - Sample Dissertations">
            <a:extLst>
              <a:ext uri="{FF2B5EF4-FFF2-40B4-BE49-F238E27FC236}">
                <a16:creationId xmlns:a16="http://schemas.microsoft.com/office/drawing/2014/main" id="{430B7217-1362-4C33-927E-E51920D4F2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220" y="1150665"/>
            <a:ext cx="2779059" cy="2791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Mintzberg's 5 Ps of Strategy - Strategy Training from EPM">
            <a:extLst>
              <a:ext uri="{FF2B5EF4-FFF2-40B4-BE49-F238E27FC236}">
                <a16:creationId xmlns:a16="http://schemas.microsoft.com/office/drawing/2014/main" id="{077C2CF2-644C-4580-9DBB-77A87956D0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126" y="1120261"/>
            <a:ext cx="3166605" cy="2468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A82861D-88C0-435F-8F32-C482363347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044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80390">
        <p:fade/>
      </p:transition>
    </mc:Choice>
    <mc:Fallback>
      <p:transition spd="med" advTm="28039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7CFBB-58B6-47A7-B1E1-4524165CE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35613"/>
            <a:ext cx="9905998" cy="253337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conclusion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08915-DC55-4B73-9950-8DE522FC7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20811" y="6362700"/>
            <a:ext cx="6239309" cy="495300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CEB23-33A3-4053-A9C9-1FD80BD4F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98331" y="6434181"/>
            <a:ext cx="1549080" cy="351011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9</a:t>
            </a:fld>
            <a:r>
              <a:rPr lang="en-US" dirty="0"/>
              <a:t> of 13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6A7FA-2355-4130-998F-853B46EF46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0811" y="725486"/>
            <a:ext cx="2903540" cy="21434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45218E2-7A46-42F9-9816-3FA3583C81A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80967" y="3295650"/>
            <a:ext cx="2943384" cy="29433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B55B0AC-7724-42C7-BB83-2508FCB277B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250" y="810865"/>
            <a:ext cx="7118221" cy="5304503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CADE347-A65A-4DD0-B2DA-C01BBB84D3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066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53153">
        <p:fade/>
      </p:transition>
    </mc:Choice>
    <mc:Fallback>
      <p:transition spd="med" advTm="2531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140BA-CE49-45D3-960E-1D0E6602C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302895"/>
            <a:ext cx="9905998" cy="393037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Recommendation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531E77-2CED-41BF-ADF1-C3779096B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1411" y="6305549"/>
            <a:ext cx="6239309" cy="478155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59EFCA-7F83-4E48-AE33-F7C2C880A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94228" y="6414134"/>
            <a:ext cx="1446210" cy="278796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10</a:t>
            </a:fld>
            <a:r>
              <a:rPr lang="en-US" dirty="0"/>
              <a:t> of 13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D1157A-28C8-4652-B26B-441106DD20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8894" y="924128"/>
            <a:ext cx="4527258" cy="23582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273927-66DD-4FB9-B4E3-1FB685C261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97572" y="3510575"/>
            <a:ext cx="4649903" cy="24608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3D5F95-14B2-40E3-A870-945047CC3C9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9607" t="8261" r="9999" b="9812"/>
          <a:stretch/>
        </p:blipFill>
        <p:spPr>
          <a:xfrm>
            <a:off x="6242050" y="850957"/>
            <a:ext cx="5803900" cy="531923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90F346BD-EAD4-43C5-A9C4-090384A3DB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325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6573">
        <p:fade/>
      </p:transition>
    </mc:Choice>
    <mc:Fallback>
      <p:transition spd="med" advTm="865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F86CD-318C-41B5-9A6E-B0D9E1517E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39849" y="264795"/>
            <a:ext cx="9905998" cy="69850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References And 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8C6D3-D171-4CA8-BB51-EA57CCAFB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00" y="488950"/>
            <a:ext cx="11947005" cy="569722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Antonio PAOLI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 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Antonino BIANCO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.(2015)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‘What Is Fitness Training? Definitions and Implications: A Systematic Review Article’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https://www.ncbi.nlm.nih.gov/pmc/articles/PMC4537617/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22</a:t>
            </a:r>
            <a:r>
              <a:rPr lang="en-GB" sz="13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Abdullah, Muhammad Amir Imran and 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Armi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Riffa, Mohamad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Faiz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and Abd Rahim, Nurul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Zahirah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 (2020) 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‘E-Fitness Buddy’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https://ir.uitm.edu.my/id/eprint/428/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Assemblo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‘WHAT ARE THE 7 PS OF MARKETING?’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https://assemblo.com/guides/what-are-the-7-ps-of-marketing/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Saturday 18th September’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‘Coronavirus creates boom in digital fitness’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https://www.bbc.co.uk/news/technology-55318822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COVID-19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the evolution of home fitness’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https://www.bbc.com/worklife/article/20200504-covid-19-update-quarantine-home-workouts-during-coronavirus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u="none" strike="noStrike" dirty="0">
              <a:solidFill>
                <a:srgbClr val="B8FA56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  <a:hlinkClick r:id="rId1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Berman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 and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Beake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‘Exercise and mental health during COVID-19: Study explores link, trends’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https://www.medicalnewstoday.com/articles/exercise-and-mental-health-during-covid-19-study-explores-link-trends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CBInsights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World’s Most Valuable Fitness </a:t>
            </a:r>
            <a:r>
              <a:rPr lang="en-GB" sz="1300" u="sng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Startup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is Going Public. Here Are the Investors Who Stand to Gain — Or Lose — the Most’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https://www.cbinsights.com/research/peloton-ipo-investor-analysis/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u="none" strike="noStrike" dirty="0">
              <a:solidFill>
                <a:srgbClr val="B8FA56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  <a:hlinkClick r:id="rId1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Davalos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‘Virtual classes and mental health options were turbocharged by the pandemic. Gym chain executives expect that to continue’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https://www.bloomberg.com/news/articles/2021-01-19/fitness-industry-may-never-return-to-its-old-ways-after-covid-19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Times.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online at-home fitness boom: can it last?’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https://www.ft.com/content/8029a3d9-669f-4784-ba8d-216804c3378e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Forbes.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‘How COVID-19 is Transforming the Fitness Industry’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https://www.forbes.com/sites/jesscording/2020/07/13/covid-19-transforming-fitness-industry/?sh=1bcebbc030a7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Clr>
                <a:srgbClr val="000000"/>
              </a:buClr>
              <a:buFont typeface="+mj-lt"/>
              <a:buAutoNum type="arabicPeriod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Han, L.Z, Pan, Z.G, Zhang, M.M and Tian, F. (2016)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‘A Pleasurable Persuasive Model for E-fitness System’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http://eprints.bournemouth.ac.uk/26180/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  <a:endParaRPr lang="en-GB" sz="13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037C18-82B1-4A5F-A20F-090797CED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4623" y="264795"/>
            <a:ext cx="6239309" cy="177800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  <a:p>
            <a:r>
              <a:rPr lang="en-GB" i="1" dirty="0"/>
              <a:t> 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BC041-AD2A-4D63-BE24-5B8427BF5C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807288" y="6426200"/>
            <a:ext cx="1320480" cy="425450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11</a:t>
            </a:fld>
            <a:r>
              <a:rPr lang="en-US" dirty="0"/>
              <a:t> of 13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8B1909A-7E7F-408B-A764-CA886B3F0E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776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565">
        <p:fade/>
      </p:transition>
    </mc:Choice>
    <mc:Fallback>
      <p:transition spd="med" advTm="15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D58EB-7448-4A4C-8520-FBD37FB5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17803" y="174019"/>
            <a:ext cx="9905998" cy="48232"/>
          </a:xfrm>
        </p:spPr>
        <p:txBody>
          <a:bodyPr>
            <a:noAutofit/>
          </a:bodyPr>
          <a:lstStyle/>
          <a:p>
            <a:pPr algn="ctr"/>
            <a:r>
              <a:rPr lang="en-GB" sz="2500" dirty="0"/>
              <a:t>References And bibliography continued….,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7B0DC-BCD5-45B5-A7F1-C2868B4EF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355600"/>
            <a:ext cx="11988800" cy="5859836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buFont typeface="+mj-lt"/>
              <a:buAutoNum type="arabicParenR" startAt="11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HILL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(2018)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Growing Role of Social Responsibility in the Fitness Industry’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https://www.welltodoglobal.com/the-growing-role-of-social-responsibility-in-the-fitness-industry/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Kaplan.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‘Business Strategy’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https://kfknowledgebank.kaplan.co.uk/business-strategy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Saturday 24th July’ 2021)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b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Karinainkster</a:t>
            </a:r>
            <a:r>
              <a:rPr lang="en-GB" sz="13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(2021) </a:t>
            </a:r>
            <a:r>
              <a:rPr lang="en-GB" sz="1300" b="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‘What the heck is online fitness coaching? How does it work and what’s in it for me?’</a:t>
            </a:r>
            <a:r>
              <a:rPr lang="en-GB" sz="13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from: </a:t>
            </a:r>
            <a:r>
              <a:rPr lang="en-GB" sz="1300" b="0" u="sng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https://www.karinainkster.com/post/online-fitness-athletic-training</a:t>
            </a:r>
            <a:r>
              <a:rPr lang="en-GB" sz="13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 (Accessed Wednesday 22</a:t>
            </a:r>
            <a:r>
              <a:rPr lang="en-GB" sz="1300" b="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nd</a:t>
            </a:r>
            <a:r>
              <a:rPr lang="en-GB" sz="1300" b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September’ 2021)</a:t>
            </a: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Kaur, M. (2021) Unpublished Assignment 2, submitted in partial completion of Master’s in Business Administration Online: Module 5 Digital Entrepreneurship, University of Wales Trinity Saint David.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Kaur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H, 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Singh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T, 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Yogesh Kumar Arya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and 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Mittal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‘Physical Fitness and Exercise During the COVID-19 Pandemic: A Qualitative Enquiry’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https://www.ncbi.nlm.nih.gov/pmc/articles/PMC7673425/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Lesmills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(2018) ‘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Virtual Exercise: What Does It Really Mean? | Les Mills UK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’.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https://www.lesmills.com/uk/fit-planet/fitness/what-is-a-virtual-workout/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22</a:t>
            </a:r>
            <a:r>
              <a:rPr lang="en-GB" sz="13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September’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Loreta, </a:t>
            </a:r>
            <a:r>
              <a:rPr lang="en-GB" sz="1300" u="none" strike="noStrike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Valančienė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300" u="none" strike="noStrike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Sima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, </a:t>
            </a:r>
            <a:r>
              <a:rPr lang="en-GB" sz="1300" u="none" strike="noStrike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Jegelevičiūtė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(2014)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‘Crowdfunding for Creating Value: Stakeholder Approach’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https://www.sciencedirect.com/science/article/pii/S1877042814060686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Lovell, T.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‘Fitness goes digital during COVID-19 crisis’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https://www.mobihealthnews.com/news/emea/fitness-goes-digital-during-covid-19-crisis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Mathew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‘Are 2021’s New Year gym memberships going online?’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https://www.thehindu.com/life-and-style/fitness/how-the-pandemic-impacted-tech-fitness-and-nutrition-startups-india/article33556862.ece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11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Shanika, R.A.D.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(2015)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‘e-Fitness-Improve Physical Fitness via eLearning’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http://dl.ucsc.cmb.ac.lk/jspui/handle/123456789/3193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Wednesday 21st July’ 2021)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8FC371-2FEC-4244-AA7D-48CD0CA4A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86101" y="90327"/>
            <a:ext cx="4331250" cy="357881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  <a:p>
            <a:r>
              <a:rPr lang="en-GB" i="1" dirty="0"/>
              <a:t> 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DE0C7-DA41-49A2-BC6F-9E56366FC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88195" y="6453446"/>
            <a:ext cx="1674810" cy="334559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12</a:t>
            </a:fld>
            <a:r>
              <a:rPr lang="en-US" dirty="0"/>
              <a:t> of 13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E42F534-3C65-452F-B8E0-1D9C33687D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22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70824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705">
        <p:fade/>
      </p:transition>
    </mc:Choice>
    <mc:Fallback>
      <p:transition spd="med" advTm="17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44E5C-9E0E-4E2D-AD8F-2EA3668D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3549" y="83013"/>
            <a:ext cx="9905998" cy="243062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References And bibliography continued….,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9476F-63E3-45C3-B5C0-29293A2565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" y="469900"/>
            <a:ext cx="12122150" cy="5822950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+mj-lt"/>
              <a:buAutoNum type="arabicParenR" startAt="20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Smartinsights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(2016)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‘Digital Marketing Models: 6Cs of online customer motivation’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https://www.smartinsights.com/marketing-planning/marketing-models/digital-marketing-models-6cs-online-customer-motivation/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Saturday 18th September’ 2021)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+mj-lt"/>
              <a:buAutoNum type="arabicParenR" startAt="20"/>
            </a:pPr>
            <a:endParaRPr lang="en-GB" sz="13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+mj-lt"/>
              <a:buAutoNum type="arabicParenR" startAt="20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Smartinsights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‘Online Value Proposition’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https://www.smartinsights.com/digital-marketing-strategy/online-value-proposition/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Saturday 18th September’ 2021)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Smartinsights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(2021)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‘Marketing plan integrating the RACE Framework alongside PR Smith's SOSTAC® planning model’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https://www.smartinsights.com/digital-marketing-strategy/sostac-plan-example/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Saturday 18th September’ 2021)</a:t>
            </a:r>
            <a:endParaRPr lang="en-GB" sz="1300" u="none" strike="noStrike" dirty="0">
              <a:solidFill>
                <a:srgbClr val="B8FA56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  <a:hlinkClick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Shanika, R.A.D.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(2015)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‘e-Fitness-Improve Physical Fitness via eLearning’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http://dl.ucsc.cmb.ac.lk/jspui/handle/123456789/3193</a:t>
            </a: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Tee </a:t>
            </a:r>
            <a:r>
              <a:rPr lang="en-GB" sz="13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Joo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Yeo.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‘Sport and exercise during and beyond the COVID-19 pandemic’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https://journals.sagepub.com/doi/full/10.1177/2047487320933260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Guardian. (2019)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rise of digital fitness: can the new wave of high-intensity home workouts replace the gym?’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https://www.theguardian.com/lifeandstyle/2019/aug/19/the-rise-of-digital-fitness-can-the-new-wave-of-high-intensity-home-workouts-replace-the-gym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‘Stay physically active during self-quarantine’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https://www.euro.who.int/en/health-topics/health-emergencies/coronavirus-covid-19/publications-and-technical-guidance/noncommunicable-diseases/stay-physically-active-during-self-quarantine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Wim J. van der Steen. (1994)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‘New Ways to Look at Fitness’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https://www.jstor.org/stable/23331702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Wu, Wai Kit. 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‘The conceptual design of an e-fitness coaching system’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http://dspace.cityu.edu.hk/handle/2031/6449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arenR" startAt="22"/>
            </a:pPr>
            <a:r>
              <a:rPr lang="en-GB" sz="1300" u="none" strike="noStrike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Yola Robert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(2020)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‘Is the Online Fitness Boom Here to Stay?’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from: </a:t>
            </a:r>
            <a:r>
              <a:rPr lang="en-GB" sz="1300" u="sng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https://www.forbes.com/sites/yolarobert1/2020/04/29/is-the-online-fitness-boom-here-to-stay/?sh=2755c3977080</a:t>
            </a:r>
            <a:r>
              <a:rPr lang="en-GB" sz="13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Wednesday 21st July’ 2021)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958D0F-6C90-4FB0-BB97-2C0CD2D90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16045" y="21275"/>
            <a:ext cx="4282413" cy="746126"/>
          </a:xfrm>
        </p:spPr>
        <p:txBody>
          <a:bodyPr/>
          <a:lstStyle/>
          <a:p>
            <a:r>
              <a:rPr lang="en-GB" b="1" i="1" dirty="0"/>
              <a:t>MANJINDER KAUR, Student ID Number: 1812346,</a:t>
            </a:r>
            <a:endParaRPr lang="en-GB" dirty="0"/>
          </a:p>
          <a:p>
            <a:r>
              <a:rPr lang="en-GB" b="1" i="1" dirty="0"/>
              <a:t>Degree Subject: MBA ONLINE, Module 5: Digital Entrepreneurship.</a:t>
            </a:r>
            <a:endParaRPr lang="en-GB" dirty="0"/>
          </a:p>
          <a:p>
            <a:r>
              <a:rPr lang="en-GB" i="1" dirty="0"/>
              <a:t> </a:t>
            </a:r>
            <a:endParaRPr lang="en-GB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989B97-9B74-4489-AB8C-34A080ADE4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7302" y="6127461"/>
            <a:ext cx="1429065" cy="746126"/>
          </a:xfrm>
        </p:spPr>
        <p:txBody>
          <a:bodyPr/>
          <a:lstStyle/>
          <a:p>
            <a:r>
              <a:rPr lang="en-US" dirty="0"/>
              <a:t>Page </a:t>
            </a:r>
            <a:fld id="{6D22F896-40B5-4ADD-8801-0D06FADFA095}" type="slidenum">
              <a:rPr lang="en-US" smtClean="0"/>
              <a:t>13</a:t>
            </a:fld>
            <a:r>
              <a:rPr lang="en-US" dirty="0"/>
              <a:t> of 13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18C6595-E431-471B-9ACD-9321D5F068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731625" y="6397625"/>
            <a:ext cx="244475" cy="24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4880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961">
        <p:fade/>
      </p:transition>
    </mc:Choice>
    <mc:Fallback>
      <p:transition spd="med" advTm="96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1638</TotalTime>
  <Words>2135</Words>
  <Application>Microsoft Office PowerPoint</Application>
  <PresentationFormat>Widescreen</PresentationFormat>
  <Paragraphs>135</Paragraphs>
  <Slides>13</Slides>
  <Notes>6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Times New Roman</vt:lpstr>
      <vt:lpstr>Tw Cen MT</vt:lpstr>
      <vt:lpstr>Circuit</vt:lpstr>
      <vt:lpstr>‘MK E-fitness: </vt:lpstr>
      <vt:lpstr>Definitions:</vt:lpstr>
      <vt:lpstr>Introduction:</vt:lpstr>
      <vt:lpstr>Covid-19: Problem and Solution</vt:lpstr>
      <vt:lpstr>MK e-fitness’s  Business model</vt:lpstr>
      <vt:lpstr>Creativity and innovation</vt:lpstr>
      <vt:lpstr>Digital marketing</vt:lpstr>
      <vt:lpstr>An external analysis: PEST(EL), opportunities and threats, competitors and customers</vt:lpstr>
      <vt:lpstr>conclusion</vt:lpstr>
      <vt:lpstr>Recommendation </vt:lpstr>
      <vt:lpstr>References And bibliography </vt:lpstr>
      <vt:lpstr>References And bibliography continued….,</vt:lpstr>
      <vt:lpstr>References And bibliography continued….,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Planned hr skills strategy:</dc:title>
  <dc:creator>Manjinder Kaur</dc:creator>
  <cp:lastModifiedBy>Manjinder Kaur</cp:lastModifiedBy>
  <cp:revision>59</cp:revision>
  <cp:lastPrinted>2020-05-07T08:17:35Z</cp:lastPrinted>
  <dcterms:created xsi:type="dcterms:W3CDTF">2020-04-16T08:00:21Z</dcterms:created>
  <dcterms:modified xsi:type="dcterms:W3CDTF">2021-09-27T07:59:53Z</dcterms:modified>
</cp:coreProperties>
</file>