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10/14/2019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10/14/2019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262D1-8FC7-4B97-A96C-4EAECE153164}"/>
              </a:ext>
            </a:extLst>
          </p:cNvPr>
          <p:cNvSpPr>
            <a:spLocks noGrp="1"/>
          </p:cNvSpPr>
          <p:nvPr>
            <p:ph type="ctrTitle"/>
          </p:nvPr>
        </p:nvSpPr>
        <p:spPr/>
        <p:txBody>
          <a:bodyPr>
            <a:normAutofit fontScale="90000"/>
          </a:bodyPr>
          <a:lstStyle/>
          <a:p>
            <a:r>
              <a:rPr lang="en-GB" dirty="0"/>
              <a:t>HOW TO WRITE A WINNING BUSINESS PLAN</a:t>
            </a:r>
          </a:p>
        </p:txBody>
      </p:sp>
      <p:sp>
        <p:nvSpPr>
          <p:cNvPr id="3" name="Subtitle 2">
            <a:extLst>
              <a:ext uri="{FF2B5EF4-FFF2-40B4-BE49-F238E27FC236}">
                <a16:creationId xmlns:a16="http://schemas.microsoft.com/office/drawing/2014/main" id="{53CE80DB-5B83-4795-86CB-E683AB03A0E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61599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1273-92F0-467C-9A35-C9C10C6D6AC1}"/>
              </a:ext>
            </a:extLst>
          </p:cNvPr>
          <p:cNvSpPr>
            <a:spLocks noGrp="1"/>
          </p:cNvSpPr>
          <p:nvPr>
            <p:ph type="title"/>
          </p:nvPr>
        </p:nvSpPr>
        <p:spPr/>
        <p:txBody>
          <a:bodyPr/>
          <a:lstStyle/>
          <a:p>
            <a:r>
              <a:rPr lang="en-GB" dirty="0"/>
              <a:t>Learning outcome</a:t>
            </a:r>
          </a:p>
        </p:txBody>
      </p:sp>
      <p:sp>
        <p:nvSpPr>
          <p:cNvPr id="3" name="Content Placeholder 2">
            <a:extLst>
              <a:ext uri="{FF2B5EF4-FFF2-40B4-BE49-F238E27FC236}">
                <a16:creationId xmlns:a16="http://schemas.microsoft.com/office/drawing/2014/main" id="{A7342679-A462-4EDE-87D4-7A54E559C534}"/>
              </a:ext>
            </a:extLst>
          </p:cNvPr>
          <p:cNvSpPr>
            <a:spLocks noGrp="1"/>
          </p:cNvSpPr>
          <p:nvPr>
            <p:ph idx="1"/>
          </p:nvPr>
        </p:nvSpPr>
        <p:spPr/>
        <p:txBody>
          <a:bodyPr>
            <a:normAutofit/>
          </a:bodyPr>
          <a:lstStyle/>
          <a:p>
            <a:r>
              <a:rPr lang="en-GB" sz="2800" dirty="0"/>
              <a:t>To identify the essential elements of a winning business plan. </a:t>
            </a:r>
          </a:p>
          <a:p>
            <a:r>
              <a:rPr lang="en-GB" sz="2800" dirty="0"/>
              <a:t>To identify the fact that a good business plan can create a platform for continued success. </a:t>
            </a:r>
          </a:p>
          <a:p>
            <a:r>
              <a:rPr lang="en-GB" sz="2800" dirty="0"/>
              <a:t>To identify the additional resources that are needed to help develop an effective business plan. </a:t>
            </a:r>
          </a:p>
        </p:txBody>
      </p:sp>
    </p:spTree>
    <p:extLst>
      <p:ext uri="{BB962C8B-B14F-4D97-AF65-F5344CB8AC3E}">
        <p14:creationId xmlns:p14="http://schemas.microsoft.com/office/powerpoint/2010/main" val="3202201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F085-DA19-4C10-8BB7-DAAFBB05755A}"/>
              </a:ext>
            </a:extLst>
          </p:cNvPr>
          <p:cNvSpPr>
            <a:spLocks noGrp="1"/>
          </p:cNvSpPr>
          <p:nvPr>
            <p:ph type="title"/>
          </p:nvPr>
        </p:nvSpPr>
        <p:spPr/>
        <p:txBody>
          <a:bodyPr/>
          <a:lstStyle/>
          <a:p>
            <a:r>
              <a:rPr lang="en-US" altLang="en-US" dirty="0">
                <a:solidFill>
                  <a:srgbClr val="FF0066"/>
                </a:solidFill>
              </a:rPr>
              <a:t>Why create a Business Plan?</a:t>
            </a:r>
            <a:endParaRPr lang="en-GB" dirty="0"/>
          </a:p>
        </p:txBody>
      </p:sp>
      <p:sp>
        <p:nvSpPr>
          <p:cNvPr id="3" name="Content Placeholder 2">
            <a:extLst>
              <a:ext uri="{FF2B5EF4-FFF2-40B4-BE49-F238E27FC236}">
                <a16:creationId xmlns:a16="http://schemas.microsoft.com/office/drawing/2014/main" id="{87F74DEB-2CF3-42BF-9FB6-19EF28CC9E2B}"/>
              </a:ext>
            </a:extLst>
          </p:cNvPr>
          <p:cNvSpPr>
            <a:spLocks noGrp="1"/>
          </p:cNvSpPr>
          <p:nvPr>
            <p:ph idx="1"/>
          </p:nvPr>
        </p:nvSpPr>
        <p:spPr/>
        <p:txBody>
          <a:bodyPr/>
          <a:lstStyle/>
          <a:p>
            <a:r>
              <a:rPr lang="en-GB" dirty="0"/>
              <a:t>Planning – It provides investors and management with an idea of the direction of the business. </a:t>
            </a:r>
          </a:p>
          <a:p>
            <a:r>
              <a:rPr lang="en-GB" dirty="0"/>
              <a:t>It identifies the key areas where management can maximise their time in an effort to generate and maximise income. </a:t>
            </a:r>
          </a:p>
          <a:p>
            <a:r>
              <a:rPr lang="en-GB" dirty="0"/>
              <a:t>To ensure investors can understand the income potentials and risk involved in investing in the business. </a:t>
            </a:r>
          </a:p>
          <a:p>
            <a:r>
              <a:rPr lang="en-GB" dirty="0"/>
              <a:t>To keep the business in a successful path. </a:t>
            </a:r>
          </a:p>
          <a:p>
            <a:endParaRPr lang="en-GB" dirty="0"/>
          </a:p>
        </p:txBody>
      </p:sp>
    </p:spTree>
    <p:extLst>
      <p:ext uri="{BB962C8B-B14F-4D97-AF65-F5344CB8AC3E}">
        <p14:creationId xmlns:p14="http://schemas.microsoft.com/office/powerpoint/2010/main" val="3939356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7D148-5093-46D0-9DFA-BE2B5B1B9C07}"/>
              </a:ext>
            </a:extLst>
          </p:cNvPr>
          <p:cNvSpPr>
            <a:spLocks noGrp="1"/>
          </p:cNvSpPr>
          <p:nvPr>
            <p:ph type="title"/>
          </p:nvPr>
        </p:nvSpPr>
        <p:spPr/>
        <p:txBody>
          <a:bodyPr/>
          <a:lstStyle/>
          <a:p>
            <a:r>
              <a:rPr lang="en-GB" dirty="0"/>
              <a:t>What is a business plan.</a:t>
            </a:r>
          </a:p>
        </p:txBody>
      </p:sp>
      <p:sp>
        <p:nvSpPr>
          <p:cNvPr id="3" name="Content Placeholder 2">
            <a:extLst>
              <a:ext uri="{FF2B5EF4-FFF2-40B4-BE49-F238E27FC236}">
                <a16:creationId xmlns:a16="http://schemas.microsoft.com/office/drawing/2014/main" id="{1088B619-6BF0-4AC3-9E51-0FBBB463F4E3}"/>
              </a:ext>
            </a:extLst>
          </p:cNvPr>
          <p:cNvSpPr>
            <a:spLocks noGrp="1"/>
          </p:cNvSpPr>
          <p:nvPr>
            <p:ph idx="1"/>
          </p:nvPr>
        </p:nvSpPr>
        <p:spPr/>
        <p:txBody>
          <a:bodyPr/>
          <a:lstStyle/>
          <a:p>
            <a:r>
              <a:rPr lang="en-GB" dirty="0"/>
              <a:t>It is a document that defines the fundamental goals of the business and the process of how this will be achieved. </a:t>
            </a:r>
          </a:p>
          <a:p>
            <a:r>
              <a:rPr lang="en-GB" dirty="0"/>
              <a:t>It sets the business objectives, defines budgets and identifies constraints, anticipates problems and identifies the risk involved, problems partners and key stakeholders with a document that is designed to identify their specific interests and to communicate their thoughts on the direction of their business.</a:t>
            </a:r>
          </a:p>
        </p:txBody>
      </p:sp>
    </p:spTree>
    <p:extLst>
      <p:ext uri="{BB962C8B-B14F-4D97-AF65-F5344CB8AC3E}">
        <p14:creationId xmlns:p14="http://schemas.microsoft.com/office/powerpoint/2010/main" val="19920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825EB-B0F0-439F-8009-97B00F501491}"/>
              </a:ext>
            </a:extLst>
          </p:cNvPr>
          <p:cNvSpPr>
            <a:spLocks noGrp="1"/>
          </p:cNvSpPr>
          <p:nvPr>
            <p:ph type="title"/>
          </p:nvPr>
        </p:nvSpPr>
        <p:spPr/>
        <p:txBody>
          <a:bodyPr/>
          <a:lstStyle/>
          <a:p>
            <a:r>
              <a:rPr lang="en-GB" dirty="0"/>
              <a:t>Why do you need an efficient business plan?</a:t>
            </a:r>
          </a:p>
        </p:txBody>
      </p:sp>
      <p:sp>
        <p:nvSpPr>
          <p:cNvPr id="3" name="Content Placeholder 2">
            <a:extLst>
              <a:ext uri="{FF2B5EF4-FFF2-40B4-BE49-F238E27FC236}">
                <a16:creationId xmlns:a16="http://schemas.microsoft.com/office/drawing/2014/main" id="{C95353E8-81FA-4CC7-86C5-CC60717EBC80}"/>
              </a:ext>
            </a:extLst>
          </p:cNvPr>
          <p:cNvSpPr>
            <a:spLocks noGrp="1"/>
          </p:cNvSpPr>
          <p:nvPr>
            <p:ph idx="1"/>
          </p:nvPr>
        </p:nvSpPr>
        <p:spPr/>
        <p:txBody>
          <a:bodyPr/>
          <a:lstStyle/>
          <a:p>
            <a:r>
              <a:rPr lang="en-GB" dirty="0"/>
              <a:t>Used as a guide as it sets out the goals and objectives of the business and also the specific area of the business. </a:t>
            </a:r>
          </a:p>
          <a:p>
            <a:r>
              <a:rPr lang="en-GB" dirty="0"/>
              <a:t>To assess the extent to which the business idea can be successful. </a:t>
            </a:r>
          </a:p>
          <a:p>
            <a:r>
              <a:rPr lang="en-US" altLang="en-US" dirty="0"/>
              <a:t>No Business Plan…No money – to attract seed investors and to</a:t>
            </a:r>
            <a:r>
              <a:rPr lang="en-GB" altLang="en-US" dirty="0"/>
              <a:t> secure additional funding or loans.</a:t>
            </a:r>
          </a:p>
          <a:p>
            <a:r>
              <a:rPr lang="en-GB" altLang="en-US" dirty="0"/>
              <a:t>To identify key milestones, determine the financial needs and monitor the business. </a:t>
            </a:r>
          </a:p>
          <a:p>
            <a:r>
              <a:rPr lang="en-GB" altLang="en-US" dirty="0"/>
              <a:t>To attract key executives and have a plan to which to monitor progress. </a:t>
            </a:r>
          </a:p>
          <a:p>
            <a:endParaRPr lang="en-GB" dirty="0"/>
          </a:p>
        </p:txBody>
      </p:sp>
    </p:spTree>
    <p:extLst>
      <p:ext uri="{BB962C8B-B14F-4D97-AF65-F5344CB8AC3E}">
        <p14:creationId xmlns:p14="http://schemas.microsoft.com/office/powerpoint/2010/main" val="1291910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42289-7F25-4DDB-B89C-94A909E9EBDF}"/>
              </a:ext>
            </a:extLst>
          </p:cNvPr>
          <p:cNvSpPr>
            <a:spLocks noGrp="1"/>
          </p:cNvSpPr>
          <p:nvPr>
            <p:ph type="title"/>
          </p:nvPr>
        </p:nvSpPr>
        <p:spPr/>
        <p:txBody>
          <a:bodyPr/>
          <a:lstStyle/>
          <a:p>
            <a:r>
              <a:rPr lang="en-GB" dirty="0"/>
              <a:t>Content of a business plan</a:t>
            </a:r>
          </a:p>
        </p:txBody>
      </p:sp>
      <p:sp>
        <p:nvSpPr>
          <p:cNvPr id="3" name="Content Placeholder 2">
            <a:extLst>
              <a:ext uri="{FF2B5EF4-FFF2-40B4-BE49-F238E27FC236}">
                <a16:creationId xmlns:a16="http://schemas.microsoft.com/office/drawing/2014/main" id="{1AA45E9E-D5AE-4311-9DEC-D549E975B700}"/>
              </a:ext>
            </a:extLst>
          </p:cNvPr>
          <p:cNvSpPr>
            <a:spLocks noGrp="1"/>
          </p:cNvSpPr>
          <p:nvPr>
            <p:ph idx="1"/>
          </p:nvPr>
        </p:nvSpPr>
        <p:spPr/>
        <p:txBody>
          <a:bodyPr>
            <a:normAutofit fontScale="92500"/>
          </a:bodyPr>
          <a:lstStyle/>
          <a:p>
            <a:r>
              <a:rPr lang="en-GB" dirty="0"/>
              <a:t>Depending on the use, a business plan differs widely in length and content. </a:t>
            </a:r>
          </a:p>
          <a:p>
            <a:r>
              <a:rPr lang="en-GB" dirty="0"/>
              <a:t>The specific types – Mini Business plan, working plan and presentation plan. </a:t>
            </a:r>
          </a:p>
          <a:p>
            <a:r>
              <a:rPr lang="en-GB" b="1" dirty="0"/>
              <a:t>Mini Business plan </a:t>
            </a:r>
            <a:r>
              <a:rPr lang="en-GB" dirty="0"/>
              <a:t>– Used to test assumptions and measure the interest of key stakeholders. Less detail provides with limited data. </a:t>
            </a:r>
          </a:p>
          <a:p>
            <a:r>
              <a:rPr lang="en-GB" b="1" dirty="0"/>
              <a:t>Working Business plan </a:t>
            </a:r>
            <a:r>
              <a:rPr lang="en-GB" dirty="0"/>
              <a:t>– Complete emphasis on details. Used as a template to monitor and review business operations. </a:t>
            </a:r>
          </a:p>
          <a:p>
            <a:r>
              <a:rPr lang="en-GB" dirty="0"/>
              <a:t>Presentation business plan – Used to attract capital and more specifically to pitch the business to investors </a:t>
            </a:r>
            <a:r>
              <a:rPr lang="en-GB" dirty="0" err="1"/>
              <a:t>e.g</a:t>
            </a:r>
            <a:r>
              <a:rPr lang="en-GB" dirty="0"/>
              <a:t> venture capitalist, bankers, government departments that provides grants, etc. </a:t>
            </a:r>
          </a:p>
        </p:txBody>
      </p:sp>
    </p:spTree>
    <p:extLst>
      <p:ext uri="{BB962C8B-B14F-4D97-AF65-F5344CB8AC3E}">
        <p14:creationId xmlns:p14="http://schemas.microsoft.com/office/powerpoint/2010/main" val="1048189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3044C-ABB6-4850-B0B0-386EF861F52D}"/>
              </a:ext>
            </a:extLst>
          </p:cNvPr>
          <p:cNvSpPr>
            <a:spLocks noGrp="1"/>
          </p:cNvSpPr>
          <p:nvPr>
            <p:ph type="title"/>
          </p:nvPr>
        </p:nvSpPr>
        <p:spPr/>
        <p:txBody>
          <a:bodyPr/>
          <a:lstStyle/>
          <a:p>
            <a:r>
              <a:rPr lang="en-GB" dirty="0"/>
              <a:t>Writing a business plan requires some form of balanced approach.</a:t>
            </a:r>
          </a:p>
        </p:txBody>
      </p:sp>
      <p:sp>
        <p:nvSpPr>
          <p:cNvPr id="3" name="Content Placeholder 2">
            <a:extLst>
              <a:ext uri="{FF2B5EF4-FFF2-40B4-BE49-F238E27FC236}">
                <a16:creationId xmlns:a16="http://schemas.microsoft.com/office/drawing/2014/main" id="{6A3C02CC-91B1-453F-8AE0-1F818B75032F}"/>
              </a:ext>
            </a:extLst>
          </p:cNvPr>
          <p:cNvSpPr>
            <a:spLocks noGrp="1"/>
          </p:cNvSpPr>
          <p:nvPr>
            <p:ph idx="1"/>
          </p:nvPr>
        </p:nvSpPr>
        <p:spPr>
          <a:xfrm>
            <a:off x="285227" y="2015732"/>
            <a:ext cx="11174134" cy="3450613"/>
          </a:xfrm>
        </p:spPr>
        <p:txBody>
          <a:bodyPr>
            <a:noAutofit/>
          </a:bodyPr>
          <a:lstStyle/>
          <a:p>
            <a:r>
              <a:rPr lang="en-GB" sz="2400" dirty="0"/>
              <a:t>The content should be visionary but logical with clearly attainable goals and objectives. </a:t>
            </a:r>
          </a:p>
          <a:p>
            <a:r>
              <a:rPr lang="en-GB" sz="2400" dirty="0"/>
              <a:t>It should be written as some form of a formal plan and should be easy to read. </a:t>
            </a:r>
          </a:p>
          <a:p>
            <a:r>
              <a:rPr lang="en-GB" sz="2400" dirty="0"/>
              <a:t>Financially sensible but flexible. </a:t>
            </a:r>
          </a:p>
          <a:p>
            <a:r>
              <a:rPr lang="en-GB" sz="2400" dirty="0"/>
              <a:t>Must include both short (weekly focus) and long term objectives (3 to 5 years).</a:t>
            </a:r>
          </a:p>
          <a:p>
            <a:r>
              <a:rPr lang="en-GB" sz="2400" dirty="0"/>
              <a:t>Can be creative but should also have clearly defined rules for different business areas. </a:t>
            </a:r>
          </a:p>
        </p:txBody>
      </p:sp>
    </p:spTree>
    <p:extLst>
      <p:ext uri="{BB962C8B-B14F-4D97-AF65-F5344CB8AC3E}">
        <p14:creationId xmlns:p14="http://schemas.microsoft.com/office/powerpoint/2010/main" val="3905500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E963E-435C-4933-AA59-BFB8AE8DAD86}"/>
              </a:ext>
            </a:extLst>
          </p:cNvPr>
          <p:cNvSpPr>
            <a:spLocks noGrp="1"/>
          </p:cNvSpPr>
          <p:nvPr>
            <p:ph type="title"/>
          </p:nvPr>
        </p:nvSpPr>
        <p:spPr/>
        <p:txBody>
          <a:bodyPr/>
          <a:lstStyle/>
          <a:p>
            <a:r>
              <a:rPr lang="en-GB" dirty="0"/>
              <a:t>Essential components of a business plan. </a:t>
            </a:r>
          </a:p>
        </p:txBody>
      </p:sp>
      <p:sp>
        <p:nvSpPr>
          <p:cNvPr id="3" name="Content Placeholder 2">
            <a:extLst>
              <a:ext uri="{FF2B5EF4-FFF2-40B4-BE49-F238E27FC236}">
                <a16:creationId xmlns:a16="http://schemas.microsoft.com/office/drawing/2014/main" id="{5E9741CD-B6B8-4B35-B31F-8786148E1790}"/>
              </a:ext>
            </a:extLst>
          </p:cNvPr>
          <p:cNvSpPr>
            <a:spLocks noGrp="1"/>
          </p:cNvSpPr>
          <p:nvPr>
            <p:ph idx="1"/>
          </p:nvPr>
        </p:nvSpPr>
        <p:spPr/>
        <p:txBody>
          <a:bodyPr>
            <a:normAutofit fontScale="92500" lnSpcReduction="20000"/>
          </a:bodyPr>
          <a:lstStyle/>
          <a:p>
            <a:r>
              <a:rPr lang="en-GB" dirty="0"/>
              <a:t>An Overview – this section describes the business including its products and services. </a:t>
            </a:r>
          </a:p>
          <a:p>
            <a:r>
              <a:rPr lang="en-GB" dirty="0"/>
              <a:t>The marketing plan – this section describes the target market and the opportunities, how to reach potential customers and sometimes the threats available. </a:t>
            </a:r>
          </a:p>
          <a:p>
            <a:r>
              <a:rPr lang="en-US" altLang="en-US" b="1" dirty="0"/>
              <a:t>The Financial Management Plan </a:t>
            </a:r>
            <a:r>
              <a:rPr lang="en-US" altLang="en-US" dirty="0"/>
              <a:t>– this details the costs associated with operating the business and explains how the necessary financial resources will be acquired, how the business will pay for those costs, and more importantly the total amount of financing the business may need.</a:t>
            </a:r>
          </a:p>
          <a:p>
            <a:r>
              <a:rPr lang="en-US" altLang="en-US" b="1" dirty="0"/>
              <a:t>The Operations and Management Plan</a:t>
            </a:r>
            <a:r>
              <a:rPr lang="en-US" altLang="en-US" dirty="0"/>
              <a:t>:  this details how the business will be managed, the core processes of the business, and the human resource requirements and their potential availability.</a:t>
            </a:r>
          </a:p>
          <a:p>
            <a:endParaRPr lang="en-US" altLang="en-US" dirty="0"/>
          </a:p>
          <a:p>
            <a:endParaRPr lang="en-GB" dirty="0"/>
          </a:p>
        </p:txBody>
      </p:sp>
    </p:spTree>
    <p:extLst>
      <p:ext uri="{BB962C8B-B14F-4D97-AF65-F5344CB8AC3E}">
        <p14:creationId xmlns:p14="http://schemas.microsoft.com/office/powerpoint/2010/main" val="2441589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B1E3C-154A-4EB7-A0BF-AF842A7D881F}"/>
              </a:ext>
            </a:extLst>
          </p:cNvPr>
          <p:cNvSpPr>
            <a:spLocks noGrp="1"/>
          </p:cNvSpPr>
          <p:nvPr>
            <p:ph type="title"/>
          </p:nvPr>
        </p:nvSpPr>
        <p:spPr/>
        <p:txBody>
          <a:bodyPr/>
          <a:lstStyle/>
          <a:p>
            <a:r>
              <a:rPr lang="en-GB" dirty="0"/>
              <a:t>Common parts of a business plan</a:t>
            </a:r>
          </a:p>
        </p:txBody>
      </p:sp>
      <p:sp>
        <p:nvSpPr>
          <p:cNvPr id="3" name="Content Placeholder 2">
            <a:extLst>
              <a:ext uri="{FF2B5EF4-FFF2-40B4-BE49-F238E27FC236}">
                <a16:creationId xmlns:a16="http://schemas.microsoft.com/office/drawing/2014/main" id="{10B7F5A8-A1C2-4D9F-B7D0-B44F16002368}"/>
              </a:ext>
            </a:extLst>
          </p:cNvPr>
          <p:cNvSpPr>
            <a:spLocks noGrp="1"/>
          </p:cNvSpPr>
          <p:nvPr>
            <p:ph idx="1"/>
          </p:nvPr>
        </p:nvSpPr>
        <p:spPr>
          <a:xfrm>
            <a:off x="964734" y="2015732"/>
            <a:ext cx="10586905" cy="3450613"/>
          </a:xfrm>
        </p:spPr>
        <p:txBody>
          <a:bodyPr>
            <a:normAutofit/>
          </a:bodyPr>
          <a:lstStyle/>
          <a:p>
            <a:pPr marL="860425" lvl="1" indent="-457200">
              <a:lnSpc>
                <a:spcPct val="90000"/>
              </a:lnSpc>
              <a:buFont typeface="Calibri" panose="020F0502020204030204" pitchFamily="34" charset="0"/>
              <a:buAutoNum type="arabicPeriod"/>
            </a:pPr>
            <a:r>
              <a:rPr lang="en-US" altLang="en-US" sz="3200" dirty="0"/>
              <a:t>Executive Summary</a:t>
            </a:r>
          </a:p>
          <a:p>
            <a:pPr marL="860425" lvl="1" indent="-457200">
              <a:lnSpc>
                <a:spcPct val="90000"/>
              </a:lnSpc>
              <a:buFont typeface="Calibri" panose="020F0502020204030204" pitchFamily="34" charset="0"/>
              <a:buAutoNum type="arabicPeriod"/>
            </a:pPr>
            <a:r>
              <a:rPr lang="en-US" altLang="en-US" sz="3200" dirty="0"/>
              <a:t>Business Concept</a:t>
            </a:r>
          </a:p>
          <a:p>
            <a:pPr marL="860425" lvl="1" indent="-457200">
              <a:lnSpc>
                <a:spcPct val="90000"/>
              </a:lnSpc>
              <a:buFont typeface="Calibri" panose="020F0502020204030204" pitchFamily="34" charset="0"/>
              <a:buAutoNum type="arabicPeriod"/>
            </a:pPr>
            <a:r>
              <a:rPr lang="en-US" altLang="en-US" sz="3200" dirty="0"/>
              <a:t>Market Analysis and marketing plan</a:t>
            </a:r>
          </a:p>
          <a:p>
            <a:pPr marL="860425" lvl="1" indent="-457200">
              <a:lnSpc>
                <a:spcPct val="90000"/>
              </a:lnSpc>
              <a:buFont typeface="Calibri" panose="020F0502020204030204" pitchFamily="34" charset="0"/>
              <a:buAutoNum type="arabicPeriod"/>
            </a:pPr>
            <a:r>
              <a:rPr lang="en-US" altLang="en-US" sz="3200" dirty="0"/>
              <a:t>Management Team </a:t>
            </a:r>
          </a:p>
          <a:p>
            <a:pPr marL="860425" lvl="1" indent="-457200">
              <a:lnSpc>
                <a:spcPct val="90000"/>
              </a:lnSpc>
              <a:buFont typeface="Calibri" panose="020F0502020204030204" pitchFamily="34" charset="0"/>
              <a:buAutoNum type="arabicPeriod"/>
            </a:pPr>
            <a:r>
              <a:rPr lang="en-US" altLang="en-US" sz="3200" dirty="0"/>
              <a:t>Financial Plan</a:t>
            </a:r>
          </a:p>
          <a:p>
            <a:pPr marL="860425" lvl="1" indent="-457200">
              <a:lnSpc>
                <a:spcPct val="90000"/>
              </a:lnSpc>
              <a:buFont typeface="Calibri" panose="020F0502020204030204" pitchFamily="34" charset="0"/>
              <a:buAutoNum type="arabicPeriod"/>
            </a:pPr>
            <a:r>
              <a:rPr lang="en-US" altLang="en-US" sz="3200" dirty="0"/>
              <a:t>Operations and Management Plan</a:t>
            </a:r>
          </a:p>
          <a:p>
            <a:endParaRPr lang="en-GB" dirty="0"/>
          </a:p>
        </p:txBody>
      </p:sp>
    </p:spTree>
    <p:extLst>
      <p:ext uri="{BB962C8B-B14F-4D97-AF65-F5344CB8AC3E}">
        <p14:creationId xmlns:p14="http://schemas.microsoft.com/office/powerpoint/2010/main" val="4254345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3C588-2767-432C-8CCA-346CA1AD4A12}"/>
              </a:ext>
            </a:extLst>
          </p:cNvPr>
          <p:cNvSpPr>
            <a:spLocks noGrp="1"/>
          </p:cNvSpPr>
          <p:nvPr>
            <p:ph type="title"/>
          </p:nvPr>
        </p:nvSpPr>
        <p:spPr/>
        <p:txBody>
          <a:bodyPr/>
          <a:lstStyle/>
          <a:p>
            <a:r>
              <a:rPr lang="en-GB" dirty="0"/>
              <a:t>Preparation task</a:t>
            </a:r>
          </a:p>
        </p:txBody>
      </p:sp>
      <p:sp>
        <p:nvSpPr>
          <p:cNvPr id="3" name="Content Placeholder 2">
            <a:extLst>
              <a:ext uri="{FF2B5EF4-FFF2-40B4-BE49-F238E27FC236}">
                <a16:creationId xmlns:a16="http://schemas.microsoft.com/office/drawing/2014/main" id="{D2B1D363-E544-4602-A488-07C50375CBAF}"/>
              </a:ext>
            </a:extLst>
          </p:cNvPr>
          <p:cNvSpPr>
            <a:spLocks noGrp="1"/>
          </p:cNvSpPr>
          <p:nvPr>
            <p:ph idx="1"/>
          </p:nvPr>
        </p:nvSpPr>
        <p:spPr/>
        <p:txBody>
          <a:bodyPr>
            <a:normAutofit fontScale="92500" lnSpcReduction="20000"/>
          </a:bodyPr>
          <a:lstStyle/>
          <a:p>
            <a:r>
              <a:rPr lang="en-GB" dirty="0" err="1"/>
              <a:t>Idenfity</a:t>
            </a:r>
            <a:r>
              <a:rPr lang="en-GB" dirty="0"/>
              <a:t> your vision clearly. </a:t>
            </a:r>
          </a:p>
          <a:p>
            <a:r>
              <a:rPr lang="en-GB" dirty="0"/>
              <a:t>Identify what you are trying to innovate and how you are going to be approach the market and be different to ensure you can succeed. </a:t>
            </a:r>
          </a:p>
          <a:p>
            <a:r>
              <a:rPr lang="en-GB" dirty="0"/>
              <a:t>Think about the future – how do you really want to be seen in a few years?</a:t>
            </a:r>
          </a:p>
          <a:p>
            <a:r>
              <a:rPr lang="en-GB" dirty="0"/>
              <a:t>What do you really know about the future? What new technologies will influence your business area? How will this be acquired by you?</a:t>
            </a:r>
          </a:p>
          <a:p>
            <a:r>
              <a:rPr lang="en-GB" dirty="0"/>
              <a:t>Who are your competitors? What market data do you have? What are the trends and forecasts? </a:t>
            </a:r>
          </a:p>
          <a:p>
            <a:r>
              <a:rPr lang="en-GB" dirty="0"/>
              <a:t>Where will the business be in the short and long term (3 to 5 years for example)?</a:t>
            </a:r>
          </a:p>
          <a:p>
            <a:endParaRPr lang="en-GB" dirty="0"/>
          </a:p>
        </p:txBody>
      </p:sp>
    </p:spTree>
    <p:extLst>
      <p:ext uri="{BB962C8B-B14F-4D97-AF65-F5344CB8AC3E}">
        <p14:creationId xmlns:p14="http://schemas.microsoft.com/office/powerpoint/2010/main" val="2159552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CB47-CA82-44F6-98F5-E6F2A9A9A0FE}"/>
              </a:ext>
            </a:extLst>
          </p:cNvPr>
          <p:cNvSpPr>
            <a:spLocks noGrp="1"/>
          </p:cNvSpPr>
          <p:nvPr>
            <p:ph type="title"/>
          </p:nvPr>
        </p:nvSpPr>
        <p:spPr/>
        <p:txBody>
          <a:bodyPr/>
          <a:lstStyle/>
          <a:p>
            <a:r>
              <a:rPr lang="en-GB" dirty="0"/>
              <a:t>External Assumptions </a:t>
            </a:r>
          </a:p>
        </p:txBody>
      </p:sp>
      <p:sp>
        <p:nvSpPr>
          <p:cNvPr id="3" name="Content Placeholder 2">
            <a:extLst>
              <a:ext uri="{FF2B5EF4-FFF2-40B4-BE49-F238E27FC236}">
                <a16:creationId xmlns:a16="http://schemas.microsoft.com/office/drawing/2014/main" id="{5900D3FD-C616-4309-BEBE-6606EEB099D7}"/>
              </a:ext>
            </a:extLst>
          </p:cNvPr>
          <p:cNvSpPr>
            <a:spLocks noGrp="1"/>
          </p:cNvSpPr>
          <p:nvPr>
            <p:ph idx="1"/>
          </p:nvPr>
        </p:nvSpPr>
        <p:spPr/>
        <p:txBody>
          <a:bodyPr>
            <a:normAutofit/>
          </a:bodyPr>
          <a:lstStyle/>
          <a:p>
            <a:r>
              <a:rPr lang="en-GB" sz="2800" dirty="0"/>
              <a:t>Used PESTLE and other management concepts to try to understand some external trends. </a:t>
            </a:r>
          </a:p>
          <a:p>
            <a:r>
              <a:rPr lang="en-GB" sz="2800" dirty="0"/>
              <a:t>How is the economy going to look like in the next few years?</a:t>
            </a:r>
          </a:p>
          <a:p>
            <a:r>
              <a:rPr lang="en-GB" sz="2800" dirty="0"/>
              <a:t>What new rules may influence this market/business area?</a:t>
            </a:r>
          </a:p>
          <a:p>
            <a:r>
              <a:rPr lang="en-GB" sz="2800" dirty="0"/>
              <a:t>What if the technology changes quickly?</a:t>
            </a:r>
          </a:p>
        </p:txBody>
      </p:sp>
    </p:spTree>
    <p:extLst>
      <p:ext uri="{BB962C8B-B14F-4D97-AF65-F5344CB8AC3E}">
        <p14:creationId xmlns:p14="http://schemas.microsoft.com/office/powerpoint/2010/main" val="36101859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39</TotalTime>
  <Words>793</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HOW TO WRITE A WINNING BUSINESS PLAN</vt:lpstr>
      <vt:lpstr>Learning outcome</vt:lpstr>
      <vt:lpstr>Why create a Business Plan?</vt:lpstr>
      <vt:lpstr>What is a business plan.</vt:lpstr>
      <vt:lpstr>Why do you need an efficient business plan?</vt:lpstr>
      <vt:lpstr>Content of a business plan</vt:lpstr>
      <vt:lpstr>Writing a business plan requires some form of balanced approach.</vt:lpstr>
      <vt:lpstr>Essential components of a business plan. </vt:lpstr>
      <vt:lpstr>Common parts of a business plan</vt:lpstr>
      <vt:lpstr>Preparation task</vt:lpstr>
      <vt:lpstr>External Assumptions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 WINNING BUSINESS PLAN</dc:title>
  <dc:creator>Rexon Nting</dc:creator>
  <cp:lastModifiedBy>Rexon Nting</cp:lastModifiedBy>
  <cp:revision>5</cp:revision>
  <dcterms:created xsi:type="dcterms:W3CDTF">2019-10-14T09:13:48Z</dcterms:created>
  <dcterms:modified xsi:type="dcterms:W3CDTF">2019-10-14T09:53:08Z</dcterms:modified>
</cp:coreProperties>
</file>