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56" r:id="rId1"/>
  </p:sldMasterIdLst>
  <p:sldIdLst>
    <p:sldId id="256" r:id="rId2"/>
    <p:sldId id="269" r:id="rId3"/>
    <p:sldId id="270" r:id="rId4"/>
    <p:sldId id="257" r:id="rId5"/>
    <p:sldId id="258" r:id="rId6"/>
    <p:sldId id="259" r:id="rId7"/>
    <p:sldId id="260" r:id="rId8"/>
    <p:sldId id="261" r:id="rId9"/>
    <p:sldId id="262" r:id="rId10"/>
    <p:sldId id="263" r:id="rId11"/>
    <p:sldId id="264" r:id="rId12"/>
    <p:sldId id="265" r:id="rId13"/>
    <p:sldId id="266" r:id="rId14"/>
    <p:sldId id="267" r:id="rId15"/>
    <p:sldId id="268"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0987DF1-F182-44D8-9409-69B1657EC4C1}" type="datetimeFigureOut">
              <a:rPr lang="en-GB" smtClean="0"/>
              <a:t>19/05/2019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BB7D4E-F098-45F9-80B0-5B826B6163C8}"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0987DF1-F182-44D8-9409-69B1657EC4C1}" type="datetimeFigureOut">
              <a:rPr lang="en-GB" smtClean="0"/>
              <a:t>19/05/2019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BB7D4E-F098-45F9-80B0-5B826B6163C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0987DF1-F182-44D8-9409-69B1657EC4C1}" type="datetimeFigureOut">
              <a:rPr lang="en-GB" smtClean="0"/>
              <a:t>19/05/2019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BB7D4E-F098-45F9-80B0-5B826B6163C8}"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0987DF1-F182-44D8-9409-69B1657EC4C1}" type="datetimeFigureOut">
              <a:rPr lang="en-GB" smtClean="0"/>
              <a:t>19/05/2019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BB7D4E-F098-45F9-80B0-5B826B6163C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0987DF1-F182-44D8-9409-69B1657EC4C1}" type="datetimeFigureOut">
              <a:rPr lang="en-GB" smtClean="0"/>
              <a:t>19/05/2019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BB7D4E-F098-45F9-80B0-5B826B6163C8}"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0987DF1-F182-44D8-9409-69B1657EC4C1}" type="datetimeFigureOut">
              <a:rPr lang="en-GB" smtClean="0"/>
              <a:t>19/05/2019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BB7D4E-F098-45F9-80B0-5B826B6163C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987DF1-F182-44D8-9409-69B1657EC4C1}" type="datetimeFigureOut">
              <a:rPr lang="en-GB" smtClean="0"/>
              <a:t>19/05/2019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BB7D4E-F098-45F9-80B0-5B826B6163C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0987DF1-F182-44D8-9409-69B1657EC4C1}" type="datetimeFigureOut">
              <a:rPr lang="en-GB" smtClean="0"/>
              <a:t>19/05/2019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BB7D4E-F098-45F9-80B0-5B826B6163C8}"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0987DF1-F182-44D8-9409-69B1657EC4C1}" type="datetimeFigureOut">
              <a:rPr lang="en-GB" smtClean="0"/>
              <a:t>19/05/2019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BB7D4E-F098-45F9-80B0-5B826B6163C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0987DF1-F182-44D8-9409-69B1657EC4C1}" type="datetimeFigureOut">
              <a:rPr lang="en-GB" smtClean="0"/>
              <a:t>19/05/2019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BB7D4E-F098-45F9-80B0-5B826B6163C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0987DF1-F182-44D8-9409-69B1657EC4C1}" type="datetimeFigureOut">
              <a:rPr lang="en-GB" smtClean="0"/>
              <a:t>19/05/2019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BB7D4E-F098-45F9-80B0-5B826B6163C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F0987DF1-F182-44D8-9409-69B1657EC4C1}" type="datetimeFigureOut">
              <a:rPr lang="en-GB" smtClean="0"/>
              <a:t>19/05/2019</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2BB7D4E-F098-45F9-80B0-5B826B6163C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4357" r:id="rId1"/>
    <p:sldLayoutId id="2147484358" r:id="rId2"/>
    <p:sldLayoutId id="2147484359" r:id="rId3"/>
    <p:sldLayoutId id="2147484360" r:id="rId4"/>
    <p:sldLayoutId id="2147484361" r:id="rId5"/>
    <p:sldLayoutId id="2147484362" r:id="rId6"/>
    <p:sldLayoutId id="2147484363" r:id="rId7"/>
    <p:sldLayoutId id="2147484364" r:id="rId8"/>
    <p:sldLayoutId id="2147484365" r:id="rId9"/>
    <p:sldLayoutId id="2147484366" r:id="rId10"/>
    <p:sldLayoutId id="2147484367"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Ecological </a:t>
            </a:r>
            <a:r>
              <a:rPr lang="en-GB" dirty="0" smtClean="0"/>
              <a:t>Perspectives (Part 1): </a:t>
            </a:r>
            <a:r>
              <a:rPr lang="en-GB" dirty="0" smtClean="0"/>
              <a:t>‘In the Beginning’</a:t>
            </a:r>
            <a:endParaRPr lang="en-GB" dirty="0"/>
          </a:p>
        </p:txBody>
      </p:sp>
      <p:sp>
        <p:nvSpPr>
          <p:cNvPr id="3" name="Subtitle 2"/>
          <p:cNvSpPr>
            <a:spLocks noGrp="1"/>
          </p:cNvSpPr>
          <p:nvPr>
            <p:ph type="subTitle" idx="1"/>
          </p:nvPr>
        </p:nvSpPr>
        <p:spPr/>
        <p:txBody>
          <a:bodyPr/>
          <a:lstStyle/>
          <a:p>
            <a:r>
              <a:rPr lang="en-GB" dirty="0" smtClean="0"/>
              <a:t>HPRS4007</a:t>
            </a:r>
            <a:endParaRPr lang="en-GB" dirty="0"/>
          </a:p>
        </p:txBody>
      </p:sp>
    </p:spTree>
    <p:extLst>
      <p:ext uri="{BB962C8B-B14F-4D97-AF65-F5344CB8AC3E}">
        <p14:creationId xmlns:p14="http://schemas.microsoft.com/office/powerpoint/2010/main" val="35265900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bwMode="auto">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323528" y="548680"/>
            <a:ext cx="8229600" cy="990600"/>
          </a:xfrm>
        </p:spPr>
        <p:txBody>
          <a:bodyPr>
            <a:normAutofit/>
          </a:bodyPr>
          <a:lstStyle/>
          <a:p>
            <a:r>
              <a:rPr lang="en-US" altLang="en-US" sz="3600" dirty="0" smtClean="0"/>
              <a:t>The Ecological Crisis</a:t>
            </a:r>
          </a:p>
        </p:txBody>
      </p:sp>
      <p:sp>
        <p:nvSpPr>
          <p:cNvPr id="6147" name="Content Placeholder 8"/>
          <p:cNvSpPr>
            <a:spLocks noGrp="1"/>
          </p:cNvSpPr>
          <p:nvPr>
            <p:ph sz="half" idx="1"/>
          </p:nvPr>
        </p:nvSpPr>
        <p:spPr>
          <a:xfrm>
            <a:off x="323528" y="1700808"/>
            <a:ext cx="4038600" cy="4718304"/>
          </a:xfrm>
        </p:spPr>
        <p:txBody>
          <a:bodyPr/>
          <a:lstStyle/>
          <a:p>
            <a:endParaRPr lang="en-GB" altLang="en-US" sz="2000" dirty="0" smtClean="0"/>
          </a:p>
          <a:p>
            <a:r>
              <a:rPr lang="en-GB" altLang="en-US" sz="2000" dirty="0" smtClean="0"/>
              <a:t>Probable outcomes of a rise in greenhouse gas emissions according to the IPCC (Intergovernmental Panel on Climate Change): rising sea levels; intensified dry seasons; severe disruption to the planet’s weather patterns leading to an escalation in extreme weather conditions; major population displacement; ocean acidification; and a worldwide surge in infectious diseases. </a:t>
            </a:r>
          </a:p>
          <a:p>
            <a:endParaRPr lang="en-GB" altLang="en-US" sz="2000" dirty="0" smtClean="0"/>
          </a:p>
        </p:txBody>
      </p:sp>
      <p:pic>
        <p:nvPicPr>
          <p:cNvPr id="6148" name="Picture 5"/>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a:xfrm>
            <a:off x="4788024" y="1988840"/>
            <a:ext cx="4038600" cy="4038600"/>
          </a:xfrm>
          <a:noFill/>
          <a:extLst>
            <a:ext uri="{909E8E84-426E-40DD-AFC4-6F175D3DCCD1}">
              <a14:hiddenFill xmlns:a14="http://schemas.microsoft.com/office/drawing/2010/main">
                <a:gradFill rotWithShape="0">
                  <a:gsLst>
                    <a:gs pos="0">
                      <a:srgbClr val="C8D6DB"/>
                    </a:gs>
                    <a:gs pos="100000">
                      <a:schemeClr val="bg2">
                        <a:alpha val="14998"/>
                      </a:schemeClr>
                    </a:gs>
                  </a:gsLst>
                  <a:lin ang="5400000" scaled="1"/>
                </a:gra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079577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bwMode="auto">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23528" y="620688"/>
            <a:ext cx="7315200" cy="715962"/>
          </a:xfrm>
        </p:spPr>
        <p:txBody>
          <a:bodyPr>
            <a:normAutofit/>
          </a:bodyPr>
          <a:lstStyle/>
          <a:p>
            <a:r>
              <a:rPr lang="en-US" altLang="en-US" sz="3600" dirty="0" smtClean="0"/>
              <a:t>The Ecological Crisis</a:t>
            </a:r>
          </a:p>
        </p:txBody>
      </p:sp>
      <p:sp>
        <p:nvSpPr>
          <p:cNvPr id="7171" name="Content Placeholder 2"/>
          <p:cNvSpPr>
            <a:spLocks noGrp="1"/>
          </p:cNvSpPr>
          <p:nvPr>
            <p:ph sz="half" idx="2"/>
          </p:nvPr>
        </p:nvSpPr>
        <p:spPr>
          <a:xfrm>
            <a:off x="4860032" y="1600200"/>
            <a:ext cx="3962400" cy="5257800"/>
          </a:xfrm>
        </p:spPr>
        <p:txBody>
          <a:bodyPr/>
          <a:lstStyle/>
          <a:p>
            <a:r>
              <a:rPr lang="en-GB" altLang="en-US" sz="2000" dirty="0" smtClean="0"/>
              <a:t>The Fifth Assessment Report (AR5) of the IPCC (2014) provides the firmest evidence yet that humans are the dominant cause behind global warming. </a:t>
            </a:r>
          </a:p>
          <a:p>
            <a:endParaRPr lang="en-GB" altLang="en-US" sz="2000" dirty="0" smtClean="0"/>
          </a:p>
          <a:p>
            <a:r>
              <a:rPr lang="en-GB" altLang="en-US" sz="2000" dirty="0" smtClean="0"/>
              <a:t>‘We are performing a very dangerous experiment with our planet, and I don't want my grandchildren to suffer the consequences of that experiment’ (Prof Sir Brian Hoskins). </a:t>
            </a:r>
          </a:p>
          <a:p>
            <a:endParaRPr lang="en-GB" altLang="en-US" dirty="0" smtClean="0"/>
          </a:p>
        </p:txBody>
      </p:sp>
      <p:pic>
        <p:nvPicPr>
          <p:cNvPr id="7172"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395536" y="1844824"/>
            <a:ext cx="4114800" cy="4038600"/>
          </a:xfrm>
          <a:noFill/>
          <a:extLst>
            <a:ext uri="{909E8E84-426E-40DD-AFC4-6F175D3DCCD1}">
              <a14:hiddenFill xmlns:a14="http://schemas.microsoft.com/office/drawing/2010/main">
                <a:gradFill rotWithShape="0">
                  <a:gsLst>
                    <a:gs pos="0">
                      <a:srgbClr val="C8D6DB"/>
                    </a:gs>
                    <a:gs pos="100000">
                      <a:schemeClr val="bg2">
                        <a:alpha val="14998"/>
                      </a:schemeClr>
                    </a:gs>
                  </a:gsLst>
                  <a:lin ang="5400000" scaled="1"/>
                </a:gra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493402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548680"/>
            <a:ext cx="8229600" cy="990600"/>
          </a:xfrm>
        </p:spPr>
        <p:txBody>
          <a:bodyPr>
            <a:normAutofit/>
          </a:bodyPr>
          <a:lstStyle/>
          <a:p>
            <a:r>
              <a:rPr lang="en-GB" sz="3600" dirty="0" smtClean="0"/>
              <a:t>Reading the Bible Ecologically </a:t>
            </a:r>
            <a:endParaRPr lang="en-GB" sz="3600" dirty="0"/>
          </a:p>
        </p:txBody>
      </p:sp>
      <p:sp>
        <p:nvSpPr>
          <p:cNvPr id="3" name="Content Placeholder 2"/>
          <p:cNvSpPr>
            <a:spLocks noGrp="1"/>
          </p:cNvSpPr>
          <p:nvPr>
            <p:ph idx="1"/>
          </p:nvPr>
        </p:nvSpPr>
        <p:spPr>
          <a:xfrm>
            <a:off x="323528" y="1988840"/>
            <a:ext cx="8301608" cy="4373563"/>
          </a:xfrm>
        </p:spPr>
        <p:txBody>
          <a:bodyPr>
            <a:normAutofit/>
          </a:bodyPr>
          <a:lstStyle/>
          <a:p>
            <a:pPr algn="just"/>
            <a:r>
              <a:rPr lang="en-GB" dirty="0"/>
              <a:t>G</a:t>
            </a:r>
            <a:r>
              <a:rPr lang="en-GB" dirty="0" smtClean="0"/>
              <a:t>reater </a:t>
            </a:r>
            <a:r>
              <a:rPr lang="en-GB" dirty="0"/>
              <a:t>awareness of contemporary environmental concerns has provided the context for a fresh kind of interaction with the biblical </a:t>
            </a:r>
            <a:r>
              <a:rPr lang="en-GB" dirty="0" smtClean="0"/>
              <a:t>tradition. </a:t>
            </a:r>
          </a:p>
          <a:p>
            <a:pPr algn="just"/>
            <a:endParaRPr lang="en-GB" dirty="0"/>
          </a:p>
          <a:p>
            <a:pPr algn="just"/>
            <a:r>
              <a:rPr lang="en-GB" dirty="0" smtClean="0"/>
              <a:t>The effort to engage the biblical material from an ecological perspective has yielded a staggering volume of literature. </a:t>
            </a:r>
          </a:p>
          <a:p>
            <a:pPr algn="just"/>
            <a:endParaRPr lang="en-GB" dirty="0"/>
          </a:p>
          <a:p>
            <a:pPr algn="just"/>
            <a:r>
              <a:rPr lang="en-GB" dirty="0"/>
              <a:t>What (if anything at all) might the Bible be able to contribute to a discussion of ‘green’ issues? </a:t>
            </a:r>
          </a:p>
        </p:txBody>
      </p:sp>
    </p:spTree>
    <p:extLst>
      <p:ext uri="{BB962C8B-B14F-4D97-AF65-F5344CB8AC3E}">
        <p14:creationId xmlns:p14="http://schemas.microsoft.com/office/powerpoint/2010/main" val="4176087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5536" y="548680"/>
            <a:ext cx="8229600" cy="990600"/>
          </a:xfrm>
        </p:spPr>
        <p:txBody>
          <a:bodyPr>
            <a:normAutofit/>
          </a:bodyPr>
          <a:lstStyle/>
          <a:p>
            <a:r>
              <a:rPr lang="en-GB" sz="3600" dirty="0" smtClean="0"/>
              <a:t>The Lynn White Thesis</a:t>
            </a:r>
            <a:endParaRPr lang="en-GB" sz="3600" dirty="0"/>
          </a:p>
        </p:txBody>
      </p:sp>
      <p:sp>
        <p:nvSpPr>
          <p:cNvPr id="3" name="Content Placeholder 2"/>
          <p:cNvSpPr>
            <a:spLocks noGrp="1"/>
          </p:cNvSpPr>
          <p:nvPr>
            <p:ph idx="1"/>
          </p:nvPr>
        </p:nvSpPr>
        <p:spPr>
          <a:xfrm>
            <a:off x="323528" y="1916832"/>
            <a:ext cx="8424936" cy="4373563"/>
          </a:xfrm>
        </p:spPr>
        <p:txBody>
          <a:bodyPr/>
          <a:lstStyle/>
          <a:p>
            <a:pPr algn="just"/>
            <a:r>
              <a:rPr lang="en-GB" dirty="0" smtClean="0"/>
              <a:t>A provocative paper by Lynn White entitled ‘The Historical Roots of Our Ecologic Crisis’ (1967) is usually identified as kick-starting the debate over the Bible’s ecological legacy. </a:t>
            </a:r>
          </a:p>
          <a:p>
            <a:pPr algn="just"/>
            <a:endParaRPr lang="en-GB" dirty="0"/>
          </a:p>
          <a:p>
            <a:pPr algn="just"/>
            <a:r>
              <a:rPr lang="en-GB" i="1" dirty="0" smtClean="0"/>
              <a:t>Task</a:t>
            </a:r>
            <a:r>
              <a:rPr lang="en-GB" dirty="0" smtClean="0"/>
              <a:t>: read Lynn White’s paper. What are your reactions to </a:t>
            </a:r>
            <a:r>
              <a:rPr lang="en-GB" dirty="0"/>
              <a:t>White’s argument? To what extent, if at all, do you think Christianity is to blame for </a:t>
            </a:r>
            <a:r>
              <a:rPr lang="en-GB" dirty="0" smtClean="0"/>
              <a:t>the modern </a:t>
            </a:r>
            <a:r>
              <a:rPr lang="en-GB" dirty="0"/>
              <a:t>environmental crisis?</a:t>
            </a:r>
          </a:p>
        </p:txBody>
      </p:sp>
    </p:spTree>
    <p:extLst>
      <p:ext uri="{BB962C8B-B14F-4D97-AF65-F5344CB8AC3E}">
        <p14:creationId xmlns:p14="http://schemas.microsoft.com/office/powerpoint/2010/main" val="469105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The Influence of Lynn White</a:t>
            </a:r>
            <a:endParaRPr lang="en-GB" sz="3600" dirty="0"/>
          </a:p>
        </p:txBody>
      </p:sp>
      <p:sp>
        <p:nvSpPr>
          <p:cNvPr id="4" name="Content Placeholder 3"/>
          <p:cNvSpPr>
            <a:spLocks noGrp="1"/>
          </p:cNvSpPr>
          <p:nvPr>
            <p:ph sz="half" idx="1"/>
          </p:nvPr>
        </p:nvSpPr>
        <p:spPr>
          <a:xfrm>
            <a:off x="395536" y="1844824"/>
            <a:ext cx="3960440" cy="4608512"/>
          </a:xfrm>
        </p:spPr>
        <p:txBody>
          <a:bodyPr>
            <a:normAutofit fontScale="85000" lnSpcReduction="10000"/>
          </a:bodyPr>
          <a:lstStyle/>
          <a:p>
            <a:r>
              <a:rPr lang="en-GB" dirty="0"/>
              <a:t>White’s paper elicited a fierce response from </a:t>
            </a:r>
            <a:r>
              <a:rPr lang="en-GB" dirty="0" smtClean="0"/>
              <a:t>scholars.</a:t>
            </a:r>
          </a:p>
          <a:p>
            <a:endParaRPr lang="en-GB" dirty="0"/>
          </a:p>
          <a:p>
            <a:r>
              <a:rPr lang="en-GB" dirty="0"/>
              <a:t>Many works of eco-theology </a:t>
            </a:r>
            <a:r>
              <a:rPr lang="en-GB" dirty="0" smtClean="0"/>
              <a:t>after White were </a:t>
            </a:r>
            <a:r>
              <a:rPr lang="en-GB" dirty="0"/>
              <a:t>written to show that </a:t>
            </a:r>
            <a:r>
              <a:rPr lang="en-GB" dirty="0" smtClean="0"/>
              <a:t>the </a:t>
            </a:r>
            <a:r>
              <a:rPr lang="en-GB" dirty="0"/>
              <a:t>creation stories in Genesis do not preserve </a:t>
            </a:r>
            <a:r>
              <a:rPr lang="en-GB" dirty="0" smtClean="0"/>
              <a:t>any </a:t>
            </a:r>
            <a:r>
              <a:rPr lang="en-GB" dirty="0"/>
              <a:t>‘anti-environmental’ sentiment and that the biblical texts </a:t>
            </a:r>
            <a:r>
              <a:rPr lang="en-GB" i="1" dirty="0" smtClean="0"/>
              <a:t>do</a:t>
            </a:r>
            <a:r>
              <a:rPr lang="en-GB" dirty="0" smtClean="0"/>
              <a:t> endorse a positive view of creation. </a:t>
            </a:r>
            <a:endParaRPr lang="en-GB" dirty="0"/>
          </a:p>
          <a:p>
            <a:endParaRPr lang="en-GB" dirty="0"/>
          </a:p>
          <a:p>
            <a:endParaRPr lang="en-GB"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364088" y="1772816"/>
            <a:ext cx="3323806" cy="47132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62430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Defending the Bible’s Ecological Legacy</a:t>
            </a:r>
            <a:endParaRPr lang="en-GB" dirty="0"/>
          </a:p>
        </p:txBody>
      </p:sp>
      <p:sp>
        <p:nvSpPr>
          <p:cNvPr id="5" name="Content Placeholder 4"/>
          <p:cNvSpPr>
            <a:spLocks noGrp="1"/>
          </p:cNvSpPr>
          <p:nvPr>
            <p:ph idx="1"/>
          </p:nvPr>
        </p:nvSpPr>
        <p:spPr>
          <a:xfrm>
            <a:off x="251520" y="1844824"/>
            <a:ext cx="8496944" cy="4464496"/>
          </a:xfrm>
        </p:spPr>
        <p:txBody>
          <a:bodyPr>
            <a:normAutofit/>
          </a:bodyPr>
          <a:lstStyle/>
          <a:p>
            <a:pPr algn="just"/>
            <a:r>
              <a:rPr lang="en-GB" i="1" dirty="0"/>
              <a:t>The Green Bible </a:t>
            </a:r>
            <a:r>
              <a:rPr lang="en-GB" dirty="0"/>
              <a:t>(2008) </a:t>
            </a:r>
            <a:r>
              <a:rPr lang="en-GB" dirty="0" smtClean="0"/>
              <a:t>may be seen as </a:t>
            </a:r>
            <a:r>
              <a:rPr lang="en-GB" dirty="0"/>
              <a:t>the culmination of the </a:t>
            </a:r>
            <a:r>
              <a:rPr lang="en-GB" dirty="0" smtClean="0"/>
              <a:t>apologetic </a:t>
            </a:r>
            <a:r>
              <a:rPr lang="en-GB" dirty="0"/>
              <a:t>approach to the Bible’s ecological legacy. </a:t>
            </a:r>
          </a:p>
          <a:p>
            <a:pPr algn="just"/>
            <a:endParaRPr lang="en-GB" dirty="0" smtClean="0"/>
          </a:p>
          <a:p>
            <a:pPr algn="just"/>
            <a:r>
              <a:rPr lang="en-GB" dirty="0" smtClean="0"/>
              <a:t>What impression does </a:t>
            </a:r>
            <a:r>
              <a:rPr lang="en-GB" i="1" dirty="0" smtClean="0"/>
              <a:t>The Green Bible </a:t>
            </a:r>
            <a:r>
              <a:rPr lang="en-GB" dirty="0" smtClean="0"/>
              <a:t>create regarding the environmental worth of the biblical tradition? What do you make of DeWitt’s assertion that </a:t>
            </a:r>
            <a:r>
              <a:rPr lang="en-GB" dirty="0"/>
              <a:t>the Bible </a:t>
            </a:r>
            <a:r>
              <a:rPr lang="en-GB" dirty="0" smtClean="0"/>
              <a:t>is able to </a:t>
            </a:r>
            <a:r>
              <a:rPr lang="en-GB" dirty="0"/>
              <a:t>‘speak directly to how we should think and act as we confront the environmental crisis facing our planet</a:t>
            </a:r>
            <a:r>
              <a:rPr lang="en-GB" dirty="0" smtClean="0"/>
              <a:t>’? Do you know of any biblical texts that may challenge this view?</a:t>
            </a:r>
          </a:p>
        </p:txBody>
      </p:sp>
    </p:spTree>
    <p:extLst>
      <p:ext uri="{BB962C8B-B14F-4D97-AF65-F5344CB8AC3E}">
        <p14:creationId xmlns:p14="http://schemas.microsoft.com/office/powerpoint/2010/main" val="6072082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The Genesis Creation Stories</a:t>
            </a:r>
            <a:endParaRPr lang="en-GB" sz="3600" dirty="0"/>
          </a:p>
        </p:txBody>
      </p:sp>
      <p:sp>
        <p:nvSpPr>
          <p:cNvPr id="3" name="Content Placeholder 2"/>
          <p:cNvSpPr>
            <a:spLocks noGrp="1"/>
          </p:cNvSpPr>
          <p:nvPr>
            <p:ph idx="1"/>
          </p:nvPr>
        </p:nvSpPr>
        <p:spPr>
          <a:xfrm>
            <a:off x="251520" y="1772816"/>
            <a:ext cx="8363272" cy="4628728"/>
          </a:xfrm>
        </p:spPr>
        <p:txBody>
          <a:bodyPr>
            <a:normAutofit/>
          </a:bodyPr>
          <a:lstStyle/>
          <a:p>
            <a:pPr algn="just"/>
            <a:r>
              <a:rPr lang="en-GB" dirty="0"/>
              <a:t>‘Then God said, “Let us make humankind in our image, according to our likeness; and let them have dominion over the fish of the sea, and over the birds of the air, and over the cattle, and over all the wild animals of the earth, and over every creeping thing that creeps upon the earth”. So God created humankind in his image, in the image of God he created them; male and female he created them. God blessed them, and God said to them, “Be fruitful and multiply, and fill the earth and subdue (</a:t>
            </a:r>
            <a:r>
              <a:rPr lang="en-GB" i="1" dirty="0" err="1"/>
              <a:t>kabash</a:t>
            </a:r>
            <a:r>
              <a:rPr lang="en-GB" dirty="0"/>
              <a:t>) it; and have dominion (</a:t>
            </a:r>
            <a:r>
              <a:rPr lang="en-GB" i="1" dirty="0" err="1"/>
              <a:t>radah</a:t>
            </a:r>
            <a:r>
              <a:rPr lang="en-GB" dirty="0"/>
              <a:t>) over the fish of the sea and over the birds of the air and over every living thing that moves upon the earth”’ (Gen. </a:t>
            </a:r>
            <a:r>
              <a:rPr lang="en-GB" dirty="0" smtClean="0"/>
              <a:t>1:26-28; cf. 2:15). </a:t>
            </a:r>
            <a:endParaRPr lang="en-GB" dirty="0"/>
          </a:p>
          <a:p>
            <a:endParaRPr lang="en-GB" dirty="0"/>
          </a:p>
        </p:txBody>
      </p:sp>
    </p:spTree>
    <p:extLst>
      <p:ext uri="{BB962C8B-B14F-4D97-AF65-F5344CB8AC3E}">
        <p14:creationId xmlns:p14="http://schemas.microsoft.com/office/powerpoint/2010/main" val="1846473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620688"/>
            <a:ext cx="8229600" cy="990600"/>
          </a:xfrm>
        </p:spPr>
        <p:txBody>
          <a:bodyPr>
            <a:normAutofit fontScale="90000"/>
          </a:bodyPr>
          <a:lstStyle/>
          <a:p>
            <a:r>
              <a:rPr lang="en-GB" dirty="0" smtClean="0"/>
              <a:t>The Genesis Creation Stories: The Ideal of Stewardship</a:t>
            </a:r>
            <a:endParaRPr lang="en-GB" dirty="0"/>
          </a:p>
        </p:txBody>
      </p:sp>
      <p:sp>
        <p:nvSpPr>
          <p:cNvPr id="3" name="Content Placeholder 2"/>
          <p:cNvSpPr>
            <a:spLocks noGrp="1"/>
          </p:cNvSpPr>
          <p:nvPr>
            <p:ph idx="1"/>
          </p:nvPr>
        </p:nvSpPr>
        <p:spPr>
          <a:xfrm>
            <a:off x="323528" y="2060848"/>
            <a:ext cx="8280920" cy="4373563"/>
          </a:xfrm>
        </p:spPr>
        <p:txBody>
          <a:bodyPr>
            <a:normAutofit lnSpcReduction="10000"/>
          </a:bodyPr>
          <a:lstStyle/>
          <a:p>
            <a:pPr algn="just"/>
            <a:r>
              <a:rPr lang="en-GB" dirty="0"/>
              <a:t>These verses </a:t>
            </a:r>
            <a:r>
              <a:rPr lang="en-GB" dirty="0" smtClean="0"/>
              <a:t>(Gen. 1:26-28; 2:15) are often </a:t>
            </a:r>
            <a:r>
              <a:rPr lang="en-GB" dirty="0"/>
              <a:t>understood as advocating a need for humans to act as responsible stewards or managers of </a:t>
            </a:r>
            <a:r>
              <a:rPr lang="en-GB" dirty="0" smtClean="0"/>
              <a:t>creation. </a:t>
            </a:r>
          </a:p>
          <a:p>
            <a:pPr algn="just"/>
            <a:endParaRPr lang="en-GB" dirty="0"/>
          </a:p>
          <a:p>
            <a:pPr algn="just"/>
            <a:r>
              <a:rPr lang="en-GB" dirty="0"/>
              <a:t>This </a:t>
            </a:r>
            <a:r>
              <a:rPr lang="en-GB" dirty="0" smtClean="0"/>
              <a:t>popular </a:t>
            </a:r>
            <a:r>
              <a:rPr lang="en-GB" dirty="0"/>
              <a:t>interpretation of Genesis </a:t>
            </a:r>
            <a:r>
              <a:rPr lang="en-GB" dirty="0" smtClean="0"/>
              <a:t>1-2 </a:t>
            </a:r>
            <a:r>
              <a:rPr lang="en-GB" dirty="0"/>
              <a:t>dwells on humankind’s accountability for the well-being of the </a:t>
            </a:r>
            <a:r>
              <a:rPr lang="en-GB" dirty="0" smtClean="0"/>
              <a:t>earth</a:t>
            </a:r>
            <a:r>
              <a:rPr lang="en-GB" dirty="0"/>
              <a:t> </a:t>
            </a:r>
            <a:r>
              <a:rPr lang="en-GB" dirty="0" smtClean="0"/>
              <a:t>(‘dominion means responsible stewardship’ – DeWitt). </a:t>
            </a:r>
          </a:p>
          <a:p>
            <a:pPr algn="just"/>
            <a:endParaRPr lang="en-GB" dirty="0"/>
          </a:p>
          <a:p>
            <a:pPr algn="just"/>
            <a:r>
              <a:rPr lang="en-GB" dirty="0"/>
              <a:t>Stewardship is a widely recurring theme across many Christian denominations and, for millions </a:t>
            </a:r>
            <a:r>
              <a:rPr lang="en-GB" dirty="0" smtClean="0"/>
              <a:t>of </a:t>
            </a:r>
            <a:r>
              <a:rPr lang="en-GB" dirty="0"/>
              <a:t>believers, is the key to theological engagement with ecological </a:t>
            </a:r>
            <a:r>
              <a:rPr lang="en-GB" dirty="0" smtClean="0"/>
              <a:t>concerns. </a:t>
            </a:r>
            <a:endParaRPr lang="en-GB" dirty="0"/>
          </a:p>
          <a:p>
            <a:endParaRPr lang="en-GB" dirty="0"/>
          </a:p>
          <a:p>
            <a:endParaRPr lang="en-GB" dirty="0"/>
          </a:p>
        </p:txBody>
      </p:sp>
    </p:spTree>
    <p:extLst>
      <p:ext uri="{BB962C8B-B14F-4D97-AF65-F5344CB8AC3E}">
        <p14:creationId xmlns:p14="http://schemas.microsoft.com/office/powerpoint/2010/main" val="13686005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620688"/>
            <a:ext cx="8229600" cy="990600"/>
          </a:xfrm>
        </p:spPr>
        <p:txBody>
          <a:bodyPr>
            <a:normAutofit fontScale="90000"/>
          </a:bodyPr>
          <a:lstStyle/>
          <a:p>
            <a:r>
              <a:rPr lang="en-GB" dirty="0" smtClean="0"/>
              <a:t>The Genesis Creation Stories: The Ideal of Stewardship</a:t>
            </a:r>
            <a:endParaRPr lang="en-GB" dirty="0"/>
          </a:p>
        </p:txBody>
      </p:sp>
      <p:sp>
        <p:nvSpPr>
          <p:cNvPr id="3" name="Content Placeholder 2"/>
          <p:cNvSpPr>
            <a:spLocks noGrp="1"/>
          </p:cNvSpPr>
          <p:nvPr>
            <p:ph idx="1"/>
          </p:nvPr>
        </p:nvSpPr>
        <p:spPr>
          <a:xfrm>
            <a:off x="323528" y="1988840"/>
            <a:ext cx="8424936" cy="4700736"/>
          </a:xfrm>
        </p:spPr>
        <p:txBody>
          <a:bodyPr>
            <a:normAutofit fontScale="92500" lnSpcReduction="20000"/>
          </a:bodyPr>
          <a:lstStyle/>
          <a:p>
            <a:pPr algn="just"/>
            <a:r>
              <a:rPr lang="en-GB" dirty="0" smtClean="0"/>
              <a:t>‘Thus being made in God’s image and recipients of God’s blessing qualifies the intention of “to subdue” and “to have dominion” over. It follows that human domination is an authority conferred by God, a sharing in God’s governance that must continue God’s creative goodness…Therefore, human dominion can be interpreted as a responsibility for which humans are answerable to God and the whole of creation. Human dominion over the earth should therefore embrace the conservation and flourishing of God’s creation…Creation maintenance is expected to be undertaken as a share in the God-like activity of responsible care’</a:t>
            </a:r>
          </a:p>
          <a:p>
            <a:pPr algn="just"/>
            <a:endParaRPr lang="en-GB" dirty="0"/>
          </a:p>
          <a:p>
            <a:pPr marL="114300" indent="0" algn="just">
              <a:buNone/>
            </a:pPr>
            <a:r>
              <a:rPr lang="en-GB" dirty="0" smtClean="0"/>
              <a:t> – </a:t>
            </a:r>
            <a:r>
              <a:rPr lang="en-GB" dirty="0"/>
              <a:t>Antoinette Collins, ‘Subdue and Conquer: An Ecological Perspective on Genesis 1:28’, </a:t>
            </a:r>
            <a:r>
              <a:rPr lang="en-GB" i="1" dirty="0"/>
              <a:t>Creation is Groaning: Biblical and Theological </a:t>
            </a:r>
            <a:r>
              <a:rPr lang="en-GB" i="1" dirty="0" smtClean="0"/>
              <a:t>Perspectives</a:t>
            </a:r>
            <a:r>
              <a:rPr lang="en-GB" dirty="0" smtClean="0"/>
              <a:t>, pp</a:t>
            </a:r>
            <a:r>
              <a:rPr lang="en-GB" dirty="0"/>
              <a:t>. </a:t>
            </a:r>
            <a:r>
              <a:rPr lang="en-GB" dirty="0" smtClean="0"/>
              <a:t>28-31</a:t>
            </a:r>
            <a:endParaRPr lang="en-GB" dirty="0"/>
          </a:p>
        </p:txBody>
      </p:sp>
    </p:spTree>
    <p:extLst>
      <p:ext uri="{BB962C8B-B14F-4D97-AF65-F5344CB8AC3E}">
        <p14:creationId xmlns:p14="http://schemas.microsoft.com/office/powerpoint/2010/main" val="26667447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620688"/>
            <a:ext cx="8229600" cy="990600"/>
          </a:xfrm>
        </p:spPr>
        <p:txBody>
          <a:bodyPr>
            <a:normAutofit fontScale="90000"/>
          </a:bodyPr>
          <a:lstStyle/>
          <a:p>
            <a:r>
              <a:rPr lang="en-GB" dirty="0" smtClean="0"/>
              <a:t>Assessing the Ecological Worth of The Genesis Creation Stories</a:t>
            </a:r>
            <a:endParaRPr lang="en-GB" dirty="0"/>
          </a:p>
        </p:txBody>
      </p:sp>
      <p:sp>
        <p:nvSpPr>
          <p:cNvPr id="3" name="Content Placeholder 2"/>
          <p:cNvSpPr>
            <a:spLocks noGrp="1"/>
          </p:cNvSpPr>
          <p:nvPr>
            <p:ph idx="1"/>
          </p:nvPr>
        </p:nvSpPr>
        <p:spPr>
          <a:xfrm>
            <a:off x="251520" y="1916832"/>
            <a:ext cx="8424936" cy="4628728"/>
          </a:xfrm>
        </p:spPr>
        <p:txBody>
          <a:bodyPr>
            <a:normAutofit fontScale="85000" lnSpcReduction="20000"/>
          </a:bodyPr>
          <a:lstStyle/>
          <a:p>
            <a:pPr algn="just"/>
            <a:endParaRPr lang="en-GB" dirty="0"/>
          </a:p>
          <a:p>
            <a:pPr algn="just"/>
            <a:r>
              <a:rPr lang="en-GB" dirty="0"/>
              <a:t>Gen. 1:26-28 </a:t>
            </a:r>
            <a:r>
              <a:rPr lang="en-GB" dirty="0" smtClean="0"/>
              <a:t>may not be as </a:t>
            </a:r>
            <a:r>
              <a:rPr lang="en-GB" dirty="0"/>
              <a:t>‘environmentally friendly’ as supporters of the stewardship </a:t>
            </a:r>
            <a:r>
              <a:rPr lang="en-GB" dirty="0" smtClean="0"/>
              <a:t>model </a:t>
            </a:r>
            <a:r>
              <a:rPr lang="en-GB" dirty="0"/>
              <a:t>like to think</a:t>
            </a:r>
            <a:r>
              <a:rPr lang="en-GB" dirty="0" smtClean="0"/>
              <a:t>.</a:t>
            </a:r>
          </a:p>
          <a:p>
            <a:pPr algn="just"/>
            <a:endParaRPr lang="en-GB" dirty="0"/>
          </a:p>
          <a:p>
            <a:pPr algn="just"/>
            <a:r>
              <a:rPr lang="en-GB" dirty="0" smtClean="0"/>
              <a:t>That </a:t>
            </a:r>
            <a:r>
              <a:rPr lang="en-GB" dirty="0"/>
              <a:t>the original authors/editors of the biblical material wished to convey a principle of stewardship </a:t>
            </a:r>
            <a:r>
              <a:rPr lang="en-GB" dirty="0" smtClean="0"/>
              <a:t>is extremely doubtful. </a:t>
            </a:r>
            <a:endParaRPr lang="en-GB" dirty="0"/>
          </a:p>
          <a:p>
            <a:pPr algn="just"/>
            <a:endParaRPr lang="en-GB" dirty="0" smtClean="0"/>
          </a:p>
          <a:p>
            <a:pPr algn="just"/>
            <a:r>
              <a:rPr lang="en-GB" dirty="0" smtClean="0"/>
              <a:t>The </a:t>
            </a:r>
            <a:r>
              <a:rPr lang="en-GB" dirty="0"/>
              <a:t>words for 'steward' and 'stewardship' do not actually appear in Genesis </a:t>
            </a:r>
            <a:r>
              <a:rPr lang="en-GB" dirty="0" smtClean="0"/>
              <a:t>1-2. Nowhere in the Bible </a:t>
            </a:r>
            <a:r>
              <a:rPr lang="en-GB" dirty="0"/>
              <a:t>is humanity explicitly depicted as the steward of creation. </a:t>
            </a:r>
            <a:endParaRPr lang="en-GB" dirty="0" smtClean="0"/>
          </a:p>
          <a:p>
            <a:pPr algn="just"/>
            <a:endParaRPr lang="en-GB" dirty="0"/>
          </a:p>
          <a:p>
            <a:pPr algn="just"/>
            <a:r>
              <a:rPr lang="en-GB" dirty="0"/>
              <a:t>A</a:t>
            </a:r>
            <a:r>
              <a:rPr lang="en-GB" dirty="0" smtClean="0"/>
              <a:t>n </a:t>
            </a:r>
            <a:r>
              <a:rPr lang="en-GB" dirty="0"/>
              <a:t>inspection of the verbs </a:t>
            </a:r>
            <a:r>
              <a:rPr lang="en-GB" i="1" dirty="0" err="1"/>
              <a:t>kabash</a:t>
            </a:r>
            <a:r>
              <a:rPr lang="en-GB" dirty="0"/>
              <a:t> (‘subdue, subjugate’) and </a:t>
            </a:r>
            <a:r>
              <a:rPr lang="en-GB" i="1" dirty="0" err="1"/>
              <a:t>radah</a:t>
            </a:r>
            <a:r>
              <a:rPr lang="en-GB" dirty="0"/>
              <a:t> (‘have dominion, rule’) elsewhere in the Bible reveals that a reading which acknowledges the supremacy of humanity over creation may actually be the more faithful. </a:t>
            </a:r>
          </a:p>
          <a:p>
            <a:pPr algn="just"/>
            <a:endParaRPr lang="en-GB" dirty="0" smtClean="0"/>
          </a:p>
        </p:txBody>
      </p:sp>
    </p:spTree>
    <p:extLst>
      <p:ext uri="{BB962C8B-B14F-4D97-AF65-F5344CB8AC3E}">
        <p14:creationId xmlns:p14="http://schemas.microsoft.com/office/powerpoint/2010/main" val="2783123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692696"/>
            <a:ext cx="8229600" cy="990600"/>
          </a:xfrm>
        </p:spPr>
        <p:txBody>
          <a:bodyPr>
            <a:normAutofit fontScale="90000"/>
          </a:bodyPr>
          <a:lstStyle/>
          <a:p>
            <a:r>
              <a:rPr lang="en-GB" dirty="0" smtClean="0"/>
              <a:t>Assessing the Ecological Worth of the Genesis Creation Stories</a:t>
            </a:r>
            <a:endParaRPr lang="en-GB" dirty="0"/>
          </a:p>
        </p:txBody>
      </p:sp>
      <p:sp>
        <p:nvSpPr>
          <p:cNvPr id="3" name="Content Placeholder 2"/>
          <p:cNvSpPr>
            <a:spLocks noGrp="1"/>
          </p:cNvSpPr>
          <p:nvPr>
            <p:ph idx="1"/>
          </p:nvPr>
        </p:nvSpPr>
        <p:spPr>
          <a:xfrm>
            <a:off x="395536" y="2348880"/>
            <a:ext cx="8075240" cy="4373563"/>
          </a:xfrm>
        </p:spPr>
        <p:txBody>
          <a:bodyPr>
            <a:normAutofit/>
          </a:bodyPr>
          <a:lstStyle/>
          <a:p>
            <a:pPr algn="just"/>
            <a:r>
              <a:rPr lang="en-GB" dirty="0" smtClean="0"/>
              <a:t>‘Gen 1:26-28, I would argue, is a grey text – a text that is ecologically destructive, devaluing Earth and offering humans a God-given right to harness nature’</a:t>
            </a:r>
          </a:p>
          <a:p>
            <a:pPr marL="114300" indent="0" algn="just">
              <a:buNone/>
            </a:pPr>
            <a:endParaRPr lang="en-GB" dirty="0"/>
          </a:p>
          <a:p>
            <a:pPr marL="114300" indent="0" algn="just">
              <a:buNone/>
            </a:pPr>
            <a:r>
              <a:rPr lang="en-GB" dirty="0" smtClean="0"/>
              <a:t> – Norman </a:t>
            </a:r>
            <a:r>
              <a:rPr lang="en-GB" dirty="0" err="1" smtClean="0"/>
              <a:t>Habel</a:t>
            </a:r>
            <a:r>
              <a:rPr lang="en-GB" dirty="0" smtClean="0"/>
              <a:t>, </a:t>
            </a:r>
            <a:r>
              <a:rPr lang="en-GB" i="1" dirty="0" smtClean="0"/>
              <a:t>An Inconvenient Text</a:t>
            </a:r>
            <a:r>
              <a:rPr lang="en-GB" dirty="0" smtClean="0"/>
              <a:t>, p. 2.</a:t>
            </a:r>
          </a:p>
          <a:p>
            <a:endParaRPr lang="en-GB" dirty="0" smtClean="0"/>
          </a:p>
        </p:txBody>
      </p:sp>
    </p:spTree>
    <p:extLst>
      <p:ext uri="{BB962C8B-B14F-4D97-AF65-F5344CB8AC3E}">
        <p14:creationId xmlns:p14="http://schemas.microsoft.com/office/powerpoint/2010/main" val="1330633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692696"/>
            <a:ext cx="8229600" cy="990600"/>
          </a:xfrm>
        </p:spPr>
        <p:txBody>
          <a:bodyPr>
            <a:normAutofit fontScale="90000"/>
          </a:bodyPr>
          <a:lstStyle/>
          <a:p>
            <a:r>
              <a:rPr lang="en-GB" dirty="0" smtClean="0"/>
              <a:t>The Ecological Legacy of the Genesis Creation Stories</a:t>
            </a:r>
            <a:endParaRPr lang="en-GB" dirty="0"/>
          </a:p>
        </p:txBody>
      </p:sp>
      <p:sp>
        <p:nvSpPr>
          <p:cNvPr id="3" name="Content Placeholder 2"/>
          <p:cNvSpPr>
            <a:spLocks noGrp="1"/>
          </p:cNvSpPr>
          <p:nvPr>
            <p:ph idx="1"/>
          </p:nvPr>
        </p:nvSpPr>
        <p:spPr>
          <a:xfrm>
            <a:off x="323528" y="2132856"/>
            <a:ext cx="8301608" cy="4373563"/>
          </a:xfrm>
        </p:spPr>
        <p:txBody>
          <a:bodyPr>
            <a:normAutofit fontScale="85000" lnSpcReduction="10000"/>
          </a:bodyPr>
          <a:lstStyle/>
          <a:p>
            <a:pPr algn="just"/>
            <a:r>
              <a:rPr lang="en-GB" dirty="0" smtClean="0"/>
              <a:t>From the time of the Enlightenment, the so-called ‘dominion mandate’ began to be interpreted in a new way. </a:t>
            </a:r>
          </a:p>
          <a:p>
            <a:pPr algn="just"/>
            <a:endParaRPr lang="en-GB" dirty="0"/>
          </a:p>
          <a:p>
            <a:pPr algn="just"/>
            <a:r>
              <a:rPr lang="en-GB" dirty="0" smtClean="0"/>
              <a:t>With advances in science and technology, it became possible to imagine humans as having almost complete control over the natural world. </a:t>
            </a:r>
          </a:p>
          <a:p>
            <a:pPr algn="just"/>
            <a:endParaRPr lang="en-GB" dirty="0"/>
          </a:p>
          <a:p>
            <a:pPr algn="just"/>
            <a:r>
              <a:rPr lang="en-GB" dirty="0" smtClean="0"/>
              <a:t>‘I </a:t>
            </a:r>
            <a:r>
              <a:rPr lang="en-GB" dirty="0"/>
              <a:t>am come in very truth leading to you Nature </a:t>
            </a:r>
            <a:r>
              <a:rPr lang="en-GB" dirty="0" smtClean="0"/>
              <a:t>with all her children to bind her to your service and make her your slave... [Scientific </a:t>
            </a:r>
            <a:r>
              <a:rPr lang="en-GB" dirty="0"/>
              <a:t>discoveries] have the power to conquer and subdue her, to shake her to her </a:t>
            </a:r>
            <a:r>
              <a:rPr lang="en-GB" dirty="0" smtClean="0"/>
              <a:t>foundations’ (Francis Bacon, 1561-1626)</a:t>
            </a:r>
          </a:p>
          <a:p>
            <a:pPr algn="just"/>
            <a:endParaRPr lang="en-GB" dirty="0"/>
          </a:p>
          <a:p>
            <a:pPr algn="just"/>
            <a:r>
              <a:rPr lang="en-GB" dirty="0" smtClean="0"/>
              <a:t>Is this a corruption of the original meaning of Gen. 1:26-28? Is it even possible to uncover the ‘original meaning’ of the passage?</a:t>
            </a:r>
          </a:p>
          <a:p>
            <a:pPr algn="just"/>
            <a:endParaRPr lang="en-GB" dirty="0"/>
          </a:p>
          <a:p>
            <a:pPr algn="just"/>
            <a:endParaRPr lang="en-GB" dirty="0"/>
          </a:p>
        </p:txBody>
      </p:sp>
    </p:spTree>
    <p:extLst>
      <p:ext uri="{BB962C8B-B14F-4D97-AF65-F5344CB8AC3E}">
        <p14:creationId xmlns:p14="http://schemas.microsoft.com/office/powerpoint/2010/main" val="2931069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620688"/>
            <a:ext cx="8229600" cy="990600"/>
          </a:xfrm>
        </p:spPr>
        <p:txBody>
          <a:bodyPr>
            <a:normAutofit/>
          </a:bodyPr>
          <a:lstStyle/>
          <a:p>
            <a:r>
              <a:rPr lang="en-GB" sz="3600" dirty="0" smtClean="0"/>
              <a:t>Stewardship: A </a:t>
            </a:r>
            <a:r>
              <a:rPr lang="en-GB" sz="3600" dirty="0"/>
              <a:t>F</a:t>
            </a:r>
            <a:r>
              <a:rPr lang="en-GB" sz="3600" dirty="0" smtClean="0"/>
              <a:t>lawed </a:t>
            </a:r>
            <a:r>
              <a:rPr lang="en-GB" sz="3600" dirty="0"/>
              <a:t>M</a:t>
            </a:r>
            <a:r>
              <a:rPr lang="en-GB" sz="3600" dirty="0" smtClean="0"/>
              <a:t>odel?</a:t>
            </a:r>
            <a:endParaRPr lang="en-GB" sz="3600" dirty="0"/>
          </a:p>
        </p:txBody>
      </p:sp>
      <p:sp>
        <p:nvSpPr>
          <p:cNvPr id="3" name="Content Placeholder 2"/>
          <p:cNvSpPr>
            <a:spLocks noGrp="1"/>
          </p:cNvSpPr>
          <p:nvPr>
            <p:ph idx="1"/>
          </p:nvPr>
        </p:nvSpPr>
        <p:spPr>
          <a:xfrm>
            <a:off x="323528" y="1988840"/>
            <a:ext cx="8424936" cy="4484712"/>
          </a:xfrm>
        </p:spPr>
        <p:txBody>
          <a:bodyPr>
            <a:normAutofit lnSpcReduction="10000"/>
          </a:bodyPr>
          <a:lstStyle/>
          <a:p>
            <a:pPr algn="just"/>
            <a:r>
              <a:rPr lang="en-GB" dirty="0" smtClean="0"/>
              <a:t>Stewardship </a:t>
            </a:r>
            <a:r>
              <a:rPr lang="en-GB" dirty="0"/>
              <a:t>does not have a strong biblical </a:t>
            </a:r>
            <a:r>
              <a:rPr lang="en-GB" dirty="0" smtClean="0"/>
              <a:t>basis. </a:t>
            </a:r>
          </a:p>
          <a:p>
            <a:pPr marL="114300" indent="0" algn="just">
              <a:buNone/>
            </a:pPr>
            <a:endParaRPr lang="en-GB" dirty="0"/>
          </a:p>
          <a:p>
            <a:pPr algn="just"/>
            <a:r>
              <a:rPr lang="en-GB" dirty="0"/>
              <a:t>It regards the world as a 'natural resource', to be managed well for human benefit. </a:t>
            </a:r>
            <a:endParaRPr lang="en-GB" dirty="0" smtClean="0"/>
          </a:p>
          <a:p>
            <a:pPr marL="114300" indent="0" algn="just">
              <a:buNone/>
            </a:pPr>
            <a:endParaRPr lang="en-GB" dirty="0"/>
          </a:p>
          <a:p>
            <a:pPr algn="just"/>
            <a:r>
              <a:rPr lang="en-GB" dirty="0"/>
              <a:t>It is an arrogant ethic, suggesting that humans have both the right and the ability to organise creation, and that nature is better off when managed by us</a:t>
            </a:r>
            <a:r>
              <a:rPr lang="en-GB" dirty="0" smtClean="0"/>
              <a:t>.</a:t>
            </a:r>
          </a:p>
          <a:p>
            <a:pPr algn="just"/>
            <a:endParaRPr lang="en-GB" dirty="0"/>
          </a:p>
          <a:p>
            <a:pPr algn="just"/>
            <a:r>
              <a:rPr lang="en-GB" dirty="0"/>
              <a:t>It is highly anthropocentric (human-centred), putting humans in a unique and privileged position. </a:t>
            </a:r>
          </a:p>
        </p:txBody>
      </p:sp>
    </p:spTree>
    <p:extLst>
      <p:ext uri="{BB962C8B-B14F-4D97-AF65-F5344CB8AC3E}">
        <p14:creationId xmlns:p14="http://schemas.microsoft.com/office/powerpoint/2010/main" val="20228618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548680"/>
            <a:ext cx="8229600" cy="990600"/>
          </a:xfrm>
        </p:spPr>
        <p:txBody>
          <a:bodyPr>
            <a:normAutofit/>
          </a:bodyPr>
          <a:lstStyle/>
          <a:p>
            <a:r>
              <a:rPr lang="en-GB" sz="3600" dirty="0" smtClean="0"/>
              <a:t>Stewardship: Questions to Consider</a:t>
            </a:r>
            <a:endParaRPr lang="en-GB" sz="3600" dirty="0"/>
          </a:p>
        </p:txBody>
      </p:sp>
      <p:sp>
        <p:nvSpPr>
          <p:cNvPr id="3" name="Content Placeholder 2"/>
          <p:cNvSpPr>
            <a:spLocks noGrp="1"/>
          </p:cNvSpPr>
          <p:nvPr>
            <p:ph idx="1"/>
          </p:nvPr>
        </p:nvSpPr>
        <p:spPr>
          <a:xfrm>
            <a:off x="251520" y="1916832"/>
            <a:ext cx="8568952" cy="4373563"/>
          </a:xfrm>
        </p:spPr>
        <p:txBody>
          <a:bodyPr>
            <a:normAutofit lnSpcReduction="10000"/>
          </a:bodyPr>
          <a:lstStyle/>
          <a:p>
            <a:pPr algn="just"/>
            <a:r>
              <a:rPr lang="en-GB" dirty="0"/>
              <a:t>Is the emphasis on stewardship the product of what the Bible says, or of our environmental crisis, or </a:t>
            </a:r>
            <a:r>
              <a:rPr lang="en-GB" dirty="0" smtClean="0"/>
              <a:t>both? Is stewardship based on what the Bible explicitly says, or on a certain interpretation?</a:t>
            </a:r>
            <a:endParaRPr lang="en-GB" dirty="0"/>
          </a:p>
          <a:p>
            <a:pPr algn="just"/>
            <a:endParaRPr lang="en-GB" dirty="0" smtClean="0"/>
          </a:p>
          <a:p>
            <a:pPr algn="just"/>
            <a:r>
              <a:rPr lang="en-GB" dirty="0" smtClean="0"/>
              <a:t>Is stewardship </a:t>
            </a:r>
            <a:r>
              <a:rPr lang="en-GB" dirty="0"/>
              <a:t>a good model of the relationship between humanity and the rest of nature in an ecologically informed age? Is it good or bad to imagine humans as 'managers' of the earth</a:t>
            </a:r>
            <a:r>
              <a:rPr lang="en-GB" dirty="0" smtClean="0"/>
              <a:t>?</a:t>
            </a:r>
          </a:p>
          <a:p>
            <a:pPr algn="just"/>
            <a:endParaRPr lang="en-GB" dirty="0"/>
          </a:p>
          <a:p>
            <a:pPr algn="just"/>
            <a:r>
              <a:rPr lang="en-GB" dirty="0" smtClean="0"/>
              <a:t>What about the contribution of the rest of Gen. 1-2 to a positive ecological ethic?</a:t>
            </a:r>
            <a:endParaRPr lang="en-GB" dirty="0"/>
          </a:p>
        </p:txBody>
      </p:sp>
    </p:spTree>
    <p:extLst>
      <p:ext uri="{BB962C8B-B14F-4D97-AF65-F5344CB8AC3E}">
        <p14:creationId xmlns:p14="http://schemas.microsoft.com/office/powerpoint/2010/main" val="35451888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74</TotalTime>
  <Words>1291</Words>
  <Application>Microsoft Office PowerPoint</Application>
  <PresentationFormat>On-screen Show (4:3)</PresentationFormat>
  <Paragraphs>74</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Clarity</vt:lpstr>
      <vt:lpstr>Ecological Perspectives (Part 1): ‘In the Beginning’</vt:lpstr>
      <vt:lpstr>The Ecological Crisis</vt:lpstr>
      <vt:lpstr>The Ecological Crisis</vt:lpstr>
      <vt:lpstr>Reading the Bible Ecologically </vt:lpstr>
      <vt:lpstr>The Lynn White Thesis</vt:lpstr>
      <vt:lpstr>The Influence of Lynn White</vt:lpstr>
      <vt:lpstr>Defending the Bible’s Ecological Legacy</vt:lpstr>
      <vt:lpstr>The Genesis Creation Stories</vt:lpstr>
      <vt:lpstr>The Genesis Creation Stories: The Ideal of Stewardship</vt:lpstr>
      <vt:lpstr>The Genesis Creation Stories: The Ideal of Stewardship</vt:lpstr>
      <vt:lpstr>Assessing the Ecological Worth of The Genesis Creation Stories</vt:lpstr>
      <vt:lpstr>Assessing the Ecological Worth of the Genesis Creation Stories</vt:lpstr>
      <vt:lpstr>The Ecological Legacy of the Genesis Creation Stories</vt:lpstr>
      <vt:lpstr>Stewardship: A Flawed Model?</vt:lpstr>
      <vt:lpstr>Stewardship: Questions to Consider</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Rhodri Thomas</dc:creator>
  <cp:lastModifiedBy>Rhodri Thomas</cp:lastModifiedBy>
  <cp:revision>9</cp:revision>
  <dcterms:created xsi:type="dcterms:W3CDTF">2019-05-17T17:13:04Z</dcterms:created>
  <dcterms:modified xsi:type="dcterms:W3CDTF">2019-05-19T20:41:20Z</dcterms:modified>
</cp:coreProperties>
</file>