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9" r:id="rId3"/>
    <p:sldId id="273" r:id="rId4"/>
    <p:sldId id="274" r:id="rId5"/>
    <p:sldId id="275" r:id="rId6"/>
    <p:sldId id="258" r:id="rId7"/>
    <p:sldId id="269" r:id="rId8"/>
    <p:sldId id="267" r:id="rId9"/>
    <p:sldId id="285" r:id="rId10"/>
    <p:sldId id="257" r:id="rId11"/>
    <p:sldId id="279" r:id="rId12"/>
    <p:sldId id="284" r:id="rId13"/>
    <p:sldId id="278" r:id="rId14"/>
    <p:sldId id="264" r:id="rId15"/>
    <p:sldId id="265" r:id="rId16"/>
    <p:sldId id="270" r:id="rId17"/>
    <p:sldId id="271" r:id="rId18"/>
    <p:sldId id="277" r:id="rId19"/>
    <p:sldId id="288" r:id="rId20"/>
    <p:sldId id="276" r:id="rId21"/>
    <p:sldId id="28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79" autoAdjust="0"/>
    <p:restoredTop sz="94660"/>
  </p:normalViewPr>
  <p:slideViewPr>
    <p:cSldViewPr snapToGrid="0">
      <p:cViewPr>
        <p:scale>
          <a:sx n="88" d="100"/>
          <a:sy n="88" d="100"/>
        </p:scale>
        <p:origin x="29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9303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094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180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034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497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811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288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38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86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099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728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D4D3F17-0ADA-46A8-AE91-0051D2C890A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2CF901A-7964-423F-8340-B64E7175DEE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376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1054139X21003967" TargetMode="External"/><Relationship Id="rId2" Type="http://schemas.openxmlformats.org/officeDocument/2006/relationships/hyperlink" Target="https://www.globalchildforum.org/blog/the-effects-of-covid-19-on-young-peop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h.gov/youth-topics/adolescent-health/adolescent-development#:~:text=During%20adolescence%20the%20body%20usually,maturation%20where%20sexual%20organs%20mature.&amp;text=Rapid%20changes%20in%20the%20body,scary%2C%20and%2For%20confusing" TargetMode="External"/><Relationship Id="rId5" Type="http://schemas.openxmlformats.org/officeDocument/2006/relationships/hyperlink" Target="https://www.slideshare.net/braddtastic/ages-stages-of-adolescent-development" TargetMode="External"/><Relationship Id="rId4" Type="http://schemas.openxmlformats.org/officeDocument/2006/relationships/hyperlink" Target="https://www.childrenssociety.org.uk/sites/default/files/2021-01/the-impact-of-covid-19-on-children-and-young-people-briefing.pdf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hatworkswellbeing.org/blog/school-based-interventions-what-works-for-young-peoples-health-and-wellbeing/" TargetMode="External"/><Relationship Id="rId3" Type="http://schemas.openxmlformats.org/officeDocument/2006/relationships/hyperlink" Target="https://wellcome.org/news/equality-global-poverty-how-covid-19-affecting-societies-and-economies" TargetMode="External"/><Relationship Id="rId7" Type="http://schemas.openxmlformats.org/officeDocument/2006/relationships/hyperlink" Target="https://gov.wales/sites/default/files/publications/2020-08/covid-19-guidance-support-youth-work-services-safe-phased-increase-operations.pdf" TargetMode="External"/><Relationship Id="rId2" Type="http://schemas.openxmlformats.org/officeDocument/2006/relationships/hyperlink" Target="https://www.aft.org/ae/summer2019/murphey_sack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rbyshire.gov.uk/social-health/health-and-wellbeing/mental-health-and-wellbeing/five-ways-to-wellbeing/five-ways-to-wellbeing.aspx" TargetMode="External"/><Relationship Id="rId5" Type="http://schemas.openxmlformats.org/officeDocument/2006/relationships/hyperlink" Target="https://www.eif.org.uk/why-it-matters/what-is-early-intervention" TargetMode="External"/><Relationship Id="rId4" Type="http://schemas.openxmlformats.org/officeDocument/2006/relationships/hyperlink" Target="https://www.simplypsychology.org/maslow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ound Diagonal Corner Rectangle 18"/>
          <p:cNvSpPr/>
          <p:nvPr/>
        </p:nvSpPr>
        <p:spPr>
          <a:xfrm>
            <a:off x="1003662" y="494865"/>
            <a:ext cx="10308771" cy="5339877"/>
          </a:xfrm>
          <a:prstGeom prst="round2Diag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endParaRPr lang="en-GB" sz="2000" dirty="0"/>
          </a:p>
        </p:txBody>
      </p:sp>
      <p:sp>
        <p:nvSpPr>
          <p:cNvPr id="16" name="Subtitle 1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Rachael Jenkins</a:t>
            </a:r>
          </a:p>
          <a:p>
            <a:r>
              <a:rPr lang="en-GB" dirty="0" smtClean="0"/>
              <a:t>1901453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5373187" y="664462"/>
            <a:ext cx="505099" cy="4820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783978" y="664462"/>
            <a:ext cx="478971" cy="482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Block Arc 10"/>
          <p:cNvSpPr/>
          <p:nvPr/>
        </p:nvSpPr>
        <p:spPr>
          <a:xfrm>
            <a:off x="1810292" y="142137"/>
            <a:ext cx="923109" cy="123363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8247021" y="628444"/>
            <a:ext cx="531220" cy="51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2362199" y="664462"/>
            <a:ext cx="526868" cy="482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Block Arc 11"/>
          <p:cNvSpPr/>
          <p:nvPr/>
        </p:nvSpPr>
        <p:spPr>
          <a:xfrm>
            <a:off x="3329937" y="142137"/>
            <a:ext cx="923109" cy="123363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3823063" y="664462"/>
            <a:ext cx="522510" cy="482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Block Arc 12"/>
          <p:cNvSpPr/>
          <p:nvPr/>
        </p:nvSpPr>
        <p:spPr>
          <a:xfrm>
            <a:off x="4833255" y="123728"/>
            <a:ext cx="923109" cy="123363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Block Arc 13"/>
          <p:cNvSpPr/>
          <p:nvPr/>
        </p:nvSpPr>
        <p:spPr>
          <a:xfrm>
            <a:off x="6217921" y="94892"/>
            <a:ext cx="923109" cy="123363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Block Arc 14"/>
          <p:cNvSpPr/>
          <p:nvPr/>
        </p:nvSpPr>
        <p:spPr>
          <a:xfrm>
            <a:off x="7707086" y="47647"/>
            <a:ext cx="923109" cy="123363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030579" y="1724712"/>
            <a:ext cx="5573487" cy="255454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Baskerville Old Face" panose="02020602080505020303" pitchFamily="18" charset="0"/>
              </a:rPr>
              <a:t>The effects of Covid-19 on young people’s adolescents and how it has become a factor in ACES: based on a group of young people</a:t>
            </a:r>
            <a:endParaRPr lang="en-GB" sz="3200" dirty="0">
              <a:latin typeface="Baskerville Old Face" panose="02020602080505020303" pitchFamily="18" charset="0"/>
            </a:endParaRPr>
          </a:p>
        </p:txBody>
      </p:sp>
      <p:pic>
        <p:nvPicPr>
          <p:cNvPr id="18" name="Picture 17" descr="Coronavirus Infection Illustration Free Stock Photo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1738" y="3047999"/>
            <a:ext cx="1887537" cy="1887537"/>
          </a:xfrm>
          <a:prstGeom prst="rect">
            <a:avLst/>
          </a:prstGeom>
        </p:spPr>
      </p:pic>
      <p:pic>
        <p:nvPicPr>
          <p:cNvPr id="20" name="Picture 19" descr="Coronavirus Infection Illustration Free Stock Photo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368" y="1375767"/>
            <a:ext cx="2155370" cy="215537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1063" y="1172306"/>
            <a:ext cx="1254443" cy="1258503"/>
          </a:xfrm>
          <a:prstGeom prst="rect">
            <a:avLst/>
          </a:prstGeom>
        </p:spPr>
      </p:pic>
      <p:pic>
        <p:nvPicPr>
          <p:cNvPr id="23" name="Picture 22" descr="Coronavirus Infection Illustration Free Stock Photo ...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9517" y="4880897"/>
            <a:ext cx="1019099" cy="1019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895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bit about the group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29" y="1845734"/>
            <a:ext cx="10720251" cy="4023360"/>
          </a:xfrm>
        </p:spPr>
        <p:txBody>
          <a:bodyPr/>
          <a:lstStyle/>
          <a:p>
            <a:r>
              <a:rPr lang="en-GB" dirty="0" smtClean="0"/>
              <a:t>I will be focusing this PowerPoint of a group young people who have been affected by the current Covid-19 crises. I will be looking at: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impact of covid-19 on their adolescents.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challenges they faced during the pandemic.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importance of their relationship with the local youth workers.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How youth work responded to their needs .</a:t>
            </a:r>
          </a:p>
        </p:txBody>
      </p:sp>
      <p:pic>
        <p:nvPicPr>
          <p:cNvPr id="4" name="Picture 3" descr="eFolio in the UK and Europe: Small-Group Collaboration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75" y="2672130"/>
            <a:ext cx="4162168" cy="2849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935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al 28"/>
          <p:cNvSpPr/>
          <p:nvPr/>
        </p:nvSpPr>
        <p:spPr>
          <a:xfrm>
            <a:off x="3508594" y="672737"/>
            <a:ext cx="1149532" cy="7794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1254872" y="1188663"/>
            <a:ext cx="1149532" cy="7794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627005" y="4100809"/>
            <a:ext cx="1149532" cy="7794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3923324" y="4670877"/>
            <a:ext cx="1149532" cy="7794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6439732" y="4639125"/>
            <a:ext cx="1149532" cy="7794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9387839" y="2876005"/>
            <a:ext cx="1149532" cy="7794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8452541" y="970249"/>
            <a:ext cx="1643775" cy="10929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3534887" y="2795294"/>
            <a:ext cx="4084320" cy="114082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805646" y="3161211"/>
            <a:ext cx="4032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Young people living in the pandemic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7358743" y="1576251"/>
            <a:ext cx="992777" cy="9492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8072846" y="3265714"/>
            <a:ext cx="1210491" cy="801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2225296" y="1759131"/>
            <a:ext cx="1123405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165165">
            <a:off x="1984859" y="3684982"/>
            <a:ext cx="1207113" cy="999831"/>
          </a:xfrm>
          <a:prstGeom prst="rect">
            <a:avLst/>
          </a:prstGeom>
        </p:spPr>
      </p:pic>
      <p:cxnSp>
        <p:nvCxnSpPr>
          <p:cNvPr id="16" name="Straight Arrow Connector 15"/>
          <p:cNvCxnSpPr/>
          <p:nvPr/>
        </p:nvCxnSpPr>
        <p:spPr>
          <a:xfrm>
            <a:off x="5821680" y="4018078"/>
            <a:ext cx="618052" cy="9448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126531" y="222152"/>
            <a:ext cx="2098765" cy="513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8470358" y="1319348"/>
            <a:ext cx="16259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School closures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9587342" y="3121130"/>
            <a:ext cx="750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Home</a:t>
            </a:r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6569553" y="4778293"/>
            <a:ext cx="7891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Family</a:t>
            </a:r>
          </a:p>
        </p:txBody>
      </p:sp>
      <p:sp>
        <p:nvSpPr>
          <p:cNvPr id="22" name="Rectangle 21"/>
          <p:cNvSpPr/>
          <p:nvPr/>
        </p:nvSpPr>
        <p:spPr>
          <a:xfrm>
            <a:off x="786373" y="4237148"/>
            <a:ext cx="9252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Friends 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418665" y="1397613"/>
            <a:ext cx="8066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Health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656061" y="877780"/>
            <a:ext cx="8565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Future 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930527" y="4778293"/>
            <a:ext cx="11641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Loneliness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233540">
            <a:off x="4201066" y="4074487"/>
            <a:ext cx="554176" cy="814397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8938472">
            <a:off x="3846112" y="1167468"/>
            <a:ext cx="938865" cy="1462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38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Adolescents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3463" y="1903146"/>
            <a:ext cx="5287599" cy="39657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090273" y="5868846"/>
            <a:ext cx="19840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</a:t>
            </a:r>
            <a:r>
              <a:rPr lang="en-GB" dirty="0" smtClean="0"/>
              <a:t>B Anderson,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27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/>
          <p:cNvSpPr/>
          <p:nvPr/>
        </p:nvSpPr>
        <p:spPr>
          <a:xfrm>
            <a:off x="4390398" y="4732867"/>
            <a:ext cx="2679684" cy="109728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618306" y="4732867"/>
            <a:ext cx="2908665" cy="109728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adolescents ?</a:t>
            </a:r>
            <a:endParaRPr lang="en-GB" dirty="0"/>
          </a:p>
        </p:txBody>
      </p:sp>
      <p:sp>
        <p:nvSpPr>
          <p:cNvPr id="4" name="Round Diagonal Corner Rectangle 3"/>
          <p:cNvSpPr/>
          <p:nvPr/>
        </p:nvSpPr>
        <p:spPr>
          <a:xfrm>
            <a:off x="844731" y="1994263"/>
            <a:ext cx="10519956" cy="2333897"/>
          </a:xfrm>
          <a:prstGeom prst="round2Diag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6320" y="2211494"/>
            <a:ext cx="10058400" cy="402336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Adolescence is a period of </a:t>
            </a:r>
            <a:r>
              <a:rPr lang="en-GB" dirty="0" smtClean="0"/>
              <a:t>a young persons life where they develop their </a:t>
            </a:r>
            <a:r>
              <a:rPr lang="en-GB" dirty="0"/>
              <a:t>needs and rights. It is also a time to develop knowledge and </a:t>
            </a:r>
            <a:r>
              <a:rPr lang="en-GB" dirty="0" smtClean="0"/>
              <a:t>skills and learn </a:t>
            </a:r>
            <a:r>
              <a:rPr lang="en-GB" dirty="0"/>
              <a:t>to manage emotions and </a:t>
            </a:r>
            <a:r>
              <a:rPr lang="en-GB" dirty="0" smtClean="0"/>
              <a:t>relationships</a:t>
            </a:r>
            <a:r>
              <a:rPr lang="en-GB" dirty="0"/>
              <a:t> </a:t>
            </a:r>
            <a:r>
              <a:rPr lang="en-GB" dirty="0" smtClean="0"/>
              <a:t>which will support them when moving into adulthood (WHO</a:t>
            </a:r>
            <a:r>
              <a:rPr lang="en-GB" dirty="0"/>
              <a:t>, No Date).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44731" y="5020883"/>
            <a:ext cx="2245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Physical Development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4539722" y="5020883"/>
            <a:ext cx="23810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Cognitive Development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07300" y="4732867"/>
            <a:ext cx="2774209" cy="109728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8370647" y="5020883"/>
            <a:ext cx="20306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social </a:t>
            </a:r>
            <a:r>
              <a:rPr lang="en-GB" dirty="0"/>
              <a:t>Development</a:t>
            </a:r>
          </a:p>
        </p:txBody>
      </p:sp>
    </p:spTree>
    <p:extLst>
      <p:ext uri="{BB962C8B-B14F-4D97-AF65-F5344CB8AC3E}">
        <p14:creationId xmlns:p14="http://schemas.microsoft.com/office/powerpoint/2010/main" val="850554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Covid-19?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3187" y="1897986"/>
            <a:ext cx="5434149" cy="402336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 smtClean="0"/>
              <a:t>Coronavirus (Covid-19) has caused a global pandemic and has been the biggest public health crisis since World War 2 and has had a tremendous impact on society and the way people live. </a:t>
            </a:r>
            <a:r>
              <a:rPr lang="en-GB" dirty="0"/>
              <a:t>(UK Youth,2021) </a:t>
            </a:r>
          </a:p>
          <a:p>
            <a:pPr marL="0" indent="0">
              <a:buNone/>
            </a:pPr>
            <a:r>
              <a:rPr lang="en-GB" dirty="0" smtClean="0"/>
              <a:t>Coronavirus has had an impact on many peoples lives including young people and it had created this isolated feeing as people were not allowed out t see family or friends  due to the restrictions (UK Youth,2021).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94" y="2237014"/>
            <a:ext cx="4853864" cy="271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741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smtClean="0"/>
              <a:t>How </a:t>
            </a:r>
            <a:r>
              <a:rPr lang="en-GB" sz="3600" dirty="0"/>
              <a:t>does my specific interest group experience adolescence Pre Covid-19?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3852" y="1845734"/>
            <a:ext cx="5921828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960741" y="2888958"/>
            <a:ext cx="31643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BEFORE</a:t>
            </a:r>
            <a:endParaRPr lang="en-US" sz="72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241073" y="2603508"/>
            <a:ext cx="4740257" cy="33963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241073" y="3158731"/>
            <a:ext cx="6426926" cy="58911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41073" y="3857414"/>
            <a:ext cx="6836230" cy="531706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145279" y="1915236"/>
            <a:ext cx="702781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Pre Covid young people were:</a:t>
            </a:r>
          </a:p>
          <a:p>
            <a:endParaRPr lang="en-GB" dirty="0"/>
          </a:p>
          <a:p>
            <a:r>
              <a:rPr lang="en-GB" dirty="0" smtClean="0"/>
              <a:t>Able to see their friends most days in school</a:t>
            </a:r>
          </a:p>
          <a:p>
            <a:endParaRPr lang="en-GB" dirty="0"/>
          </a:p>
          <a:p>
            <a:r>
              <a:rPr lang="en-GB" dirty="0" smtClean="0"/>
              <a:t>Weren’t restricted to their homes and could go out around their community</a:t>
            </a:r>
          </a:p>
          <a:p>
            <a:endParaRPr lang="en-GB" dirty="0"/>
          </a:p>
          <a:p>
            <a:r>
              <a:rPr lang="en-GB" dirty="0" smtClean="0"/>
              <a:t>They could go and attend to clubs such as Youth clubs/scouts/football/netball  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30928" y="4911832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N</a:t>
            </a:r>
            <a:r>
              <a:rPr lang="en-GB" dirty="0" smtClean="0"/>
              <a:t>on-verbal communication was important to youth workers when working with young people (</a:t>
            </a:r>
            <a:r>
              <a:rPr lang="en-GB" dirty="0" smtClean="0">
                <a:solidFill>
                  <a:srgbClr val="201F1E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CLD </a:t>
            </a:r>
            <a:r>
              <a:rPr lang="en-GB" dirty="0">
                <a:solidFill>
                  <a:srgbClr val="201F1E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Standards Council Scotland,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820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How does your specific interest group experience adolescence </a:t>
            </a:r>
            <a:r>
              <a:rPr lang="en-GB" sz="4000" dirty="0" smtClean="0"/>
              <a:t>after the impact of Covid-19?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2560" y="2070353"/>
            <a:ext cx="5634446" cy="402336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/>
              <a:t>The </a:t>
            </a:r>
            <a:r>
              <a:rPr lang="en-GB" dirty="0" smtClean="0"/>
              <a:t>Young people </a:t>
            </a:r>
            <a:r>
              <a:rPr lang="en-GB" dirty="0"/>
              <a:t>were also restricted from engaging in many </a:t>
            </a:r>
            <a:r>
              <a:rPr lang="en-GB" dirty="0" smtClean="0"/>
              <a:t>activities such as </a:t>
            </a:r>
            <a:r>
              <a:rPr lang="en-GB" dirty="0"/>
              <a:t>Youth club, sports, </a:t>
            </a:r>
            <a:r>
              <a:rPr lang="en-GB" dirty="0" smtClean="0"/>
              <a:t>school. These have all been shown </a:t>
            </a:r>
            <a:r>
              <a:rPr lang="en-GB" dirty="0"/>
              <a:t>to help </a:t>
            </a:r>
            <a:r>
              <a:rPr lang="en-GB" dirty="0" smtClean="0"/>
              <a:t>promote well-being. </a:t>
            </a:r>
          </a:p>
          <a:p>
            <a:pPr marL="0" indent="0" algn="just">
              <a:buNone/>
            </a:pPr>
            <a:r>
              <a:rPr lang="en-GB" dirty="0" smtClean="0"/>
              <a:t>The results from a survey form a </a:t>
            </a:r>
            <a:r>
              <a:rPr lang="en-GB" dirty="0"/>
              <a:t>secondary </a:t>
            </a:r>
            <a:r>
              <a:rPr lang="en-GB" dirty="0" smtClean="0"/>
              <a:t>school </a:t>
            </a:r>
            <a:r>
              <a:rPr lang="en-GB" dirty="0"/>
              <a:t>suggest that wellbeing scores for happiness, life </a:t>
            </a:r>
            <a:r>
              <a:rPr lang="en-GB" dirty="0" smtClean="0"/>
              <a:t>satisfaction, dropped between December </a:t>
            </a:r>
            <a:r>
              <a:rPr lang="en-GB" dirty="0"/>
              <a:t>2020 and February 2021 when schools were </a:t>
            </a:r>
            <a:r>
              <a:rPr lang="en-GB" dirty="0" smtClean="0"/>
              <a:t>closed due to covid-19.</a:t>
            </a:r>
          </a:p>
          <a:p>
            <a:pPr marL="0" indent="0" algn="just">
              <a:buNone/>
            </a:pPr>
            <a:r>
              <a:rPr lang="en-GB" dirty="0" smtClean="0"/>
              <a:t>(GOV,2021)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32374" y="2070353"/>
            <a:ext cx="3617706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8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AFTER</a:t>
            </a:r>
            <a:endParaRPr lang="en-US" sz="88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91885" y="3674534"/>
            <a:ext cx="422365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/>
              <a:t>According to CWYVS (2018) Youth </a:t>
            </a:r>
            <a:r>
              <a:rPr lang="en-GB" sz="1100" dirty="0"/>
              <a:t>work has at its core the</a:t>
            </a:r>
          </a:p>
          <a:p>
            <a:r>
              <a:rPr lang="en-GB" sz="1100" dirty="0"/>
              <a:t>importance of providing safe</a:t>
            </a:r>
          </a:p>
          <a:p>
            <a:r>
              <a:rPr lang="en-GB" sz="1100" dirty="0"/>
              <a:t>environments for young people and of</a:t>
            </a:r>
          </a:p>
          <a:p>
            <a:r>
              <a:rPr lang="en-GB" sz="1100" dirty="0"/>
              <a:t>supporting the safety as well as the</a:t>
            </a:r>
          </a:p>
          <a:p>
            <a:r>
              <a:rPr lang="en-GB" sz="1100" dirty="0"/>
              <a:t>development and well-being of young</a:t>
            </a:r>
          </a:p>
          <a:p>
            <a:r>
              <a:rPr lang="en-GB" sz="1100" dirty="0" smtClean="0"/>
              <a:t>People.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70163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2551662" y="2992463"/>
            <a:ext cx="6940626" cy="1735494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6444" y="3116889"/>
            <a:ext cx="6871063" cy="155913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How does your specific interest group experience adolescence after the impact of Covid-19?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57507" y="2194561"/>
            <a:ext cx="2107474" cy="374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School disruptions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57348" y="58420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poverty</a:t>
            </a:r>
            <a:r>
              <a:rPr lang="en-GB" dirty="0"/>
              <a:t>, food insecurity </a:t>
            </a:r>
            <a:r>
              <a:rPr lang="en-GB" dirty="0" smtClean="0"/>
              <a:t>and domestic </a:t>
            </a:r>
            <a:r>
              <a:rPr lang="en-GB" dirty="0"/>
              <a:t>violence. </a:t>
            </a:r>
            <a:r>
              <a:rPr lang="en-GB" dirty="0" smtClean="0"/>
              <a:t>These effects caused and impact to young people’s adolescents.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89512" y="4977339"/>
            <a:ext cx="16273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Lost </a:t>
            </a:r>
            <a:r>
              <a:rPr lang="en-GB" dirty="0"/>
              <a:t>livelihoods</a:t>
            </a:r>
          </a:p>
        </p:txBody>
      </p:sp>
      <p:sp>
        <p:nvSpPr>
          <p:cNvPr id="6" name="Right Arrow 5"/>
          <p:cNvSpPr/>
          <p:nvPr/>
        </p:nvSpPr>
        <p:spPr>
          <a:xfrm rot="15811109">
            <a:off x="2586444" y="1854926"/>
            <a:ext cx="1114699" cy="940525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 rot="19768041">
            <a:off x="9619131" y="2561615"/>
            <a:ext cx="1114699" cy="940525"/>
          </a:xfrm>
          <a:prstGeom prst="rightArrow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 rot="8449130">
            <a:off x="1282572" y="4106591"/>
            <a:ext cx="1114699" cy="940525"/>
          </a:xfrm>
          <a:prstGeom prst="rightArrow">
            <a:avLst/>
          </a:prstGeom>
          <a:solidFill>
            <a:srgbClr val="FF6699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875314" y="505823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“Barriers </a:t>
            </a:r>
            <a:r>
              <a:rPr lang="en-GB" dirty="0"/>
              <a:t>and constraints that young people consider to be</a:t>
            </a:r>
          </a:p>
          <a:p>
            <a:r>
              <a:rPr lang="en-GB" dirty="0"/>
              <a:t>hindering their ability to fulfil their potential as responsible </a:t>
            </a:r>
            <a:r>
              <a:rPr lang="en-GB" dirty="0" smtClean="0"/>
              <a:t>citizens” (</a:t>
            </a:r>
            <a:r>
              <a:rPr lang="en-GB" dirty="0">
                <a:solidFill>
                  <a:srgbClr val="201F1E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CLD Standards Council Scotland, </a:t>
            </a:r>
            <a:r>
              <a:rPr lang="en-GB" dirty="0" smtClean="0">
                <a:solidFill>
                  <a:srgbClr val="201F1E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240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ACES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986" y="1737360"/>
            <a:ext cx="4734822" cy="402272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4206240" y="196585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Traumatic experiences in childhood and the teenage years may put children at risk for violence, chronic health problems, mental illness, and substance abuse in adulthood.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776754" y="3013166"/>
            <a:ext cx="392756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Young people’s environment effects their ability to feel safe and secure especially when growing </a:t>
            </a:r>
            <a:r>
              <a:rPr lang="en-GB" dirty="0"/>
              <a:t>up in a household with</a:t>
            </a:r>
            <a:r>
              <a:rPr lang="en-GB" dirty="0" smtClean="0"/>
              <a:t>: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Substance misuses problems.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Mental </a:t>
            </a:r>
            <a:r>
              <a:rPr lang="en-GB" dirty="0"/>
              <a:t>health </a:t>
            </a:r>
            <a:r>
              <a:rPr lang="en-GB" dirty="0" smtClean="0"/>
              <a:t>problems.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Instability </a:t>
            </a:r>
            <a:r>
              <a:rPr lang="en-GB" dirty="0"/>
              <a:t>due to incarceration of a </a:t>
            </a:r>
            <a:r>
              <a:rPr lang="en-GB" dirty="0" smtClean="0"/>
              <a:t>parent.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Instability </a:t>
            </a:r>
            <a:r>
              <a:rPr lang="en-GB" dirty="0"/>
              <a:t>due to </a:t>
            </a:r>
            <a:r>
              <a:rPr lang="en-GB" dirty="0" smtClean="0"/>
              <a:t>parents divorcing 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020594" y="5760085"/>
            <a:ext cx="2194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(CDC, 2021)</a:t>
            </a:r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5167" y="2763208"/>
            <a:ext cx="2249619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07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5806" y="286603"/>
            <a:ext cx="6069874" cy="1450757"/>
          </a:xfrm>
        </p:spPr>
        <p:txBody>
          <a:bodyPr/>
          <a:lstStyle/>
          <a:p>
            <a:pPr algn="ctr"/>
            <a:r>
              <a:rPr lang="en-GB" dirty="0" smtClean="0"/>
              <a:t>Why is this group more likely to have ACES?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4810" y="1845734"/>
            <a:ext cx="5860869" cy="4023360"/>
          </a:xfrm>
        </p:spPr>
        <p:txBody>
          <a:bodyPr/>
          <a:lstStyle/>
          <a:p>
            <a:r>
              <a:rPr lang="en-GB" dirty="0"/>
              <a:t>Children who experience adversity (ACES) can grow into adolescents and adults life with the social, emotional and health consequences of the trauma.(</a:t>
            </a:r>
            <a:r>
              <a:rPr lang="en-GB" dirty="0" smtClean="0"/>
              <a:t>E Prewitt,2020)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Covid-19 </a:t>
            </a:r>
            <a:r>
              <a:rPr lang="en-GB" dirty="0"/>
              <a:t>has </a:t>
            </a:r>
            <a:r>
              <a:rPr lang="en-GB" dirty="0" smtClean="0"/>
              <a:t>a big impact on many adverse childhood </a:t>
            </a:r>
            <a:r>
              <a:rPr lang="en-GB" dirty="0"/>
              <a:t>experiences for </a:t>
            </a:r>
            <a:r>
              <a:rPr lang="en-GB" dirty="0" smtClean="0"/>
              <a:t>young people which could lead short </a:t>
            </a:r>
            <a:r>
              <a:rPr lang="en-GB" dirty="0"/>
              <a:t>and/or long-term </a:t>
            </a:r>
            <a:r>
              <a:rPr lang="en-GB" dirty="0" smtClean="0"/>
              <a:t>impacts. ( The Safeguarding company, No Date)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8" y="1845734"/>
            <a:ext cx="5203372" cy="284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780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lowchart: Data 4"/>
          <p:cNvSpPr/>
          <p:nvPr/>
        </p:nvSpPr>
        <p:spPr>
          <a:xfrm>
            <a:off x="339634" y="1845734"/>
            <a:ext cx="4145280" cy="801672"/>
          </a:xfrm>
          <a:prstGeom prst="flowChartInputOutpu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ACES in contemporary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474720" cy="4023360"/>
          </a:xfrm>
        </p:spPr>
        <p:txBody>
          <a:bodyPr/>
          <a:lstStyle/>
          <a:p>
            <a:r>
              <a:rPr lang="en-GB" dirty="0" smtClean="0"/>
              <a:t>“The </a:t>
            </a:r>
            <a:r>
              <a:rPr lang="en-GB" dirty="0"/>
              <a:t>pandemic impacts all aspects of </a:t>
            </a:r>
            <a:r>
              <a:rPr lang="en-GB" dirty="0" smtClean="0"/>
              <a:t>society”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One </a:t>
            </a:r>
            <a:r>
              <a:rPr lang="en-GB" dirty="0"/>
              <a:t>year into the pandemic, almost half of the world’s students were affected by school closures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(Welcome,2020)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715" y="1845734"/>
            <a:ext cx="6812808" cy="3570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880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Maslow's theory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6149" y="1872388"/>
            <a:ext cx="5406542" cy="402272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259977" y="208776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Maslow (1943) initially stated that individuals must </a:t>
            </a:r>
            <a:r>
              <a:rPr lang="en-GB" dirty="0" smtClean="0"/>
              <a:t>satisfy their lowest needs to progresses to the next need.</a:t>
            </a:r>
            <a:endParaRPr lang="en-GB" dirty="0"/>
          </a:p>
        </p:txBody>
      </p:sp>
      <p:sp>
        <p:nvSpPr>
          <p:cNvPr id="8" name="Folded Corner 7"/>
          <p:cNvSpPr/>
          <p:nvPr/>
        </p:nvSpPr>
        <p:spPr>
          <a:xfrm>
            <a:off x="7489371" y="3971109"/>
            <a:ext cx="2098766" cy="2046514"/>
          </a:xfrm>
          <a:prstGeom prst="folded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How does youth work apply Maslow's theory into their practice? 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7" name="Frame 6"/>
          <p:cNvSpPr/>
          <p:nvPr/>
        </p:nvSpPr>
        <p:spPr>
          <a:xfrm>
            <a:off x="5172891" y="1991975"/>
            <a:ext cx="6183086" cy="1247614"/>
          </a:xfrm>
          <a:prstGeom prst="fram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36149" y="2316480"/>
            <a:ext cx="2089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(ACES 360,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467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5293" y="277894"/>
            <a:ext cx="9039496" cy="128964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what youth work interventions could prevent or reduce these ACEs and their future </a:t>
            </a:r>
            <a:r>
              <a:rPr lang="en-GB" sz="4000" dirty="0" smtClean="0"/>
              <a:t>implications?</a:t>
            </a:r>
            <a:endParaRPr lang="en-GB" sz="4000" dirty="0"/>
          </a:p>
        </p:txBody>
      </p:sp>
      <p:sp>
        <p:nvSpPr>
          <p:cNvPr id="5" name="Folded Corner 4"/>
          <p:cNvSpPr/>
          <p:nvPr/>
        </p:nvSpPr>
        <p:spPr>
          <a:xfrm>
            <a:off x="1219199" y="2037805"/>
            <a:ext cx="2682240" cy="2664823"/>
          </a:xfrm>
          <a:prstGeom prst="foldedCorner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B3743"/>
                </a:solidFill>
                <a:latin typeface="HK Nova R"/>
              </a:rPr>
              <a:t>Positive youth development interventions.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B3743"/>
                </a:solidFill>
                <a:latin typeface="HK Nova R"/>
              </a:rPr>
              <a:t>Mental health literacy interventions</a:t>
            </a:r>
            <a:r>
              <a:rPr lang="en-GB" dirty="0" smtClean="0">
                <a:solidFill>
                  <a:srgbClr val="2B3743"/>
                </a:solidFill>
                <a:latin typeface="HK Nova R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B3743"/>
                </a:solidFill>
                <a:latin typeface="HK Nova R"/>
              </a:rPr>
              <a:t>Well-being workshops.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dirty="0">
              <a:solidFill>
                <a:srgbClr val="2B3743"/>
              </a:solidFill>
              <a:latin typeface="HK Nova R"/>
            </a:endParaRPr>
          </a:p>
          <a:p>
            <a:r>
              <a:rPr lang="en-GB" dirty="0">
                <a:solidFill>
                  <a:srgbClr val="2B3743"/>
                </a:solidFill>
                <a:latin typeface="HK Nova R"/>
              </a:rPr>
              <a:t>(A Clarke, 2021)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Folded Corner 5"/>
          <p:cNvSpPr/>
          <p:nvPr/>
        </p:nvSpPr>
        <p:spPr>
          <a:xfrm>
            <a:off x="5765073" y="2037804"/>
            <a:ext cx="2734493" cy="2664823"/>
          </a:xfrm>
          <a:prstGeom prst="foldedCorner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anose="020B0604020202020204" pitchFamily="34" charset="0"/>
              <a:buChar char="•"/>
            </a:pPr>
            <a:endParaRPr lang="en-GB" dirty="0" smtClean="0">
              <a:solidFill>
                <a:srgbClr val="2B3743"/>
              </a:solidFill>
              <a:latin typeface="HK Nova R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2B3743"/>
              </a:solidFill>
              <a:latin typeface="HK Nova 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B3743"/>
                </a:solidFill>
                <a:latin typeface="HK Nova R"/>
              </a:rPr>
              <a:t>Social </a:t>
            </a:r>
            <a:r>
              <a:rPr lang="en-GB" dirty="0">
                <a:solidFill>
                  <a:srgbClr val="2B3743"/>
                </a:solidFill>
                <a:latin typeface="HK Nova R"/>
              </a:rPr>
              <a:t>and emotional skills-based interventions.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B3743"/>
                </a:solidFill>
                <a:latin typeface="HK Nova R"/>
              </a:rPr>
              <a:t>Positive psychology interventions.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B3743"/>
                </a:solidFill>
                <a:latin typeface="HK Nova R"/>
              </a:rPr>
              <a:t>Mindfulness-based interventions</a:t>
            </a:r>
            <a:r>
              <a:rPr lang="en-GB" dirty="0" smtClean="0">
                <a:solidFill>
                  <a:srgbClr val="2B3743"/>
                </a:solidFill>
                <a:latin typeface="HK Nova R"/>
              </a:rPr>
              <a:t>.</a:t>
            </a:r>
          </a:p>
          <a:p>
            <a:r>
              <a:rPr lang="en-GB" dirty="0" smtClean="0">
                <a:solidFill>
                  <a:srgbClr val="2B3743"/>
                </a:solidFill>
                <a:latin typeface="HK Nova R"/>
              </a:rPr>
              <a:t>(A Clarke, 2021)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48640" y="5309104"/>
            <a:ext cx="82557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Covid-19 gave youth workers the </a:t>
            </a:r>
            <a:r>
              <a:rPr lang="en-GB" dirty="0"/>
              <a:t>opportunity to engage </a:t>
            </a:r>
            <a:r>
              <a:rPr lang="en-GB" dirty="0" smtClean="0"/>
              <a:t>with young people in </a:t>
            </a:r>
            <a:r>
              <a:rPr lang="en-GB" dirty="0"/>
              <a:t>ways that we never would have thought of doing </a:t>
            </a:r>
            <a:r>
              <a:rPr lang="en-GB" dirty="0" smtClean="0"/>
              <a:t>before (J Hartropp,2021)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9973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youth work interventions could increase the health and wellbeing of your </a:t>
            </a:r>
            <a:r>
              <a:rPr lang="en-GB" dirty="0" smtClean="0"/>
              <a:t>group?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557348" y="2281646"/>
            <a:ext cx="10310949" cy="3587448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063690"/>
            <a:ext cx="10650583" cy="4023360"/>
          </a:xfrm>
        </p:spPr>
        <p:txBody>
          <a:bodyPr/>
          <a:lstStyle/>
          <a:p>
            <a:r>
              <a:rPr lang="en-GB" dirty="0" smtClean="0"/>
              <a:t>By starting the intervention early I can support young people before they get to that low point with could have an impact on their development or turn into an ACE </a:t>
            </a:r>
          </a:p>
          <a:p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/>
              <a:t> Home visits to </a:t>
            </a:r>
            <a:r>
              <a:rPr lang="en-GB" dirty="0"/>
              <a:t>support vulnerable </a:t>
            </a:r>
            <a:r>
              <a:rPr lang="en-GB" dirty="0" smtClean="0"/>
              <a:t>parents</a:t>
            </a:r>
            <a:r>
              <a:rPr lang="en-GB" dirty="0"/>
              <a:t> </a:t>
            </a:r>
            <a:r>
              <a:rPr lang="en-GB" dirty="0" smtClean="0"/>
              <a:t>and young people.</a:t>
            </a:r>
          </a:p>
          <a:p>
            <a:pPr marL="0" indent="0">
              <a:buNone/>
            </a:pPr>
            <a:r>
              <a:rPr lang="en-GB" dirty="0" smtClean="0"/>
              <a:t>  School-based </a:t>
            </a:r>
            <a:r>
              <a:rPr lang="en-GB" dirty="0"/>
              <a:t>programmes </a:t>
            </a:r>
            <a:r>
              <a:rPr lang="en-GB" dirty="0" smtClean="0"/>
              <a:t>with the help and support from the school based youth worker to </a:t>
            </a:r>
            <a:r>
              <a:rPr lang="en-GB" dirty="0"/>
              <a:t>improve children’s social and emotional </a:t>
            </a:r>
            <a:r>
              <a:rPr lang="en-GB" dirty="0" smtClean="0"/>
              <a:t>skills.</a:t>
            </a:r>
          </a:p>
          <a:p>
            <a:r>
              <a:rPr lang="en-GB" dirty="0"/>
              <a:t>M</a:t>
            </a:r>
            <a:r>
              <a:rPr lang="en-GB" dirty="0" smtClean="0"/>
              <a:t>entoring </a:t>
            </a:r>
            <a:r>
              <a:rPr lang="en-GB" dirty="0"/>
              <a:t>schemes for young </a:t>
            </a:r>
            <a:r>
              <a:rPr lang="en-GB" dirty="0" smtClean="0"/>
              <a:t>people </a:t>
            </a:r>
            <a:r>
              <a:rPr lang="en-GB" dirty="0"/>
              <a:t>who are </a:t>
            </a:r>
            <a:r>
              <a:rPr lang="en-GB" dirty="0" smtClean="0"/>
              <a:t>vulnerable or experiencing ACES (EIF, No Date)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914400" y="5448441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(B </a:t>
            </a:r>
            <a:r>
              <a:rPr lang="en-GB" dirty="0" err="1" smtClean="0"/>
              <a:t>Nicholas,M</a:t>
            </a:r>
            <a:r>
              <a:rPr lang="en-GB" dirty="0" smtClean="0"/>
              <a:t> Broadstock,1999)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69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 Ways to Well-being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45539" y="2047103"/>
            <a:ext cx="5310141" cy="33173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396549" y="5364480"/>
            <a:ext cx="2238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64237" y="3160280"/>
            <a:ext cx="450233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Evidence suggests there are 5 steps you can take to help improve your </a:t>
            </a:r>
            <a:r>
              <a:rPr lang="en-GB" dirty="0" smtClean="0"/>
              <a:t>emotional health </a:t>
            </a:r>
            <a:r>
              <a:rPr lang="en-GB" dirty="0"/>
              <a:t>and wellbeing, these are connect, be active, take notice, keep learning and </a:t>
            </a:r>
            <a:r>
              <a:rPr lang="en-GB" dirty="0" smtClean="0"/>
              <a:t>give (Derbyshire County Council, No Date).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137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to a good mental health and well-being.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Reduction </a:t>
            </a:r>
            <a:r>
              <a:rPr lang="en-GB" dirty="0"/>
              <a:t>in anxiety.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Improved moods.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Clearer thinking</a:t>
            </a:r>
            <a:r>
              <a:rPr lang="en-GB" dirty="0" smtClean="0"/>
              <a:t>.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Increased self-esteem.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Reduced risk of depression.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Improvements in relationships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(K Miller, 2021)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0494" y="1973590"/>
            <a:ext cx="4907280" cy="414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864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Government policies and documents around aces and covid-19</a:t>
            </a:r>
            <a:endParaRPr lang="en-GB" dirty="0"/>
          </a:p>
        </p:txBody>
      </p:sp>
      <p:sp>
        <p:nvSpPr>
          <p:cNvPr id="6" name="Round Diagonal Corner Rectangle 5"/>
          <p:cNvSpPr/>
          <p:nvPr/>
        </p:nvSpPr>
        <p:spPr>
          <a:xfrm>
            <a:off x="3884023" y="1845734"/>
            <a:ext cx="7071360" cy="3979817"/>
          </a:xfrm>
          <a:prstGeom prst="round2Diag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36570" y="1845734"/>
            <a:ext cx="7019109" cy="402336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COVID-19</a:t>
            </a:r>
            <a:r>
              <a:rPr lang="en-GB" dirty="0"/>
              <a:t>: guidance for children's social care services</a:t>
            </a:r>
          </a:p>
        </p:txBody>
      </p:sp>
      <p:sp>
        <p:nvSpPr>
          <p:cNvPr id="7" name="Rectangle 6"/>
          <p:cNvSpPr/>
          <p:nvPr/>
        </p:nvSpPr>
        <p:spPr>
          <a:xfrm>
            <a:off x="635726" y="2098766"/>
            <a:ext cx="2908660" cy="3770328"/>
          </a:xfrm>
          <a:prstGeom prst="rect">
            <a:avLst/>
          </a:prstGeom>
          <a:solidFill>
            <a:schemeClr val="accent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2083" t="15927" r="24167" b="4691"/>
          <a:stretch/>
        </p:blipFill>
        <p:spPr>
          <a:xfrm>
            <a:off x="914400" y="2429208"/>
            <a:ext cx="2377439" cy="31454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267199" y="451055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Children and young people’s mental health – policy, CAMHS services, funding and education </a:t>
            </a:r>
          </a:p>
        </p:txBody>
      </p:sp>
    </p:spTree>
    <p:extLst>
      <p:ext uri="{BB962C8B-B14F-4D97-AF65-F5344CB8AC3E}">
        <p14:creationId xmlns:p14="http://schemas.microsoft.com/office/powerpoint/2010/main" val="5490255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xplosion 2 3"/>
          <p:cNvSpPr/>
          <p:nvPr/>
        </p:nvSpPr>
        <p:spPr>
          <a:xfrm rot="711284">
            <a:off x="2011679" y="1445623"/>
            <a:ext cx="8560526" cy="4798422"/>
          </a:xfrm>
          <a:prstGeom prst="irregularSeal2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1154" y="3491654"/>
            <a:ext cx="10058400" cy="402336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 smtClean="0">
                <a:latin typeface="Bahnschrift Light SemiCondensed" panose="020B0502040204020203" pitchFamily="34" charset="0"/>
              </a:rPr>
              <a:t>Diolch / Thank you for listening!</a:t>
            </a:r>
            <a:endParaRPr lang="en-GB" sz="2800" b="1" dirty="0">
              <a:latin typeface="Bahnschrift Light Semi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4375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100" dirty="0" smtClean="0"/>
              <a:t>IG Schools: </a:t>
            </a:r>
            <a:r>
              <a:rPr lang="en-GB" sz="1100" dirty="0"/>
              <a:t>What is the impact of COVID-19 on Education</a:t>
            </a:r>
            <a:r>
              <a:rPr lang="en-GB" sz="1100" dirty="0" smtClean="0"/>
              <a:t>?. (No Date). Available </a:t>
            </a:r>
            <a:r>
              <a:rPr lang="en-GB" sz="1100" dirty="0"/>
              <a:t>at:https://</a:t>
            </a:r>
            <a:r>
              <a:rPr lang="en-GB" sz="1100" dirty="0" smtClean="0"/>
              <a:t>blog.insidegovernment.co.uk/schools/the-impact-of-covid-19-on-education:text=Education%20has%20been%20hit%20particularly,the%20world's%20total%20enrolled%20learners</a:t>
            </a:r>
            <a:r>
              <a:rPr lang="en-GB" sz="1100" dirty="0"/>
              <a:t>.</a:t>
            </a:r>
            <a:endParaRPr lang="en-GB" sz="1100" dirty="0"/>
          </a:p>
          <a:p>
            <a:r>
              <a:rPr lang="en-GB" sz="1100" dirty="0"/>
              <a:t>UK </a:t>
            </a:r>
            <a:r>
              <a:rPr lang="en-GB" sz="1100" dirty="0" smtClean="0"/>
              <a:t>Youth: The </a:t>
            </a:r>
            <a:r>
              <a:rPr lang="en-GB" sz="1100" dirty="0"/>
              <a:t>impact of COVID-19 on young people &amp; the youth </a:t>
            </a:r>
            <a:r>
              <a:rPr lang="en-GB" sz="1100" dirty="0" smtClean="0"/>
              <a:t>sector. (2021). </a:t>
            </a:r>
            <a:r>
              <a:rPr lang="en-GB" sz="1100" dirty="0"/>
              <a:t>Available at:https://www.ukyouth.org/wp-content/uploads/2021/01/UK-Youth-Covid-19-Impact-Report-.</a:t>
            </a:r>
            <a:r>
              <a:rPr lang="en-GB" sz="1100" dirty="0" smtClean="0"/>
              <a:t>pdf</a:t>
            </a:r>
          </a:p>
          <a:p>
            <a:r>
              <a:rPr lang="en-GB" sz="1100" dirty="0" smtClean="0"/>
              <a:t>Global Child Forum. The effect of covid-19 young people. (No Date). </a:t>
            </a:r>
            <a:r>
              <a:rPr lang="en-GB" sz="1100" dirty="0"/>
              <a:t>Available at: </a:t>
            </a:r>
            <a:r>
              <a:rPr lang="en-GB" sz="1100" dirty="0">
                <a:hlinkClick r:id="rId2"/>
              </a:rPr>
              <a:t>https://www.globalchildforum.org/blog/the-effects-of-covid-19-on-young-people</a:t>
            </a:r>
            <a:r>
              <a:rPr lang="en-GB" sz="1100" dirty="0" smtClean="0">
                <a:hlinkClick r:id="rId2"/>
              </a:rPr>
              <a:t>/</a:t>
            </a:r>
            <a:endParaRPr lang="en-GB" sz="1100" dirty="0" smtClean="0"/>
          </a:p>
          <a:p>
            <a:r>
              <a:rPr lang="en-GB" sz="1100" dirty="0" smtClean="0"/>
              <a:t>Science Direct. </a:t>
            </a:r>
            <a:r>
              <a:rPr lang="en-GB" sz="1100" dirty="0"/>
              <a:t>An Impact Analysis of the Early Months of the COVID-19 Pandemic on Mental Health in a Prospective Cohort of Canadian </a:t>
            </a:r>
            <a:r>
              <a:rPr lang="en-GB" sz="1100" dirty="0" smtClean="0"/>
              <a:t>Adolescents</a:t>
            </a:r>
            <a:r>
              <a:rPr lang="en-GB" sz="1100" dirty="0"/>
              <a:t>. (December 2021, Pages </a:t>
            </a:r>
            <a:r>
              <a:rPr lang="en-GB" sz="1100" dirty="0" smtClean="0"/>
              <a:t>917-924</a:t>
            </a:r>
            <a:r>
              <a:rPr lang="en-GB" sz="1100" dirty="0"/>
              <a:t>) Available at: </a:t>
            </a:r>
            <a:r>
              <a:rPr lang="en-GB" sz="1100" dirty="0">
                <a:hlinkClick r:id="rId3"/>
              </a:rPr>
              <a:t>https://</a:t>
            </a:r>
            <a:r>
              <a:rPr lang="en-GB" sz="1100" dirty="0" smtClean="0">
                <a:hlinkClick r:id="rId3"/>
              </a:rPr>
              <a:t>www.sciencedirect.com/science/article/pii/S1054139X21003967</a:t>
            </a:r>
            <a:endParaRPr lang="en-GB" sz="1100" dirty="0" smtClean="0"/>
          </a:p>
          <a:p>
            <a:r>
              <a:rPr lang="en-GB" sz="1100" dirty="0"/>
              <a:t>World Health </a:t>
            </a:r>
            <a:r>
              <a:rPr lang="en-GB" sz="1100" dirty="0" smtClean="0"/>
              <a:t>Organisation. </a:t>
            </a:r>
            <a:r>
              <a:rPr lang="en-GB" sz="1100" dirty="0"/>
              <a:t>Recognizing </a:t>
            </a:r>
            <a:r>
              <a:rPr lang="en-GB" sz="1100" dirty="0" smtClean="0"/>
              <a:t>adolescence. (No Date). Available </a:t>
            </a:r>
            <a:r>
              <a:rPr lang="en-GB" sz="1100" dirty="0"/>
              <a:t>at:https://</a:t>
            </a:r>
            <a:r>
              <a:rPr lang="en-GB" sz="1100" dirty="0" smtClean="0"/>
              <a:t>apps.who.int/adolescent/second-decade/section2/page1/recognizing-adolescence.html</a:t>
            </a:r>
          </a:p>
          <a:p>
            <a:r>
              <a:rPr lang="en-GB" sz="1100" dirty="0"/>
              <a:t> Kelly Miller. The Benefits of Mental Health According to </a:t>
            </a:r>
            <a:r>
              <a:rPr lang="en-GB" sz="1100" dirty="0" smtClean="0"/>
              <a:t>Science. (06/12/2021). </a:t>
            </a:r>
            <a:r>
              <a:rPr lang="en-GB" sz="1100" dirty="0"/>
              <a:t>Available at:https://positivepsychology.com/benefits-of-mental-health</a:t>
            </a:r>
            <a:r>
              <a:rPr lang="en-GB" sz="1100" dirty="0" smtClean="0"/>
              <a:t>/</a:t>
            </a:r>
          </a:p>
          <a:p>
            <a:r>
              <a:rPr lang="en-GB" sz="1100" dirty="0"/>
              <a:t>Children society. The impact of COVID-19 on children and young </a:t>
            </a:r>
            <a:r>
              <a:rPr lang="en-GB" sz="1100" dirty="0" smtClean="0"/>
              <a:t>people. (No Date</a:t>
            </a:r>
            <a:r>
              <a:rPr lang="en-GB" sz="1100" dirty="0"/>
              <a:t>) Available at </a:t>
            </a:r>
            <a:r>
              <a:rPr lang="en-GB" sz="1100" dirty="0" smtClean="0"/>
              <a:t>:</a:t>
            </a:r>
            <a:r>
              <a:rPr lang="en-GB" sz="1100" dirty="0"/>
              <a:t> </a:t>
            </a:r>
            <a:r>
              <a:rPr lang="en-GB" sz="1100" dirty="0">
                <a:hlinkClick r:id="rId4"/>
              </a:rPr>
              <a:t>https://</a:t>
            </a:r>
            <a:r>
              <a:rPr lang="en-GB" sz="1100" dirty="0" smtClean="0">
                <a:hlinkClick r:id="rId4"/>
              </a:rPr>
              <a:t>www.childrenssociety.org.uk/sites/default/files/2021-01/the-impact-of-covid-19-on-children-and-young-people-briefing.pdf</a:t>
            </a:r>
            <a:endParaRPr lang="en-GB" sz="1100" dirty="0" smtClean="0"/>
          </a:p>
          <a:p>
            <a:r>
              <a:rPr lang="en-GB" sz="1100" dirty="0" err="1" smtClean="0"/>
              <a:t>Bradd</a:t>
            </a:r>
            <a:r>
              <a:rPr lang="en-GB" sz="1100" dirty="0" smtClean="0"/>
              <a:t> Anderson. Ages </a:t>
            </a:r>
            <a:r>
              <a:rPr lang="en-GB" sz="1100" dirty="0"/>
              <a:t>&amp; Stages of Adolescent </a:t>
            </a:r>
            <a:r>
              <a:rPr lang="en-GB" sz="1100" dirty="0" smtClean="0"/>
              <a:t>Development. (2013). </a:t>
            </a:r>
            <a:r>
              <a:rPr lang="en-GB" sz="1100" dirty="0"/>
              <a:t>Available at: </a:t>
            </a:r>
            <a:r>
              <a:rPr lang="en-GB" sz="1100" dirty="0">
                <a:hlinkClick r:id="rId5"/>
              </a:rPr>
              <a:t>https://</a:t>
            </a:r>
            <a:r>
              <a:rPr lang="en-GB" sz="1100" dirty="0" smtClean="0">
                <a:hlinkClick r:id="rId5"/>
              </a:rPr>
              <a:t>www.slideshare.net/braddtastic/ages-stages-of-adolescent-development</a:t>
            </a:r>
          </a:p>
          <a:p>
            <a:r>
              <a:rPr lang="en-GB" sz="1100" dirty="0" err="1" smtClean="0"/>
              <a:t>Youth.Gov</a:t>
            </a:r>
            <a:r>
              <a:rPr lang="en-GB" sz="1100" dirty="0" smtClean="0"/>
              <a:t>. Adolescent Development. (No Date). Available at: </a:t>
            </a:r>
            <a:r>
              <a:rPr lang="en-GB" sz="1100" dirty="0" smtClean="0">
                <a:hlinkClick r:id="rId6"/>
              </a:rPr>
              <a:t>https://youth.gov/youth-topics/adolescent-health/adolescent-development#:~:text=During%20adolescence%20the%20body%20usually,maturation%20where%20sexual%20organs%20mature.&amp;text=Rapid%20changes%20in%20the%20body,scary%2C%20and%2For%20confusing</a:t>
            </a:r>
            <a:r>
              <a:rPr lang="en-GB" sz="1100" dirty="0" smtClean="0"/>
              <a:t>.</a:t>
            </a:r>
          </a:p>
          <a:p>
            <a:r>
              <a:rPr lang="en-GB" sz="1100" dirty="0"/>
              <a:t>B </a:t>
            </a:r>
            <a:r>
              <a:rPr lang="en-GB" sz="1100" dirty="0" smtClean="0"/>
              <a:t>Nicholas, M </a:t>
            </a:r>
            <a:r>
              <a:rPr lang="en-GB" sz="1100" dirty="0" err="1" smtClean="0"/>
              <a:t>Broadstock</a:t>
            </a:r>
            <a:r>
              <a:rPr lang="en-GB" sz="1100" dirty="0" smtClean="0"/>
              <a:t>: Effectiveness </a:t>
            </a:r>
            <a:r>
              <a:rPr lang="en-GB" sz="1100" dirty="0"/>
              <a:t>of early interventions for preventing mental illness in young </a:t>
            </a:r>
            <a:r>
              <a:rPr lang="en-GB" sz="1100" dirty="0" smtClean="0"/>
              <a:t>people. (1999</a:t>
            </a:r>
            <a:r>
              <a:rPr lang="en-GB" sz="1100" dirty="0"/>
              <a:t>) Available at: http://citeseerx.ist.psu.edu/viewdoc/download?doi=10.1.1.600.5791&amp;rep=rep1&amp;type=pdf</a:t>
            </a:r>
            <a:endParaRPr lang="en-GB" sz="1100" dirty="0" smtClean="0"/>
          </a:p>
        </p:txBody>
      </p:sp>
    </p:spTree>
    <p:extLst>
      <p:ext uri="{BB962C8B-B14F-4D97-AF65-F5344CB8AC3E}">
        <p14:creationId xmlns:p14="http://schemas.microsoft.com/office/powerpoint/2010/main" val="17852736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/>
              <a:t>Gov.UK. Children and young people.(18 November 2021). Available at: https://www.gov.uk/government/publications/covid-19-mental-health-and-wellbeing-surveillance-report/7-children-and-young-people</a:t>
            </a:r>
          </a:p>
          <a:p>
            <a:r>
              <a:rPr lang="en-GB" dirty="0"/>
              <a:t>Brain Development and Outcomes. ACES 360. (No Date) Available At: https://www.iowaaces360.org/outcomes-from-aces.html</a:t>
            </a:r>
          </a:p>
          <a:p>
            <a:r>
              <a:rPr lang="en-GB" dirty="0"/>
              <a:t>CDC. National Centre for Injury Prevention and Control, Division of Violence Prevention. (2021). Available at: https://www.cdc.gov/violenceprevention/aces/help-youth-at-risk.html</a:t>
            </a:r>
          </a:p>
          <a:p>
            <a:r>
              <a:rPr lang="en-GB" dirty="0"/>
              <a:t>The Safeguarding company. IS COVID-19 AN ADVERSE CHILDHOOD EXPERIENCE?. (No Date). Available At: https://www.thesafeguardingcompany.com/resources/blog/aces-and-covid-19/</a:t>
            </a:r>
          </a:p>
          <a:p>
            <a:r>
              <a:rPr lang="en-GB" dirty="0"/>
              <a:t>ELIZABETH PREWITT PACES CONNECTION STAFF. COVID-19: What’s equity got to do with it?. (2020). Available at: https://www.pacesconnection.com/blog/covid-19-what-s-equity-got-to-do-with-it-george-washington-university-milken-institute-school-of-public-health</a:t>
            </a:r>
          </a:p>
          <a:p>
            <a:r>
              <a:rPr lang="en-GB" dirty="0"/>
              <a:t>Scottish Government. Coronavirus (COVID-19): impact on children, young people and families - (September 2020). Available at: https://www.gov.scot/publications/report-covid-19-children-young-people-families-september-2020-evidence-summary/</a:t>
            </a:r>
          </a:p>
          <a:p>
            <a:r>
              <a:rPr lang="en-GB" dirty="0"/>
              <a:t>YOUTH WORKIN WALES: PRINCIPLES AND PURPOSES. CWYVS. (2018). Available At:https://www.cwvys.org.uk/wp-content/uploads/2018/11/YOUTH-WORK-IN-WALES-PRINCIPLES-AND-PURPOSES.pdf</a:t>
            </a:r>
          </a:p>
          <a:p>
            <a:r>
              <a:rPr lang="en-GB" dirty="0" err="1"/>
              <a:t>Emiley</a:t>
            </a:r>
            <a:r>
              <a:rPr lang="en-GB" dirty="0"/>
              <a:t> Henderson. Social influence has a large impact on people's adherence to COVID-19 guidelines.(21/01/2021). </a:t>
            </a:r>
            <a:r>
              <a:rPr lang="en-GB" dirty="0" smtClean="0"/>
              <a:t>Available </a:t>
            </a:r>
            <a:r>
              <a:rPr lang="en-GB" dirty="0"/>
              <a:t>at:https://</a:t>
            </a:r>
            <a:r>
              <a:rPr lang="en-GB" dirty="0" smtClean="0"/>
              <a:t>www.news-medical.net/news/20210121/Social-influence-has-a-large-impact-on-peoples-adherence-to-COVID-19-guidelines.aspx</a:t>
            </a:r>
          </a:p>
          <a:p>
            <a:r>
              <a:rPr lang="en-GB" dirty="0"/>
              <a:t>David Murphey. Supporting Students with Adverse Childhood </a:t>
            </a:r>
            <a:r>
              <a:rPr lang="en-GB" dirty="0" smtClean="0"/>
              <a:t>Experiences. (No Date).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www.aft.org/ae/summer2019/murphey_sacks</a:t>
            </a:r>
            <a:endParaRPr lang="en-GB" dirty="0" smtClean="0"/>
          </a:p>
          <a:p>
            <a:r>
              <a:rPr lang="en-GB" dirty="0"/>
              <a:t>Welcome. From equality to global poverty: the Covid-19 effects on societies and </a:t>
            </a:r>
            <a:r>
              <a:rPr lang="en-GB" dirty="0" smtClean="0"/>
              <a:t>economies. (2020).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wellcome.org/news/equality-global-poverty-how-covid-19-affecting-societies-and-economies</a:t>
            </a:r>
            <a:endParaRPr lang="en-GB" dirty="0" smtClean="0"/>
          </a:p>
          <a:p>
            <a:r>
              <a:rPr lang="en-GB" dirty="0"/>
              <a:t>Dr. Saul </a:t>
            </a:r>
            <a:r>
              <a:rPr lang="en-GB" dirty="0" smtClean="0"/>
              <a:t>McLeod. Maslow's </a:t>
            </a:r>
            <a:r>
              <a:rPr lang="en-GB" dirty="0"/>
              <a:t>Hierarchy of </a:t>
            </a:r>
            <a:r>
              <a:rPr lang="en-GB" dirty="0" smtClean="0"/>
              <a:t>Needs. (2007).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www.simplypsychology.org/maslow.html</a:t>
            </a:r>
            <a:endParaRPr lang="en-GB" dirty="0" smtClean="0"/>
          </a:p>
          <a:p>
            <a:pPr fontAlgn="base"/>
            <a:r>
              <a:rPr lang="en-GB" b="1" dirty="0" smtClean="0"/>
              <a:t>EFI. What </a:t>
            </a:r>
            <a:r>
              <a:rPr lang="en-GB" b="1" dirty="0"/>
              <a:t>is early intervention</a:t>
            </a:r>
            <a:r>
              <a:rPr lang="en-GB" b="1" dirty="0" smtClean="0"/>
              <a:t>? (No Date</a:t>
            </a:r>
            <a:r>
              <a:rPr lang="en-GB" b="1" dirty="0"/>
              <a:t>) Available at: </a:t>
            </a:r>
            <a:r>
              <a:rPr lang="en-GB" b="1" dirty="0">
                <a:hlinkClick r:id="rId5"/>
              </a:rPr>
              <a:t>https://</a:t>
            </a:r>
            <a:r>
              <a:rPr lang="en-GB" b="1" dirty="0" smtClean="0">
                <a:hlinkClick r:id="rId5"/>
              </a:rPr>
              <a:t>www.eif.org.uk/why-it-matters/what-is-early-intervention</a:t>
            </a:r>
            <a:endParaRPr lang="en-GB" b="1" dirty="0" smtClean="0"/>
          </a:p>
          <a:p>
            <a:pPr fontAlgn="base"/>
            <a:r>
              <a:rPr lang="en-GB" b="1" dirty="0" smtClean="0"/>
              <a:t>Derbyshire County Council. </a:t>
            </a:r>
            <a:r>
              <a:rPr lang="en-GB" b="1" dirty="0"/>
              <a:t>Five ways to </a:t>
            </a:r>
            <a:r>
              <a:rPr lang="en-GB" b="1" dirty="0" smtClean="0"/>
              <a:t>wellbeing. </a:t>
            </a:r>
            <a:r>
              <a:rPr lang="en-GB" b="1" dirty="0"/>
              <a:t>(No Date) </a:t>
            </a:r>
            <a:r>
              <a:rPr lang="en-GB" b="1" dirty="0" smtClean="0"/>
              <a:t> Available at: </a:t>
            </a:r>
            <a:r>
              <a:rPr lang="en-GB" b="1" dirty="0" smtClean="0">
                <a:hlinkClick r:id="rId6"/>
              </a:rPr>
              <a:t>https</a:t>
            </a:r>
            <a:r>
              <a:rPr lang="en-GB" b="1" dirty="0">
                <a:hlinkClick r:id="rId6"/>
              </a:rPr>
              <a:t>://</a:t>
            </a:r>
            <a:r>
              <a:rPr lang="en-GB" b="1" dirty="0" smtClean="0">
                <a:hlinkClick r:id="rId6"/>
              </a:rPr>
              <a:t>www.derbyshire.gov.uk/social-health/health-and-wellbeing/mental-health-and-wellbeing/five-ways-to-wellbeing/five-ways-to-wellbeing.aspx</a:t>
            </a:r>
            <a:endParaRPr lang="en-GB" b="1" dirty="0" smtClean="0"/>
          </a:p>
          <a:p>
            <a:pPr fontAlgn="base"/>
            <a:r>
              <a:rPr lang="en-GB" dirty="0"/>
              <a:t>Maslow, A. H. (1987). </a:t>
            </a:r>
            <a:r>
              <a:rPr lang="en-GB" i="1" dirty="0"/>
              <a:t>Motivation and personality (3rd ed.)</a:t>
            </a:r>
            <a:r>
              <a:rPr lang="en-GB" dirty="0"/>
              <a:t>. Delhi, India: Pearson Education</a:t>
            </a:r>
            <a:r>
              <a:rPr lang="en-GB" dirty="0" smtClean="0"/>
              <a:t>.</a:t>
            </a:r>
          </a:p>
          <a:p>
            <a:pPr fontAlgn="base"/>
            <a:r>
              <a:rPr lang="en-GB" b="1" dirty="0" smtClean="0"/>
              <a:t>Welsh Government. </a:t>
            </a:r>
            <a:r>
              <a:rPr lang="en-GB" dirty="0"/>
              <a:t>COVID-19: Guidance to support youth work services with a safe and phased increase of </a:t>
            </a:r>
            <a:r>
              <a:rPr lang="en-GB" dirty="0" smtClean="0"/>
              <a:t>operations. (2020</a:t>
            </a:r>
            <a:r>
              <a:rPr lang="en-GB" dirty="0"/>
              <a:t>) Available at: </a:t>
            </a:r>
            <a:r>
              <a:rPr lang="en-GB" dirty="0">
                <a:hlinkClick r:id="rId7"/>
              </a:rPr>
              <a:t>https://</a:t>
            </a:r>
            <a:r>
              <a:rPr lang="en-GB" dirty="0" smtClean="0">
                <a:hlinkClick r:id="rId7"/>
              </a:rPr>
              <a:t>gov.wales/sites/default/files/publications/2020-08/covid-19-guidance-support-youth-work-services-safe-phased-increase-operations.pdf</a:t>
            </a:r>
            <a:endParaRPr lang="en-GB" dirty="0" smtClean="0"/>
          </a:p>
          <a:p>
            <a:pPr fontAlgn="base"/>
            <a:r>
              <a:rPr lang="en-GB" b="1" dirty="0" smtClean="0"/>
              <a:t>Alisha Clarke. </a:t>
            </a:r>
            <a:r>
              <a:rPr lang="en-GB" dirty="0"/>
              <a:t>School-based interventions: what works for young people’s health and wellbeing</a:t>
            </a:r>
            <a:r>
              <a:rPr lang="en-GB" dirty="0" smtClean="0"/>
              <a:t>?. (2021). </a:t>
            </a: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https://whatworkswellbeing.org/blog/school-based-interventions-what-works-for-young-peoples-health-and-wellbeing</a:t>
            </a:r>
            <a:r>
              <a:rPr lang="en-GB" dirty="0" smtClean="0">
                <a:hlinkClick r:id="rId8"/>
              </a:rPr>
              <a:t>/</a:t>
            </a:r>
            <a:endParaRPr lang="en-GB" dirty="0" smtClean="0"/>
          </a:p>
          <a:p>
            <a:pPr fontAlgn="base"/>
            <a:r>
              <a:rPr lang="en-GB" dirty="0"/>
              <a:t>Youth </a:t>
            </a:r>
            <a:r>
              <a:rPr lang="en-GB" dirty="0" smtClean="0"/>
              <a:t>Work. National Occupational Standards  (2019). Available </a:t>
            </a:r>
            <a:r>
              <a:rPr lang="en-GB" dirty="0"/>
              <a:t>at: file:///C:/Users/Jenkinsr/Downloads/Youth%20Work%20NOS%202019.pdf</a:t>
            </a:r>
            <a:endParaRPr lang="en-GB" dirty="0"/>
          </a:p>
          <a:p>
            <a:pPr fontAlgn="base"/>
            <a:endParaRPr lang="en-GB" b="1" dirty="0"/>
          </a:p>
          <a:p>
            <a:pPr marL="0" indent="0" fontAlgn="base">
              <a:buNone/>
            </a:pPr>
            <a:endParaRPr lang="en-GB" b="1" dirty="0"/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7686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5524</TotalTime>
  <Words>1629</Words>
  <Application>Microsoft Office PowerPoint</Application>
  <PresentationFormat>Widescreen</PresentationFormat>
  <Paragraphs>148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Bahnschrift Light SemiCondensed</vt:lpstr>
      <vt:lpstr>Baskerville Old Face</vt:lpstr>
      <vt:lpstr>Calibri</vt:lpstr>
      <vt:lpstr>Calibri Light</vt:lpstr>
      <vt:lpstr>HK Nova R</vt:lpstr>
      <vt:lpstr>Wingdings</vt:lpstr>
      <vt:lpstr>Retrospect</vt:lpstr>
      <vt:lpstr>  </vt:lpstr>
      <vt:lpstr>A bit about the group</vt:lpstr>
      <vt:lpstr>PowerPoint Presentation</vt:lpstr>
      <vt:lpstr>Adolescents </vt:lpstr>
      <vt:lpstr>What is adolescents ?</vt:lpstr>
      <vt:lpstr>What is Covid-19?</vt:lpstr>
      <vt:lpstr>How does my specific interest group experience adolescence Pre Covid-19?</vt:lpstr>
      <vt:lpstr>How does your specific interest group experience adolescence after the impact of Covid-19?</vt:lpstr>
      <vt:lpstr>How does your specific interest group experience adolescence after the impact of Covid-19?</vt:lpstr>
      <vt:lpstr>ACES </vt:lpstr>
      <vt:lpstr>Why is this group more likely to have ACES? </vt:lpstr>
      <vt:lpstr>ACES in contemporary society</vt:lpstr>
      <vt:lpstr>Maslow's theory</vt:lpstr>
      <vt:lpstr>what youth work interventions could prevent or reduce these ACEs and their future implications?</vt:lpstr>
      <vt:lpstr>what youth work interventions could increase the health and wellbeing of your group?</vt:lpstr>
      <vt:lpstr>5 Ways to Well-being </vt:lpstr>
      <vt:lpstr>Benefits to a good mental health and well-being. </vt:lpstr>
      <vt:lpstr>Government policies and documents around aces and covid-19</vt:lpstr>
      <vt:lpstr>PowerPoint Presentation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</dc:title>
  <dc:creator>Jenkins, Rachael</dc:creator>
  <cp:lastModifiedBy>Jenkins, Rachael</cp:lastModifiedBy>
  <cp:revision>51</cp:revision>
  <dcterms:created xsi:type="dcterms:W3CDTF">2022-03-18T11:48:09Z</dcterms:created>
  <dcterms:modified xsi:type="dcterms:W3CDTF">2022-03-22T07:52:54Z</dcterms:modified>
</cp:coreProperties>
</file>