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–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248" y="2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 /><Relationship Id="rId3" Type="http://schemas.openxmlformats.org/officeDocument/2006/relationships/image" Target="../media/image5.png" /><Relationship Id="rId7" Type="http://schemas.openxmlformats.org/officeDocument/2006/relationships/image" Target="../media/image9.png" /><Relationship Id="rId2" Type="http://schemas.openxmlformats.org/officeDocument/2006/relationships/image" Target="../media/image4.svg" /><Relationship Id="rId1" Type="http://schemas.openxmlformats.org/officeDocument/2006/relationships/image" Target="../media/image3.png" /><Relationship Id="rId6" Type="http://schemas.openxmlformats.org/officeDocument/2006/relationships/image" Target="../media/image8.svg" /><Relationship Id="rId5" Type="http://schemas.openxmlformats.org/officeDocument/2006/relationships/image" Target="../media/image7.png" /><Relationship Id="rId4" Type="http://schemas.openxmlformats.org/officeDocument/2006/relationships/image" Target="../media/image6.svg" 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 /><Relationship Id="rId3" Type="http://schemas.openxmlformats.org/officeDocument/2006/relationships/image" Target="../media/image5.png" /><Relationship Id="rId7" Type="http://schemas.openxmlformats.org/officeDocument/2006/relationships/image" Target="../media/image9.png" /><Relationship Id="rId2" Type="http://schemas.openxmlformats.org/officeDocument/2006/relationships/image" Target="../media/image4.svg" /><Relationship Id="rId1" Type="http://schemas.openxmlformats.org/officeDocument/2006/relationships/image" Target="../media/image3.png" /><Relationship Id="rId6" Type="http://schemas.openxmlformats.org/officeDocument/2006/relationships/image" Target="../media/image8.svg" /><Relationship Id="rId5" Type="http://schemas.openxmlformats.org/officeDocument/2006/relationships/image" Target="../media/image7.png" /><Relationship Id="rId4" Type="http://schemas.openxmlformats.org/officeDocument/2006/relationships/image" Target="../media/image6.svg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52CBF5-EB14-4F14-B2F4-BBDB5195319D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34F93C5-6E1E-4177-BBFE-AB1344867B5B}">
      <dgm:prSet/>
      <dgm:spPr/>
      <dgm:t>
        <a:bodyPr/>
        <a:lstStyle/>
        <a:p>
          <a:r>
            <a:rPr lang="en-US" b="0" i="0" baseline="0"/>
            <a:t>To present the </a:t>
          </a:r>
          <a:r>
            <a:rPr lang="en-US" b="0" i="1" baseline="0"/>
            <a:t>EcoBrew Refill Bar</a:t>
          </a:r>
          <a:r>
            <a:rPr lang="en-US" b="0" i="0" baseline="0"/>
            <a:t> business idea developed in Component 1.</a:t>
          </a:r>
          <a:endParaRPr lang="en-US"/>
        </a:p>
      </dgm:t>
    </dgm:pt>
    <dgm:pt modelId="{70EBACD7-0314-4391-BB2B-E429FD056435}" type="parTrans" cxnId="{B67E05D8-3FDD-4C96-93F2-578BE7872EAF}">
      <dgm:prSet/>
      <dgm:spPr/>
      <dgm:t>
        <a:bodyPr/>
        <a:lstStyle/>
        <a:p>
          <a:endParaRPr lang="en-US"/>
        </a:p>
      </dgm:t>
    </dgm:pt>
    <dgm:pt modelId="{86BC7794-D6FB-40B4-9DE8-F09069C1A4CB}" type="sibTrans" cxnId="{B67E05D8-3FDD-4C96-93F2-578BE7872EAF}">
      <dgm:prSet/>
      <dgm:spPr/>
      <dgm:t>
        <a:bodyPr/>
        <a:lstStyle/>
        <a:p>
          <a:endParaRPr lang="en-US"/>
        </a:p>
      </dgm:t>
    </dgm:pt>
    <dgm:pt modelId="{1D7B9475-EA6D-4B86-816D-EA190AD30220}">
      <dgm:prSet/>
      <dgm:spPr/>
      <dgm:t>
        <a:bodyPr/>
        <a:lstStyle/>
        <a:p>
          <a:r>
            <a:rPr lang="en-US" b="0" i="0" baseline="0"/>
            <a:t>To demonstrate alignment with </a:t>
          </a:r>
          <a:r>
            <a:rPr lang="en-US" b="1" i="0" baseline="0"/>
            <a:t>LO1</a:t>
          </a:r>
          <a:r>
            <a:rPr lang="en-US" b="0" i="0" baseline="0"/>
            <a:t> by evaluating the feasibility and viability of the proposed start-up.</a:t>
          </a:r>
          <a:endParaRPr lang="en-US"/>
        </a:p>
      </dgm:t>
    </dgm:pt>
    <dgm:pt modelId="{16E68962-37E9-4847-9FC7-08E356235B1A}" type="parTrans" cxnId="{140F3A0B-4907-4B8C-B95A-033CA9793D4D}">
      <dgm:prSet/>
      <dgm:spPr/>
      <dgm:t>
        <a:bodyPr/>
        <a:lstStyle/>
        <a:p>
          <a:endParaRPr lang="en-US"/>
        </a:p>
      </dgm:t>
    </dgm:pt>
    <dgm:pt modelId="{8660F94E-39FD-4DCB-BAC4-A24D4CDD79AC}" type="sibTrans" cxnId="{140F3A0B-4907-4B8C-B95A-033CA9793D4D}">
      <dgm:prSet/>
      <dgm:spPr/>
      <dgm:t>
        <a:bodyPr/>
        <a:lstStyle/>
        <a:p>
          <a:endParaRPr lang="en-US"/>
        </a:p>
      </dgm:t>
    </dgm:pt>
    <dgm:pt modelId="{2FEC28F1-9DD8-420E-9463-705822B6E619}">
      <dgm:prSet/>
      <dgm:spPr/>
      <dgm:t>
        <a:bodyPr/>
        <a:lstStyle/>
        <a:p>
          <a:r>
            <a:rPr lang="en-US" b="0" i="0" baseline="0"/>
            <a:t>To meet </a:t>
          </a:r>
          <a:r>
            <a:rPr lang="en-US" b="1" i="0" baseline="0"/>
            <a:t>LO2</a:t>
          </a:r>
          <a:r>
            <a:rPr lang="en-US" b="0" i="0" baseline="0"/>
            <a:t> by showing a structured, evidence-based business plan informed by entrepreneurial theory.</a:t>
          </a:r>
          <a:endParaRPr lang="en-US"/>
        </a:p>
      </dgm:t>
    </dgm:pt>
    <dgm:pt modelId="{06DBAFDE-1A3E-4193-9AC4-1CBE9D3512BC}" type="parTrans" cxnId="{454FE8FF-871C-4658-87A7-EF569646FAE7}">
      <dgm:prSet/>
      <dgm:spPr/>
      <dgm:t>
        <a:bodyPr/>
        <a:lstStyle/>
        <a:p>
          <a:endParaRPr lang="en-US"/>
        </a:p>
      </dgm:t>
    </dgm:pt>
    <dgm:pt modelId="{7A359009-6D36-4041-AA8D-A14F662B6E36}" type="sibTrans" cxnId="{454FE8FF-871C-4658-87A7-EF569646FAE7}">
      <dgm:prSet/>
      <dgm:spPr/>
      <dgm:t>
        <a:bodyPr/>
        <a:lstStyle/>
        <a:p>
          <a:endParaRPr lang="en-US"/>
        </a:p>
      </dgm:t>
    </dgm:pt>
    <dgm:pt modelId="{DA98C1E3-F80E-483E-B2FA-A28B9311A165}">
      <dgm:prSet/>
      <dgm:spPr/>
      <dgm:t>
        <a:bodyPr/>
        <a:lstStyle/>
        <a:p>
          <a:r>
            <a:rPr lang="en-US" b="0" i="0" baseline="0"/>
            <a:t>To justify the business concept through academic research showing that feasibility analysis improves new venture survival and performance (Burns, 2023).</a:t>
          </a:r>
          <a:endParaRPr lang="en-US"/>
        </a:p>
      </dgm:t>
    </dgm:pt>
    <dgm:pt modelId="{4311558A-1B1B-4271-892B-7899A3446188}" type="parTrans" cxnId="{68B05CA4-7FB4-4F5F-9C2B-787D65102D82}">
      <dgm:prSet/>
      <dgm:spPr/>
      <dgm:t>
        <a:bodyPr/>
        <a:lstStyle/>
        <a:p>
          <a:endParaRPr lang="en-US"/>
        </a:p>
      </dgm:t>
    </dgm:pt>
    <dgm:pt modelId="{CA1FAD5D-188E-4201-BA1B-8F4F6D26EE79}" type="sibTrans" cxnId="{68B05CA4-7FB4-4F5F-9C2B-787D65102D82}">
      <dgm:prSet/>
      <dgm:spPr/>
      <dgm:t>
        <a:bodyPr/>
        <a:lstStyle/>
        <a:p>
          <a:endParaRPr lang="en-US"/>
        </a:p>
      </dgm:t>
    </dgm:pt>
    <dgm:pt modelId="{12929757-FD4E-453C-8A91-1E4E3018A585}">
      <dgm:prSet/>
      <dgm:spPr/>
      <dgm:t>
        <a:bodyPr/>
        <a:lstStyle/>
        <a:p>
          <a:r>
            <a:rPr lang="en-US" b="0" i="0" baseline="0"/>
            <a:t>To highlight the sustainability-driven value proposition, supported by studies showing that sustainable business models enhance long-term competitiveness (Bocken et al., 2014).</a:t>
          </a:r>
          <a:endParaRPr lang="en-US"/>
        </a:p>
      </dgm:t>
    </dgm:pt>
    <dgm:pt modelId="{CFDA83F1-897D-4D61-AF69-5AA30ECF0113}" type="parTrans" cxnId="{C3F4B98F-F79A-4218-B647-D30559129134}">
      <dgm:prSet/>
      <dgm:spPr/>
      <dgm:t>
        <a:bodyPr/>
        <a:lstStyle/>
        <a:p>
          <a:endParaRPr lang="en-US"/>
        </a:p>
      </dgm:t>
    </dgm:pt>
    <dgm:pt modelId="{9269199C-3224-4A3C-92F8-7C63A3DA9BE1}" type="sibTrans" cxnId="{C3F4B98F-F79A-4218-B647-D30559129134}">
      <dgm:prSet/>
      <dgm:spPr/>
      <dgm:t>
        <a:bodyPr/>
        <a:lstStyle/>
        <a:p>
          <a:endParaRPr lang="en-US"/>
        </a:p>
      </dgm:t>
    </dgm:pt>
    <dgm:pt modelId="{C0B3CAA0-A6DF-4DF9-BB33-B1D700E082AE}">
      <dgm:prSet/>
      <dgm:spPr/>
      <dgm:t>
        <a:bodyPr/>
        <a:lstStyle/>
        <a:p>
          <a:r>
            <a:rPr lang="en-US" b="0" i="0" baseline="0"/>
            <a:t>To demonstrate that rising consumer demand for ethical and eco-friendly products strengthens market opportunity (Kotler et al., 2022).</a:t>
          </a:r>
          <a:endParaRPr lang="en-US"/>
        </a:p>
      </dgm:t>
    </dgm:pt>
    <dgm:pt modelId="{56A25347-868C-420C-BD30-8FC4621AC860}" type="parTrans" cxnId="{B76A70E1-1C77-41C1-A4D3-F52BD5131218}">
      <dgm:prSet/>
      <dgm:spPr/>
      <dgm:t>
        <a:bodyPr/>
        <a:lstStyle/>
        <a:p>
          <a:endParaRPr lang="en-US"/>
        </a:p>
      </dgm:t>
    </dgm:pt>
    <dgm:pt modelId="{B3ACDFE8-02F0-4A11-BC78-CC6090F033E6}" type="sibTrans" cxnId="{B76A70E1-1C77-41C1-A4D3-F52BD5131218}">
      <dgm:prSet/>
      <dgm:spPr/>
      <dgm:t>
        <a:bodyPr/>
        <a:lstStyle/>
        <a:p>
          <a:endParaRPr lang="en-US"/>
        </a:p>
      </dgm:t>
    </dgm:pt>
    <dgm:pt modelId="{48D7857E-266C-4DBD-A141-C4A0C81863CC}" type="pres">
      <dgm:prSet presAssocID="{DB52CBF5-EB14-4F14-B2F4-BBDB5195319D}" presName="Name0" presStyleCnt="0">
        <dgm:presLayoutVars>
          <dgm:dir/>
          <dgm:resizeHandles val="exact"/>
        </dgm:presLayoutVars>
      </dgm:prSet>
      <dgm:spPr/>
    </dgm:pt>
    <dgm:pt modelId="{6011821B-E680-408B-89C7-9B3BDBAF7562}" type="pres">
      <dgm:prSet presAssocID="{A34F93C5-6E1E-4177-BBFE-AB1344867B5B}" presName="node" presStyleLbl="node1" presStyleIdx="0" presStyleCnt="6">
        <dgm:presLayoutVars>
          <dgm:bulletEnabled val="1"/>
        </dgm:presLayoutVars>
      </dgm:prSet>
      <dgm:spPr/>
    </dgm:pt>
    <dgm:pt modelId="{4A7357A9-C142-49EE-A483-44353AF50CA4}" type="pres">
      <dgm:prSet presAssocID="{86BC7794-D6FB-40B4-9DE8-F09069C1A4CB}" presName="sibTrans" presStyleLbl="sibTrans1D1" presStyleIdx="0" presStyleCnt="5"/>
      <dgm:spPr/>
    </dgm:pt>
    <dgm:pt modelId="{D1A758D5-85E3-42A8-A194-3B578A93B457}" type="pres">
      <dgm:prSet presAssocID="{86BC7794-D6FB-40B4-9DE8-F09069C1A4CB}" presName="connectorText" presStyleLbl="sibTrans1D1" presStyleIdx="0" presStyleCnt="5"/>
      <dgm:spPr/>
    </dgm:pt>
    <dgm:pt modelId="{4166BF69-E001-4515-821B-27294E0FA5F8}" type="pres">
      <dgm:prSet presAssocID="{1D7B9475-EA6D-4B86-816D-EA190AD30220}" presName="node" presStyleLbl="node1" presStyleIdx="1" presStyleCnt="6">
        <dgm:presLayoutVars>
          <dgm:bulletEnabled val="1"/>
        </dgm:presLayoutVars>
      </dgm:prSet>
      <dgm:spPr/>
    </dgm:pt>
    <dgm:pt modelId="{8716B3D0-400C-429E-BC3B-4ED81593BAF4}" type="pres">
      <dgm:prSet presAssocID="{8660F94E-39FD-4DCB-BAC4-A24D4CDD79AC}" presName="sibTrans" presStyleLbl="sibTrans1D1" presStyleIdx="1" presStyleCnt="5"/>
      <dgm:spPr/>
    </dgm:pt>
    <dgm:pt modelId="{349AAF3E-9872-4A80-B919-F29DC585F4BE}" type="pres">
      <dgm:prSet presAssocID="{8660F94E-39FD-4DCB-BAC4-A24D4CDD79AC}" presName="connectorText" presStyleLbl="sibTrans1D1" presStyleIdx="1" presStyleCnt="5"/>
      <dgm:spPr/>
    </dgm:pt>
    <dgm:pt modelId="{8F611D24-5435-4BA4-A7EE-4F3B78787CE3}" type="pres">
      <dgm:prSet presAssocID="{2FEC28F1-9DD8-420E-9463-705822B6E619}" presName="node" presStyleLbl="node1" presStyleIdx="2" presStyleCnt="6">
        <dgm:presLayoutVars>
          <dgm:bulletEnabled val="1"/>
        </dgm:presLayoutVars>
      </dgm:prSet>
      <dgm:spPr/>
    </dgm:pt>
    <dgm:pt modelId="{501FC320-FE25-49E6-885A-55CED67C51B7}" type="pres">
      <dgm:prSet presAssocID="{7A359009-6D36-4041-AA8D-A14F662B6E36}" presName="sibTrans" presStyleLbl="sibTrans1D1" presStyleIdx="2" presStyleCnt="5"/>
      <dgm:spPr/>
    </dgm:pt>
    <dgm:pt modelId="{D543BBFC-EF2F-4860-B527-D39416C0FF31}" type="pres">
      <dgm:prSet presAssocID="{7A359009-6D36-4041-AA8D-A14F662B6E36}" presName="connectorText" presStyleLbl="sibTrans1D1" presStyleIdx="2" presStyleCnt="5"/>
      <dgm:spPr/>
    </dgm:pt>
    <dgm:pt modelId="{4C0A6E33-5C87-4C33-9AE4-981FDB7B7075}" type="pres">
      <dgm:prSet presAssocID="{DA98C1E3-F80E-483E-B2FA-A28B9311A165}" presName="node" presStyleLbl="node1" presStyleIdx="3" presStyleCnt="6">
        <dgm:presLayoutVars>
          <dgm:bulletEnabled val="1"/>
        </dgm:presLayoutVars>
      </dgm:prSet>
      <dgm:spPr/>
    </dgm:pt>
    <dgm:pt modelId="{26D4726B-FC73-42BC-AADD-61AF0D795F34}" type="pres">
      <dgm:prSet presAssocID="{CA1FAD5D-188E-4201-BA1B-8F4F6D26EE79}" presName="sibTrans" presStyleLbl="sibTrans1D1" presStyleIdx="3" presStyleCnt="5"/>
      <dgm:spPr/>
    </dgm:pt>
    <dgm:pt modelId="{65CEBD7A-5D06-488F-96E5-914FED88722A}" type="pres">
      <dgm:prSet presAssocID="{CA1FAD5D-188E-4201-BA1B-8F4F6D26EE79}" presName="connectorText" presStyleLbl="sibTrans1D1" presStyleIdx="3" presStyleCnt="5"/>
      <dgm:spPr/>
    </dgm:pt>
    <dgm:pt modelId="{C580E0EF-697B-491A-9EF2-86DED14B9AD3}" type="pres">
      <dgm:prSet presAssocID="{12929757-FD4E-453C-8A91-1E4E3018A585}" presName="node" presStyleLbl="node1" presStyleIdx="4" presStyleCnt="6">
        <dgm:presLayoutVars>
          <dgm:bulletEnabled val="1"/>
        </dgm:presLayoutVars>
      </dgm:prSet>
      <dgm:spPr/>
    </dgm:pt>
    <dgm:pt modelId="{F377A0EE-7A8C-461D-8CE6-2261D6D67AA7}" type="pres">
      <dgm:prSet presAssocID="{9269199C-3224-4A3C-92F8-7C63A3DA9BE1}" presName="sibTrans" presStyleLbl="sibTrans1D1" presStyleIdx="4" presStyleCnt="5"/>
      <dgm:spPr/>
    </dgm:pt>
    <dgm:pt modelId="{07ACF07A-3DE0-466C-A505-1132DCB0D8C0}" type="pres">
      <dgm:prSet presAssocID="{9269199C-3224-4A3C-92F8-7C63A3DA9BE1}" presName="connectorText" presStyleLbl="sibTrans1D1" presStyleIdx="4" presStyleCnt="5"/>
      <dgm:spPr/>
    </dgm:pt>
    <dgm:pt modelId="{5131379F-8E45-461A-A5CB-3F9F7E9F4797}" type="pres">
      <dgm:prSet presAssocID="{C0B3CAA0-A6DF-4DF9-BB33-B1D700E082AE}" presName="node" presStyleLbl="node1" presStyleIdx="5" presStyleCnt="6">
        <dgm:presLayoutVars>
          <dgm:bulletEnabled val="1"/>
        </dgm:presLayoutVars>
      </dgm:prSet>
      <dgm:spPr/>
    </dgm:pt>
  </dgm:ptLst>
  <dgm:cxnLst>
    <dgm:cxn modelId="{140F3A0B-4907-4B8C-B95A-033CA9793D4D}" srcId="{DB52CBF5-EB14-4F14-B2F4-BBDB5195319D}" destId="{1D7B9475-EA6D-4B86-816D-EA190AD30220}" srcOrd="1" destOrd="0" parTransId="{16E68962-37E9-4847-9FC7-08E356235B1A}" sibTransId="{8660F94E-39FD-4DCB-BAC4-A24D4CDD79AC}"/>
    <dgm:cxn modelId="{FBD8741A-591B-4383-BAC2-1974D71C9A2D}" type="presOf" srcId="{7A359009-6D36-4041-AA8D-A14F662B6E36}" destId="{D543BBFC-EF2F-4860-B527-D39416C0FF31}" srcOrd="1" destOrd="0" presId="urn:microsoft.com/office/officeart/2016/7/layout/RepeatingBendingProcessNew"/>
    <dgm:cxn modelId="{383CA128-4FAB-458D-B15F-76FF74934ED4}" type="presOf" srcId="{DB52CBF5-EB14-4F14-B2F4-BBDB5195319D}" destId="{48D7857E-266C-4DBD-A141-C4A0C81863CC}" srcOrd="0" destOrd="0" presId="urn:microsoft.com/office/officeart/2016/7/layout/RepeatingBendingProcessNew"/>
    <dgm:cxn modelId="{EBB66E2A-C501-4814-BCA8-5C1C2A960C93}" type="presOf" srcId="{9269199C-3224-4A3C-92F8-7C63A3DA9BE1}" destId="{F377A0EE-7A8C-461D-8CE6-2261D6D67AA7}" srcOrd="0" destOrd="0" presId="urn:microsoft.com/office/officeart/2016/7/layout/RepeatingBendingProcessNew"/>
    <dgm:cxn modelId="{5CFF4C3C-C933-4D8E-B026-8C47945F80BA}" type="presOf" srcId="{CA1FAD5D-188E-4201-BA1B-8F4F6D26EE79}" destId="{26D4726B-FC73-42BC-AADD-61AF0D795F34}" srcOrd="0" destOrd="0" presId="urn:microsoft.com/office/officeart/2016/7/layout/RepeatingBendingProcessNew"/>
    <dgm:cxn modelId="{8888CE57-7BAF-4AF9-B66B-BAFBADC764D0}" type="presOf" srcId="{12929757-FD4E-453C-8A91-1E4E3018A585}" destId="{C580E0EF-697B-491A-9EF2-86DED14B9AD3}" srcOrd="0" destOrd="0" presId="urn:microsoft.com/office/officeart/2016/7/layout/RepeatingBendingProcessNew"/>
    <dgm:cxn modelId="{B34FEF77-2B81-411C-BA2D-53D979F85A2A}" type="presOf" srcId="{CA1FAD5D-188E-4201-BA1B-8F4F6D26EE79}" destId="{65CEBD7A-5D06-488F-96E5-914FED88722A}" srcOrd="1" destOrd="0" presId="urn:microsoft.com/office/officeart/2016/7/layout/RepeatingBendingProcessNew"/>
    <dgm:cxn modelId="{C28A7D87-BA35-478D-864A-1595C00957D1}" type="presOf" srcId="{86BC7794-D6FB-40B4-9DE8-F09069C1A4CB}" destId="{4A7357A9-C142-49EE-A483-44353AF50CA4}" srcOrd="0" destOrd="0" presId="urn:microsoft.com/office/officeart/2016/7/layout/RepeatingBendingProcessNew"/>
    <dgm:cxn modelId="{75955D8E-3C04-44F6-9F0C-8205AA0C8E83}" type="presOf" srcId="{9269199C-3224-4A3C-92F8-7C63A3DA9BE1}" destId="{07ACF07A-3DE0-466C-A505-1132DCB0D8C0}" srcOrd="1" destOrd="0" presId="urn:microsoft.com/office/officeart/2016/7/layout/RepeatingBendingProcessNew"/>
    <dgm:cxn modelId="{C3F4B98F-F79A-4218-B647-D30559129134}" srcId="{DB52CBF5-EB14-4F14-B2F4-BBDB5195319D}" destId="{12929757-FD4E-453C-8A91-1E4E3018A585}" srcOrd="4" destOrd="0" parTransId="{CFDA83F1-897D-4D61-AF69-5AA30ECF0113}" sibTransId="{9269199C-3224-4A3C-92F8-7C63A3DA9BE1}"/>
    <dgm:cxn modelId="{662D0C9A-7862-4B22-9A2C-B716043AF56B}" type="presOf" srcId="{C0B3CAA0-A6DF-4DF9-BB33-B1D700E082AE}" destId="{5131379F-8E45-461A-A5CB-3F9F7E9F4797}" srcOrd="0" destOrd="0" presId="urn:microsoft.com/office/officeart/2016/7/layout/RepeatingBendingProcessNew"/>
    <dgm:cxn modelId="{68B05CA4-7FB4-4F5F-9C2B-787D65102D82}" srcId="{DB52CBF5-EB14-4F14-B2F4-BBDB5195319D}" destId="{DA98C1E3-F80E-483E-B2FA-A28B9311A165}" srcOrd="3" destOrd="0" parTransId="{4311558A-1B1B-4271-892B-7899A3446188}" sibTransId="{CA1FAD5D-188E-4201-BA1B-8F4F6D26EE79}"/>
    <dgm:cxn modelId="{D5E5F9BD-B4A8-4388-8D9B-FC403646FF50}" type="presOf" srcId="{1D7B9475-EA6D-4B86-816D-EA190AD30220}" destId="{4166BF69-E001-4515-821B-27294E0FA5F8}" srcOrd="0" destOrd="0" presId="urn:microsoft.com/office/officeart/2016/7/layout/RepeatingBendingProcessNew"/>
    <dgm:cxn modelId="{634A92CD-DAF2-4B9B-BD08-8DDC90BB111F}" type="presOf" srcId="{DA98C1E3-F80E-483E-B2FA-A28B9311A165}" destId="{4C0A6E33-5C87-4C33-9AE4-981FDB7B7075}" srcOrd="0" destOrd="0" presId="urn:microsoft.com/office/officeart/2016/7/layout/RepeatingBendingProcessNew"/>
    <dgm:cxn modelId="{B67E05D8-3FDD-4C96-93F2-578BE7872EAF}" srcId="{DB52CBF5-EB14-4F14-B2F4-BBDB5195319D}" destId="{A34F93C5-6E1E-4177-BBFE-AB1344867B5B}" srcOrd="0" destOrd="0" parTransId="{70EBACD7-0314-4391-BB2B-E429FD056435}" sibTransId="{86BC7794-D6FB-40B4-9DE8-F09069C1A4CB}"/>
    <dgm:cxn modelId="{3E603FDD-28DD-479A-BF80-5910479E9634}" type="presOf" srcId="{A34F93C5-6E1E-4177-BBFE-AB1344867B5B}" destId="{6011821B-E680-408B-89C7-9B3BDBAF7562}" srcOrd="0" destOrd="0" presId="urn:microsoft.com/office/officeart/2016/7/layout/RepeatingBendingProcessNew"/>
    <dgm:cxn modelId="{79C3BFDF-5FEC-483F-8E74-62D76120F0FF}" type="presOf" srcId="{2FEC28F1-9DD8-420E-9463-705822B6E619}" destId="{8F611D24-5435-4BA4-A7EE-4F3B78787CE3}" srcOrd="0" destOrd="0" presId="urn:microsoft.com/office/officeart/2016/7/layout/RepeatingBendingProcessNew"/>
    <dgm:cxn modelId="{ED7E0AE1-2463-4BF3-9361-01013B8913F4}" type="presOf" srcId="{8660F94E-39FD-4DCB-BAC4-A24D4CDD79AC}" destId="{349AAF3E-9872-4A80-B919-F29DC585F4BE}" srcOrd="1" destOrd="0" presId="urn:microsoft.com/office/officeart/2016/7/layout/RepeatingBendingProcessNew"/>
    <dgm:cxn modelId="{B76A70E1-1C77-41C1-A4D3-F52BD5131218}" srcId="{DB52CBF5-EB14-4F14-B2F4-BBDB5195319D}" destId="{C0B3CAA0-A6DF-4DF9-BB33-B1D700E082AE}" srcOrd="5" destOrd="0" parTransId="{56A25347-868C-420C-BD30-8FC4621AC860}" sibTransId="{B3ACDFE8-02F0-4A11-BC78-CC6090F033E6}"/>
    <dgm:cxn modelId="{478923E6-8844-4061-B001-B1F4EC660905}" type="presOf" srcId="{8660F94E-39FD-4DCB-BAC4-A24D4CDD79AC}" destId="{8716B3D0-400C-429E-BC3B-4ED81593BAF4}" srcOrd="0" destOrd="0" presId="urn:microsoft.com/office/officeart/2016/7/layout/RepeatingBendingProcessNew"/>
    <dgm:cxn modelId="{141653EC-0413-469A-A1AD-F19A0C3276DE}" type="presOf" srcId="{7A359009-6D36-4041-AA8D-A14F662B6E36}" destId="{501FC320-FE25-49E6-885A-55CED67C51B7}" srcOrd="0" destOrd="0" presId="urn:microsoft.com/office/officeart/2016/7/layout/RepeatingBendingProcessNew"/>
    <dgm:cxn modelId="{4CFAC5F3-2E8D-4FBC-B696-98FC7B9869F8}" type="presOf" srcId="{86BC7794-D6FB-40B4-9DE8-F09069C1A4CB}" destId="{D1A758D5-85E3-42A8-A194-3B578A93B457}" srcOrd="1" destOrd="0" presId="urn:microsoft.com/office/officeart/2016/7/layout/RepeatingBendingProcessNew"/>
    <dgm:cxn modelId="{454FE8FF-871C-4658-87A7-EF569646FAE7}" srcId="{DB52CBF5-EB14-4F14-B2F4-BBDB5195319D}" destId="{2FEC28F1-9DD8-420E-9463-705822B6E619}" srcOrd="2" destOrd="0" parTransId="{06DBAFDE-1A3E-4193-9AC4-1CBE9D3512BC}" sibTransId="{7A359009-6D36-4041-AA8D-A14F662B6E36}"/>
    <dgm:cxn modelId="{4A619992-2780-4D11-BD9E-EE8586362CDB}" type="presParOf" srcId="{48D7857E-266C-4DBD-A141-C4A0C81863CC}" destId="{6011821B-E680-408B-89C7-9B3BDBAF7562}" srcOrd="0" destOrd="0" presId="urn:microsoft.com/office/officeart/2016/7/layout/RepeatingBendingProcessNew"/>
    <dgm:cxn modelId="{197AA3AA-5F6E-4DC7-BC0A-E303B0BDD927}" type="presParOf" srcId="{48D7857E-266C-4DBD-A141-C4A0C81863CC}" destId="{4A7357A9-C142-49EE-A483-44353AF50CA4}" srcOrd="1" destOrd="0" presId="urn:microsoft.com/office/officeart/2016/7/layout/RepeatingBendingProcessNew"/>
    <dgm:cxn modelId="{2A3AA7C9-BA84-4A4E-AF1A-9787D282CA6D}" type="presParOf" srcId="{4A7357A9-C142-49EE-A483-44353AF50CA4}" destId="{D1A758D5-85E3-42A8-A194-3B578A93B457}" srcOrd="0" destOrd="0" presId="urn:microsoft.com/office/officeart/2016/7/layout/RepeatingBendingProcessNew"/>
    <dgm:cxn modelId="{0B713212-BC23-4A0C-8ED1-87B9686D08CD}" type="presParOf" srcId="{48D7857E-266C-4DBD-A141-C4A0C81863CC}" destId="{4166BF69-E001-4515-821B-27294E0FA5F8}" srcOrd="2" destOrd="0" presId="urn:microsoft.com/office/officeart/2016/7/layout/RepeatingBendingProcessNew"/>
    <dgm:cxn modelId="{FDC840B6-BE1C-4FC7-B6C0-97ADF2365CCA}" type="presParOf" srcId="{48D7857E-266C-4DBD-A141-C4A0C81863CC}" destId="{8716B3D0-400C-429E-BC3B-4ED81593BAF4}" srcOrd="3" destOrd="0" presId="urn:microsoft.com/office/officeart/2016/7/layout/RepeatingBendingProcessNew"/>
    <dgm:cxn modelId="{0787F574-468E-49AD-84CF-D1F120378E59}" type="presParOf" srcId="{8716B3D0-400C-429E-BC3B-4ED81593BAF4}" destId="{349AAF3E-9872-4A80-B919-F29DC585F4BE}" srcOrd="0" destOrd="0" presId="urn:microsoft.com/office/officeart/2016/7/layout/RepeatingBendingProcessNew"/>
    <dgm:cxn modelId="{1B539E74-D788-4F52-9C9C-57FDDA3553C8}" type="presParOf" srcId="{48D7857E-266C-4DBD-A141-C4A0C81863CC}" destId="{8F611D24-5435-4BA4-A7EE-4F3B78787CE3}" srcOrd="4" destOrd="0" presId="urn:microsoft.com/office/officeart/2016/7/layout/RepeatingBendingProcessNew"/>
    <dgm:cxn modelId="{AEE395D2-4B5B-4D16-8667-8AFB943D3E16}" type="presParOf" srcId="{48D7857E-266C-4DBD-A141-C4A0C81863CC}" destId="{501FC320-FE25-49E6-885A-55CED67C51B7}" srcOrd="5" destOrd="0" presId="urn:microsoft.com/office/officeart/2016/7/layout/RepeatingBendingProcessNew"/>
    <dgm:cxn modelId="{94BF9CEF-EBCA-4150-9FA4-A66B4F46EF01}" type="presParOf" srcId="{501FC320-FE25-49E6-885A-55CED67C51B7}" destId="{D543BBFC-EF2F-4860-B527-D39416C0FF31}" srcOrd="0" destOrd="0" presId="urn:microsoft.com/office/officeart/2016/7/layout/RepeatingBendingProcessNew"/>
    <dgm:cxn modelId="{87C306EE-A2F6-4546-A568-E14F9A63B2FE}" type="presParOf" srcId="{48D7857E-266C-4DBD-A141-C4A0C81863CC}" destId="{4C0A6E33-5C87-4C33-9AE4-981FDB7B7075}" srcOrd="6" destOrd="0" presId="urn:microsoft.com/office/officeart/2016/7/layout/RepeatingBendingProcessNew"/>
    <dgm:cxn modelId="{6B33CB21-8D84-4537-BD5F-91563BBD50D8}" type="presParOf" srcId="{48D7857E-266C-4DBD-A141-C4A0C81863CC}" destId="{26D4726B-FC73-42BC-AADD-61AF0D795F34}" srcOrd="7" destOrd="0" presId="urn:microsoft.com/office/officeart/2016/7/layout/RepeatingBendingProcessNew"/>
    <dgm:cxn modelId="{75F1FC67-44C8-43C8-9B68-3B1FBE70A935}" type="presParOf" srcId="{26D4726B-FC73-42BC-AADD-61AF0D795F34}" destId="{65CEBD7A-5D06-488F-96E5-914FED88722A}" srcOrd="0" destOrd="0" presId="urn:microsoft.com/office/officeart/2016/7/layout/RepeatingBendingProcessNew"/>
    <dgm:cxn modelId="{6D773017-2431-4D17-9725-82E07EE539D1}" type="presParOf" srcId="{48D7857E-266C-4DBD-A141-C4A0C81863CC}" destId="{C580E0EF-697B-491A-9EF2-86DED14B9AD3}" srcOrd="8" destOrd="0" presId="urn:microsoft.com/office/officeart/2016/7/layout/RepeatingBendingProcessNew"/>
    <dgm:cxn modelId="{9FF404DC-55A9-4510-BB60-8BA8844396BC}" type="presParOf" srcId="{48D7857E-266C-4DBD-A141-C4A0C81863CC}" destId="{F377A0EE-7A8C-461D-8CE6-2261D6D67AA7}" srcOrd="9" destOrd="0" presId="urn:microsoft.com/office/officeart/2016/7/layout/RepeatingBendingProcessNew"/>
    <dgm:cxn modelId="{EF1185A2-6791-44D0-9207-925C66EB9D26}" type="presParOf" srcId="{F377A0EE-7A8C-461D-8CE6-2261D6D67AA7}" destId="{07ACF07A-3DE0-466C-A505-1132DCB0D8C0}" srcOrd="0" destOrd="0" presId="urn:microsoft.com/office/officeart/2016/7/layout/RepeatingBendingProcessNew"/>
    <dgm:cxn modelId="{29C71AE6-8CE8-4AF4-994F-BCB44AD6D853}" type="presParOf" srcId="{48D7857E-266C-4DBD-A141-C4A0C81863CC}" destId="{5131379F-8E45-461A-A5CB-3F9F7E9F4797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C8CBA3-680D-4C94-80AE-2A4542E8750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E18563D-31D1-42EB-8471-F22DD4351FEE}">
      <dgm:prSet/>
      <dgm:spPr/>
      <dgm:t>
        <a:bodyPr/>
        <a:lstStyle/>
        <a:p>
          <a:r>
            <a:rPr lang="en-US" b="1" i="0" baseline="0"/>
            <a:t>High Footfall:</a:t>
          </a:r>
          <a:r>
            <a:rPr lang="en-US" b="0" i="0" baseline="0"/>
            <a:t> Birmingham city centre has strong pedestrian traffic supporting kiosk sales (Central BID Birmingham, 2025).</a:t>
          </a:r>
          <a:endParaRPr lang="en-US"/>
        </a:p>
      </dgm:t>
    </dgm:pt>
    <dgm:pt modelId="{479FB1B9-EFC2-49D6-833C-69BC7EEB5EC2}" type="parTrans" cxnId="{51ADF5B2-1C11-4472-95E5-1568A4DC8CB5}">
      <dgm:prSet/>
      <dgm:spPr/>
      <dgm:t>
        <a:bodyPr/>
        <a:lstStyle/>
        <a:p>
          <a:endParaRPr lang="en-US"/>
        </a:p>
      </dgm:t>
    </dgm:pt>
    <dgm:pt modelId="{C34EFF55-10BF-4B53-8305-FF9B869F4370}" type="sibTrans" cxnId="{51ADF5B2-1C11-4472-95E5-1568A4DC8CB5}">
      <dgm:prSet/>
      <dgm:spPr/>
      <dgm:t>
        <a:bodyPr/>
        <a:lstStyle/>
        <a:p>
          <a:endParaRPr lang="en-US"/>
        </a:p>
      </dgm:t>
    </dgm:pt>
    <dgm:pt modelId="{67C882EF-C80C-47BC-A547-63BAE9D72FEB}">
      <dgm:prSet/>
      <dgm:spPr/>
      <dgm:t>
        <a:bodyPr/>
        <a:lstStyle/>
        <a:p>
          <a:r>
            <a:rPr lang="en-US" b="1" i="0" baseline="0"/>
            <a:t>Young, Eco-Aware Consumers:</a:t>
          </a:r>
          <a:r>
            <a:rPr lang="en-US" b="0" i="0" baseline="0"/>
            <a:t> Students and professionals increasingly favour sustainable brands (White et al., 2019).</a:t>
          </a:r>
          <a:endParaRPr lang="en-US"/>
        </a:p>
      </dgm:t>
    </dgm:pt>
    <dgm:pt modelId="{1D13BC39-1720-41DC-8459-5DD8CE1762D7}" type="parTrans" cxnId="{3B54595C-3379-4D86-960E-B2CBED584BC1}">
      <dgm:prSet/>
      <dgm:spPr/>
      <dgm:t>
        <a:bodyPr/>
        <a:lstStyle/>
        <a:p>
          <a:endParaRPr lang="en-US"/>
        </a:p>
      </dgm:t>
    </dgm:pt>
    <dgm:pt modelId="{7490F548-9583-44B7-93B4-4FBE43E65EB0}" type="sibTrans" cxnId="{3B54595C-3379-4D86-960E-B2CBED584BC1}">
      <dgm:prSet/>
      <dgm:spPr/>
      <dgm:t>
        <a:bodyPr/>
        <a:lstStyle/>
        <a:p>
          <a:endParaRPr lang="en-US"/>
        </a:p>
      </dgm:t>
    </dgm:pt>
    <dgm:pt modelId="{BF22CD87-2B6E-4473-B3D3-0E9356CAC371}">
      <dgm:prSet/>
      <dgm:spPr/>
      <dgm:t>
        <a:bodyPr/>
        <a:lstStyle/>
        <a:p>
          <a:r>
            <a:rPr lang="en-US" b="1" i="0" baseline="0"/>
            <a:t>Start-Up Friendly City:</a:t>
          </a:r>
          <a:r>
            <a:rPr lang="en-US" b="0" i="0" baseline="0"/>
            <a:t> Birmingham is recognised as one of the UK’s fastest-growing entrepreneurial hubs (Centre for Entrepreneurs, 2023).</a:t>
          </a:r>
          <a:endParaRPr lang="en-US"/>
        </a:p>
      </dgm:t>
    </dgm:pt>
    <dgm:pt modelId="{21AA7B4B-7A84-49C1-9E48-875518A1E158}" type="parTrans" cxnId="{9B56F5FB-A873-4F8B-AD70-741DEE0BD1BF}">
      <dgm:prSet/>
      <dgm:spPr/>
      <dgm:t>
        <a:bodyPr/>
        <a:lstStyle/>
        <a:p>
          <a:endParaRPr lang="en-US"/>
        </a:p>
      </dgm:t>
    </dgm:pt>
    <dgm:pt modelId="{7676417D-3EF4-4AD4-B288-CFC071825D60}" type="sibTrans" cxnId="{9B56F5FB-A873-4F8B-AD70-741DEE0BD1BF}">
      <dgm:prSet/>
      <dgm:spPr/>
      <dgm:t>
        <a:bodyPr/>
        <a:lstStyle/>
        <a:p>
          <a:endParaRPr lang="en-US"/>
        </a:p>
      </dgm:t>
    </dgm:pt>
    <dgm:pt modelId="{858B142B-04FF-4F3C-8619-84C1D2098BBA}">
      <dgm:prSet/>
      <dgm:spPr/>
      <dgm:t>
        <a:bodyPr/>
        <a:lstStyle/>
        <a:p>
          <a:r>
            <a:rPr lang="en-US" b="1" i="0" baseline="0"/>
            <a:t>Pop-Up Opportunities:</a:t>
          </a:r>
          <a:r>
            <a:rPr lang="en-US" b="0" i="0" baseline="0"/>
            <a:t> Regular events and markets support mobile kiosks and brand exposure (Warnaby et al., 2020).</a:t>
          </a:r>
          <a:endParaRPr lang="en-US"/>
        </a:p>
      </dgm:t>
    </dgm:pt>
    <dgm:pt modelId="{051A8BF0-3B51-4B2D-8242-0A2AB838B502}" type="parTrans" cxnId="{C091AC01-798E-4350-96F0-93689417F425}">
      <dgm:prSet/>
      <dgm:spPr/>
      <dgm:t>
        <a:bodyPr/>
        <a:lstStyle/>
        <a:p>
          <a:endParaRPr lang="en-US"/>
        </a:p>
      </dgm:t>
    </dgm:pt>
    <dgm:pt modelId="{CC0674C8-4CCC-4B2D-BEED-A25E76675BFF}" type="sibTrans" cxnId="{C091AC01-798E-4350-96F0-93689417F425}">
      <dgm:prSet/>
      <dgm:spPr/>
      <dgm:t>
        <a:bodyPr/>
        <a:lstStyle/>
        <a:p>
          <a:endParaRPr lang="en-US"/>
        </a:p>
      </dgm:t>
    </dgm:pt>
    <dgm:pt modelId="{81D9D692-DB5B-4A14-9973-CA30D62B0308}" type="pres">
      <dgm:prSet presAssocID="{2AC8CBA3-680D-4C94-80AE-2A4542E8750A}" presName="root" presStyleCnt="0">
        <dgm:presLayoutVars>
          <dgm:dir/>
          <dgm:resizeHandles val="exact"/>
        </dgm:presLayoutVars>
      </dgm:prSet>
      <dgm:spPr/>
    </dgm:pt>
    <dgm:pt modelId="{AD86F9B6-1C9A-4D03-B404-A93D34C472E9}" type="pres">
      <dgm:prSet presAssocID="{0E18563D-31D1-42EB-8471-F22DD4351FEE}" presName="compNode" presStyleCnt="0"/>
      <dgm:spPr/>
    </dgm:pt>
    <dgm:pt modelId="{DFF588AB-7C49-4F07-901A-E0EAFAD251CF}" type="pres">
      <dgm:prSet presAssocID="{0E18563D-31D1-42EB-8471-F22DD4351FEE}" presName="bgRect" presStyleLbl="bgShp" presStyleIdx="0" presStyleCnt="4"/>
      <dgm:spPr/>
    </dgm:pt>
    <dgm:pt modelId="{DE63E4AC-B277-4C84-B23F-6B8E0B41A970}" type="pres">
      <dgm:prSet presAssocID="{0E18563D-31D1-42EB-8471-F22DD4351FE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87535EE0-E237-46FD-808A-370F9FE93036}" type="pres">
      <dgm:prSet presAssocID="{0E18563D-31D1-42EB-8471-F22DD4351FEE}" presName="spaceRect" presStyleCnt="0"/>
      <dgm:spPr/>
    </dgm:pt>
    <dgm:pt modelId="{74017290-5D3C-4FE7-B345-41049403D5DD}" type="pres">
      <dgm:prSet presAssocID="{0E18563D-31D1-42EB-8471-F22DD4351FEE}" presName="parTx" presStyleLbl="revTx" presStyleIdx="0" presStyleCnt="4">
        <dgm:presLayoutVars>
          <dgm:chMax val="0"/>
          <dgm:chPref val="0"/>
        </dgm:presLayoutVars>
      </dgm:prSet>
      <dgm:spPr/>
    </dgm:pt>
    <dgm:pt modelId="{9BB61205-319D-4E42-A88F-FFE615ED6C9F}" type="pres">
      <dgm:prSet presAssocID="{C34EFF55-10BF-4B53-8305-FF9B869F4370}" presName="sibTrans" presStyleCnt="0"/>
      <dgm:spPr/>
    </dgm:pt>
    <dgm:pt modelId="{F48469AA-D245-4B26-ABA3-B14730AE642E}" type="pres">
      <dgm:prSet presAssocID="{67C882EF-C80C-47BC-A547-63BAE9D72FEB}" presName="compNode" presStyleCnt="0"/>
      <dgm:spPr/>
    </dgm:pt>
    <dgm:pt modelId="{D62D19C0-5E65-4DF9-800D-2DFCA8375DA4}" type="pres">
      <dgm:prSet presAssocID="{67C882EF-C80C-47BC-A547-63BAE9D72FEB}" presName="bgRect" presStyleLbl="bgShp" presStyleIdx="1" presStyleCnt="4"/>
      <dgm:spPr/>
    </dgm:pt>
    <dgm:pt modelId="{A2236D55-593B-41B9-8E3B-2FFECC73435A}" type="pres">
      <dgm:prSet presAssocID="{67C882EF-C80C-47BC-A547-63BAE9D72FE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8404BD90-75D0-4BD5-9EA3-BE2791D40DDD}" type="pres">
      <dgm:prSet presAssocID="{67C882EF-C80C-47BC-A547-63BAE9D72FEB}" presName="spaceRect" presStyleCnt="0"/>
      <dgm:spPr/>
    </dgm:pt>
    <dgm:pt modelId="{427A4661-02AC-494B-9639-3F6AE5E3D933}" type="pres">
      <dgm:prSet presAssocID="{67C882EF-C80C-47BC-A547-63BAE9D72FEB}" presName="parTx" presStyleLbl="revTx" presStyleIdx="1" presStyleCnt="4">
        <dgm:presLayoutVars>
          <dgm:chMax val="0"/>
          <dgm:chPref val="0"/>
        </dgm:presLayoutVars>
      </dgm:prSet>
      <dgm:spPr/>
    </dgm:pt>
    <dgm:pt modelId="{B6A7248A-FB24-47BD-BA90-386D230191E3}" type="pres">
      <dgm:prSet presAssocID="{7490F548-9583-44B7-93B4-4FBE43E65EB0}" presName="sibTrans" presStyleCnt="0"/>
      <dgm:spPr/>
    </dgm:pt>
    <dgm:pt modelId="{A24EF692-7DAE-44F2-BC2E-B0ED01FD55B5}" type="pres">
      <dgm:prSet presAssocID="{BF22CD87-2B6E-4473-B3D3-0E9356CAC371}" presName="compNode" presStyleCnt="0"/>
      <dgm:spPr/>
    </dgm:pt>
    <dgm:pt modelId="{ED6B5410-697A-4AEE-86FA-754CD88926DC}" type="pres">
      <dgm:prSet presAssocID="{BF22CD87-2B6E-4473-B3D3-0E9356CAC371}" presName="bgRect" presStyleLbl="bgShp" presStyleIdx="2" presStyleCnt="4"/>
      <dgm:spPr/>
    </dgm:pt>
    <dgm:pt modelId="{5FCC82D0-5B2C-4A3E-BBFD-109D58334C76}" type="pres">
      <dgm:prSet presAssocID="{BF22CD87-2B6E-4473-B3D3-0E9356CAC37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ading"/>
        </a:ext>
      </dgm:extLst>
    </dgm:pt>
    <dgm:pt modelId="{E8163834-FFD2-4507-B0C4-A1FF3A1C7B88}" type="pres">
      <dgm:prSet presAssocID="{BF22CD87-2B6E-4473-B3D3-0E9356CAC371}" presName="spaceRect" presStyleCnt="0"/>
      <dgm:spPr/>
    </dgm:pt>
    <dgm:pt modelId="{2A9011E8-010A-43E3-9A51-1721BDA55988}" type="pres">
      <dgm:prSet presAssocID="{BF22CD87-2B6E-4473-B3D3-0E9356CAC371}" presName="parTx" presStyleLbl="revTx" presStyleIdx="2" presStyleCnt="4">
        <dgm:presLayoutVars>
          <dgm:chMax val="0"/>
          <dgm:chPref val="0"/>
        </dgm:presLayoutVars>
      </dgm:prSet>
      <dgm:spPr/>
    </dgm:pt>
    <dgm:pt modelId="{863296F6-6669-49E8-BD80-7F414983155B}" type="pres">
      <dgm:prSet presAssocID="{7676417D-3EF4-4AD4-B288-CFC071825D60}" presName="sibTrans" presStyleCnt="0"/>
      <dgm:spPr/>
    </dgm:pt>
    <dgm:pt modelId="{8C44995A-6BD3-449A-ABD1-64DA01CB3EF0}" type="pres">
      <dgm:prSet presAssocID="{858B142B-04FF-4F3C-8619-84C1D2098BBA}" presName="compNode" presStyleCnt="0"/>
      <dgm:spPr/>
    </dgm:pt>
    <dgm:pt modelId="{3F6D1EE1-AA3B-4ACE-9A84-4405076D3891}" type="pres">
      <dgm:prSet presAssocID="{858B142B-04FF-4F3C-8619-84C1D2098BBA}" presName="bgRect" presStyleLbl="bgShp" presStyleIdx="3" presStyleCnt="4"/>
      <dgm:spPr/>
    </dgm:pt>
    <dgm:pt modelId="{47301A80-EEBA-41C2-9467-624E32533B32}" type="pres">
      <dgm:prSet presAssocID="{858B142B-04FF-4F3C-8619-84C1D2098BB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A193DE46-8EEE-4F7B-A9DF-E047653785E0}" type="pres">
      <dgm:prSet presAssocID="{858B142B-04FF-4F3C-8619-84C1D2098BBA}" presName="spaceRect" presStyleCnt="0"/>
      <dgm:spPr/>
    </dgm:pt>
    <dgm:pt modelId="{978238FF-8A24-4591-92D8-999D9344D9AB}" type="pres">
      <dgm:prSet presAssocID="{858B142B-04FF-4F3C-8619-84C1D2098BB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091AC01-798E-4350-96F0-93689417F425}" srcId="{2AC8CBA3-680D-4C94-80AE-2A4542E8750A}" destId="{858B142B-04FF-4F3C-8619-84C1D2098BBA}" srcOrd="3" destOrd="0" parTransId="{051A8BF0-3B51-4B2D-8242-0A2AB838B502}" sibTransId="{CC0674C8-4CCC-4B2D-BEED-A25E76675BFF}"/>
    <dgm:cxn modelId="{9717C828-4885-42AE-B838-DE3F42483655}" type="presOf" srcId="{67C882EF-C80C-47BC-A547-63BAE9D72FEB}" destId="{427A4661-02AC-494B-9639-3F6AE5E3D933}" srcOrd="0" destOrd="0" presId="urn:microsoft.com/office/officeart/2018/2/layout/IconVerticalSolidList"/>
    <dgm:cxn modelId="{84901536-17D3-4457-BEA9-68AB7494381F}" type="presOf" srcId="{BF22CD87-2B6E-4473-B3D3-0E9356CAC371}" destId="{2A9011E8-010A-43E3-9A51-1721BDA55988}" srcOrd="0" destOrd="0" presId="urn:microsoft.com/office/officeart/2018/2/layout/IconVerticalSolidList"/>
    <dgm:cxn modelId="{3B54595C-3379-4D86-960E-B2CBED584BC1}" srcId="{2AC8CBA3-680D-4C94-80AE-2A4542E8750A}" destId="{67C882EF-C80C-47BC-A547-63BAE9D72FEB}" srcOrd="1" destOrd="0" parTransId="{1D13BC39-1720-41DC-8459-5DD8CE1762D7}" sibTransId="{7490F548-9583-44B7-93B4-4FBE43E65EB0}"/>
    <dgm:cxn modelId="{6DCF4C6D-6C4C-4345-8752-4427EAE81C90}" type="presOf" srcId="{0E18563D-31D1-42EB-8471-F22DD4351FEE}" destId="{74017290-5D3C-4FE7-B345-41049403D5DD}" srcOrd="0" destOrd="0" presId="urn:microsoft.com/office/officeart/2018/2/layout/IconVerticalSolidList"/>
    <dgm:cxn modelId="{9574498A-7DC4-4CBF-94AA-DC57D75656CE}" type="presOf" srcId="{2AC8CBA3-680D-4C94-80AE-2A4542E8750A}" destId="{81D9D692-DB5B-4A14-9973-CA30D62B0308}" srcOrd="0" destOrd="0" presId="urn:microsoft.com/office/officeart/2018/2/layout/IconVerticalSolidList"/>
    <dgm:cxn modelId="{51ADF5B2-1C11-4472-95E5-1568A4DC8CB5}" srcId="{2AC8CBA3-680D-4C94-80AE-2A4542E8750A}" destId="{0E18563D-31D1-42EB-8471-F22DD4351FEE}" srcOrd="0" destOrd="0" parTransId="{479FB1B9-EFC2-49D6-833C-69BC7EEB5EC2}" sibTransId="{C34EFF55-10BF-4B53-8305-FF9B869F4370}"/>
    <dgm:cxn modelId="{0CDA4AC5-8DFF-4542-9FFC-5A777514965F}" type="presOf" srcId="{858B142B-04FF-4F3C-8619-84C1D2098BBA}" destId="{978238FF-8A24-4591-92D8-999D9344D9AB}" srcOrd="0" destOrd="0" presId="urn:microsoft.com/office/officeart/2018/2/layout/IconVerticalSolidList"/>
    <dgm:cxn modelId="{9B56F5FB-A873-4F8B-AD70-741DEE0BD1BF}" srcId="{2AC8CBA3-680D-4C94-80AE-2A4542E8750A}" destId="{BF22CD87-2B6E-4473-B3D3-0E9356CAC371}" srcOrd="2" destOrd="0" parTransId="{21AA7B4B-7A84-49C1-9E48-875518A1E158}" sibTransId="{7676417D-3EF4-4AD4-B288-CFC071825D60}"/>
    <dgm:cxn modelId="{44A40605-59BE-4B08-B1D0-4643003E5515}" type="presParOf" srcId="{81D9D692-DB5B-4A14-9973-CA30D62B0308}" destId="{AD86F9B6-1C9A-4D03-B404-A93D34C472E9}" srcOrd="0" destOrd="0" presId="urn:microsoft.com/office/officeart/2018/2/layout/IconVerticalSolidList"/>
    <dgm:cxn modelId="{23D9B839-F89A-4EF8-A4D4-AA90FFDC4878}" type="presParOf" srcId="{AD86F9B6-1C9A-4D03-B404-A93D34C472E9}" destId="{DFF588AB-7C49-4F07-901A-E0EAFAD251CF}" srcOrd="0" destOrd="0" presId="urn:microsoft.com/office/officeart/2018/2/layout/IconVerticalSolidList"/>
    <dgm:cxn modelId="{2CE78129-6925-4EC7-817A-6A130AC974CD}" type="presParOf" srcId="{AD86F9B6-1C9A-4D03-B404-A93D34C472E9}" destId="{DE63E4AC-B277-4C84-B23F-6B8E0B41A970}" srcOrd="1" destOrd="0" presId="urn:microsoft.com/office/officeart/2018/2/layout/IconVerticalSolidList"/>
    <dgm:cxn modelId="{7832DAEC-1BC6-48AB-9B79-D51EADE98FCD}" type="presParOf" srcId="{AD86F9B6-1C9A-4D03-B404-A93D34C472E9}" destId="{87535EE0-E237-46FD-808A-370F9FE93036}" srcOrd="2" destOrd="0" presId="urn:microsoft.com/office/officeart/2018/2/layout/IconVerticalSolidList"/>
    <dgm:cxn modelId="{84329D8A-0AFD-494F-94C1-73EF8AB0776A}" type="presParOf" srcId="{AD86F9B6-1C9A-4D03-B404-A93D34C472E9}" destId="{74017290-5D3C-4FE7-B345-41049403D5DD}" srcOrd="3" destOrd="0" presId="urn:microsoft.com/office/officeart/2018/2/layout/IconVerticalSolidList"/>
    <dgm:cxn modelId="{BBB9BBAD-F107-481B-9F4C-74AC6ACFEC71}" type="presParOf" srcId="{81D9D692-DB5B-4A14-9973-CA30D62B0308}" destId="{9BB61205-319D-4E42-A88F-FFE615ED6C9F}" srcOrd="1" destOrd="0" presId="urn:microsoft.com/office/officeart/2018/2/layout/IconVerticalSolidList"/>
    <dgm:cxn modelId="{94B8E700-5AF6-40B9-985C-19E6F7D54609}" type="presParOf" srcId="{81D9D692-DB5B-4A14-9973-CA30D62B0308}" destId="{F48469AA-D245-4B26-ABA3-B14730AE642E}" srcOrd="2" destOrd="0" presId="urn:microsoft.com/office/officeart/2018/2/layout/IconVerticalSolidList"/>
    <dgm:cxn modelId="{51639634-B35B-44FA-99B5-00DFF9F4872C}" type="presParOf" srcId="{F48469AA-D245-4B26-ABA3-B14730AE642E}" destId="{D62D19C0-5E65-4DF9-800D-2DFCA8375DA4}" srcOrd="0" destOrd="0" presId="urn:microsoft.com/office/officeart/2018/2/layout/IconVerticalSolidList"/>
    <dgm:cxn modelId="{2387D770-A9DA-4139-B140-8A04E4E95AEC}" type="presParOf" srcId="{F48469AA-D245-4B26-ABA3-B14730AE642E}" destId="{A2236D55-593B-41B9-8E3B-2FFECC73435A}" srcOrd="1" destOrd="0" presId="urn:microsoft.com/office/officeart/2018/2/layout/IconVerticalSolidList"/>
    <dgm:cxn modelId="{F92DA210-066B-4894-9CEE-D41167BE97AF}" type="presParOf" srcId="{F48469AA-D245-4B26-ABA3-B14730AE642E}" destId="{8404BD90-75D0-4BD5-9EA3-BE2791D40DDD}" srcOrd="2" destOrd="0" presId="urn:microsoft.com/office/officeart/2018/2/layout/IconVerticalSolidList"/>
    <dgm:cxn modelId="{F6CEFB07-A19F-49C3-8842-522F29C9B496}" type="presParOf" srcId="{F48469AA-D245-4B26-ABA3-B14730AE642E}" destId="{427A4661-02AC-494B-9639-3F6AE5E3D933}" srcOrd="3" destOrd="0" presId="urn:microsoft.com/office/officeart/2018/2/layout/IconVerticalSolidList"/>
    <dgm:cxn modelId="{DC3CD577-D144-47E7-A9AB-91FCEC9573A9}" type="presParOf" srcId="{81D9D692-DB5B-4A14-9973-CA30D62B0308}" destId="{B6A7248A-FB24-47BD-BA90-386D230191E3}" srcOrd="3" destOrd="0" presId="urn:microsoft.com/office/officeart/2018/2/layout/IconVerticalSolidList"/>
    <dgm:cxn modelId="{C6C33843-8D95-4710-918E-812292F39245}" type="presParOf" srcId="{81D9D692-DB5B-4A14-9973-CA30D62B0308}" destId="{A24EF692-7DAE-44F2-BC2E-B0ED01FD55B5}" srcOrd="4" destOrd="0" presId="urn:microsoft.com/office/officeart/2018/2/layout/IconVerticalSolidList"/>
    <dgm:cxn modelId="{80944312-2F42-443C-A906-66133CFBFC31}" type="presParOf" srcId="{A24EF692-7DAE-44F2-BC2E-B0ED01FD55B5}" destId="{ED6B5410-697A-4AEE-86FA-754CD88926DC}" srcOrd="0" destOrd="0" presId="urn:microsoft.com/office/officeart/2018/2/layout/IconVerticalSolidList"/>
    <dgm:cxn modelId="{0CE2D91E-3A12-450A-9D53-D8C7979E81BA}" type="presParOf" srcId="{A24EF692-7DAE-44F2-BC2E-B0ED01FD55B5}" destId="{5FCC82D0-5B2C-4A3E-BBFD-109D58334C76}" srcOrd="1" destOrd="0" presId="urn:microsoft.com/office/officeart/2018/2/layout/IconVerticalSolidList"/>
    <dgm:cxn modelId="{80BC6B07-9996-4CD3-BA64-CDBC62A21143}" type="presParOf" srcId="{A24EF692-7DAE-44F2-BC2E-B0ED01FD55B5}" destId="{E8163834-FFD2-4507-B0C4-A1FF3A1C7B88}" srcOrd="2" destOrd="0" presId="urn:microsoft.com/office/officeart/2018/2/layout/IconVerticalSolidList"/>
    <dgm:cxn modelId="{11D8329F-D2D2-4541-8B87-8F41E924F608}" type="presParOf" srcId="{A24EF692-7DAE-44F2-BC2E-B0ED01FD55B5}" destId="{2A9011E8-010A-43E3-9A51-1721BDA55988}" srcOrd="3" destOrd="0" presId="urn:microsoft.com/office/officeart/2018/2/layout/IconVerticalSolidList"/>
    <dgm:cxn modelId="{2AA75B6F-DE09-44DE-9A5D-004364640765}" type="presParOf" srcId="{81D9D692-DB5B-4A14-9973-CA30D62B0308}" destId="{863296F6-6669-49E8-BD80-7F414983155B}" srcOrd="5" destOrd="0" presId="urn:microsoft.com/office/officeart/2018/2/layout/IconVerticalSolidList"/>
    <dgm:cxn modelId="{8B68E559-3901-42C1-B874-CE7234184130}" type="presParOf" srcId="{81D9D692-DB5B-4A14-9973-CA30D62B0308}" destId="{8C44995A-6BD3-449A-ABD1-64DA01CB3EF0}" srcOrd="6" destOrd="0" presId="urn:microsoft.com/office/officeart/2018/2/layout/IconVerticalSolidList"/>
    <dgm:cxn modelId="{D26E0F2E-433F-4D3A-BB19-B9B20CD3951C}" type="presParOf" srcId="{8C44995A-6BD3-449A-ABD1-64DA01CB3EF0}" destId="{3F6D1EE1-AA3B-4ACE-9A84-4405076D3891}" srcOrd="0" destOrd="0" presId="urn:microsoft.com/office/officeart/2018/2/layout/IconVerticalSolidList"/>
    <dgm:cxn modelId="{5708E811-E0A2-4D4A-9392-A9E8559F46C5}" type="presParOf" srcId="{8C44995A-6BD3-449A-ABD1-64DA01CB3EF0}" destId="{47301A80-EEBA-41C2-9467-624E32533B32}" srcOrd="1" destOrd="0" presId="urn:microsoft.com/office/officeart/2018/2/layout/IconVerticalSolidList"/>
    <dgm:cxn modelId="{E15139AA-68E7-4164-A672-5B602A5AE9D1}" type="presParOf" srcId="{8C44995A-6BD3-449A-ABD1-64DA01CB3EF0}" destId="{A193DE46-8EEE-4F7B-A9DF-E047653785E0}" srcOrd="2" destOrd="0" presId="urn:microsoft.com/office/officeart/2018/2/layout/IconVerticalSolidList"/>
    <dgm:cxn modelId="{4AD02A9A-5B47-4A85-A2EA-7637468DB577}" type="presParOf" srcId="{8C44995A-6BD3-449A-ABD1-64DA01CB3EF0}" destId="{978238FF-8A24-4591-92D8-999D9344D9A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01F748-0753-4A37-9F8B-7506A1F0373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8B9633E-C203-4688-B69C-B4DFB148EB62}">
      <dgm:prSet/>
      <dgm:spPr/>
      <dgm:t>
        <a:bodyPr/>
        <a:lstStyle/>
        <a:p>
          <a:r>
            <a:rPr lang="en-US" b="1" i="0" baseline="0"/>
            <a:t>Start as a Sole Trader:</a:t>
          </a:r>
          <a:br>
            <a:rPr lang="en-US" b="0" i="0" baseline="0"/>
          </a:br>
          <a:r>
            <a:rPr lang="en-US" b="0" i="0" baseline="0"/>
            <a:t>Simple, low-cost setup and full control during early testing (Burns, 2023).</a:t>
          </a:r>
          <a:endParaRPr lang="en-US"/>
        </a:p>
      </dgm:t>
    </dgm:pt>
    <dgm:pt modelId="{85070435-3540-43B9-B9F4-F3F49F716A11}" type="parTrans" cxnId="{F28459E5-DED0-41D6-9503-45B9C191B7E5}">
      <dgm:prSet/>
      <dgm:spPr/>
      <dgm:t>
        <a:bodyPr/>
        <a:lstStyle/>
        <a:p>
          <a:endParaRPr lang="en-US"/>
        </a:p>
      </dgm:t>
    </dgm:pt>
    <dgm:pt modelId="{CACBACD1-FDF2-40A6-993A-1CD73B32301E}" type="sibTrans" cxnId="{F28459E5-DED0-41D6-9503-45B9C191B7E5}">
      <dgm:prSet/>
      <dgm:spPr/>
      <dgm:t>
        <a:bodyPr/>
        <a:lstStyle/>
        <a:p>
          <a:endParaRPr lang="en-US"/>
        </a:p>
      </dgm:t>
    </dgm:pt>
    <dgm:pt modelId="{1E0DFAFD-CAD9-47CD-9668-C7F59B26CCAE}">
      <dgm:prSet/>
      <dgm:spPr/>
      <dgm:t>
        <a:bodyPr/>
        <a:lstStyle/>
        <a:p>
          <a:r>
            <a:rPr lang="en-US" b="1" i="0" baseline="0"/>
            <a:t>Later Convert to a Limited Company (Ltd):</a:t>
          </a:r>
          <a:br>
            <a:rPr lang="en-US" b="0" i="0" baseline="0"/>
          </a:br>
          <a:r>
            <a:rPr lang="en-US" b="0" i="0" baseline="0"/>
            <a:t>Provides limited liability, higher credibility, and better access to external finance (Mazzarol, 2014).</a:t>
          </a:r>
          <a:endParaRPr lang="en-US"/>
        </a:p>
      </dgm:t>
    </dgm:pt>
    <dgm:pt modelId="{D37F1054-0750-40C0-9FF0-48C4A17EBD17}" type="parTrans" cxnId="{9F6E3EED-EF16-48B5-8460-8AA37578E35B}">
      <dgm:prSet/>
      <dgm:spPr/>
      <dgm:t>
        <a:bodyPr/>
        <a:lstStyle/>
        <a:p>
          <a:endParaRPr lang="en-US"/>
        </a:p>
      </dgm:t>
    </dgm:pt>
    <dgm:pt modelId="{B44A3E8C-B377-495F-9789-8F9A83FC0B6D}" type="sibTrans" cxnId="{9F6E3EED-EF16-48B5-8460-8AA37578E35B}">
      <dgm:prSet/>
      <dgm:spPr/>
      <dgm:t>
        <a:bodyPr/>
        <a:lstStyle/>
        <a:p>
          <a:endParaRPr lang="en-US"/>
        </a:p>
      </dgm:t>
    </dgm:pt>
    <dgm:pt modelId="{04A2F08E-3264-45A3-AC17-8C1A4FD57091}">
      <dgm:prSet/>
      <dgm:spPr/>
      <dgm:t>
        <a:bodyPr/>
        <a:lstStyle/>
        <a:p>
          <a:r>
            <a:rPr lang="en-US" b="1" i="0" baseline="0"/>
            <a:t>Why This Approach Works:</a:t>
          </a:r>
          <a:br>
            <a:rPr lang="en-US" b="0" i="0" baseline="0"/>
          </a:br>
          <a:r>
            <a:rPr lang="en-US" b="0" i="0" baseline="0"/>
            <a:t>Many successful small ventures begin as sole traders, then incorporate once stable cash flow is achieved (OECD, 2022).</a:t>
          </a:r>
          <a:endParaRPr lang="en-US"/>
        </a:p>
      </dgm:t>
    </dgm:pt>
    <dgm:pt modelId="{73CC9995-614A-497C-AB0C-D9C20983C5DF}" type="parTrans" cxnId="{8B65F314-AB95-420A-AA8E-282015C4F9BC}">
      <dgm:prSet/>
      <dgm:spPr/>
      <dgm:t>
        <a:bodyPr/>
        <a:lstStyle/>
        <a:p>
          <a:endParaRPr lang="en-US"/>
        </a:p>
      </dgm:t>
    </dgm:pt>
    <dgm:pt modelId="{7AF75B9E-3652-46FD-84B4-B23594C7EED4}" type="sibTrans" cxnId="{8B65F314-AB95-420A-AA8E-282015C4F9BC}">
      <dgm:prSet/>
      <dgm:spPr/>
      <dgm:t>
        <a:bodyPr/>
        <a:lstStyle/>
        <a:p>
          <a:endParaRPr lang="en-US"/>
        </a:p>
      </dgm:t>
    </dgm:pt>
    <dgm:pt modelId="{3ABBF766-B350-4BAB-A805-3C8AB01CC914}" type="pres">
      <dgm:prSet presAssocID="{8201F748-0753-4A37-9F8B-7506A1F03732}" presName="linear" presStyleCnt="0">
        <dgm:presLayoutVars>
          <dgm:animLvl val="lvl"/>
          <dgm:resizeHandles val="exact"/>
        </dgm:presLayoutVars>
      </dgm:prSet>
      <dgm:spPr/>
    </dgm:pt>
    <dgm:pt modelId="{86ACA569-7A6D-4822-B084-A6D19B71BE2F}" type="pres">
      <dgm:prSet presAssocID="{E8B9633E-C203-4688-B69C-B4DFB148EB6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63DFCCB-4600-495B-B85D-C0677E5FC1C1}" type="pres">
      <dgm:prSet presAssocID="{CACBACD1-FDF2-40A6-993A-1CD73B32301E}" presName="spacer" presStyleCnt="0"/>
      <dgm:spPr/>
    </dgm:pt>
    <dgm:pt modelId="{8ECD09B5-7298-482C-8F8B-25A4FAF355EC}" type="pres">
      <dgm:prSet presAssocID="{1E0DFAFD-CAD9-47CD-9668-C7F59B26CCA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D39FCD-E21E-41E5-8A3A-CB7607F0F1C5}" type="pres">
      <dgm:prSet presAssocID="{B44A3E8C-B377-495F-9789-8F9A83FC0B6D}" presName="spacer" presStyleCnt="0"/>
      <dgm:spPr/>
    </dgm:pt>
    <dgm:pt modelId="{D0FC7BED-1E85-4D5B-9129-C5711F5EDF18}" type="pres">
      <dgm:prSet presAssocID="{04A2F08E-3264-45A3-AC17-8C1A4FD5709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B65F314-AB95-420A-AA8E-282015C4F9BC}" srcId="{8201F748-0753-4A37-9F8B-7506A1F03732}" destId="{04A2F08E-3264-45A3-AC17-8C1A4FD57091}" srcOrd="2" destOrd="0" parTransId="{73CC9995-614A-497C-AB0C-D9C20983C5DF}" sibTransId="{7AF75B9E-3652-46FD-84B4-B23594C7EED4}"/>
    <dgm:cxn modelId="{48CB565C-45AD-441C-90D8-856D9098E96D}" type="presOf" srcId="{1E0DFAFD-CAD9-47CD-9668-C7F59B26CCAE}" destId="{8ECD09B5-7298-482C-8F8B-25A4FAF355EC}" srcOrd="0" destOrd="0" presId="urn:microsoft.com/office/officeart/2005/8/layout/vList2"/>
    <dgm:cxn modelId="{FADBC3A2-3A98-49AE-90EA-04EEB9CC3C8B}" type="presOf" srcId="{04A2F08E-3264-45A3-AC17-8C1A4FD57091}" destId="{D0FC7BED-1E85-4D5B-9129-C5711F5EDF18}" srcOrd="0" destOrd="0" presId="urn:microsoft.com/office/officeart/2005/8/layout/vList2"/>
    <dgm:cxn modelId="{6BC2C1CD-8128-4D98-B113-2062792B13FD}" type="presOf" srcId="{E8B9633E-C203-4688-B69C-B4DFB148EB62}" destId="{86ACA569-7A6D-4822-B084-A6D19B71BE2F}" srcOrd="0" destOrd="0" presId="urn:microsoft.com/office/officeart/2005/8/layout/vList2"/>
    <dgm:cxn modelId="{0E73F6D3-D617-474A-B199-855BB70D829E}" type="presOf" srcId="{8201F748-0753-4A37-9F8B-7506A1F03732}" destId="{3ABBF766-B350-4BAB-A805-3C8AB01CC914}" srcOrd="0" destOrd="0" presId="urn:microsoft.com/office/officeart/2005/8/layout/vList2"/>
    <dgm:cxn modelId="{F28459E5-DED0-41D6-9503-45B9C191B7E5}" srcId="{8201F748-0753-4A37-9F8B-7506A1F03732}" destId="{E8B9633E-C203-4688-B69C-B4DFB148EB62}" srcOrd="0" destOrd="0" parTransId="{85070435-3540-43B9-B9F4-F3F49F716A11}" sibTransId="{CACBACD1-FDF2-40A6-993A-1CD73B32301E}"/>
    <dgm:cxn modelId="{9F6E3EED-EF16-48B5-8460-8AA37578E35B}" srcId="{8201F748-0753-4A37-9F8B-7506A1F03732}" destId="{1E0DFAFD-CAD9-47CD-9668-C7F59B26CCAE}" srcOrd="1" destOrd="0" parTransId="{D37F1054-0750-40C0-9FF0-48C4A17EBD17}" sibTransId="{B44A3E8C-B377-495F-9789-8F9A83FC0B6D}"/>
    <dgm:cxn modelId="{08CDCDF3-5A47-4088-8902-B549D0805FE0}" type="presParOf" srcId="{3ABBF766-B350-4BAB-A805-3C8AB01CC914}" destId="{86ACA569-7A6D-4822-B084-A6D19B71BE2F}" srcOrd="0" destOrd="0" presId="urn:microsoft.com/office/officeart/2005/8/layout/vList2"/>
    <dgm:cxn modelId="{1A3C8629-1AB6-41AC-9EE7-48A96C1C8215}" type="presParOf" srcId="{3ABBF766-B350-4BAB-A805-3C8AB01CC914}" destId="{063DFCCB-4600-495B-B85D-C0677E5FC1C1}" srcOrd="1" destOrd="0" presId="urn:microsoft.com/office/officeart/2005/8/layout/vList2"/>
    <dgm:cxn modelId="{BFB54ACD-8DD6-4E78-8DEA-EC74E0A2DE48}" type="presParOf" srcId="{3ABBF766-B350-4BAB-A805-3C8AB01CC914}" destId="{8ECD09B5-7298-482C-8F8B-25A4FAF355EC}" srcOrd="2" destOrd="0" presId="urn:microsoft.com/office/officeart/2005/8/layout/vList2"/>
    <dgm:cxn modelId="{FBC93705-9DD0-4324-8E09-6D65860077D9}" type="presParOf" srcId="{3ABBF766-B350-4BAB-A805-3C8AB01CC914}" destId="{29D39FCD-E21E-41E5-8A3A-CB7607F0F1C5}" srcOrd="3" destOrd="0" presId="urn:microsoft.com/office/officeart/2005/8/layout/vList2"/>
    <dgm:cxn modelId="{4E59CEA9-234C-4484-ACFC-BF9C5215AFC3}" type="presParOf" srcId="{3ABBF766-B350-4BAB-A805-3C8AB01CC914}" destId="{D0FC7BED-1E85-4D5B-9129-C5711F5EDF1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ACCBD8-23B5-42A9-9219-83CABA74BF43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9A4D25E-60CA-4774-8B13-76FFD0CC09EC}">
      <dgm:prSet/>
      <dgm:spPr/>
      <dgm:t>
        <a:bodyPr/>
        <a:lstStyle/>
        <a:p>
          <a:r>
            <a:rPr lang="en-US" b="1" i="0" baseline="0"/>
            <a:t>Lean Team Structure:</a:t>
          </a:r>
          <a:br>
            <a:rPr lang="en-US" b="0" i="0" baseline="0"/>
          </a:br>
          <a:r>
            <a:rPr lang="en-US" b="0" i="0" baseline="0"/>
            <a:t>Efficient small-team model reduces costs and improves operational flexibility (Barringer &amp; Ireland, 2020).</a:t>
          </a:r>
          <a:endParaRPr lang="en-US"/>
        </a:p>
      </dgm:t>
    </dgm:pt>
    <dgm:pt modelId="{EB51A2A9-5357-4484-9E49-2B41C8B3446C}" type="parTrans" cxnId="{B6DB5409-5A17-4BEA-AB61-E8C408BDA2F2}">
      <dgm:prSet/>
      <dgm:spPr/>
      <dgm:t>
        <a:bodyPr/>
        <a:lstStyle/>
        <a:p>
          <a:endParaRPr lang="en-US"/>
        </a:p>
      </dgm:t>
    </dgm:pt>
    <dgm:pt modelId="{A710CC08-8D6A-47F6-A3A9-B5A1CA16F79D}" type="sibTrans" cxnId="{B6DB5409-5A17-4BEA-AB61-E8C408BDA2F2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C9EE48F6-8B4F-41C0-AA4D-4B394BE1385E}">
      <dgm:prSet/>
      <dgm:spPr/>
      <dgm:t>
        <a:bodyPr/>
        <a:lstStyle/>
        <a:p>
          <a:r>
            <a:rPr lang="en-US" b="1" i="0" baseline="0"/>
            <a:t>Owner/Manager:</a:t>
          </a:r>
          <a:br>
            <a:rPr lang="en-US" b="0" i="0" baseline="0"/>
          </a:br>
          <a:r>
            <a:rPr lang="en-US" b="0" i="0" baseline="0"/>
            <a:t>Oversees daily operations, supply chain, and financial decisions.</a:t>
          </a:r>
          <a:endParaRPr lang="en-US"/>
        </a:p>
      </dgm:t>
    </dgm:pt>
    <dgm:pt modelId="{AEABE360-149D-4557-AA55-CCA0FF9C22E2}" type="parTrans" cxnId="{89BD59B3-4537-49FA-8E7E-93818AEEB158}">
      <dgm:prSet/>
      <dgm:spPr/>
      <dgm:t>
        <a:bodyPr/>
        <a:lstStyle/>
        <a:p>
          <a:endParaRPr lang="en-US"/>
        </a:p>
      </dgm:t>
    </dgm:pt>
    <dgm:pt modelId="{98E7B14C-CE4F-46AF-B4CF-8155774B3952}" type="sibTrans" cxnId="{89BD59B3-4537-49FA-8E7E-93818AEEB158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12DE43FE-E5A8-4E1E-81D0-345DAE409E79}">
      <dgm:prSet/>
      <dgm:spPr/>
      <dgm:t>
        <a:bodyPr/>
        <a:lstStyle/>
        <a:p>
          <a:r>
            <a:rPr lang="en-US" b="1" i="0" baseline="0"/>
            <a:t>Two Part-Time Baristas:</a:t>
          </a:r>
          <a:br>
            <a:rPr lang="en-US" b="0" i="0" baseline="0"/>
          </a:br>
          <a:r>
            <a:rPr lang="en-US" b="0" i="0" baseline="0"/>
            <a:t>Handle customer service, drink preparation, and maintaining service quality.</a:t>
          </a:r>
          <a:endParaRPr lang="en-US"/>
        </a:p>
      </dgm:t>
    </dgm:pt>
    <dgm:pt modelId="{1994E635-43A9-45C4-9B35-58BCAC21A35A}" type="parTrans" cxnId="{6C654B2F-57AC-4DAF-896D-DF7341FD34D6}">
      <dgm:prSet/>
      <dgm:spPr/>
      <dgm:t>
        <a:bodyPr/>
        <a:lstStyle/>
        <a:p>
          <a:endParaRPr lang="en-US"/>
        </a:p>
      </dgm:t>
    </dgm:pt>
    <dgm:pt modelId="{7EABF910-7807-4354-8FBA-09CEDA44F0D3}" type="sibTrans" cxnId="{6C654B2F-57AC-4DAF-896D-DF7341FD34D6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374D2194-F407-4087-AB59-34405666FE93}">
      <dgm:prSet/>
      <dgm:spPr/>
      <dgm:t>
        <a:bodyPr/>
        <a:lstStyle/>
        <a:p>
          <a:r>
            <a:rPr lang="en-US" b="1" i="0" baseline="0"/>
            <a:t>Freelance Accountant:</a:t>
          </a:r>
          <a:br>
            <a:rPr lang="en-US" b="0" i="0" baseline="0"/>
          </a:br>
          <a:r>
            <a:rPr lang="en-US" b="0" i="0" baseline="0"/>
            <a:t>Supports compliance, bookkeeping, and financial reporting common practice in early-stage start-ups (Burns, 2023).</a:t>
          </a:r>
          <a:endParaRPr lang="en-US"/>
        </a:p>
      </dgm:t>
    </dgm:pt>
    <dgm:pt modelId="{3E011BCC-5D35-4D45-9829-A18A3E838E4D}" type="parTrans" cxnId="{4CF29F48-3DF6-4323-A1A0-687B6B269CD8}">
      <dgm:prSet/>
      <dgm:spPr/>
      <dgm:t>
        <a:bodyPr/>
        <a:lstStyle/>
        <a:p>
          <a:endParaRPr lang="en-US"/>
        </a:p>
      </dgm:t>
    </dgm:pt>
    <dgm:pt modelId="{06C4F659-AD84-4064-9B9E-0D540A233CFA}" type="sibTrans" cxnId="{4CF29F48-3DF6-4323-A1A0-687B6B269CD8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069CC67F-7112-4D7F-ABB2-753840A38158}">
      <dgm:prSet/>
      <dgm:spPr/>
      <dgm:t>
        <a:bodyPr/>
        <a:lstStyle/>
        <a:p>
          <a:r>
            <a:rPr lang="en-US" b="1" i="0" baseline="0"/>
            <a:t>Why Lean Works:</a:t>
          </a:r>
          <a:br>
            <a:rPr lang="en-US" b="0" i="0" baseline="0"/>
          </a:br>
          <a:r>
            <a:rPr lang="en-US" b="0" i="0" baseline="0"/>
            <a:t>Small teams improve adaptability and responsiveness in early venture growth (Cardon &amp; Stevens, 2004).</a:t>
          </a:r>
          <a:endParaRPr lang="en-US"/>
        </a:p>
      </dgm:t>
    </dgm:pt>
    <dgm:pt modelId="{860FF132-77C1-4D17-BB9B-E9397D7E6490}" type="parTrans" cxnId="{FD82E191-A107-41AD-8008-EB161DB6403B}">
      <dgm:prSet/>
      <dgm:spPr/>
      <dgm:t>
        <a:bodyPr/>
        <a:lstStyle/>
        <a:p>
          <a:endParaRPr lang="en-US"/>
        </a:p>
      </dgm:t>
    </dgm:pt>
    <dgm:pt modelId="{F03DE97C-BEB8-4153-A81E-05585CF5E454}" type="sibTrans" cxnId="{FD82E191-A107-41AD-8008-EB161DB6403B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350B64D6-D88D-4AAC-82D6-7715F21D6533}" type="pres">
      <dgm:prSet presAssocID="{9FACCBD8-23B5-42A9-9219-83CABA74BF43}" presName="Name0" presStyleCnt="0">
        <dgm:presLayoutVars>
          <dgm:animLvl val="lvl"/>
          <dgm:resizeHandles val="exact"/>
        </dgm:presLayoutVars>
      </dgm:prSet>
      <dgm:spPr/>
    </dgm:pt>
    <dgm:pt modelId="{B00635FD-9FF5-4D3C-BB3A-5860119D8499}" type="pres">
      <dgm:prSet presAssocID="{89A4D25E-60CA-4774-8B13-76FFD0CC09EC}" presName="compositeNode" presStyleCnt="0">
        <dgm:presLayoutVars>
          <dgm:bulletEnabled val="1"/>
        </dgm:presLayoutVars>
      </dgm:prSet>
      <dgm:spPr/>
    </dgm:pt>
    <dgm:pt modelId="{16AB85F3-F856-494D-84D6-5B87193BF4C2}" type="pres">
      <dgm:prSet presAssocID="{89A4D25E-60CA-4774-8B13-76FFD0CC09EC}" presName="bgRect" presStyleLbl="bgAccFollowNode1" presStyleIdx="0" presStyleCnt="5"/>
      <dgm:spPr/>
    </dgm:pt>
    <dgm:pt modelId="{FB3303D7-8B81-44DB-AE31-171CBB5B4F9B}" type="pres">
      <dgm:prSet presAssocID="{A710CC08-8D6A-47F6-A3A9-B5A1CA16F79D}" presName="sibTransNodeCircle" presStyleLbl="alignNode1" presStyleIdx="0" presStyleCnt="10">
        <dgm:presLayoutVars>
          <dgm:chMax val="0"/>
          <dgm:bulletEnabled/>
        </dgm:presLayoutVars>
      </dgm:prSet>
      <dgm:spPr/>
    </dgm:pt>
    <dgm:pt modelId="{1795B0D4-97AD-4C62-BD73-6583A1955E5C}" type="pres">
      <dgm:prSet presAssocID="{89A4D25E-60CA-4774-8B13-76FFD0CC09EC}" presName="bottomLine" presStyleLbl="alignNode1" presStyleIdx="1" presStyleCnt="10">
        <dgm:presLayoutVars/>
      </dgm:prSet>
      <dgm:spPr/>
    </dgm:pt>
    <dgm:pt modelId="{B2B51FD8-EDF0-4C7D-BD09-28411842A518}" type="pres">
      <dgm:prSet presAssocID="{89A4D25E-60CA-4774-8B13-76FFD0CC09EC}" presName="nodeText" presStyleLbl="bgAccFollowNode1" presStyleIdx="0" presStyleCnt="5">
        <dgm:presLayoutVars>
          <dgm:bulletEnabled val="1"/>
        </dgm:presLayoutVars>
      </dgm:prSet>
      <dgm:spPr/>
    </dgm:pt>
    <dgm:pt modelId="{3B750A09-8512-41FF-A5C7-7C6C66112EF5}" type="pres">
      <dgm:prSet presAssocID="{A710CC08-8D6A-47F6-A3A9-B5A1CA16F79D}" presName="sibTrans" presStyleCnt="0"/>
      <dgm:spPr/>
    </dgm:pt>
    <dgm:pt modelId="{DC9F4F53-1A09-4B26-A2D9-43E7F36C7CEC}" type="pres">
      <dgm:prSet presAssocID="{C9EE48F6-8B4F-41C0-AA4D-4B394BE1385E}" presName="compositeNode" presStyleCnt="0">
        <dgm:presLayoutVars>
          <dgm:bulletEnabled val="1"/>
        </dgm:presLayoutVars>
      </dgm:prSet>
      <dgm:spPr/>
    </dgm:pt>
    <dgm:pt modelId="{68AD7881-925B-4504-B52F-15E1F43409D0}" type="pres">
      <dgm:prSet presAssocID="{C9EE48F6-8B4F-41C0-AA4D-4B394BE1385E}" presName="bgRect" presStyleLbl="bgAccFollowNode1" presStyleIdx="1" presStyleCnt="5"/>
      <dgm:spPr/>
    </dgm:pt>
    <dgm:pt modelId="{80A1C637-CFB2-402E-A9C3-56694679352E}" type="pres">
      <dgm:prSet presAssocID="{98E7B14C-CE4F-46AF-B4CF-8155774B3952}" presName="sibTransNodeCircle" presStyleLbl="alignNode1" presStyleIdx="2" presStyleCnt="10">
        <dgm:presLayoutVars>
          <dgm:chMax val="0"/>
          <dgm:bulletEnabled/>
        </dgm:presLayoutVars>
      </dgm:prSet>
      <dgm:spPr/>
    </dgm:pt>
    <dgm:pt modelId="{0557E3E3-EBEC-41A9-A692-D07281911018}" type="pres">
      <dgm:prSet presAssocID="{C9EE48F6-8B4F-41C0-AA4D-4B394BE1385E}" presName="bottomLine" presStyleLbl="alignNode1" presStyleIdx="3" presStyleCnt="10">
        <dgm:presLayoutVars/>
      </dgm:prSet>
      <dgm:spPr/>
    </dgm:pt>
    <dgm:pt modelId="{111C607B-2779-48CD-9619-E023B72914E7}" type="pres">
      <dgm:prSet presAssocID="{C9EE48F6-8B4F-41C0-AA4D-4B394BE1385E}" presName="nodeText" presStyleLbl="bgAccFollowNode1" presStyleIdx="1" presStyleCnt="5">
        <dgm:presLayoutVars>
          <dgm:bulletEnabled val="1"/>
        </dgm:presLayoutVars>
      </dgm:prSet>
      <dgm:spPr/>
    </dgm:pt>
    <dgm:pt modelId="{4B89E755-ECEC-47E2-89DE-8D76A032CF68}" type="pres">
      <dgm:prSet presAssocID="{98E7B14C-CE4F-46AF-B4CF-8155774B3952}" presName="sibTrans" presStyleCnt="0"/>
      <dgm:spPr/>
    </dgm:pt>
    <dgm:pt modelId="{DBFBD2A8-3132-4D0A-A345-D979CC4423BF}" type="pres">
      <dgm:prSet presAssocID="{12DE43FE-E5A8-4E1E-81D0-345DAE409E79}" presName="compositeNode" presStyleCnt="0">
        <dgm:presLayoutVars>
          <dgm:bulletEnabled val="1"/>
        </dgm:presLayoutVars>
      </dgm:prSet>
      <dgm:spPr/>
    </dgm:pt>
    <dgm:pt modelId="{DFCEA472-2EB3-485A-B88A-BB58F400DFFE}" type="pres">
      <dgm:prSet presAssocID="{12DE43FE-E5A8-4E1E-81D0-345DAE409E79}" presName="bgRect" presStyleLbl="bgAccFollowNode1" presStyleIdx="2" presStyleCnt="5"/>
      <dgm:spPr/>
    </dgm:pt>
    <dgm:pt modelId="{748C4445-2495-4ABC-8346-86A8C9347564}" type="pres">
      <dgm:prSet presAssocID="{7EABF910-7807-4354-8FBA-09CEDA44F0D3}" presName="sibTransNodeCircle" presStyleLbl="alignNode1" presStyleIdx="4" presStyleCnt="10">
        <dgm:presLayoutVars>
          <dgm:chMax val="0"/>
          <dgm:bulletEnabled/>
        </dgm:presLayoutVars>
      </dgm:prSet>
      <dgm:spPr/>
    </dgm:pt>
    <dgm:pt modelId="{7BEF304B-CC46-49F4-BC0D-F25B8BDCE1A7}" type="pres">
      <dgm:prSet presAssocID="{12DE43FE-E5A8-4E1E-81D0-345DAE409E79}" presName="bottomLine" presStyleLbl="alignNode1" presStyleIdx="5" presStyleCnt="10">
        <dgm:presLayoutVars/>
      </dgm:prSet>
      <dgm:spPr/>
    </dgm:pt>
    <dgm:pt modelId="{4B99797A-54C4-4C69-8F18-59E00CE17FD7}" type="pres">
      <dgm:prSet presAssocID="{12DE43FE-E5A8-4E1E-81D0-345DAE409E79}" presName="nodeText" presStyleLbl="bgAccFollowNode1" presStyleIdx="2" presStyleCnt="5">
        <dgm:presLayoutVars>
          <dgm:bulletEnabled val="1"/>
        </dgm:presLayoutVars>
      </dgm:prSet>
      <dgm:spPr/>
    </dgm:pt>
    <dgm:pt modelId="{B84436D5-7B9D-48FC-A5CB-F35CDBABA932}" type="pres">
      <dgm:prSet presAssocID="{7EABF910-7807-4354-8FBA-09CEDA44F0D3}" presName="sibTrans" presStyleCnt="0"/>
      <dgm:spPr/>
    </dgm:pt>
    <dgm:pt modelId="{5E4636A7-6CF1-4B77-B6B5-25BAABFE9EB8}" type="pres">
      <dgm:prSet presAssocID="{374D2194-F407-4087-AB59-34405666FE93}" presName="compositeNode" presStyleCnt="0">
        <dgm:presLayoutVars>
          <dgm:bulletEnabled val="1"/>
        </dgm:presLayoutVars>
      </dgm:prSet>
      <dgm:spPr/>
    </dgm:pt>
    <dgm:pt modelId="{3DB3DB89-30CB-4120-9B81-0C59A20E64E6}" type="pres">
      <dgm:prSet presAssocID="{374D2194-F407-4087-AB59-34405666FE93}" presName="bgRect" presStyleLbl="bgAccFollowNode1" presStyleIdx="3" presStyleCnt="5"/>
      <dgm:spPr/>
    </dgm:pt>
    <dgm:pt modelId="{4954AED2-BCAB-484D-B09B-5610C961A02B}" type="pres">
      <dgm:prSet presAssocID="{06C4F659-AD84-4064-9B9E-0D540A233CFA}" presName="sibTransNodeCircle" presStyleLbl="alignNode1" presStyleIdx="6" presStyleCnt="10">
        <dgm:presLayoutVars>
          <dgm:chMax val="0"/>
          <dgm:bulletEnabled/>
        </dgm:presLayoutVars>
      </dgm:prSet>
      <dgm:spPr/>
    </dgm:pt>
    <dgm:pt modelId="{B209695A-0161-42A7-88F3-32929495FBA1}" type="pres">
      <dgm:prSet presAssocID="{374D2194-F407-4087-AB59-34405666FE93}" presName="bottomLine" presStyleLbl="alignNode1" presStyleIdx="7" presStyleCnt="10">
        <dgm:presLayoutVars/>
      </dgm:prSet>
      <dgm:spPr/>
    </dgm:pt>
    <dgm:pt modelId="{3FF63699-0B8B-4E9E-A1B8-0A348D12DF6B}" type="pres">
      <dgm:prSet presAssocID="{374D2194-F407-4087-AB59-34405666FE93}" presName="nodeText" presStyleLbl="bgAccFollowNode1" presStyleIdx="3" presStyleCnt="5">
        <dgm:presLayoutVars>
          <dgm:bulletEnabled val="1"/>
        </dgm:presLayoutVars>
      </dgm:prSet>
      <dgm:spPr/>
    </dgm:pt>
    <dgm:pt modelId="{398E577B-2D6E-4986-9CB7-32C58BF0BAB4}" type="pres">
      <dgm:prSet presAssocID="{06C4F659-AD84-4064-9B9E-0D540A233CFA}" presName="sibTrans" presStyleCnt="0"/>
      <dgm:spPr/>
    </dgm:pt>
    <dgm:pt modelId="{2C773BE7-52AE-47C9-B1E9-B4AFDA024C2A}" type="pres">
      <dgm:prSet presAssocID="{069CC67F-7112-4D7F-ABB2-753840A38158}" presName="compositeNode" presStyleCnt="0">
        <dgm:presLayoutVars>
          <dgm:bulletEnabled val="1"/>
        </dgm:presLayoutVars>
      </dgm:prSet>
      <dgm:spPr/>
    </dgm:pt>
    <dgm:pt modelId="{26E2C61D-8BC2-4B9F-821E-E85AA6BF42BD}" type="pres">
      <dgm:prSet presAssocID="{069CC67F-7112-4D7F-ABB2-753840A38158}" presName="bgRect" presStyleLbl="bgAccFollowNode1" presStyleIdx="4" presStyleCnt="5"/>
      <dgm:spPr/>
    </dgm:pt>
    <dgm:pt modelId="{1BDEA1C9-EFFA-4F21-9296-E4372A425AE9}" type="pres">
      <dgm:prSet presAssocID="{F03DE97C-BEB8-4153-A81E-05585CF5E454}" presName="sibTransNodeCircle" presStyleLbl="alignNode1" presStyleIdx="8" presStyleCnt="10">
        <dgm:presLayoutVars>
          <dgm:chMax val="0"/>
          <dgm:bulletEnabled/>
        </dgm:presLayoutVars>
      </dgm:prSet>
      <dgm:spPr/>
    </dgm:pt>
    <dgm:pt modelId="{B766DC5C-EB32-457B-A15C-E64F0E6A993E}" type="pres">
      <dgm:prSet presAssocID="{069CC67F-7112-4D7F-ABB2-753840A38158}" presName="bottomLine" presStyleLbl="alignNode1" presStyleIdx="9" presStyleCnt="10">
        <dgm:presLayoutVars/>
      </dgm:prSet>
      <dgm:spPr/>
    </dgm:pt>
    <dgm:pt modelId="{3630CC2B-0E54-4A3A-8C54-C3836936129F}" type="pres">
      <dgm:prSet presAssocID="{069CC67F-7112-4D7F-ABB2-753840A38158}" presName="nodeText" presStyleLbl="bgAccFollowNode1" presStyleIdx="4" presStyleCnt="5">
        <dgm:presLayoutVars>
          <dgm:bulletEnabled val="1"/>
        </dgm:presLayoutVars>
      </dgm:prSet>
      <dgm:spPr/>
    </dgm:pt>
  </dgm:ptLst>
  <dgm:cxnLst>
    <dgm:cxn modelId="{B6DB5409-5A17-4BEA-AB61-E8C408BDA2F2}" srcId="{9FACCBD8-23B5-42A9-9219-83CABA74BF43}" destId="{89A4D25E-60CA-4774-8B13-76FFD0CC09EC}" srcOrd="0" destOrd="0" parTransId="{EB51A2A9-5357-4484-9E49-2B41C8B3446C}" sibTransId="{A710CC08-8D6A-47F6-A3A9-B5A1CA16F79D}"/>
    <dgm:cxn modelId="{E0F3EF1E-4B47-4C9F-B34A-FAB41C1B7A43}" type="presOf" srcId="{C9EE48F6-8B4F-41C0-AA4D-4B394BE1385E}" destId="{68AD7881-925B-4504-B52F-15E1F43409D0}" srcOrd="0" destOrd="0" presId="urn:microsoft.com/office/officeart/2016/7/layout/BasicLinearProcessNumbered"/>
    <dgm:cxn modelId="{685FE327-5095-4AD4-BFD9-AD41236EBCD5}" type="presOf" srcId="{069CC67F-7112-4D7F-ABB2-753840A38158}" destId="{26E2C61D-8BC2-4B9F-821E-E85AA6BF42BD}" srcOrd="0" destOrd="0" presId="urn:microsoft.com/office/officeart/2016/7/layout/BasicLinearProcessNumbered"/>
    <dgm:cxn modelId="{D19B4828-3352-456F-B186-E37B15027661}" type="presOf" srcId="{F03DE97C-BEB8-4153-A81E-05585CF5E454}" destId="{1BDEA1C9-EFFA-4F21-9296-E4372A425AE9}" srcOrd="0" destOrd="0" presId="urn:microsoft.com/office/officeart/2016/7/layout/BasicLinearProcessNumbered"/>
    <dgm:cxn modelId="{AB209828-A7A9-4A00-BAA3-952D33DAF7EE}" type="presOf" srcId="{12DE43FE-E5A8-4E1E-81D0-345DAE409E79}" destId="{4B99797A-54C4-4C69-8F18-59E00CE17FD7}" srcOrd="1" destOrd="0" presId="urn:microsoft.com/office/officeart/2016/7/layout/BasicLinearProcessNumbered"/>
    <dgm:cxn modelId="{6C654B2F-57AC-4DAF-896D-DF7341FD34D6}" srcId="{9FACCBD8-23B5-42A9-9219-83CABA74BF43}" destId="{12DE43FE-E5A8-4E1E-81D0-345DAE409E79}" srcOrd="2" destOrd="0" parTransId="{1994E635-43A9-45C4-9B35-58BCAC21A35A}" sibTransId="{7EABF910-7807-4354-8FBA-09CEDA44F0D3}"/>
    <dgm:cxn modelId="{9A48C731-1113-4997-A2B9-4A1B9A2B64BE}" type="presOf" srcId="{7EABF910-7807-4354-8FBA-09CEDA44F0D3}" destId="{748C4445-2495-4ABC-8346-86A8C9347564}" srcOrd="0" destOrd="0" presId="urn:microsoft.com/office/officeart/2016/7/layout/BasicLinearProcessNumbered"/>
    <dgm:cxn modelId="{3BAF7032-15D3-4666-A326-5D3BE38BE44E}" type="presOf" srcId="{C9EE48F6-8B4F-41C0-AA4D-4B394BE1385E}" destId="{111C607B-2779-48CD-9619-E023B72914E7}" srcOrd="1" destOrd="0" presId="urn:microsoft.com/office/officeart/2016/7/layout/BasicLinearProcessNumbered"/>
    <dgm:cxn modelId="{731AC03C-A533-4653-8FFD-CDEF6CF6997B}" type="presOf" srcId="{98E7B14C-CE4F-46AF-B4CF-8155774B3952}" destId="{80A1C637-CFB2-402E-A9C3-56694679352E}" srcOrd="0" destOrd="0" presId="urn:microsoft.com/office/officeart/2016/7/layout/BasicLinearProcessNumbered"/>
    <dgm:cxn modelId="{21F56C3F-60B8-43AF-8215-21E60E5A9C3B}" type="presOf" srcId="{06C4F659-AD84-4064-9B9E-0D540A233CFA}" destId="{4954AED2-BCAB-484D-B09B-5610C961A02B}" srcOrd="0" destOrd="0" presId="urn:microsoft.com/office/officeart/2016/7/layout/BasicLinearProcessNumbered"/>
    <dgm:cxn modelId="{26220D40-F0E8-4D40-AD0B-6877EBD03BE8}" type="presOf" srcId="{069CC67F-7112-4D7F-ABB2-753840A38158}" destId="{3630CC2B-0E54-4A3A-8C54-C3836936129F}" srcOrd="1" destOrd="0" presId="urn:microsoft.com/office/officeart/2016/7/layout/BasicLinearProcessNumbered"/>
    <dgm:cxn modelId="{4CF29F48-3DF6-4323-A1A0-687B6B269CD8}" srcId="{9FACCBD8-23B5-42A9-9219-83CABA74BF43}" destId="{374D2194-F407-4087-AB59-34405666FE93}" srcOrd="3" destOrd="0" parTransId="{3E011BCC-5D35-4D45-9829-A18A3E838E4D}" sibTransId="{06C4F659-AD84-4064-9B9E-0D540A233CFA}"/>
    <dgm:cxn modelId="{71FCD574-5A2F-4C5C-9C0F-F927C508F554}" type="presOf" srcId="{9FACCBD8-23B5-42A9-9219-83CABA74BF43}" destId="{350B64D6-D88D-4AAC-82D6-7715F21D6533}" srcOrd="0" destOrd="0" presId="urn:microsoft.com/office/officeart/2016/7/layout/BasicLinearProcessNumbered"/>
    <dgm:cxn modelId="{72CEF076-1B5F-4143-B8AD-EB1C1A9EBBEA}" type="presOf" srcId="{12DE43FE-E5A8-4E1E-81D0-345DAE409E79}" destId="{DFCEA472-2EB3-485A-B88A-BB58F400DFFE}" srcOrd="0" destOrd="0" presId="urn:microsoft.com/office/officeart/2016/7/layout/BasicLinearProcessNumbered"/>
    <dgm:cxn modelId="{FD82E191-A107-41AD-8008-EB161DB6403B}" srcId="{9FACCBD8-23B5-42A9-9219-83CABA74BF43}" destId="{069CC67F-7112-4D7F-ABB2-753840A38158}" srcOrd="4" destOrd="0" parTransId="{860FF132-77C1-4D17-BB9B-E9397D7E6490}" sibTransId="{F03DE97C-BEB8-4153-A81E-05585CF5E454}"/>
    <dgm:cxn modelId="{C119BC92-4E19-473E-B508-8409D6489FB8}" type="presOf" srcId="{89A4D25E-60CA-4774-8B13-76FFD0CC09EC}" destId="{B2B51FD8-EDF0-4C7D-BD09-28411842A518}" srcOrd="1" destOrd="0" presId="urn:microsoft.com/office/officeart/2016/7/layout/BasicLinearProcessNumbered"/>
    <dgm:cxn modelId="{89BD59B3-4537-49FA-8E7E-93818AEEB158}" srcId="{9FACCBD8-23B5-42A9-9219-83CABA74BF43}" destId="{C9EE48F6-8B4F-41C0-AA4D-4B394BE1385E}" srcOrd="1" destOrd="0" parTransId="{AEABE360-149D-4557-AA55-CCA0FF9C22E2}" sibTransId="{98E7B14C-CE4F-46AF-B4CF-8155774B3952}"/>
    <dgm:cxn modelId="{122D08C3-CB49-47DF-84E4-64DE69B79056}" type="presOf" srcId="{374D2194-F407-4087-AB59-34405666FE93}" destId="{3DB3DB89-30CB-4120-9B81-0C59A20E64E6}" srcOrd="0" destOrd="0" presId="urn:microsoft.com/office/officeart/2016/7/layout/BasicLinearProcessNumbered"/>
    <dgm:cxn modelId="{187A69E0-F860-4FC2-BD13-831F6B060CBF}" type="presOf" srcId="{A710CC08-8D6A-47F6-A3A9-B5A1CA16F79D}" destId="{FB3303D7-8B81-44DB-AE31-171CBB5B4F9B}" srcOrd="0" destOrd="0" presId="urn:microsoft.com/office/officeart/2016/7/layout/BasicLinearProcessNumbered"/>
    <dgm:cxn modelId="{6EF37BE9-9014-4F5D-A3A3-FDA71DC5FC6D}" type="presOf" srcId="{89A4D25E-60CA-4774-8B13-76FFD0CC09EC}" destId="{16AB85F3-F856-494D-84D6-5B87193BF4C2}" srcOrd="0" destOrd="0" presId="urn:microsoft.com/office/officeart/2016/7/layout/BasicLinearProcessNumbered"/>
    <dgm:cxn modelId="{CAC3E3F8-454C-4222-BBF2-B952A3C880FE}" type="presOf" srcId="{374D2194-F407-4087-AB59-34405666FE93}" destId="{3FF63699-0B8B-4E9E-A1B8-0A348D12DF6B}" srcOrd="1" destOrd="0" presId="urn:microsoft.com/office/officeart/2016/7/layout/BasicLinearProcessNumbered"/>
    <dgm:cxn modelId="{DA1E9696-1B06-4C8F-B499-BBF3E061B06C}" type="presParOf" srcId="{350B64D6-D88D-4AAC-82D6-7715F21D6533}" destId="{B00635FD-9FF5-4D3C-BB3A-5860119D8499}" srcOrd="0" destOrd="0" presId="urn:microsoft.com/office/officeart/2016/7/layout/BasicLinearProcessNumbered"/>
    <dgm:cxn modelId="{FC6F0725-96A0-4F1D-9858-B2FBEAF3EF37}" type="presParOf" srcId="{B00635FD-9FF5-4D3C-BB3A-5860119D8499}" destId="{16AB85F3-F856-494D-84D6-5B87193BF4C2}" srcOrd="0" destOrd="0" presId="urn:microsoft.com/office/officeart/2016/7/layout/BasicLinearProcessNumbered"/>
    <dgm:cxn modelId="{750EB694-9CB1-43EB-A70B-C0F10253083A}" type="presParOf" srcId="{B00635FD-9FF5-4D3C-BB3A-5860119D8499}" destId="{FB3303D7-8B81-44DB-AE31-171CBB5B4F9B}" srcOrd="1" destOrd="0" presId="urn:microsoft.com/office/officeart/2016/7/layout/BasicLinearProcessNumbered"/>
    <dgm:cxn modelId="{A5BC2146-E62D-477C-A7D2-141CE5BFE6E9}" type="presParOf" srcId="{B00635FD-9FF5-4D3C-BB3A-5860119D8499}" destId="{1795B0D4-97AD-4C62-BD73-6583A1955E5C}" srcOrd="2" destOrd="0" presId="urn:microsoft.com/office/officeart/2016/7/layout/BasicLinearProcessNumbered"/>
    <dgm:cxn modelId="{18A6EB55-19C8-4102-ADCD-00273FED744C}" type="presParOf" srcId="{B00635FD-9FF5-4D3C-BB3A-5860119D8499}" destId="{B2B51FD8-EDF0-4C7D-BD09-28411842A518}" srcOrd="3" destOrd="0" presId="urn:microsoft.com/office/officeart/2016/7/layout/BasicLinearProcessNumbered"/>
    <dgm:cxn modelId="{F1FD50D9-F795-44F7-A738-7EEBA67723B2}" type="presParOf" srcId="{350B64D6-D88D-4AAC-82D6-7715F21D6533}" destId="{3B750A09-8512-41FF-A5C7-7C6C66112EF5}" srcOrd="1" destOrd="0" presId="urn:microsoft.com/office/officeart/2016/7/layout/BasicLinearProcessNumbered"/>
    <dgm:cxn modelId="{B3114D25-BB78-4C2D-A8F6-07F43C61A33A}" type="presParOf" srcId="{350B64D6-D88D-4AAC-82D6-7715F21D6533}" destId="{DC9F4F53-1A09-4B26-A2D9-43E7F36C7CEC}" srcOrd="2" destOrd="0" presId="urn:microsoft.com/office/officeart/2016/7/layout/BasicLinearProcessNumbered"/>
    <dgm:cxn modelId="{8D3456DE-4135-44FB-BAC4-099977CD1E97}" type="presParOf" srcId="{DC9F4F53-1A09-4B26-A2D9-43E7F36C7CEC}" destId="{68AD7881-925B-4504-B52F-15E1F43409D0}" srcOrd="0" destOrd="0" presId="urn:microsoft.com/office/officeart/2016/7/layout/BasicLinearProcessNumbered"/>
    <dgm:cxn modelId="{274D03DA-71AD-4A53-B04B-3B5FDEE73F34}" type="presParOf" srcId="{DC9F4F53-1A09-4B26-A2D9-43E7F36C7CEC}" destId="{80A1C637-CFB2-402E-A9C3-56694679352E}" srcOrd="1" destOrd="0" presId="urn:microsoft.com/office/officeart/2016/7/layout/BasicLinearProcessNumbered"/>
    <dgm:cxn modelId="{50CFD2A7-EB0D-4D5E-A34E-F86FBAF209CC}" type="presParOf" srcId="{DC9F4F53-1A09-4B26-A2D9-43E7F36C7CEC}" destId="{0557E3E3-EBEC-41A9-A692-D07281911018}" srcOrd="2" destOrd="0" presId="urn:microsoft.com/office/officeart/2016/7/layout/BasicLinearProcessNumbered"/>
    <dgm:cxn modelId="{3F339339-E8C5-4FCB-A730-705DADC17EC3}" type="presParOf" srcId="{DC9F4F53-1A09-4B26-A2D9-43E7F36C7CEC}" destId="{111C607B-2779-48CD-9619-E023B72914E7}" srcOrd="3" destOrd="0" presId="urn:microsoft.com/office/officeart/2016/7/layout/BasicLinearProcessNumbered"/>
    <dgm:cxn modelId="{FA859E8B-1021-463A-A108-51A5F050932F}" type="presParOf" srcId="{350B64D6-D88D-4AAC-82D6-7715F21D6533}" destId="{4B89E755-ECEC-47E2-89DE-8D76A032CF68}" srcOrd="3" destOrd="0" presId="urn:microsoft.com/office/officeart/2016/7/layout/BasicLinearProcessNumbered"/>
    <dgm:cxn modelId="{68C554C0-A983-40C1-BD19-EAE96ECB137F}" type="presParOf" srcId="{350B64D6-D88D-4AAC-82D6-7715F21D6533}" destId="{DBFBD2A8-3132-4D0A-A345-D979CC4423BF}" srcOrd="4" destOrd="0" presId="urn:microsoft.com/office/officeart/2016/7/layout/BasicLinearProcessNumbered"/>
    <dgm:cxn modelId="{EAD77971-5983-465A-9C5F-A9ADFD990B6B}" type="presParOf" srcId="{DBFBD2A8-3132-4D0A-A345-D979CC4423BF}" destId="{DFCEA472-2EB3-485A-B88A-BB58F400DFFE}" srcOrd="0" destOrd="0" presId="urn:microsoft.com/office/officeart/2016/7/layout/BasicLinearProcessNumbered"/>
    <dgm:cxn modelId="{B7A67A2A-51FB-4246-939F-57C8860683E4}" type="presParOf" srcId="{DBFBD2A8-3132-4D0A-A345-D979CC4423BF}" destId="{748C4445-2495-4ABC-8346-86A8C9347564}" srcOrd="1" destOrd="0" presId="urn:microsoft.com/office/officeart/2016/7/layout/BasicLinearProcessNumbered"/>
    <dgm:cxn modelId="{6FFC4B72-B3DB-49CA-8F70-4800ECB29095}" type="presParOf" srcId="{DBFBD2A8-3132-4D0A-A345-D979CC4423BF}" destId="{7BEF304B-CC46-49F4-BC0D-F25B8BDCE1A7}" srcOrd="2" destOrd="0" presId="urn:microsoft.com/office/officeart/2016/7/layout/BasicLinearProcessNumbered"/>
    <dgm:cxn modelId="{7CF7091D-72C5-4EAB-ADBF-6B8C2F08FB99}" type="presParOf" srcId="{DBFBD2A8-3132-4D0A-A345-D979CC4423BF}" destId="{4B99797A-54C4-4C69-8F18-59E00CE17FD7}" srcOrd="3" destOrd="0" presId="urn:microsoft.com/office/officeart/2016/7/layout/BasicLinearProcessNumbered"/>
    <dgm:cxn modelId="{6F3E04D7-D399-4286-B798-E61E8ACD2EB5}" type="presParOf" srcId="{350B64D6-D88D-4AAC-82D6-7715F21D6533}" destId="{B84436D5-7B9D-48FC-A5CB-F35CDBABA932}" srcOrd="5" destOrd="0" presId="urn:microsoft.com/office/officeart/2016/7/layout/BasicLinearProcessNumbered"/>
    <dgm:cxn modelId="{D2B98292-DE9C-449F-A07B-B1C4979E937F}" type="presParOf" srcId="{350B64D6-D88D-4AAC-82D6-7715F21D6533}" destId="{5E4636A7-6CF1-4B77-B6B5-25BAABFE9EB8}" srcOrd="6" destOrd="0" presId="urn:microsoft.com/office/officeart/2016/7/layout/BasicLinearProcessNumbered"/>
    <dgm:cxn modelId="{416F5AF5-B1A2-405B-9407-D00D3419A01F}" type="presParOf" srcId="{5E4636A7-6CF1-4B77-B6B5-25BAABFE9EB8}" destId="{3DB3DB89-30CB-4120-9B81-0C59A20E64E6}" srcOrd="0" destOrd="0" presId="urn:microsoft.com/office/officeart/2016/7/layout/BasicLinearProcessNumbered"/>
    <dgm:cxn modelId="{1C33B466-A8F3-4887-8774-7E29F9773C78}" type="presParOf" srcId="{5E4636A7-6CF1-4B77-B6B5-25BAABFE9EB8}" destId="{4954AED2-BCAB-484D-B09B-5610C961A02B}" srcOrd="1" destOrd="0" presId="urn:microsoft.com/office/officeart/2016/7/layout/BasicLinearProcessNumbered"/>
    <dgm:cxn modelId="{7265F8F2-D3C1-40DD-9818-E12B0EE06AB7}" type="presParOf" srcId="{5E4636A7-6CF1-4B77-B6B5-25BAABFE9EB8}" destId="{B209695A-0161-42A7-88F3-32929495FBA1}" srcOrd="2" destOrd="0" presId="urn:microsoft.com/office/officeart/2016/7/layout/BasicLinearProcessNumbered"/>
    <dgm:cxn modelId="{C12AF7B8-FBD3-4051-BBCB-BAF52B4EC897}" type="presParOf" srcId="{5E4636A7-6CF1-4B77-B6B5-25BAABFE9EB8}" destId="{3FF63699-0B8B-4E9E-A1B8-0A348D12DF6B}" srcOrd="3" destOrd="0" presId="urn:microsoft.com/office/officeart/2016/7/layout/BasicLinearProcessNumbered"/>
    <dgm:cxn modelId="{1BCD1EF3-F3F6-45C9-AC86-3ADE9C37F6D6}" type="presParOf" srcId="{350B64D6-D88D-4AAC-82D6-7715F21D6533}" destId="{398E577B-2D6E-4986-9CB7-32C58BF0BAB4}" srcOrd="7" destOrd="0" presId="urn:microsoft.com/office/officeart/2016/7/layout/BasicLinearProcessNumbered"/>
    <dgm:cxn modelId="{344C1D4C-12A7-44FA-BE00-7537F2286ACF}" type="presParOf" srcId="{350B64D6-D88D-4AAC-82D6-7715F21D6533}" destId="{2C773BE7-52AE-47C9-B1E9-B4AFDA024C2A}" srcOrd="8" destOrd="0" presId="urn:microsoft.com/office/officeart/2016/7/layout/BasicLinearProcessNumbered"/>
    <dgm:cxn modelId="{A46EA77C-C273-4D7E-AA7B-54BBABB75C75}" type="presParOf" srcId="{2C773BE7-52AE-47C9-B1E9-B4AFDA024C2A}" destId="{26E2C61D-8BC2-4B9F-821E-E85AA6BF42BD}" srcOrd="0" destOrd="0" presId="urn:microsoft.com/office/officeart/2016/7/layout/BasicLinearProcessNumbered"/>
    <dgm:cxn modelId="{1A4FAE03-3D24-4C60-8480-C0598B632582}" type="presParOf" srcId="{2C773BE7-52AE-47C9-B1E9-B4AFDA024C2A}" destId="{1BDEA1C9-EFFA-4F21-9296-E4372A425AE9}" srcOrd="1" destOrd="0" presId="urn:microsoft.com/office/officeart/2016/7/layout/BasicLinearProcessNumbered"/>
    <dgm:cxn modelId="{94AEB837-5579-4CB5-8AB7-93D04BAAE3AF}" type="presParOf" srcId="{2C773BE7-52AE-47C9-B1E9-B4AFDA024C2A}" destId="{B766DC5C-EB32-457B-A15C-E64F0E6A993E}" srcOrd="2" destOrd="0" presId="urn:microsoft.com/office/officeart/2016/7/layout/BasicLinearProcessNumbered"/>
    <dgm:cxn modelId="{48F86F7F-42B5-4377-80B5-09B4E7243786}" type="presParOf" srcId="{2C773BE7-52AE-47C9-B1E9-B4AFDA024C2A}" destId="{3630CC2B-0E54-4A3A-8C54-C3836936129F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7357A9-C142-49EE-A483-44353AF50CA4}">
      <dsp:nvSpPr>
        <dsp:cNvPr id="0" name=""/>
        <dsp:cNvSpPr/>
      </dsp:nvSpPr>
      <dsp:spPr>
        <a:xfrm>
          <a:off x="2705303" y="1030908"/>
          <a:ext cx="5903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0384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84971" y="1073523"/>
        <a:ext cx="31049" cy="6209"/>
      </dsp:txXfrm>
    </dsp:sp>
    <dsp:sp modelId="{6011821B-E680-408B-89C7-9B3BDBAF7562}">
      <dsp:nvSpPr>
        <dsp:cNvPr id="0" name=""/>
        <dsp:cNvSpPr/>
      </dsp:nvSpPr>
      <dsp:spPr>
        <a:xfrm>
          <a:off x="7172" y="266649"/>
          <a:ext cx="2699931" cy="161995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299" tIns="138871" rIns="132299" bIns="1388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To present the </a:t>
          </a:r>
          <a:r>
            <a:rPr lang="en-US" sz="1300" b="0" i="1" kern="1200" baseline="0"/>
            <a:t>EcoBrew Refill Bar</a:t>
          </a:r>
          <a:r>
            <a:rPr lang="en-US" sz="1300" b="0" i="0" kern="1200" baseline="0"/>
            <a:t> business idea developed in Component 1.</a:t>
          </a:r>
          <a:endParaRPr lang="en-US" sz="1300" kern="1200"/>
        </a:p>
      </dsp:txBody>
      <dsp:txXfrm>
        <a:off x="7172" y="266649"/>
        <a:ext cx="2699931" cy="1619958"/>
      </dsp:txXfrm>
    </dsp:sp>
    <dsp:sp modelId="{8716B3D0-400C-429E-BC3B-4ED81593BAF4}">
      <dsp:nvSpPr>
        <dsp:cNvPr id="0" name=""/>
        <dsp:cNvSpPr/>
      </dsp:nvSpPr>
      <dsp:spPr>
        <a:xfrm>
          <a:off x="6026219" y="1030908"/>
          <a:ext cx="5903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0384" y="45720"/>
              </a:lnTo>
            </a:path>
          </a:pathLst>
        </a:custGeom>
        <a:noFill/>
        <a:ln w="1270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05886" y="1073523"/>
        <a:ext cx="31049" cy="6209"/>
      </dsp:txXfrm>
    </dsp:sp>
    <dsp:sp modelId="{4166BF69-E001-4515-821B-27294E0FA5F8}">
      <dsp:nvSpPr>
        <dsp:cNvPr id="0" name=""/>
        <dsp:cNvSpPr/>
      </dsp:nvSpPr>
      <dsp:spPr>
        <a:xfrm>
          <a:off x="3328087" y="266649"/>
          <a:ext cx="2699931" cy="1619958"/>
        </a:xfrm>
        <a:prstGeom prst="rect">
          <a:avLst/>
        </a:prstGeom>
        <a:solidFill>
          <a:schemeClr val="accent2">
            <a:hueOff val="1288722"/>
            <a:satOff val="-3699"/>
            <a:lumOff val="-592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299" tIns="138871" rIns="132299" bIns="1388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To demonstrate alignment with </a:t>
          </a:r>
          <a:r>
            <a:rPr lang="en-US" sz="1300" b="1" i="0" kern="1200" baseline="0"/>
            <a:t>LO1</a:t>
          </a:r>
          <a:r>
            <a:rPr lang="en-US" sz="1300" b="0" i="0" kern="1200" baseline="0"/>
            <a:t> by evaluating the feasibility and viability of the proposed start-up.</a:t>
          </a:r>
          <a:endParaRPr lang="en-US" sz="1300" kern="1200"/>
        </a:p>
      </dsp:txBody>
      <dsp:txXfrm>
        <a:off x="3328087" y="266649"/>
        <a:ext cx="2699931" cy="1619958"/>
      </dsp:txXfrm>
    </dsp:sp>
    <dsp:sp modelId="{501FC320-FE25-49E6-885A-55CED67C51B7}">
      <dsp:nvSpPr>
        <dsp:cNvPr id="0" name=""/>
        <dsp:cNvSpPr/>
      </dsp:nvSpPr>
      <dsp:spPr>
        <a:xfrm>
          <a:off x="1357138" y="1884807"/>
          <a:ext cx="6641830" cy="590384"/>
        </a:xfrm>
        <a:custGeom>
          <a:avLst/>
          <a:gdLst/>
          <a:ahLst/>
          <a:cxnLst/>
          <a:rect l="0" t="0" r="0" b="0"/>
          <a:pathLst>
            <a:path>
              <a:moveTo>
                <a:pt x="6641830" y="0"/>
              </a:moveTo>
              <a:lnTo>
                <a:pt x="6641830" y="312292"/>
              </a:lnTo>
              <a:lnTo>
                <a:pt x="0" y="312292"/>
              </a:lnTo>
              <a:lnTo>
                <a:pt x="0" y="590384"/>
              </a:lnTo>
            </a:path>
          </a:pathLst>
        </a:custGeom>
        <a:noFill/>
        <a:ln w="12700" cap="flat" cmpd="sng" algn="ctr">
          <a:solidFill>
            <a:schemeClr val="accent2">
              <a:hueOff val="3221806"/>
              <a:satOff val="-9246"/>
              <a:lumOff val="-1480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511283" y="2176895"/>
        <a:ext cx="333539" cy="6209"/>
      </dsp:txXfrm>
    </dsp:sp>
    <dsp:sp modelId="{8F611D24-5435-4BA4-A7EE-4F3B78787CE3}">
      <dsp:nvSpPr>
        <dsp:cNvPr id="0" name=""/>
        <dsp:cNvSpPr/>
      </dsp:nvSpPr>
      <dsp:spPr>
        <a:xfrm>
          <a:off x="6649003" y="266649"/>
          <a:ext cx="2699931" cy="1619958"/>
        </a:xfrm>
        <a:prstGeom prst="rect">
          <a:avLst/>
        </a:prstGeom>
        <a:solidFill>
          <a:schemeClr val="accent2">
            <a:hueOff val="2577445"/>
            <a:satOff val="-7397"/>
            <a:lumOff val="-1184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299" tIns="138871" rIns="132299" bIns="1388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To meet </a:t>
          </a:r>
          <a:r>
            <a:rPr lang="en-US" sz="1300" b="1" i="0" kern="1200" baseline="0"/>
            <a:t>LO2</a:t>
          </a:r>
          <a:r>
            <a:rPr lang="en-US" sz="1300" b="0" i="0" kern="1200" baseline="0"/>
            <a:t> by showing a structured, evidence-based business plan informed by entrepreneurial theory.</a:t>
          </a:r>
          <a:endParaRPr lang="en-US" sz="1300" kern="1200"/>
        </a:p>
      </dsp:txBody>
      <dsp:txXfrm>
        <a:off x="6649003" y="266649"/>
        <a:ext cx="2699931" cy="1619958"/>
      </dsp:txXfrm>
    </dsp:sp>
    <dsp:sp modelId="{26D4726B-FC73-42BC-AADD-61AF0D795F34}">
      <dsp:nvSpPr>
        <dsp:cNvPr id="0" name=""/>
        <dsp:cNvSpPr/>
      </dsp:nvSpPr>
      <dsp:spPr>
        <a:xfrm>
          <a:off x="2705303" y="3271851"/>
          <a:ext cx="5903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0384" y="45720"/>
              </a:lnTo>
            </a:path>
          </a:pathLst>
        </a:custGeom>
        <a:noFill/>
        <a:ln w="12700" cap="flat" cmpd="sng" algn="ctr">
          <a:solidFill>
            <a:schemeClr val="accent2">
              <a:hueOff val="4832709"/>
              <a:satOff val="-13870"/>
              <a:lumOff val="-2220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84971" y="3314466"/>
        <a:ext cx="31049" cy="6209"/>
      </dsp:txXfrm>
    </dsp:sp>
    <dsp:sp modelId="{4C0A6E33-5C87-4C33-9AE4-981FDB7B7075}">
      <dsp:nvSpPr>
        <dsp:cNvPr id="0" name=""/>
        <dsp:cNvSpPr/>
      </dsp:nvSpPr>
      <dsp:spPr>
        <a:xfrm>
          <a:off x="7172" y="2507592"/>
          <a:ext cx="2699931" cy="1619958"/>
        </a:xfrm>
        <a:prstGeom prst="rect">
          <a:avLst/>
        </a:prstGeom>
        <a:solidFill>
          <a:schemeClr val="accent2">
            <a:hueOff val="3866168"/>
            <a:satOff val="-11096"/>
            <a:lumOff val="-17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299" tIns="138871" rIns="132299" bIns="1388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To justify the business concept through academic research showing that feasibility analysis improves new venture survival and performance (Burns, 2023).</a:t>
          </a:r>
          <a:endParaRPr lang="en-US" sz="1300" kern="1200"/>
        </a:p>
      </dsp:txBody>
      <dsp:txXfrm>
        <a:off x="7172" y="2507592"/>
        <a:ext cx="2699931" cy="1619958"/>
      </dsp:txXfrm>
    </dsp:sp>
    <dsp:sp modelId="{F377A0EE-7A8C-461D-8CE6-2261D6D67AA7}">
      <dsp:nvSpPr>
        <dsp:cNvPr id="0" name=""/>
        <dsp:cNvSpPr/>
      </dsp:nvSpPr>
      <dsp:spPr>
        <a:xfrm>
          <a:off x="6026219" y="3271851"/>
          <a:ext cx="5903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0384" y="45720"/>
              </a:lnTo>
            </a:path>
          </a:pathLst>
        </a:custGeom>
        <a:noFill/>
        <a:ln w="12700" cap="flat" cmpd="sng" algn="ctr">
          <a:solidFill>
            <a:schemeClr val="accent2">
              <a:hueOff val="6443612"/>
              <a:satOff val="-18493"/>
              <a:lumOff val="-29609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05886" y="3314466"/>
        <a:ext cx="31049" cy="6209"/>
      </dsp:txXfrm>
    </dsp:sp>
    <dsp:sp modelId="{C580E0EF-697B-491A-9EF2-86DED14B9AD3}">
      <dsp:nvSpPr>
        <dsp:cNvPr id="0" name=""/>
        <dsp:cNvSpPr/>
      </dsp:nvSpPr>
      <dsp:spPr>
        <a:xfrm>
          <a:off x="3328087" y="2507592"/>
          <a:ext cx="2699931" cy="1619958"/>
        </a:xfrm>
        <a:prstGeom prst="rect">
          <a:avLst/>
        </a:prstGeom>
        <a:solidFill>
          <a:schemeClr val="accent2">
            <a:hueOff val="5154890"/>
            <a:satOff val="-14794"/>
            <a:lumOff val="-2368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299" tIns="138871" rIns="132299" bIns="1388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To highlight the sustainability-driven value proposition, supported by studies showing that sustainable business models enhance long-term competitiveness (Bocken et al., 2014).</a:t>
          </a:r>
          <a:endParaRPr lang="en-US" sz="1300" kern="1200"/>
        </a:p>
      </dsp:txBody>
      <dsp:txXfrm>
        <a:off x="3328087" y="2507592"/>
        <a:ext cx="2699931" cy="1619958"/>
      </dsp:txXfrm>
    </dsp:sp>
    <dsp:sp modelId="{5131379F-8E45-461A-A5CB-3F9F7E9F4797}">
      <dsp:nvSpPr>
        <dsp:cNvPr id="0" name=""/>
        <dsp:cNvSpPr/>
      </dsp:nvSpPr>
      <dsp:spPr>
        <a:xfrm>
          <a:off x="6649003" y="2507592"/>
          <a:ext cx="2699931" cy="1619958"/>
        </a:xfrm>
        <a:prstGeom prst="rect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299" tIns="138871" rIns="132299" bIns="13887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To demonstrate that rising consumer demand for ethical and eco-friendly products strengthens market opportunity (Kotler et al., 2022).</a:t>
          </a:r>
          <a:endParaRPr lang="en-US" sz="1300" kern="1200"/>
        </a:p>
      </dsp:txBody>
      <dsp:txXfrm>
        <a:off x="6649003" y="2507592"/>
        <a:ext cx="2699931" cy="16199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588AB-7C49-4F07-901A-E0EAFAD251CF}">
      <dsp:nvSpPr>
        <dsp:cNvPr id="0" name=""/>
        <dsp:cNvSpPr/>
      </dsp:nvSpPr>
      <dsp:spPr>
        <a:xfrm>
          <a:off x="0" y="1808"/>
          <a:ext cx="10515600" cy="916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63E4AC-B277-4C84-B23F-6B8E0B41A970}">
      <dsp:nvSpPr>
        <dsp:cNvPr id="0" name=""/>
        <dsp:cNvSpPr/>
      </dsp:nvSpPr>
      <dsp:spPr>
        <a:xfrm>
          <a:off x="277275" y="208046"/>
          <a:ext cx="504136" cy="5041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017290-5D3C-4FE7-B345-41049403D5DD}">
      <dsp:nvSpPr>
        <dsp:cNvPr id="0" name=""/>
        <dsp:cNvSpPr/>
      </dsp:nvSpPr>
      <dsp:spPr>
        <a:xfrm>
          <a:off x="1058686" y="180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High Footfall:</a:t>
          </a:r>
          <a:r>
            <a:rPr lang="en-US" sz="2200" b="0" i="0" kern="1200" baseline="0"/>
            <a:t> Birmingham city centre has strong pedestrian traffic supporting kiosk sales (Central BID Birmingham, 2025).</a:t>
          </a:r>
          <a:endParaRPr lang="en-US" sz="2200" kern="1200"/>
        </a:p>
      </dsp:txBody>
      <dsp:txXfrm>
        <a:off x="1058686" y="1808"/>
        <a:ext cx="9456913" cy="916611"/>
      </dsp:txXfrm>
    </dsp:sp>
    <dsp:sp modelId="{D62D19C0-5E65-4DF9-800D-2DFCA8375DA4}">
      <dsp:nvSpPr>
        <dsp:cNvPr id="0" name=""/>
        <dsp:cNvSpPr/>
      </dsp:nvSpPr>
      <dsp:spPr>
        <a:xfrm>
          <a:off x="0" y="1147573"/>
          <a:ext cx="10515600" cy="9166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236D55-593B-41B9-8E3B-2FFECC73435A}">
      <dsp:nvSpPr>
        <dsp:cNvPr id="0" name=""/>
        <dsp:cNvSpPr/>
      </dsp:nvSpPr>
      <dsp:spPr>
        <a:xfrm>
          <a:off x="277275" y="1353811"/>
          <a:ext cx="504136" cy="5041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A4661-02AC-494B-9639-3F6AE5E3D933}">
      <dsp:nvSpPr>
        <dsp:cNvPr id="0" name=""/>
        <dsp:cNvSpPr/>
      </dsp:nvSpPr>
      <dsp:spPr>
        <a:xfrm>
          <a:off x="1058686" y="114757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Young, Eco-Aware Consumers:</a:t>
          </a:r>
          <a:r>
            <a:rPr lang="en-US" sz="2200" b="0" i="0" kern="1200" baseline="0"/>
            <a:t> Students and professionals increasingly favour sustainable brands (White et al., 2019).</a:t>
          </a:r>
          <a:endParaRPr lang="en-US" sz="2200" kern="1200"/>
        </a:p>
      </dsp:txBody>
      <dsp:txXfrm>
        <a:off x="1058686" y="1147573"/>
        <a:ext cx="9456913" cy="916611"/>
      </dsp:txXfrm>
    </dsp:sp>
    <dsp:sp modelId="{ED6B5410-697A-4AEE-86FA-754CD88926DC}">
      <dsp:nvSpPr>
        <dsp:cNvPr id="0" name=""/>
        <dsp:cNvSpPr/>
      </dsp:nvSpPr>
      <dsp:spPr>
        <a:xfrm>
          <a:off x="0" y="2293338"/>
          <a:ext cx="10515600" cy="9166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CC82D0-5B2C-4A3E-BBFD-109D58334C76}">
      <dsp:nvSpPr>
        <dsp:cNvPr id="0" name=""/>
        <dsp:cNvSpPr/>
      </dsp:nvSpPr>
      <dsp:spPr>
        <a:xfrm>
          <a:off x="277275" y="2499576"/>
          <a:ext cx="504136" cy="5041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9011E8-010A-43E3-9A51-1721BDA55988}">
      <dsp:nvSpPr>
        <dsp:cNvPr id="0" name=""/>
        <dsp:cNvSpPr/>
      </dsp:nvSpPr>
      <dsp:spPr>
        <a:xfrm>
          <a:off x="1058686" y="229333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Start-Up Friendly City:</a:t>
          </a:r>
          <a:r>
            <a:rPr lang="en-US" sz="2200" b="0" i="0" kern="1200" baseline="0"/>
            <a:t> Birmingham is recognised as one of the UK’s fastest-growing entrepreneurial hubs (Centre for Entrepreneurs, 2023).</a:t>
          </a:r>
          <a:endParaRPr lang="en-US" sz="2200" kern="1200"/>
        </a:p>
      </dsp:txBody>
      <dsp:txXfrm>
        <a:off x="1058686" y="2293338"/>
        <a:ext cx="9456913" cy="916611"/>
      </dsp:txXfrm>
    </dsp:sp>
    <dsp:sp modelId="{3F6D1EE1-AA3B-4ACE-9A84-4405076D3891}">
      <dsp:nvSpPr>
        <dsp:cNvPr id="0" name=""/>
        <dsp:cNvSpPr/>
      </dsp:nvSpPr>
      <dsp:spPr>
        <a:xfrm>
          <a:off x="0" y="3439103"/>
          <a:ext cx="10515600" cy="9166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301A80-EEBA-41C2-9467-624E32533B32}">
      <dsp:nvSpPr>
        <dsp:cNvPr id="0" name=""/>
        <dsp:cNvSpPr/>
      </dsp:nvSpPr>
      <dsp:spPr>
        <a:xfrm>
          <a:off x="277275" y="3645341"/>
          <a:ext cx="504136" cy="5041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8238FF-8A24-4591-92D8-999D9344D9AB}">
      <dsp:nvSpPr>
        <dsp:cNvPr id="0" name=""/>
        <dsp:cNvSpPr/>
      </dsp:nvSpPr>
      <dsp:spPr>
        <a:xfrm>
          <a:off x="1058686" y="343910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baseline="0"/>
            <a:t>Pop-Up Opportunities:</a:t>
          </a:r>
          <a:r>
            <a:rPr lang="en-US" sz="2200" b="0" i="0" kern="1200" baseline="0"/>
            <a:t> Regular events and markets support mobile kiosks and brand exposure (Warnaby et al., 2020).</a:t>
          </a:r>
          <a:endParaRPr lang="en-US" sz="2200" kern="1200"/>
        </a:p>
      </dsp:txBody>
      <dsp:txXfrm>
        <a:off x="1058686" y="3439103"/>
        <a:ext cx="9456913" cy="9166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ACA569-7A6D-4822-B084-A6D19B71BE2F}">
      <dsp:nvSpPr>
        <dsp:cNvPr id="0" name=""/>
        <dsp:cNvSpPr/>
      </dsp:nvSpPr>
      <dsp:spPr>
        <a:xfrm>
          <a:off x="0" y="230673"/>
          <a:ext cx="6798539" cy="104480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Start as a Sole Trader:</a:t>
          </a:r>
          <a:br>
            <a:rPr lang="en-US" sz="1900" b="0" i="0" kern="1200" baseline="0"/>
          </a:br>
          <a:r>
            <a:rPr lang="en-US" sz="1900" b="0" i="0" kern="1200" baseline="0"/>
            <a:t>Simple, low-cost setup and full control during early testing (Burns, 2023).</a:t>
          </a:r>
          <a:endParaRPr lang="en-US" sz="1900" kern="1200"/>
        </a:p>
      </dsp:txBody>
      <dsp:txXfrm>
        <a:off x="51003" y="281676"/>
        <a:ext cx="6696533" cy="942803"/>
      </dsp:txXfrm>
    </dsp:sp>
    <dsp:sp modelId="{8ECD09B5-7298-482C-8F8B-25A4FAF355EC}">
      <dsp:nvSpPr>
        <dsp:cNvPr id="0" name=""/>
        <dsp:cNvSpPr/>
      </dsp:nvSpPr>
      <dsp:spPr>
        <a:xfrm>
          <a:off x="0" y="1330203"/>
          <a:ext cx="6798539" cy="1044809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Later Convert to a Limited Company (Ltd):</a:t>
          </a:r>
          <a:br>
            <a:rPr lang="en-US" sz="1900" b="0" i="0" kern="1200" baseline="0"/>
          </a:br>
          <a:r>
            <a:rPr lang="en-US" sz="1900" b="0" i="0" kern="1200" baseline="0"/>
            <a:t>Provides limited liability, higher credibility, and better access to external finance (Mazzarol, 2014).</a:t>
          </a:r>
          <a:endParaRPr lang="en-US" sz="1900" kern="1200"/>
        </a:p>
      </dsp:txBody>
      <dsp:txXfrm>
        <a:off x="51003" y="1381206"/>
        <a:ext cx="6696533" cy="942803"/>
      </dsp:txXfrm>
    </dsp:sp>
    <dsp:sp modelId="{D0FC7BED-1E85-4D5B-9129-C5711F5EDF18}">
      <dsp:nvSpPr>
        <dsp:cNvPr id="0" name=""/>
        <dsp:cNvSpPr/>
      </dsp:nvSpPr>
      <dsp:spPr>
        <a:xfrm>
          <a:off x="0" y="2429733"/>
          <a:ext cx="6798539" cy="1044809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Why This Approach Works:</a:t>
          </a:r>
          <a:br>
            <a:rPr lang="en-US" sz="1900" b="0" i="0" kern="1200" baseline="0"/>
          </a:br>
          <a:r>
            <a:rPr lang="en-US" sz="1900" b="0" i="0" kern="1200" baseline="0"/>
            <a:t>Many successful small ventures begin as sole traders, then incorporate once stable cash flow is achieved (OECD, 2022).</a:t>
          </a:r>
          <a:endParaRPr lang="en-US" sz="1900" kern="1200"/>
        </a:p>
      </dsp:txBody>
      <dsp:txXfrm>
        <a:off x="51003" y="2480736"/>
        <a:ext cx="6696533" cy="942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AB85F3-F856-494D-84D6-5B87193BF4C2}">
      <dsp:nvSpPr>
        <dsp:cNvPr id="0" name=""/>
        <dsp:cNvSpPr/>
      </dsp:nvSpPr>
      <dsp:spPr>
        <a:xfrm>
          <a:off x="3594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kern="1200" baseline="0"/>
            <a:t>Lean Team Structure:</a:t>
          </a:r>
          <a:br>
            <a:rPr lang="en-US" sz="1100" b="0" i="0" kern="1200" baseline="0"/>
          </a:br>
          <a:r>
            <a:rPr lang="en-US" sz="1100" b="0" i="0" kern="1200" baseline="0"/>
            <a:t>Efficient small-team model reduces costs and improves operational flexibility (Barringer &amp; Ireland, 2020).</a:t>
          </a:r>
          <a:endParaRPr lang="en-US" sz="1100" kern="1200"/>
        </a:p>
      </dsp:txBody>
      <dsp:txXfrm>
        <a:off x="3594" y="1848740"/>
        <a:ext cx="1946002" cy="1634641"/>
      </dsp:txXfrm>
    </dsp:sp>
    <dsp:sp modelId="{FB3303D7-8B81-44DB-AE31-171CBB5B4F9B}">
      <dsp:nvSpPr>
        <dsp:cNvPr id="0" name=""/>
        <dsp:cNvSpPr/>
      </dsp:nvSpPr>
      <dsp:spPr>
        <a:xfrm>
          <a:off x="567934" y="1085907"/>
          <a:ext cx="817320" cy="81732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1</a:t>
          </a:r>
        </a:p>
      </dsp:txBody>
      <dsp:txXfrm>
        <a:off x="687628" y="1205601"/>
        <a:ext cx="577932" cy="577932"/>
      </dsp:txXfrm>
    </dsp:sp>
    <dsp:sp modelId="{1795B0D4-97AD-4C62-BD73-6583A1955E5C}">
      <dsp:nvSpPr>
        <dsp:cNvPr id="0" name=""/>
        <dsp:cNvSpPr/>
      </dsp:nvSpPr>
      <dsp:spPr>
        <a:xfrm>
          <a:off x="3594" y="3537798"/>
          <a:ext cx="1946002" cy="72"/>
        </a:xfrm>
        <a:prstGeom prst="rect">
          <a:avLst/>
        </a:prstGeom>
        <a:solidFill>
          <a:schemeClr val="accent2">
            <a:hueOff val="715957"/>
            <a:satOff val="-2055"/>
            <a:lumOff val="-3290"/>
            <a:alphaOff val="0"/>
          </a:schemeClr>
        </a:solidFill>
        <a:ln w="19050" cap="flat" cmpd="sng" algn="ctr">
          <a:solidFill>
            <a:schemeClr val="accent2">
              <a:hueOff val="715957"/>
              <a:satOff val="-2055"/>
              <a:lumOff val="-32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D7881-925B-4504-B52F-15E1F43409D0}">
      <dsp:nvSpPr>
        <dsp:cNvPr id="0" name=""/>
        <dsp:cNvSpPr/>
      </dsp:nvSpPr>
      <dsp:spPr>
        <a:xfrm>
          <a:off x="2144196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1683681"/>
            <a:satOff val="-15558"/>
            <a:lumOff val="-1754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1683681"/>
              <a:satOff val="-15558"/>
              <a:lumOff val="-17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kern="1200" baseline="0"/>
            <a:t>Owner/Manager:</a:t>
          </a:r>
          <a:br>
            <a:rPr lang="en-US" sz="1100" b="0" i="0" kern="1200" baseline="0"/>
          </a:br>
          <a:r>
            <a:rPr lang="en-US" sz="1100" b="0" i="0" kern="1200" baseline="0"/>
            <a:t>Oversees daily operations, supply chain, and financial decisions.</a:t>
          </a:r>
          <a:endParaRPr lang="en-US" sz="1100" kern="1200"/>
        </a:p>
      </dsp:txBody>
      <dsp:txXfrm>
        <a:off x="2144196" y="1848740"/>
        <a:ext cx="1946002" cy="1634641"/>
      </dsp:txXfrm>
    </dsp:sp>
    <dsp:sp modelId="{80A1C637-CFB2-402E-A9C3-56694679352E}">
      <dsp:nvSpPr>
        <dsp:cNvPr id="0" name=""/>
        <dsp:cNvSpPr/>
      </dsp:nvSpPr>
      <dsp:spPr>
        <a:xfrm>
          <a:off x="2708537" y="1085907"/>
          <a:ext cx="817320" cy="817320"/>
        </a:xfrm>
        <a:prstGeom prst="ellipse">
          <a:avLst/>
        </a:prstGeom>
        <a:solidFill>
          <a:schemeClr val="accent2">
            <a:hueOff val="1431914"/>
            <a:satOff val="-4110"/>
            <a:lumOff val="-6580"/>
            <a:alphaOff val="0"/>
          </a:schemeClr>
        </a:solidFill>
        <a:ln w="19050" cap="flat" cmpd="sng" algn="ctr">
          <a:solidFill>
            <a:schemeClr val="accent2">
              <a:hueOff val="1431914"/>
              <a:satOff val="-4110"/>
              <a:lumOff val="-658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2</a:t>
          </a:r>
        </a:p>
      </dsp:txBody>
      <dsp:txXfrm>
        <a:off x="2828231" y="1205601"/>
        <a:ext cx="577932" cy="577932"/>
      </dsp:txXfrm>
    </dsp:sp>
    <dsp:sp modelId="{0557E3E3-EBEC-41A9-A692-D07281911018}">
      <dsp:nvSpPr>
        <dsp:cNvPr id="0" name=""/>
        <dsp:cNvSpPr/>
      </dsp:nvSpPr>
      <dsp:spPr>
        <a:xfrm>
          <a:off x="2144196" y="3537798"/>
          <a:ext cx="1946002" cy="72"/>
        </a:xfrm>
        <a:prstGeom prst="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CEA472-2EB3-485A-B88A-BB58F400DFFE}">
      <dsp:nvSpPr>
        <dsp:cNvPr id="0" name=""/>
        <dsp:cNvSpPr/>
      </dsp:nvSpPr>
      <dsp:spPr>
        <a:xfrm>
          <a:off x="4284798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3367362"/>
            <a:satOff val="-31116"/>
            <a:lumOff val="-350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367362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kern="1200" baseline="0"/>
            <a:t>Two Part-Time Baristas:</a:t>
          </a:r>
          <a:br>
            <a:rPr lang="en-US" sz="1100" b="0" i="0" kern="1200" baseline="0"/>
          </a:br>
          <a:r>
            <a:rPr lang="en-US" sz="1100" b="0" i="0" kern="1200" baseline="0"/>
            <a:t>Handle customer service, drink preparation, and maintaining service quality.</a:t>
          </a:r>
          <a:endParaRPr lang="en-US" sz="1100" kern="1200"/>
        </a:p>
      </dsp:txBody>
      <dsp:txXfrm>
        <a:off x="4284798" y="1848740"/>
        <a:ext cx="1946002" cy="1634641"/>
      </dsp:txXfrm>
    </dsp:sp>
    <dsp:sp modelId="{748C4445-2495-4ABC-8346-86A8C9347564}">
      <dsp:nvSpPr>
        <dsp:cNvPr id="0" name=""/>
        <dsp:cNvSpPr/>
      </dsp:nvSpPr>
      <dsp:spPr>
        <a:xfrm>
          <a:off x="4849139" y="1085907"/>
          <a:ext cx="817320" cy="817320"/>
        </a:xfrm>
        <a:prstGeom prst="ellipse">
          <a:avLst/>
        </a:prstGeom>
        <a:solidFill>
          <a:schemeClr val="accent2">
            <a:hueOff val="2863828"/>
            <a:satOff val="-8219"/>
            <a:lumOff val="-13160"/>
            <a:alphaOff val="0"/>
          </a:schemeClr>
        </a:solidFill>
        <a:ln w="19050" cap="flat" cmpd="sng" algn="ctr">
          <a:solidFill>
            <a:schemeClr val="accent2">
              <a:hueOff val="2863828"/>
              <a:satOff val="-8219"/>
              <a:lumOff val="-131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3</a:t>
          </a:r>
        </a:p>
      </dsp:txBody>
      <dsp:txXfrm>
        <a:off x="4968833" y="1205601"/>
        <a:ext cx="577932" cy="577932"/>
      </dsp:txXfrm>
    </dsp:sp>
    <dsp:sp modelId="{7BEF304B-CC46-49F4-BC0D-F25B8BDCE1A7}">
      <dsp:nvSpPr>
        <dsp:cNvPr id="0" name=""/>
        <dsp:cNvSpPr/>
      </dsp:nvSpPr>
      <dsp:spPr>
        <a:xfrm>
          <a:off x="4284798" y="3537798"/>
          <a:ext cx="1946002" cy="72"/>
        </a:xfrm>
        <a:prstGeom prst="rect">
          <a:avLst/>
        </a:prstGeom>
        <a:solidFill>
          <a:schemeClr val="accent2">
            <a:hueOff val="3579785"/>
            <a:satOff val="-10274"/>
            <a:lumOff val="-16449"/>
            <a:alphaOff val="0"/>
          </a:schemeClr>
        </a:solidFill>
        <a:ln w="19050" cap="flat" cmpd="sng" algn="ctr">
          <a:solidFill>
            <a:schemeClr val="accent2">
              <a:hueOff val="3579785"/>
              <a:satOff val="-10274"/>
              <a:lumOff val="-164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B3DB89-30CB-4120-9B81-0C59A20E64E6}">
      <dsp:nvSpPr>
        <dsp:cNvPr id="0" name=""/>
        <dsp:cNvSpPr/>
      </dsp:nvSpPr>
      <dsp:spPr>
        <a:xfrm>
          <a:off x="6425401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5051043"/>
            <a:satOff val="-46674"/>
            <a:lumOff val="-5261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5051043"/>
              <a:satOff val="-46674"/>
              <a:lumOff val="-52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kern="1200" baseline="0"/>
            <a:t>Freelance Accountant:</a:t>
          </a:r>
          <a:br>
            <a:rPr lang="en-US" sz="1100" b="0" i="0" kern="1200" baseline="0"/>
          </a:br>
          <a:r>
            <a:rPr lang="en-US" sz="1100" b="0" i="0" kern="1200" baseline="0"/>
            <a:t>Supports compliance, bookkeeping, and financial reporting common practice in early-stage start-ups (Burns, 2023).</a:t>
          </a:r>
          <a:endParaRPr lang="en-US" sz="1100" kern="1200"/>
        </a:p>
      </dsp:txBody>
      <dsp:txXfrm>
        <a:off x="6425401" y="1848740"/>
        <a:ext cx="1946002" cy="1634641"/>
      </dsp:txXfrm>
    </dsp:sp>
    <dsp:sp modelId="{4954AED2-BCAB-484D-B09B-5610C961A02B}">
      <dsp:nvSpPr>
        <dsp:cNvPr id="0" name=""/>
        <dsp:cNvSpPr/>
      </dsp:nvSpPr>
      <dsp:spPr>
        <a:xfrm>
          <a:off x="6989741" y="1085907"/>
          <a:ext cx="817320" cy="817320"/>
        </a:xfrm>
        <a:prstGeom prst="ellipse">
          <a:avLst/>
        </a:prstGeom>
        <a:solidFill>
          <a:schemeClr val="accent2">
            <a:hueOff val="4295742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2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4</a:t>
          </a:r>
        </a:p>
      </dsp:txBody>
      <dsp:txXfrm>
        <a:off x="7109435" y="1205601"/>
        <a:ext cx="577932" cy="577932"/>
      </dsp:txXfrm>
    </dsp:sp>
    <dsp:sp modelId="{B209695A-0161-42A7-88F3-32929495FBA1}">
      <dsp:nvSpPr>
        <dsp:cNvPr id="0" name=""/>
        <dsp:cNvSpPr/>
      </dsp:nvSpPr>
      <dsp:spPr>
        <a:xfrm>
          <a:off x="6425401" y="3537798"/>
          <a:ext cx="1946002" cy="72"/>
        </a:xfrm>
        <a:prstGeom prst="rect">
          <a:avLst/>
        </a:prstGeom>
        <a:solidFill>
          <a:schemeClr val="accent2">
            <a:hueOff val="5011699"/>
            <a:satOff val="-14383"/>
            <a:lumOff val="-23029"/>
            <a:alphaOff val="0"/>
          </a:schemeClr>
        </a:solidFill>
        <a:ln w="19050" cap="flat" cmpd="sng" algn="ctr">
          <a:solidFill>
            <a:schemeClr val="accent2">
              <a:hueOff val="5011699"/>
              <a:satOff val="-14383"/>
              <a:lumOff val="-230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2C61D-8BC2-4B9F-821E-E85AA6BF42BD}">
      <dsp:nvSpPr>
        <dsp:cNvPr id="0" name=""/>
        <dsp:cNvSpPr/>
      </dsp:nvSpPr>
      <dsp:spPr>
        <a:xfrm>
          <a:off x="8566003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6734724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24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kern="1200" baseline="0"/>
            <a:t>Why Lean Works:</a:t>
          </a:r>
          <a:br>
            <a:rPr lang="en-US" sz="1100" b="0" i="0" kern="1200" baseline="0"/>
          </a:br>
          <a:r>
            <a:rPr lang="en-US" sz="1100" b="0" i="0" kern="1200" baseline="0"/>
            <a:t>Small teams improve adaptability and responsiveness in early venture growth (Cardon &amp; Stevens, 2004).</a:t>
          </a:r>
          <a:endParaRPr lang="en-US" sz="1100" kern="1200"/>
        </a:p>
      </dsp:txBody>
      <dsp:txXfrm>
        <a:off x="8566003" y="1848740"/>
        <a:ext cx="1946002" cy="1634641"/>
      </dsp:txXfrm>
    </dsp:sp>
    <dsp:sp modelId="{1BDEA1C9-EFFA-4F21-9296-E4372A425AE9}">
      <dsp:nvSpPr>
        <dsp:cNvPr id="0" name=""/>
        <dsp:cNvSpPr/>
      </dsp:nvSpPr>
      <dsp:spPr>
        <a:xfrm>
          <a:off x="9130344" y="1085907"/>
          <a:ext cx="817320" cy="817320"/>
        </a:xfrm>
        <a:prstGeom prst="ellipse">
          <a:avLst/>
        </a:prstGeom>
        <a:solidFill>
          <a:schemeClr val="accent2">
            <a:hueOff val="5727655"/>
            <a:satOff val="-16438"/>
            <a:lumOff val="-26319"/>
            <a:alphaOff val="0"/>
          </a:schemeClr>
        </a:solidFill>
        <a:ln w="19050" cap="flat" cmpd="sng" algn="ctr">
          <a:solidFill>
            <a:schemeClr val="accent2">
              <a:hueOff val="5727655"/>
              <a:satOff val="-16438"/>
              <a:lumOff val="-263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5</a:t>
          </a:r>
        </a:p>
      </dsp:txBody>
      <dsp:txXfrm>
        <a:off x="9250038" y="1205601"/>
        <a:ext cx="577932" cy="577932"/>
      </dsp:txXfrm>
    </dsp:sp>
    <dsp:sp modelId="{B766DC5C-EB32-457B-A15C-E64F0E6A993E}">
      <dsp:nvSpPr>
        <dsp:cNvPr id="0" name=""/>
        <dsp:cNvSpPr/>
      </dsp:nvSpPr>
      <dsp:spPr>
        <a:xfrm>
          <a:off x="8566003" y="3537798"/>
          <a:ext cx="1946002" cy="72"/>
        </a:xfrm>
        <a:prstGeom prst="rect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2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28A2E-2FAE-84FD-C354-948DB88CF8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4ED796-A850-DCE9-B6BC-8317E93392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B357B-1E03-AE84-4986-E6D272D09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ECF78-0E42-247E-75DA-D11BA7B7C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70688A-E080-880C-2239-4128FF0D3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741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25135-F23F-B391-0350-68A3A1B59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D6B324-D016-8D50-5C69-67029EE0F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20A5E5-498A-B34D-8952-6E8C6B925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E2F99B-B368-09EF-1D29-C81948F01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31E721-1CDD-D665-D502-4D55D383B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724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D0EFB-10DE-564A-87B7-4AE0BA79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C5261-3B0A-EC98-F104-A48FA4DE0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E8C8D0-2BE5-5942-CB3B-9CE607A84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E603A1-3E5C-C7D9-7399-907AD196F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6F196-3D96-0285-20B0-208E598CA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80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35243-ED79-4A98-5E87-4CA320D53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05A26A-31E4-DC58-6941-A039074138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D58110-393C-72A6-8070-36129AA38B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FCD5F2-8B52-C849-72FF-18F815DE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1E34A3-24F3-1FEE-11BF-D366AF642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DDE8AE-1046-E334-544A-E30BAE42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35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F1E0E-0B22-498A-CFA6-0BD36D537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6AC1CC-E9F1-3EBC-D335-9616313D8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0EC47C-497F-DBA7-A17E-99AF9B3AF3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BE68B-BAD5-58F2-516E-25B1F4F578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20F6AC-2B91-34FB-A2E8-C4AF8F0F4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CAD451-2018-FB1A-CA65-7DEE730E5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EDFD60-6EA6-E1F0-CCDC-E18FE4547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43A39-3DA1-828C-CBF8-5CEFCF929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098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85FEA-8DD0-C2D3-6A8A-957C22B92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C51F36-40CC-A7C2-9582-248D17DD4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DD2DED-9CC1-51FF-9910-073AAF19E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EF08E4-5C61-F2A7-A7D6-CD053B2A3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761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847FA4-0EF9-344F-B234-2F40EE69F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07B930-A9BD-E652-8027-6F3977A4A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FBC6A9-A6C4-7353-C497-47A53DA7A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882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6BBDE-5956-A5EA-EBF1-7B2254BFF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1FB40-843F-7384-A41D-29C763A21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F806B3-0861-DA03-0047-0DD2F3E7D2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000CD-EA0F-8DD4-B965-06F411DFD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F3C786-FB56-EAA9-1C5C-3F1944790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914516-C1CD-3262-DCDF-713B073D0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55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0D2AB-A587-9BB1-513B-A09216E55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441764-ECF4-69E6-28CE-9F555C9DEC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1FE57B-6CCB-99C2-625B-FCCB972166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BC1B00-00AC-9D11-49EE-89EA6B628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CC1F0E-2F4F-1939-EA18-7D85A1845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A69E07-2ED5-F673-627F-CF7500E0B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413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11AFE-317D-32B2-B153-282D6FAC4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FEF786-5839-EAAA-B1AC-728547945A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A4159-077B-B429-4A15-102F96239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2375F-616B-6DB3-0166-AE31806D6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C7004F-A903-2536-213D-C2C7E2910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004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ECD458-3468-0889-F473-A09329F587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CCC755-D3A5-C605-B5E4-FA58A8FE47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93705-AE8A-DDFC-ADAD-D076AE647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4D4C7D-B69F-EFF5-CCA7-7FDA4243A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331A6-21F1-4E4F-364B-5B83C3B80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288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72A764-5B70-6E3A-1A3C-4D41C0C6D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5C5BC5-8701-7D5E-EECF-4FFFAAA79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F2EFC-E682-E080-F638-A24DE17CC1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322C8D-2A14-46F8-83CE-12F837EF5560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8E202-51A8-7FF7-2DF7-D068B0D2A7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586AC-C51F-C956-93CC-0FDF1E8764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1B5BBC-A5F9-4FB5-AFFC-8CBF6E271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 /><Relationship Id="rId2" Type="http://schemas.openxmlformats.org/officeDocument/2006/relationships/diagramData" Target="../diagrams/data2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2.xml" /><Relationship Id="rId5" Type="http://schemas.openxmlformats.org/officeDocument/2006/relationships/diagramColors" Target="../diagrams/colors2.xml" /><Relationship Id="rId4" Type="http://schemas.openxmlformats.org/officeDocument/2006/relationships/diagramQuickStyle" Target="../diagrams/quickStyle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 /><Relationship Id="rId7" Type="http://schemas.microsoft.com/office/2007/relationships/diagramDrawing" Target="../diagrams/drawing3.xml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3.xml" /><Relationship Id="rId5" Type="http://schemas.openxmlformats.org/officeDocument/2006/relationships/diagramQuickStyle" Target="../diagrams/quickStyle3.xml" /><Relationship Id="rId4" Type="http://schemas.openxmlformats.org/officeDocument/2006/relationships/diagramLayout" Target="../diagrams/layout3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 /><Relationship Id="rId7" Type="http://schemas.microsoft.com/office/2007/relationships/diagramDrawing" Target="../diagrams/drawing4.xml" /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4.xml" /><Relationship Id="rId5" Type="http://schemas.openxmlformats.org/officeDocument/2006/relationships/diagramQuickStyle" Target="../diagrams/quickStyle4.xml" /><Relationship Id="rId4" Type="http://schemas.openxmlformats.org/officeDocument/2006/relationships/diagramLayout" Target="../diagrams/layout4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chalkboard/t/thank-you.html" TargetMode="External" /><Relationship Id="rId2" Type="http://schemas.openxmlformats.org/officeDocument/2006/relationships/image" Target="../media/image18.jpg" /><Relationship Id="rId1" Type="http://schemas.openxmlformats.org/officeDocument/2006/relationships/slideLayout" Target="../slideLayouts/slideLayout2.xml" /><Relationship Id="rId4" Type="http://schemas.openxmlformats.org/officeDocument/2006/relationships/hyperlink" Target="https://creativecommons.org/licenses/by-sa/3.0/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3865A2-F3E6-9721-C2FF-EFF96BA79D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3408" y="992094"/>
            <a:ext cx="3616913" cy="2795160"/>
          </a:xfrm>
        </p:spPr>
        <p:txBody>
          <a:bodyPr>
            <a:normAutofit/>
          </a:bodyPr>
          <a:lstStyle/>
          <a:p>
            <a:r>
              <a:rPr lang="en-GB" sz="4400"/>
              <a:t>CertHE Business Skills for the Workplace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D22FC1-3B95-EAFE-1E3B-78115E4616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6287" y="4121253"/>
            <a:ext cx="3394034" cy="1424912"/>
          </a:xfrm>
        </p:spPr>
        <p:txBody>
          <a:bodyPr>
            <a:normAutofit/>
          </a:bodyPr>
          <a:lstStyle/>
          <a:p>
            <a:r>
              <a:rPr lang="en-GB" sz="1800" b="1"/>
              <a:t>EcoBrew Refill Bar</a:t>
            </a:r>
            <a:br>
              <a:rPr lang="en-GB" sz="1800"/>
            </a:br>
            <a:r>
              <a:rPr lang="en-GB" sz="1800" i="1"/>
              <a:t>A Sustainable Coffee Refill Kiosk in Birmingham City Centre</a:t>
            </a:r>
            <a:endParaRPr lang="en-GB" sz="18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D53C36-7220-1183-231E-3762D3D981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5751" y="1637196"/>
            <a:ext cx="5708649" cy="3553633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8A746BE0-7315-7ECF-985E-2101D420FDAC}"/>
              </a:ext>
            </a:extLst>
          </p:cNvPr>
          <p:cNvSpPr txBox="1"/>
          <p:nvPr/>
        </p:nvSpPr>
        <p:spPr>
          <a:xfrm>
            <a:off x="1244010" y="5838329"/>
            <a:ext cx="2898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Student name: Abel Stoica </a:t>
            </a:r>
          </a:p>
          <a:p>
            <a:pPr algn="l"/>
            <a:r>
              <a:rPr lang="en-GB" dirty="0"/>
              <a:t>Student ID: 2331827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045458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973833-CD88-5DB9-3055-861AF7890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9356106" cy="1200329"/>
          </a:xfrm>
        </p:spPr>
        <p:txBody>
          <a:bodyPr anchor="t">
            <a:normAutofit/>
          </a:bodyPr>
          <a:lstStyle/>
          <a:p>
            <a:r>
              <a:rPr lang="en-GB" sz="8000"/>
              <a:t>Introduction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4200" y="554152"/>
            <a:ext cx="574177" cy="1075866"/>
            <a:chOff x="10994200" y="554152"/>
            <a:chExt cx="574177" cy="1075866"/>
          </a:xfrm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C730B731-8D7D-AECB-5604-3608353441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216562"/>
              </p:ext>
            </p:extLst>
          </p:nvPr>
        </p:nvGraphicFramePr>
        <p:xfrm>
          <a:off x="1188062" y="1825625"/>
          <a:ext cx="9356107" cy="439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0777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26213-4027-9B7F-8A0D-A745D25CC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3957" y="0"/>
            <a:ext cx="5291663" cy="1628775"/>
          </a:xfrm>
        </p:spPr>
        <p:txBody>
          <a:bodyPr anchor="b">
            <a:normAutofit/>
          </a:bodyPr>
          <a:lstStyle/>
          <a:p>
            <a:r>
              <a:rPr lang="en-GB" sz="4000" dirty="0"/>
              <a:t>Overview of the Business Idea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799B99-B2AD-8550-9C7F-A4D518D957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30" r="28109"/>
          <a:stretch>
            <a:fillRect/>
          </a:stretch>
        </p:blipFill>
        <p:spPr>
          <a:xfrm>
            <a:off x="2" y="1587"/>
            <a:ext cx="4296425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40592-DF48-0345-2C58-8A3557AB4E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5048" y="2119312"/>
            <a:ext cx="6874350" cy="424814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400" b="1" dirty="0"/>
              <a:t>Business Concept</a:t>
            </a:r>
            <a:endParaRPr lang="en-GB" sz="1400" dirty="0"/>
          </a:p>
          <a:p>
            <a:r>
              <a:rPr lang="en-GB" sz="1400" dirty="0" err="1"/>
              <a:t>EcoBrew</a:t>
            </a:r>
            <a:r>
              <a:rPr lang="en-GB" sz="1400" dirty="0"/>
              <a:t> Refill Bar is a zero-waste coffee kiosk offering premium coffee, teas, and refillable beans.</a:t>
            </a:r>
          </a:p>
          <a:p>
            <a:r>
              <a:rPr lang="en-GB" sz="1400" dirty="0"/>
              <a:t>Designed to reduce single-use waste by encouraging reusable cups and refill systems.</a:t>
            </a:r>
          </a:p>
          <a:p>
            <a:r>
              <a:rPr lang="en-GB" sz="1400" dirty="0"/>
              <a:t>Aligned with sustainable entrepreneurship principles, which emphasise reducing environmental impact while creating economic value (Cohen &amp; Winn, 2007).</a:t>
            </a:r>
          </a:p>
          <a:p>
            <a:pPr marL="0" indent="0">
              <a:buNone/>
            </a:pPr>
            <a:r>
              <a:rPr lang="en-GB" sz="1400" b="1" dirty="0"/>
              <a:t>Market Opportunity</a:t>
            </a:r>
            <a:endParaRPr lang="en-GB" sz="1400" dirty="0"/>
          </a:p>
          <a:p>
            <a:r>
              <a:rPr lang="en-GB" sz="1400" dirty="0"/>
              <a:t>The UK remains a high-consumption coffee market, with demand resilient even during economic fluctuations (</a:t>
            </a:r>
            <a:r>
              <a:rPr lang="en-GB" sz="1400" i="1" dirty="0"/>
              <a:t>British Coffee Association</a:t>
            </a:r>
            <a:r>
              <a:rPr lang="en-GB" sz="1400" dirty="0"/>
              <a:t>, n.d.).</a:t>
            </a:r>
          </a:p>
          <a:p>
            <a:r>
              <a:rPr lang="en-GB" sz="1400" dirty="0"/>
              <a:t>Consumer expectations increasingly favour ethical and environmentally responsible products (White, Habib &amp; Hardisty, 2019).</a:t>
            </a:r>
          </a:p>
          <a:p>
            <a:r>
              <a:rPr lang="en-GB" sz="1400" dirty="0"/>
              <a:t>Birmingham city centre provides strong footfall, supported by commuters, students, and event attendees—ideal for kiosk-based retail.</a:t>
            </a:r>
          </a:p>
          <a:p>
            <a:pPr marL="0" indent="0">
              <a:buNone/>
            </a:pPr>
            <a:r>
              <a:rPr lang="en-GB" sz="1400" b="1" dirty="0"/>
              <a:t>Unique Selling Proposition (USP)</a:t>
            </a:r>
            <a:endParaRPr lang="en-GB" sz="1400" dirty="0"/>
          </a:p>
          <a:p>
            <a:r>
              <a:rPr lang="en-GB" sz="1400" dirty="0"/>
              <a:t>Combines convenience, sustainability, and affordability in one service model.</a:t>
            </a:r>
          </a:p>
          <a:p>
            <a:r>
              <a:rPr lang="en-GB" sz="1400" dirty="0"/>
              <a:t>Zero-waste focus differentiates </a:t>
            </a:r>
            <a:r>
              <a:rPr lang="en-GB" sz="1400" dirty="0" err="1"/>
              <a:t>EcoBrew</a:t>
            </a:r>
            <a:r>
              <a:rPr lang="en-GB" sz="1400" dirty="0"/>
              <a:t> from traditional coffee outlets, aligning with circular economy principles (</a:t>
            </a:r>
            <a:r>
              <a:rPr lang="en-GB" sz="1400" dirty="0" err="1"/>
              <a:t>Geissdoerfer</a:t>
            </a:r>
            <a:r>
              <a:rPr lang="en-GB" sz="1400" dirty="0"/>
              <a:t> et al., 2017).</a:t>
            </a:r>
          </a:p>
          <a:p>
            <a:r>
              <a:rPr lang="en-GB" sz="1400" dirty="0"/>
              <a:t>Digital ordering and QR-based loyalty system enhance customer experience and operational efficiency.</a:t>
            </a:r>
          </a:p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641888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A15DEC-9C3A-77ED-161D-502288994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/>
              <a:t>Why Birmingham?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DAF02E9-ED7A-F533-78B2-6FEB580EB6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759961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4614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A00D7F-E9BC-D896-EC26-21B20107D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GB" sz="4000"/>
              <a:t>Legal Format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D7FC67-3584-AD68-623A-004E4BE281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653" r="42501" b="-1"/>
          <a:stretch>
            <a:fillRect/>
          </a:stretch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8" name="Rectangle 1">
            <a:extLst>
              <a:ext uri="{FF2B5EF4-FFF2-40B4-BE49-F238E27FC236}">
                <a16:creationId xmlns:a16="http://schemas.microsoft.com/office/drawing/2014/main" id="{994E066F-6878-4D78-D7D0-5413108BF4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6579970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31675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C2ADBA-6BEA-70C2-8CB3-497F07832A0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537" b="2046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B09629-1FB2-DA68-9825-7F2943900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Management Structure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72341DF9-35E4-0593-0615-7B3F0CCE38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75736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84266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9EB3D-71B8-D656-D4DB-9964CDCAC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PESTEL Analysis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DF5B926-1E38-6D73-FDF8-0A060CD150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2318118"/>
              </p:ext>
            </p:extLst>
          </p:nvPr>
        </p:nvGraphicFramePr>
        <p:xfrm>
          <a:off x="1002082" y="1690688"/>
          <a:ext cx="10146081" cy="448627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382027">
                  <a:extLst>
                    <a:ext uri="{9D8B030D-6E8A-4147-A177-3AD203B41FA5}">
                      <a16:colId xmlns:a16="http://schemas.microsoft.com/office/drawing/2014/main" val="2094939119"/>
                    </a:ext>
                  </a:extLst>
                </a:gridCol>
                <a:gridCol w="3382027">
                  <a:extLst>
                    <a:ext uri="{9D8B030D-6E8A-4147-A177-3AD203B41FA5}">
                      <a16:colId xmlns:a16="http://schemas.microsoft.com/office/drawing/2014/main" val="2122104177"/>
                    </a:ext>
                  </a:extLst>
                </a:gridCol>
                <a:gridCol w="3382027">
                  <a:extLst>
                    <a:ext uri="{9D8B030D-6E8A-4147-A177-3AD203B41FA5}">
                      <a16:colId xmlns:a16="http://schemas.microsoft.com/office/drawing/2014/main" val="3660221768"/>
                    </a:ext>
                  </a:extLst>
                </a:gridCol>
              </a:tblGrid>
              <a:tr h="2803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Factor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Key Point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Relevance to EcoBrew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390644521"/>
                  </a:ext>
                </a:extLst>
              </a:tr>
              <a:tr h="7009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Political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sz="1300" dirty="0"/>
                        <a:t>UK start-up support </a:t>
                      </a:r>
                      <a:r>
                        <a:rPr lang="fr-FR" sz="1300" dirty="0" err="1"/>
                        <a:t>schemes</a:t>
                      </a:r>
                      <a:r>
                        <a:rPr lang="fr-FR" sz="1300" dirty="0"/>
                        <a:t> encourage </a:t>
                      </a:r>
                      <a:r>
                        <a:rPr lang="fr-FR" sz="1300" dirty="0" err="1"/>
                        <a:t>entrepreneurship</a:t>
                      </a:r>
                      <a:r>
                        <a:rPr lang="fr-FR" sz="1300" dirty="0"/>
                        <a:t> (Centre for Entrepreneurs, 2023).</a:t>
                      </a: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/>
                        <a:t>Access to Start-Up Loans and local SME programmes.</a:t>
                      </a:r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134637108"/>
                  </a:ext>
                </a:extLst>
              </a:tr>
              <a:tr h="4906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Economic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Coffee demand remains stable even during inflation (ONS, 2025).</a:t>
                      </a: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/>
                        <a:t>Strong and resilient customer base.</a:t>
                      </a:r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4118194544"/>
                  </a:ext>
                </a:extLst>
              </a:tr>
              <a:tr h="7009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Social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/>
                        <a:t>Consumers increasingly prefer ethical, sustainable products (White et al., 2019).</a:t>
                      </a: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High demand for zero-waste coffee options.</a:t>
                      </a:r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1945652169"/>
                  </a:ext>
                </a:extLst>
              </a:tr>
              <a:tr h="7009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Technological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/>
                        <a:t>Widespread smartphone adoption drives mobile ordering (Ofcom, 2024).</a:t>
                      </a: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Supports digital loyalty and QR-based ordering.</a:t>
                      </a:r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3152664724"/>
                  </a:ext>
                </a:extLst>
              </a:tr>
              <a:tr h="9112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Environmental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/>
                        <a:t>UK’s Net Zero goals promote low-waste business models (Department for Energy Security &amp; Net Zero, 2024).</a:t>
                      </a: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Aligns with </a:t>
                      </a:r>
                      <a:r>
                        <a:rPr lang="en-GB" sz="1300" dirty="0" err="1"/>
                        <a:t>EcoBrew’s</a:t>
                      </a:r>
                      <a:r>
                        <a:rPr lang="en-GB" sz="1300" dirty="0"/>
                        <a:t> sustainability mission.</a:t>
                      </a:r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893878304"/>
                  </a:ext>
                </a:extLst>
              </a:tr>
              <a:tr h="7009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/>
                        <a:t>Legal</a:t>
                      </a:r>
                      <a:endParaRPr lang="en-GB" sz="1300"/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/>
                        <a:t>Must comply with UK food safety and allergen laws (Food Standards Agency, 2023).</a:t>
                      </a: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Ensures safe operations and regulatory compliance.</a:t>
                      </a:r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10330226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993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7E17CE-78A3-AAA6-0AC5-9BF587A43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4600" dirty="0"/>
              <a:t>Marketing Strategy: Product &amp; Price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169B2-E3F3-4217-9743-DF80C3B90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200" b="1" dirty="0"/>
              <a:t>Product Strategy</a:t>
            </a:r>
          </a:p>
          <a:p>
            <a:r>
              <a:rPr lang="en-GB" sz="1200" dirty="0"/>
              <a:t>Premium coffee, tea, and refillable beans sourced ethically.</a:t>
            </a:r>
          </a:p>
          <a:p>
            <a:r>
              <a:rPr lang="en-GB" sz="1200" dirty="0"/>
              <a:t>Zero-waste concept using reusable cups and refill stations.</a:t>
            </a:r>
          </a:p>
          <a:p>
            <a:r>
              <a:rPr lang="en-GB" sz="1200" dirty="0"/>
              <a:t>Sustainable products are strongly preferred by modern consumers (White et al., 2019).</a:t>
            </a:r>
          </a:p>
          <a:p>
            <a:r>
              <a:rPr lang="en-GB" sz="1200" dirty="0"/>
              <a:t>Local pastries strengthen community connection and freshness perception.</a:t>
            </a:r>
          </a:p>
          <a:p>
            <a:pPr marL="0" indent="0">
              <a:buNone/>
            </a:pPr>
            <a:r>
              <a:rPr lang="en-GB" sz="1200" b="1" dirty="0"/>
              <a:t>Price Strategy</a:t>
            </a:r>
          </a:p>
          <a:p>
            <a:r>
              <a:rPr lang="en-GB" sz="1200" dirty="0"/>
              <a:t>Mid-market pricing (£2.70–£3.50) to balance quality and affordability.</a:t>
            </a:r>
          </a:p>
          <a:p>
            <a:r>
              <a:rPr lang="en-GB" sz="1200" dirty="0"/>
              <a:t>Discounts for reusable-cup users to encourage sustainable behaviour.</a:t>
            </a:r>
          </a:p>
          <a:p>
            <a:r>
              <a:rPr lang="en-GB" sz="1200" dirty="0"/>
              <a:t>Value-based pricing builds trust and supports customer loyalty (Kotler et al., 2022).</a:t>
            </a:r>
          </a:p>
          <a:p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F0E8D9-7657-223D-F412-1DE34D8AE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58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E59325-E435-17E3-C4F4-5FB02A710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4600"/>
              <a:t>Marketing Strategy: Place &amp; Promotion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75AAF-C6C2-7DEF-0512-A159A63AA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200" b="1"/>
              <a:t>Place Strategy</a:t>
            </a:r>
          </a:p>
          <a:p>
            <a:r>
              <a:rPr lang="en-GB" sz="1200"/>
              <a:t>Located in Birmingham city centre for maximum footfall.</a:t>
            </a:r>
          </a:p>
          <a:p>
            <a:r>
              <a:rPr lang="en-GB" sz="1200"/>
              <a:t>Targets commuters, students, and office workers—segments proven to drive daily coffee demand (Teller, Wood &amp; Floh, 2016).</a:t>
            </a:r>
          </a:p>
          <a:p>
            <a:r>
              <a:rPr lang="en-GB" sz="1200"/>
              <a:t>Mobile pop-up stands allow expansion at events, festivals, and markets.</a:t>
            </a:r>
          </a:p>
          <a:p>
            <a:pPr marL="0" indent="0">
              <a:buNone/>
            </a:pPr>
            <a:r>
              <a:rPr lang="en-GB" sz="1200" b="1"/>
              <a:t>Promotion Strategy</a:t>
            </a:r>
          </a:p>
          <a:p>
            <a:r>
              <a:rPr lang="en-GB" sz="1200"/>
              <a:t>Strong digital marketing using Instagram, TikTok, and Facebook.</a:t>
            </a:r>
          </a:p>
          <a:p>
            <a:r>
              <a:rPr lang="en-GB" sz="1200"/>
              <a:t>User-generated content increases brand authenticity and engagement (Ashley &amp; Tuten, 2015).</a:t>
            </a:r>
          </a:p>
          <a:p>
            <a:r>
              <a:rPr lang="en-GB" sz="1200"/>
              <a:t>QR-code loyalty programme rewards repeat customers and increases retention.</a:t>
            </a:r>
          </a:p>
          <a:p>
            <a:r>
              <a:rPr lang="en-GB" sz="1200"/>
              <a:t>Social media essential for reaching younger, sustainability-oriented audiences (Ofcom, 2024).</a:t>
            </a:r>
          </a:p>
          <a:p>
            <a:endParaRPr lang="en-GB" sz="1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5BD86-3FF2-8BE8-4CE0-8CDFE339C3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255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D3D0C5-4208-B561-63DC-3C7B5685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Funding Requirements</a:t>
            </a:r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B5328D-8C97-E840-D680-819A3A5E1D5A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b="1" dirty="0"/>
              <a:t>Funding Source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b="1" dirty="0"/>
              <a:t>British Business Bank Start-Up Loan:</a:t>
            </a:r>
            <a:r>
              <a:rPr lang="en-US" sz="1900" dirty="0"/>
              <a:t> Up to £25,000 for new SMEs at fixed 6% interest commonly used by early-stage entrepreneurs (British Business Bank, 2025).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b="1" dirty="0"/>
              <a:t>Personal Savings Contribution:</a:t>
            </a:r>
            <a:r>
              <a:rPr lang="en-US" sz="1900" dirty="0"/>
              <a:t> £2,000 to demonstrate commitment and reduce loan dependency.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b="1" dirty="0"/>
              <a:t>Why This Structure Works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External financing combined with founder investment improves start-up stability and lender confidence (Robb &amp; Robinson, 2014).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3CF309A-A940-A7C9-9E56-921B7FEC7C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4395041"/>
              </p:ext>
            </p:extLst>
          </p:nvPr>
        </p:nvGraphicFramePr>
        <p:xfrm>
          <a:off x="6099048" y="1022224"/>
          <a:ext cx="5458969" cy="481355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93499">
                  <a:extLst>
                    <a:ext uri="{9D8B030D-6E8A-4147-A177-3AD203B41FA5}">
                      <a16:colId xmlns:a16="http://schemas.microsoft.com/office/drawing/2014/main" val="1015264640"/>
                    </a:ext>
                  </a:extLst>
                </a:gridCol>
                <a:gridCol w="1350799">
                  <a:extLst>
                    <a:ext uri="{9D8B030D-6E8A-4147-A177-3AD203B41FA5}">
                      <a16:colId xmlns:a16="http://schemas.microsoft.com/office/drawing/2014/main" val="488503623"/>
                    </a:ext>
                  </a:extLst>
                </a:gridCol>
                <a:gridCol w="2114671">
                  <a:extLst>
                    <a:ext uri="{9D8B030D-6E8A-4147-A177-3AD203B41FA5}">
                      <a16:colId xmlns:a16="http://schemas.microsoft.com/office/drawing/2014/main" val="1488859030"/>
                    </a:ext>
                  </a:extLst>
                </a:gridCol>
              </a:tblGrid>
              <a:tr h="3591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Cost Category</a:t>
                      </a:r>
                      <a:endParaRPr lang="en-GB" sz="1600"/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Amount (£)</a:t>
                      </a:r>
                      <a:endParaRPr lang="en-GB" sz="1600"/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Purpose</a:t>
                      </a:r>
                      <a:endParaRPr lang="en-GB" sz="1600"/>
                    </a:p>
                  </a:txBody>
                  <a:tcPr marL="81184" marR="81184" marT="40592" marB="40592" anchor="ctr"/>
                </a:tc>
                <a:extLst>
                  <a:ext uri="{0D108BD9-81ED-4DB2-BD59-A6C34878D82A}">
                    <a16:rowId xmlns:a16="http://schemas.microsoft.com/office/drawing/2014/main" val="3330898857"/>
                  </a:ext>
                </a:extLst>
              </a:tr>
              <a:tr h="10842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Kiosk &amp; Equipment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6,000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/>
                        <a:t>Coffee machines, kiosk build, energy-efficient tools</a:t>
                      </a:r>
                    </a:p>
                  </a:txBody>
                  <a:tcPr marL="81184" marR="81184" marT="40592" marB="40592" anchor="ctr"/>
                </a:tc>
                <a:extLst>
                  <a:ext uri="{0D108BD9-81ED-4DB2-BD59-A6C34878D82A}">
                    <a16:rowId xmlns:a16="http://schemas.microsoft.com/office/drawing/2014/main" val="1043490347"/>
                  </a:ext>
                </a:extLst>
              </a:tr>
              <a:tr h="842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Inventory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1,800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/>
                        <a:t>Coffee beans, teas, pastries, packaging</a:t>
                      </a:r>
                    </a:p>
                  </a:txBody>
                  <a:tcPr marL="81184" marR="81184" marT="40592" marB="40592" anchor="ctr"/>
                </a:tc>
                <a:extLst>
                  <a:ext uri="{0D108BD9-81ED-4DB2-BD59-A6C34878D82A}">
                    <a16:rowId xmlns:a16="http://schemas.microsoft.com/office/drawing/2014/main" val="3657681177"/>
                  </a:ext>
                </a:extLst>
              </a:tr>
              <a:tr h="842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Rent, Licences &amp; Insurance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3,200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/>
                        <a:t>Legal setup, permits, basic insurance</a:t>
                      </a:r>
                    </a:p>
                  </a:txBody>
                  <a:tcPr marL="81184" marR="81184" marT="40592" marB="40592" anchor="ctr"/>
                </a:tc>
                <a:extLst>
                  <a:ext uri="{0D108BD9-81ED-4DB2-BD59-A6C34878D82A}">
                    <a16:rowId xmlns:a16="http://schemas.microsoft.com/office/drawing/2014/main" val="2381560883"/>
                  </a:ext>
                </a:extLst>
              </a:tr>
              <a:tr h="842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Marketing &amp; Branding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500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/>
                        <a:t>Launch marketing + social media promotion</a:t>
                      </a:r>
                    </a:p>
                  </a:txBody>
                  <a:tcPr marL="81184" marR="81184" marT="40592" marB="40592" anchor="ctr"/>
                </a:tc>
                <a:extLst>
                  <a:ext uri="{0D108BD9-81ED-4DB2-BD59-A6C34878D82A}">
                    <a16:rowId xmlns:a16="http://schemas.microsoft.com/office/drawing/2014/main" val="269848656"/>
                  </a:ext>
                </a:extLst>
              </a:tr>
              <a:tr h="842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Working Capital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3,000</a:t>
                      </a:r>
                    </a:p>
                  </a:txBody>
                  <a:tcPr marL="81184" marR="81184" marT="40592" marB="40592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/>
                        <a:t>First two months’ operating expenses</a:t>
                      </a:r>
                    </a:p>
                  </a:txBody>
                  <a:tcPr marL="81184" marR="81184" marT="40592" marB="40592" anchor="ctr"/>
                </a:tc>
                <a:extLst>
                  <a:ext uri="{0D108BD9-81ED-4DB2-BD59-A6C34878D82A}">
                    <a16:rowId xmlns:a16="http://schemas.microsoft.com/office/drawing/2014/main" val="1734235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6768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28CCF8-6690-06B5-34EE-7C2F2DD74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/>
              <a:t>First-Month Cash Flow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11DC90-0088-C58A-DD85-464874B215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b="1" dirty="0"/>
              <a:t>Interpretation</a:t>
            </a:r>
          </a:p>
          <a:p>
            <a:r>
              <a:rPr lang="en-GB" sz="2400" dirty="0"/>
              <a:t>Early-stage start-ups often operate at a small loss during the first months due to initial investments (Barringer &amp; Ireland, 2020).</a:t>
            </a:r>
          </a:p>
          <a:p>
            <a:r>
              <a:rPr lang="en-GB" sz="2400" dirty="0"/>
              <a:t>Cash deficit covered through working capital reserve included in funding plan.</a:t>
            </a:r>
          </a:p>
          <a:p>
            <a:endParaRPr lang="en-US" sz="2200" dirty="0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BB39A062-5D86-2065-69E8-9D91DDC608A7}"/>
              </a:ext>
            </a:extLst>
          </p:cNvPr>
          <p:cNvGraphicFramePr>
            <a:graphicFrameLocks/>
          </p:cNvGraphicFramePr>
          <p:nvPr/>
        </p:nvGraphicFramePr>
        <p:xfrm>
          <a:off x="6099048" y="813019"/>
          <a:ext cx="5458968" cy="523196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660331">
                  <a:extLst>
                    <a:ext uri="{9D8B030D-6E8A-4147-A177-3AD203B41FA5}">
                      <a16:colId xmlns:a16="http://schemas.microsoft.com/office/drawing/2014/main" val="400440388"/>
                    </a:ext>
                  </a:extLst>
                </a:gridCol>
                <a:gridCol w="1798637">
                  <a:extLst>
                    <a:ext uri="{9D8B030D-6E8A-4147-A177-3AD203B41FA5}">
                      <a16:colId xmlns:a16="http://schemas.microsoft.com/office/drawing/2014/main" val="2797884082"/>
                    </a:ext>
                  </a:extLst>
                </a:gridCol>
              </a:tblGrid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Category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Amount (£)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4143793621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Income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10,160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4179444921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Expenses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2100"/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849061272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Equipment &amp; Kiosk Setup</a:t>
                      </a:r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5,500</a:t>
                      </a:r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2530187315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Rent, Utilities &amp; Insurance</a:t>
                      </a:r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1,900</a:t>
                      </a:r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1449721413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Stock &amp; Supplies</a:t>
                      </a:r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2,100</a:t>
                      </a:r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3250953346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Marketing &amp; Promotion</a:t>
                      </a:r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180</a:t>
                      </a:r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236740077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Wages (Part-time Staff)</a:t>
                      </a:r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1,000</a:t>
                      </a:r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3012971381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Miscellaneous/Contingency</a:t>
                      </a:r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/>
                        <a:t>300</a:t>
                      </a:r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3648232605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Total Expenses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10,980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2828794847"/>
                  </a:ext>
                </a:extLst>
              </a:tr>
              <a:tr h="4756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Net Cash Flow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100" b="1"/>
                        <a:t>–820</a:t>
                      </a:r>
                      <a:endParaRPr lang="en-GB" sz="2100"/>
                    </a:p>
                  </a:txBody>
                  <a:tcPr marL="108098" marR="108098" marT="54049" marB="54049" anchor="ctr"/>
                </a:tc>
                <a:extLst>
                  <a:ext uri="{0D108BD9-81ED-4DB2-BD59-A6C34878D82A}">
                    <a16:rowId xmlns:a16="http://schemas.microsoft.com/office/drawing/2014/main" val="1465255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0875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CC7D015-0DD8-420F-A568-AC4FEDC4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595556-C814-4F1F-B0E5-71812F38A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 descr="Espresso machine with earth coffee">
            <a:extLst>
              <a:ext uri="{FF2B5EF4-FFF2-40B4-BE49-F238E27FC236}">
                <a16:creationId xmlns:a16="http://schemas.microsoft.com/office/drawing/2014/main" id="{84504FDC-D16A-65E9-3229-38B168A81AD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5730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1BCF57-F2BC-2FDA-63EE-0342026AC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4155825" cy="55718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Risk Assessment &amp; Mitigation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8CA602D-0676-9EBA-508D-BA9F653FF2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186552" y="557189"/>
            <a:ext cx="6167246" cy="557189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Energy Cost Increases</a:t>
            </a:r>
            <a:endParaRPr kumimoji="0" lang="en-US" altLang="en-US" sz="1700" b="0" i="0" u="none" strike="noStrike" cap="none" normalizeH="0" baseline="0" dirty="0">
              <a:ln>
                <a:noFill/>
              </a:ln>
              <a:effectLst/>
              <a:highlight>
                <a:srgbClr val="FFFF00"/>
              </a:highlight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UK businesses have faced sharp rises in energy prices (ONS, 2025).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Mitigation: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 Use energy-efficient coffee machines; operate during peak footfall hours.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High Market Competition</a:t>
            </a:r>
            <a:endParaRPr kumimoji="0" lang="en-US" altLang="en-US" sz="1700" b="0" i="0" u="none" strike="noStrike" cap="none" normalizeH="0" baseline="0" dirty="0">
              <a:ln>
                <a:noFill/>
              </a:ln>
              <a:effectLst/>
              <a:highlight>
                <a:srgbClr val="FFFF00"/>
              </a:highlight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Coffee shops are a saturated market, requiring differentiation (Sirieix et al., 2013).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Mitigation: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 Zero-waste concept + ethical sourcing + </a:t>
            </a:r>
            <a:r>
              <a:rPr kumimoji="0" lang="en-US" altLang="en-US" sz="1700" b="0" i="0" u="none" strike="noStrike" cap="none" normalizeH="0" baseline="0" dirty="0" err="1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personalised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 customer service.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Variable Footfall</a:t>
            </a:r>
            <a:endParaRPr kumimoji="0" lang="en-US" altLang="en-US" sz="1700" b="0" i="0" u="none" strike="noStrike" cap="none" normalizeH="0" baseline="0" dirty="0">
              <a:ln>
                <a:noFill/>
              </a:ln>
              <a:effectLst/>
              <a:highlight>
                <a:srgbClr val="FFFF00"/>
              </a:highlight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Daily coffee sales fluctuate due to seasonality and events (Teller et al., 2016).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Mitigation: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 Mobile pop-ups at events; diversify locations.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Financial Liquidity Risk</a:t>
            </a:r>
            <a:endParaRPr kumimoji="0" lang="en-US" altLang="en-US" sz="1700" b="0" i="0" u="none" strike="noStrike" cap="none" normalizeH="0" baseline="0" dirty="0">
              <a:ln>
                <a:noFill/>
              </a:ln>
              <a:effectLst/>
              <a:highlight>
                <a:srgbClr val="FFFF00"/>
              </a:highlight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Early-stage ventures often struggle with cash flow stability (Robb &amp; Robinson, 2014).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1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Mitigation: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 Weekly cash flow monitoring; contingency funds included in budget.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7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6080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0B80AB5-04E5-2C2D-26E9-EF3A3DA3A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6000" cy="6858000"/>
          </a:xfrm>
          <a:prstGeom prst="rect">
            <a:avLst/>
          </a:prstGeom>
          <a:solidFill>
            <a:schemeClr val="bg1">
              <a:lumMod val="9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3FBEC5-E709-F5F5-060D-B120DE2A7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878" y="5014525"/>
            <a:ext cx="4572000" cy="1401183"/>
          </a:xfrm>
        </p:spPr>
        <p:txBody>
          <a:bodyPr anchor="t">
            <a:normAutofit/>
          </a:bodyPr>
          <a:lstStyle/>
          <a:p>
            <a:r>
              <a:rPr lang="en-GB" sz="3200"/>
              <a:t>Competitive Advantage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051AC9-A24C-015B-C7F1-9962B8274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5956" y="781878"/>
            <a:ext cx="3523235" cy="3523235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3656" y="474740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1EABB-1759-6F9D-7AC7-E0BF2237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1617" y="838200"/>
            <a:ext cx="4542183" cy="5315911"/>
          </a:xfrm>
        </p:spPr>
        <p:txBody>
          <a:bodyPr>
            <a:normAutofit/>
          </a:bodyPr>
          <a:lstStyle/>
          <a:p>
            <a:r>
              <a:rPr lang="en-GB" sz="1600" b="1" dirty="0"/>
              <a:t>Zero-Waste Business Model</a:t>
            </a:r>
            <a:endParaRPr lang="en-GB" sz="1600" dirty="0"/>
          </a:p>
          <a:p>
            <a:pPr lvl="1"/>
            <a:r>
              <a:rPr lang="en-GB" sz="1600" dirty="0"/>
              <a:t>Strongly aligns with consumer demand for sustainable and ethical products (White et al., 2019).</a:t>
            </a:r>
          </a:p>
          <a:p>
            <a:r>
              <a:rPr lang="en-GB" sz="1600" b="1" dirty="0"/>
              <a:t>Ethically Sourced, High-Quality Coffee</a:t>
            </a:r>
            <a:endParaRPr lang="en-GB" sz="1600" dirty="0"/>
          </a:p>
          <a:p>
            <a:pPr lvl="1"/>
            <a:r>
              <a:rPr lang="en-GB" sz="1600" dirty="0"/>
              <a:t>Ethical sourcing enhances brand trust and loyalty (Davies &amp; Gutsche, 2016).</a:t>
            </a:r>
          </a:p>
          <a:p>
            <a:r>
              <a:rPr lang="en-GB" sz="1600" b="1" dirty="0"/>
              <a:t>Digital Integration</a:t>
            </a:r>
            <a:endParaRPr lang="en-GB" sz="1600" dirty="0"/>
          </a:p>
          <a:p>
            <a:pPr lvl="1"/>
            <a:r>
              <a:rPr lang="en-GB" sz="1600" dirty="0"/>
              <a:t>Mobile ordering and QR loyalty systems improve convenience and customer retention (Pantano &amp; Gandini, 2017).</a:t>
            </a:r>
          </a:p>
          <a:p>
            <a:r>
              <a:rPr lang="en-GB" sz="1600" b="1" dirty="0"/>
              <a:t>Low Overhead Kiosk Format</a:t>
            </a:r>
            <a:endParaRPr lang="en-GB" sz="1600" dirty="0"/>
          </a:p>
          <a:p>
            <a:pPr lvl="1"/>
            <a:r>
              <a:rPr lang="en-GB" sz="1600" dirty="0"/>
              <a:t>Small-format retail is cost-efficient and adaptable, supporting growth and scalability (</a:t>
            </a:r>
            <a:r>
              <a:rPr lang="en-GB" sz="1600" dirty="0" err="1"/>
              <a:t>Sorescu</a:t>
            </a:r>
            <a:r>
              <a:rPr lang="en-GB" sz="1600" dirty="0"/>
              <a:t> et al., 2011).</a:t>
            </a:r>
          </a:p>
          <a:p>
            <a:r>
              <a:rPr lang="en-GB" sz="1600" b="1" dirty="0"/>
              <a:t>Pop-Up Expansion Model</a:t>
            </a:r>
            <a:endParaRPr lang="en-GB" sz="1600" dirty="0"/>
          </a:p>
          <a:p>
            <a:pPr lvl="1"/>
            <a:r>
              <a:rPr lang="en-GB" sz="1600" dirty="0"/>
              <a:t>Temporary retail formats increase visibility and reduce financial risk (</a:t>
            </a:r>
            <a:r>
              <a:rPr lang="en-GB" sz="1600" dirty="0" err="1"/>
              <a:t>Warnaby</a:t>
            </a:r>
            <a:r>
              <a:rPr lang="en-GB" sz="1600" dirty="0"/>
              <a:t> et al., 2020).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3450213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een and yellow layers">
            <a:extLst>
              <a:ext uri="{FF2B5EF4-FFF2-40B4-BE49-F238E27FC236}">
                <a16:creationId xmlns:a16="http://schemas.microsoft.com/office/drawing/2014/main" id="{CB209C03-E8A6-427C-2C0C-E6124D21CA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821" r="16674" b="-1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7FDA99-EFC9-7938-A157-414EE649C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9C031-8382-80F4-4E64-B9E908FCD1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GB" sz="1400" dirty="0" err="1"/>
              <a:t>EcoBrew</a:t>
            </a:r>
            <a:r>
              <a:rPr lang="en-GB" sz="1400" dirty="0"/>
              <a:t> Refill Bar presents a </a:t>
            </a:r>
            <a:r>
              <a:rPr lang="en-GB" sz="1400" b="1" dirty="0"/>
              <a:t>feasible and sustainable start-up</a:t>
            </a:r>
            <a:r>
              <a:rPr lang="en-GB" sz="1400" dirty="0"/>
              <a:t> aligned with UK market trends.</a:t>
            </a:r>
          </a:p>
          <a:p>
            <a:r>
              <a:rPr lang="en-GB" sz="1400" dirty="0"/>
              <a:t>The business leverages rising demand for ethical, low-waste consumption (White et al., 2019).</a:t>
            </a:r>
          </a:p>
          <a:p>
            <a:r>
              <a:rPr lang="en-GB" sz="1400" dirty="0"/>
              <a:t>A lean management model and kiosk format ensure </a:t>
            </a:r>
            <a:r>
              <a:rPr lang="en-GB" sz="1400" b="1" dirty="0"/>
              <a:t>cost efficiency and scalability</a:t>
            </a:r>
            <a:r>
              <a:rPr lang="en-GB" sz="1400" dirty="0"/>
              <a:t> (Barringer &amp; Ireland, 2020).</a:t>
            </a:r>
          </a:p>
          <a:p>
            <a:r>
              <a:rPr lang="en-GB" sz="1400" dirty="0"/>
              <a:t>Strong market fit supported by Birmingham’s high footfall and eco-aware consumer base.</a:t>
            </a:r>
          </a:p>
          <a:p>
            <a:r>
              <a:rPr lang="en-GB" sz="1400" dirty="0"/>
              <a:t>Strategic use of digital tools improves customer engagement and retention (Pantano &amp; Gandini, 2017).</a:t>
            </a:r>
          </a:p>
          <a:p>
            <a:r>
              <a:rPr lang="en-GB" sz="1400" dirty="0"/>
              <a:t>Overall, </a:t>
            </a:r>
            <a:r>
              <a:rPr lang="en-GB" sz="1400" dirty="0" err="1"/>
              <a:t>EcoBrew</a:t>
            </a:r>
            <a:r>
              <a:rPr lang="en-GB" sz="1400" dirty="0"/>
              <a:t> is well-positioned to grow as a </a:t>
            </a:r>
            <a:r>
              <a:rPr lang="en-GB" sz="1400" b="1" dirty="0"/>
              <a:t>competitive, responsible, and future-ready</a:t>
            </a:r>
            <a:r>
              <a:rPr lang="en-GB" sz="1400" dirty="0"/>
              <a:t> micro-enterprise.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714705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56AD21CA-472C-4EA1-A897-F639017AF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29A5F49-8CEE-44D2-A717-96965326A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A4758941-095E-4760-9F3E-0E9F079AA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9BA7B350-F1EB-47CD-8531-349F4BD68B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4444883-5C68-BA68-779A-806660A4A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Reference List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5FE506-AB9A-470B-89C8-008269966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5300" y="252484"/>
            <a:ext cx="6244113" cy="6244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9B4B8-1C85-0713-DE72-F8354722D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1584" y="540048"/>
            <a:ext cx="5652097" cy="5641293"/>
          </a:xfrm>
        </p:spPr>
        <p:txBody>
          <a:bodyPr anchor="ctr">
            <a:normAutofit/>
          </a:bodyPr>
          <a:lstStyle/>
          <a:p>
            <a:r>
              <a:rPr lang="en-GB" sz="700" dirty="0">
                <a:solidFill>
                  <a:schemeClr val="tx2"/>
                </a:solidFill>
              </a:rPr>
              <a:t>Ashley, C. &amp; Tuten, T. (2015) ‘Creative strategies in social media marketing’, </a:t>
            </a:r>
            <a:r>
              <a:rPr lang="en-GB" sz="700" i="1" dirty="0">
                <a:solidFill>
                  <a:schemeClr val="tx2"/>
                </a:solidFill>
              </a:rPr>
              <a:t>Journal of Business Research</a:t>
            </a:r>
            <a:r>
              <a:rPr lang="en-GB" sz="700" dirty="0">
                <a:solidFill>
                  <a:schemeClr val="tx2"/>
                </a:solidFill>
              </a:rPr>
              <a:t>, 68(1), pp. 175–183.</a:t>
            </a:r>
          </a:p>
          <a:p>
            <a:r>
              <a:rPr lang="en-GB" sz="700" dirty="0">
                <a:solidFill>
                  <a:schemeClr val="tx2"/>
                </a:solidFill>
              </a:rPr>
              <a:t>Barringer, B.R. &amp; Ireland, R.D. (2020) </a:t>
            </a:r>
            <a:r>
              <a:rPr lang="en-GB" sz="700" i="1" dirty="0">
                <a:solidFill>
                  <a:schemeClr val="tx2"/>
                </a:solidFill>
              </a:rPr>
              <a:t>Entrepreneurship: Successfully Launching New Ventures</a:t>
            </a:r>
            <a:r>
              <a:rPr lang="en-GB" sz="700" dirty="0">
                <a:solidFill>
                  <a:schemeClr val="tx2"/>
                </a:solidFill>
              </a:rPr>
              <a:t>. 6th </a:t>
            </a:r>
            <a:r>
              <a:rPr lang="en-GB" sz="700" dirty="0" err="1">
                <a:solidFill>
                  <a:schemeClr val="tx2"/>
                </a:solidFill>
              </a:rPr>
              <a:t>edn</a:t>
            </a:r>
            <a:r>
              <a:rPr lang="en-GB" sz="700" dirty="0">
                <a:solidFill>
                  <a:schemeClr val="tx2"/>
                </a:solidFill>
              </a:rPr>
              <a:t>. Pearson.</a:t>
            </a:r>
          </a:p>
          <a:p>
            <a:r>
              <a:rPr lang="en-GB" sz="700" dirty="0" err="1">
                <a:solidFill>
                  <a:schemeClr val="tx2"/>
                </a:solidFill>
              </a:rPr>
              <a:t>Bocken</a:t>
            </a:r>
            <a:r>
              <a:rPr lang="en-GB" sz="700" dirty="0">
                <a:solidFill>
                  <a:schemeClr val="tx2"/>
                </a:solidFill>
              </a:rPr>
              <a:t>, N.M.P., Short, S.W., Rana, P. &amp; Evans, S. (2014) ‘A literature and practice review to develop sustainable business model archetypes’, </a:t>
            </a:r>
            <a:r>
              <a:rPr lang="en-GB" sz="700" i="1" dirty="0">
                <a:solidFill>
                  <a:schemeClr val="tx2"/>
                </a:solidFill>
              </a:rPr>
              <a:t>Journal of Cleaner Production</a:t>
            </a:r>
            <a:r>
              <a:rPr lang="en-GB" sz="700" dirty="0">
                <a:solidFill>
                  <a:schemeClr val="tx2"/>
                </a:solidFill>
              </a:rPr>
              <a:t>, 65, pp. 42–56.</a:t>
            </a:r>
          </a:p>
          <a:p>
            <a:r>
              <a:rPr lang="en-GB" sz="700" dirty="0">
                <a:solidFill>
                  <a:schemeClr val="tx2"/>
                </a:solidFill>
              </a:rPr>
              <a:t>Burns, P. (2023) </a:t>
            </a:r>
            <a:r>
              <a:rPr lang="en-GB" sz="700" i="1" dirty="0">
                <a:solidFill>
                  <a:schemeClr val="tx2"/>
                </a:solidFill>
              </a:rPr>
              <a:t>New Venture Creation: A Framework for Entrepreneurial Start-ups</a:t>
            </a:r>
            <a:r>
              <a:rPr lang="en-GB" sz="700" dirty="0">
                <a:solidFill>
                  <a:schemeClr val="tx2"/>
                </a:solidFill>
              </a:rPr>
              <a:t>. 3rd </a:t>
            </a:r>
            <a:r>
              <a:rPr lang="en-GB" sz="700" dirty="0" err="1">
                <a:solidFill>
                  <a:schemeClr val="tx2"/>
                </a:solidFill>
              </a:rPr>
              <a:t>edn</a:t>
            </a:r>
            <a:r>
              <a:rPr lang="en-GB" sz="700" dirty="0">
                <a:solidFill>
                  <a:schemeClr val="tx2"/>
                </a:solidFill>
              </a:rPr>
              <a:t>. London: Palgrave Macmillan.</a:t>
            </a:r>
          </a:p>
          <a:p>
            <a:r>
              <a:rPr lang="en-GB" sz="700" dirty="0">
                <a:solidFill>
                  <a:schemeClr val="tx2"/>
                </a:solidFill>
              </a:rPr>
              <a:t>Cardon, M.S. &amp; Stevens, C.E. (2004) ‘Managing human resources in small organizations’, </a:t>
            </a:r>
            <a:r>
              <a:rPr lang="en-GB" sz="700" i="1" dirty="0">
                <a:solidFill>
                  <a:schemeClr val="tx2"/>
                </a:solidFill>
              </a:rPr>
              <a:t>Human Resource Management Review</a:t>
            </a:r>
            <a:r>
              <a:rPr lang="en-GB" sz="700" dirty="0">
                <a:solidFill>
                  <a:schemeClr val="tx2"/>
                </a:solidFill>
              </a:rPr>
              <a:t>, 14(3), pp. 295–323.</a:t>
            </a:r>
          </a:p>
          <a:p>
            <a:r>
              <a:rPr lang="en-GB" sz="700" dirty="0">
                <a:solidFill>
                  <a:schemeClr val="tx2"/>
                </a:solidFill>
              </a:rPr>
              <a:t>Cohen, B. &amp; Winn, M.I. (2007) ‘Market imperfections, opportunity and sustainable entrepreneurship’, </a:t>
            </a:r>
            <a:r>
              <a:rPr lang="en-GB" sz="700" i="1" dirty="0">
                <a:solidFill>
                  <a:schemeClr val="tx2"/>
                </a:solidFill>
              </a:rPr>
              <a:t>Journal of Business Venturing</a:t>
            </a:r>
            <a:r>
              <a:rPr lang="en-GB" sz="700" dirty="0">
                <a:solidFill>
                  <a:schemeClr val="tx2"/>
                </a:solidFill>
              </a:rPr>
              <a:t>, 22(1), pp. 29–49.</a:t>
            </a:r>
          </a:p>
          <a:p>
            <a:r>
              <a:rPr lang="en-GB" sz="700" dirty="0">
                <a:solidFill>
                  <a:schemeClr val="tx2"/>
                </a:solidFill>
              </a:rPr>
              <a:t>Davies, I.A. &amp; Gutsche, S. (2016) ‘Ethical consumer decision-making’, </a:t>
            </a:r>
            <a:r>
              <a:rPr lang="en-GB" sz="700" i="1" dirty="0">
                <a:solidFill>
                  <a:schemeClr val="tx2"/>
                </a:solidFill>
              </a:rPr>
              <a:t>Journal of Business Ethics</a:t>
            </a:r>
            <a:r>
              <a:rPr lang="en-GB" sz="700" dirty="0">
                <a:solidFill>
                  <a:schemeClr val="tx2"/>
                </a:solidFill>
              </a:rPr>
              <a:t>, 134(2), pp. 243–262.</a:t>
            </a:r>
          </a:p>
          <a:p>
            <a:r>
              <a:rPr lang="en-GB" sz="700" dirty="0" err="1">
                <a:solidFill>
                  <a:schemeClr val="tx2"/>
                </a:solidFill>
              </a:rPr>
              <a:t>Geissdoerfer</a:t>
            </a:r>
            <a:r>
              <a:rPr lang="en-GB" sz="700" dirty="0">
                <a:solidFill>
                  <a:schemeClr val="tx2"/>
                </a:solidFill>
              </a:rPr>
              <a:t>, M., </a:t>
            </a:r>
            <a:r>
              <a:rPr lang="en-GB" sz="700" dirty="0" err="1">
                <a:solidFill>
                  <a:schemeClr val="tx2"/>
                </a:solidFill>
              </a:rPr>
              <a:t>Savaget</a:t>
            </a:r>
            <a:r>
              <a:rPr lang="en-GB" sz="700" dirty="0">
                <a:solidFill>
                  <a:schemeClr val="tx2"/>
                </a:solidFill>
              </a:rPr>
              <a:t>, P., </a:t>
            </a:r>
            <a:r>
              <a:rPr lang="en-GB" sz="700" dirty="0" err="1">
                <a:solidFill>
                  <a:schemeClr val="tx2"/>
                </a:solidFill>
              </a:rPr>
              <a:t>Bocken</a:t>
            </a:r>
            <a:r>
              <a:rPr lang="en-GB" sz="700" dirty="0">
                <a:solidFill>
                  <a:schemeClr val="tx2"/>
                </a:solidFill>
              </a:rPr>
              <a:t>, N.M.P. &amp; </a:t>
            </a:r>
            <a:r>
              <a:rPr lang="en-GB" sz="700" dirty="0" err="1">
                <a:solidFill>
                  <a:schemeClr val="tx2"/>
                </a:solidFill>
              </a:rPr>
              <a:t>Hultink</a:t>
            </a:r>
            <a:r>
              <a:rPr lang="en-GB" sz="700" dirty="0">
                <a:solidFill>
                  <a:schemeClr val="tx2"/>
                </a:solidFill>
              </a:rPr>
              <a:t>, E.J. (2017) ‘The Circular Economy: A new sustainability paradigm?’, </a:t>
            </a:r>
            <a:r>
              <a:rPr lang="en-GB" sz="700" i="1" dirty="0">
                <a:solidFill>
                  <a:schemeClr val="tx2"/>
                </a:solidFill>
              </a:rPr>
              <a:t>Journal of Cleaner Production</a:t>
            </a:r>
            <a:r>
              <a:rPr lang="en-GB" sz="700" dirty="0">
                <a:solidFill>
                  <a:schemeClr val="tx2"/>
                </a:solidFill>
              </a:rPr>
              <a:t>, 143, pp. 757–768.</a:t>
            </a:r>
          </a:p>
          <a:p>
            <a:r>
              <a:rPr lang="en-GB" sz="700" dirty="0">
                <a:solidFill>
                  <a:schemeClr val="tx2"/>
                </a:solidFill>
              </a:rPr>
              <a:t>Kotler, P., Keller, K.L., Goodman, M. &amp; Hansen, T. (2022) </a:t>
            </a:r>
            <a:r>
              <a:rPr lang="en-GB" sz="700" i="1" dirty="0">
                <a:solidFill>
                  <a:schemeClr val="tx2"/>
                </a:solidFill>
              </a:rPr>
              <a:t>Marketing Management</a:t>
            </a:r>
            <a:r>
              <a:rPr lang="en-GB" sz="700" dirty="0">
                <a:solidFill>
                  <a:schemeClr val="tx2"/>
                </a:solidFill>
              </a:rPr>
              <a:t>. 5th European </a:t>
            </a:r>
            <a:r>
              <a:rPr lang="en-GB" sz="700" dirty="0" err="1">
                <a:solidFill>
                  <a:schemeClr val="tx2"/>
                </a:solidFill>
              </a:rPr>
              <a:t>edn</a:t>
            </a:r>
            <a:r>
              <a:rPr lang="en-GB" sz="700" dirty="0">
                <a:solidFill>
                  <a:schemeClr val="tx2"/>
                </a:solidFill>
              </a:rPr>
              <a:t>. Pearson.</a:t>
            </a:r>
          </a:p>
          <a:p>
            <a:r>
              <a:rPr lang="en-GB" sz="700" dirty="0">
                <a:solidFill>
                  <a:schemeClr val="tx2"/>
                </a:solidFill>
              </a:rPr>
              <a:t>Pantano, E. &amp; Gandini, A. (2017) ‘Exploring sociality mediated by innovative technologies in retail settings’, </a:t>
            </a:r>
            <a:r>
              <a:rPr lang="en-GB" sz="700" i="1" dirty="0">
                <a:solidFill>
                  <a:schemeClr val="tx2"/>
                </a:solidFill>
              </a:rPr>
              <a:t>Computers in Human </a:t>
            </a:r>
            <a:r>
              <a:rPr lang="en-GB" sz="700" i="1" dirty="0" err="1">
                <a:solidFill>
                  <a:schemeClr val="tx2"/>
                </a:solidFill>
              </a:rPr>
              <a:t>Behavior</a:t>
            </a:r>
            <a:r>
              <a:rPr lang="en-GB" sz="700" dirty="0">
                <a:solidFill>
                  <a:schemeClr val="tx2"/>
                </a:solidFill>
              </a:rPr>
              <a:t>, 77, pp. 367–373.</a:t>
            </a:r>
          </a:p>
          <a:p>
            <a:r>
              <a:rPr lang="en-GB" sz="700" dirty="0">
                <a:solidFill>
                  <a:schemeClr val="tx2"/>
                </a:solidFill>
              </a:rPr>
              <a:t>Robb, A.M. &amp; Robinson, D.T. (2014) ‘The capital structure decisions of new firms’, </a:t>
            </a:r>
            <a:r>
              <a:rPr lang="en-GB" sz="700" i="1" dirty="0">
                <a:solidFill>
                  <a:schemeClr val="tx2"/>
                </a:solidFill>
              </a:rPr>
              <a:t>The Review of Financial Studies</a:t>
            </a:r>
            <a:r>
              <a:rPr lang="en-GB" sz="700" dirty="0">
                <a:solidFill>
                  <a:schemeClr val="tx2"/>
                </a:solidFill>
              </a:rPr>
              <a:t>, 27(1), pp. 153–179.</a:t>
            </a:r>
          </a:p>
          <a:p>
            <a:r>
              <a:rPr lang="en-GB" sz="700" dirty="0">
                <a:solidFill>
                  <a:schemeClr val="tx2"/>
                </a:solidFill>
              </a:rPr>
              <a:t>Sirieix, L., Kledal, P.R. &amp; </a:t>
            </a:r>
            <a:r>
              <a:rPr lang="en-GB" sz="700" dirty="0" err="1">
                <a:solidFill>
                  <a:schemeClr val="tx2"/>
                </a:solidFill>
              </a:rPr>
              <a:t>Sulitang</a:t>
            </a:r>
            <a:r>
              <a:rPr lang="en-GB" sz="700" dirty="0">
                <a:solidFill>
                  <a:schemeClr val="tx2"/>
                </a:solidFill>
              </a:rPr>
              <a:t>, T. (2013) ‘Organic food consumers’ trade-offs’, </a:t>
            </a:r>
            <a:r>
              <a:rPr lang="en-GB" sz="700" i="1" dirty="0">
                <a:solidFill>
                  <a:schemeClr val="tx2"/>
                </a:solidFill>
              </a:rPr>
              <a:t>Food Quality and Preference</a:t>
            </a:r>
            <a:r>
              <a:rPr lang="en-GB" sz="700" dirty="0">
                <a:solidFill>
                  <a:schemeClr val="tx2"/>
                </a:solidFill>
              </a:rPr>
              <a:t>, 28(1), pp. 1–7.</a:t>
            </a:r>
          </a:p>
          <a:p>
            <a:r>
              <a:rPr lang="en-GB" sz="700" dirty="0" err="1">
                <a:solidFill>
                  <a:schemeClr val="tx2"/>
                </a:solidFill>
              </a:rPr>
              <a:t>Sorescu</a:t>
            </a:r>
            <a:r>
              <a:rPr lang="en-GB" sz="700" dirty="0">
                <a:solidFill>
                  <a:schemeClr val="tx2"/>
                </a:solidFill>
              </a:rPr>
              <a:t>, A. et al. (2011) ‘Innovations in retail business models’, </a:t>
            </a:r>
            <a:r>
              <a:rPr lang="en-GB" sz="700" i="1" dirty="0">
                <a:solidFill>
                  <a:schemeClr val="tx2"/>
                </a:solidFill>
              </a:rPr>
              <a:t>Journal of Retailing</a:t>
            </a:r>
            <a:r>
              <a:rPr lang="en-GB" sz="700" dirty="0">
                <a:solidFill>
                  <a:schemeClr val="tx2"/>
                </a:solidFill>
              </a:rPr>
              <a:t>, 87, pp. S3–S16.</a:t>
            </a:r>
          </a:p>
          <a:p>
            <a:r>
              <a:rPr lang="en-GB" sz="700" dirty="0">
                <a:solidFill>
                  <a:schemeClr val="tx2"/>
                </a:solidFill>
              </a:rPr>
              <a:t>Teller, C., Wood, S. &amp; </a:t>
            </a:r>
            <a:r>
              <a:rPr lang="en-GB" sz="700" dirty="0" err="1">
                <a:solidFill>
                  <a:schemeClr val="tx2"/>
                </a:solidFill>
              </a:rPr>
              <a:t>Floh</a:t>
            </a:r>
            <a:r>
              <a:rPr lang="en-GB" sz="700" dirty="0">
                <a:solidFill>
                  <a:schemeClr val="tx2"/>
                </a:solidFill>
              </a:rPr>
              <a:t>, A. (2016) ‘Adaptive resilience in retail agglomerations’, </a:t>
            </a:r>
            <a:r>
              <a:rPr lang="en-GB" sz="700" i="1" dirty="0">
                <a:solidFill>
                  <a:schemeClr val="tx2"/>
                </a:solidFill>
              </a:rPr>
              <a:t>Journal of Retailing and Consumer Services</a:t>
            </a:r>
            <a:r>
              <a:rPr lang="en-GB" sz="700" dirty="0">
                <a:solidFill>
                  <a:schemeClr val="tx2"/>
                </a:solidFill>
              </a:rPr>
              <a:t>, 28, pp. 185–193.</a:t>
            </a:r>
          </a:p>
          <a:p>
            <a:r>
              <a:rPr lang="en-GB" sz="700" dirty="0" err="1">
                <a:solidFill>
                  <a:schemeClr val="tx2"/>
                </a:solidFill>
              </a:rPr>
              <a:t>Warnaby</a:t>
            </a:r>
            <a:r>
              <a:rPr lang="en-GB" sz="700" dirty="0">
                <a:solidFill>
                  <a:schemeClr val="tx2"/>
                </a:solidFill>
              </a:rPr>
              <a:t>, G., Dennis, C. &amp; Walsh, S. (2020) ‘Pop-up retailing’, </a:t>
            </a:r>
            <a:r>
              <a:rPr lang="en-GB" sz="700" i="1" dirty="0">
                <a:solidFill>
                  <a:schemeClr val="tx2"/>
                </a:solidFill>
              </a:rPr>
              <a:t>Journal of Retailing and Consumer Services</a:t>
            </a:r>
            <a:r>
              <a:rPr lang="en-GB" sz="700" dirty="0">
                <a:solidFill>
                  <a:schemeClr val="tx2"/>
                </a:solidFill>
              </a:rPr>
              <a:t>, 52, 101923.</a:t>
            </a:r>
          </a:p>
          <a:p>
            <a:r>
              <a:rPr lang="en-GB" sz="700" dirty="0">
                <a:solidFill>
                  <a:schemeClr val="tx2"/>
                </a:solidFill>
              </a:rPr>
              <a:t>White, K., Habib, R. &amp; Hardisty, D.J. (2019) ‘How to SHIFT consumer behaviours to be more sustainable’, </a:t>
            </a:r>
            <a:r>
              <a:rPr lang="en-GB" sz="700" i="1" dirty="0">
                <a:solidFill>
                  <a:schemeClr val="tx2"/>
                </a:solidFill>
              </a:rPr>
              <a:t>Journal of Marketing</a:t>
            </a:r>
            <a:r>
              <a:rPr lang="en-GB" sz="700" dirty="0">
                <a:solidFill>
                  <a:schemeClr val="tx2"/>
                </a:solidFill>
              </a:rPr>
              <a:t>, 83(3), pp. 22–49.</a:t>
            </a:r>
          </a:p>
          <a:p>
            <a:endParaRPr lang="en-GB" sz="7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321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chalkboard with a message on it&#10;&#10;AI-generated content may be incorrect.">
            <a:extLst>
              <a:ext uri="{FF2B5EF4-FFF2-40B4-BE49-F238E27FC236}">
                <a16:creationId xmlns:a16="http://schemas.microsoft.com/office/drawing/2014/main" id="{4762F775-655A-E513-0277-6D3ECE7697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404CEE8-DCE8-1524-08A1-3D574360D96A}"/>
              </a:ext>
            </a:extLst>
          </p:cNvPr>
          <p:cNvSpPr txBox="1"/>
          <p:nvPr/>
        </p:nvSpPr>
        <p:spPr>
          <a:xfrm>
            <a:off x="9759924" y="6657945"/>
            <a:ext cx="243207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picpedia.org/chalkboard/t/thank-you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106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2021</Words>
  <Application>Microsoft Office PowerPoint</Application>
  <PresentationFormat>Ecran lat</PresentationFormat>
  <Paragraphs>182</Paragraphs>
  <Slides>16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16</vt:i4>
      </vt:variant>
    </vt:vector>
  </HeadingPairs>
  <TitlesOfParts>
    <vt:vector size="17" baseType="lpstr">
      <vt:lpstr>Office Theme</vt:lpstr>
      <vt:lpstr>CertHE Business Skills for the Workplace</vt:lpstr>
      <vt:lpstr>Introduction</vt:lpstr>
      <vt:lpstr>Overview of the Business Idea</vt:lpstr>
      <vt:lpstr>Why Birmingham?</vt:lpstr>
      <vt:lpstr>Legal Format</vt:lpstr>
      <vt:lpstr>Management Structure</vt:lpstr>
      <vt:lpstr>PESTEL Analysis</vt:lpstr>
      <vt:lpstr>Marketing Strategy: Product &amp; Price</vt:lpstr>
      <vt:lpstr>Marketing Strategy: Place &amp; Promotion</vt:lpstr>
      <vt:lpstr>Funding Requirements</vt:lpstr>
      <vt:lpstr>First-Month Cash Flow</vt:lpstr>
      <vt:lpstr>Risk Assessment &amp; Mitigation</vt:lpstr>
      <vt:lpstr>Competitive Advantage</vt:lpstr>
      <vt:lpstr>Conclusion</vt:lpstr>
      <vt:lpstr>Reference List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CertHE Business Skills for the Workplace</dc:title>
  <dc:creator>TEECOOD</dc:creator>
  <cp:lastModifiedBy>Izabela Chiriac</cp:lastModifiedBy>
  <cp:revision>4</cp:revision>
  <dcterms:created xsi:type="dcterms:W3CDTF">2025-11-15T17:18:56Z</dcterms:created>
  <dcterms:modified xsi:type="dcterms:W3CDTF">2025-11-16T08:45:06Z</dcterms:modified>
</cp:coreProperties>
</file>