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57" r:id="rId5"/>
    <p:sldId id="282"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80" r:id="rId19"/>
    <p:sldId id="27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890D75-7CAA-4979-B672-F54D8214825A}" v="9" dt="2025-11-13T20:00:18.2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90" autoAdjust="0"/>
    <p:restoredTop sz="94660"/>
  </p:normalViewPr>
  <p:slideViewPr>
    <p:cSldViewPr snapToGrid="0">
      <p:cViewPr>
        <p:scale>
          <a:sx n="69" d="100"/>
          <a:sy n="69" d="100"/>
        </p:scale>
        <p:origin x="568"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ta Traore (2426169)" userId="0dad99db-94e2-4f40-b485-8536a4dfeaed" providerId="ADAL" clId="{246B726F-83C4-4C9F-A57E-5B1CDD6C4691}"/>
    <pc:docChg chg="custSel addSld modSld">
      <pc:chgData name="Aminata Traore (2426169)" userId="0dad99db-94e2-4f40-b485-8536a4dfeaed" providerId="ADAL" clId="{246B726F-83C4-4C9F-A57E-5B1CDD6C4691}" dt="2025-11-13T19:56:23.632" v="156" actId="27636"/>
      <pc:docMkLst>
        <pc:docMk/>
      </pc:docMkLst>
      <pc:sldChg chg="modSp mod">
        <pc:chgData name="Aminata Traore (2426169)" userId="0dad99db-94e2-4f40-b485-8536a4dfeaed" providerId="ADAL" clId="{246B726F-83C4-4C9F-A57E-5B1CDD6C4691}" dt="2025-11-05T16:21:57.815" v="150" actId="20577"/>
        <pc:sldMkLst>
          <pc:docMk/>
          <pc:sldMk cId="0" sldId="257"/>
        </pc:sldMkLst>
        <pc:spChg chg="mod">
          <ac:chgData name="Aminata Traore (2426169)" userId="0dad99db-94e2-4f40-b485-8536a4dfeaed" providerId="ADAL" clId="{246B726F-83C4-4C9F-A57E-5B1CDD6C4691}" dt="2025-11-05T16:21:57.815" v="150" actId="20577"/>
          <ac:spMkLst>
            <pc:docMk/>
            <pc:sldMk cId="0" sldId="257"/>
            <ac:spMk id="1048603" creationId="{00000000-0000-0000-0000-000000000000}"/>
          </ac:spMkLst>
        </pc:spChg>
      </pc:sldChg>
      <pc:sldChg chg="modSp mod">
        <pc:chgData name="Aminata Traore (2426169)" userId="0dad99db-94e2-4f40-b485-8536a4dfeaed" providerId="ADAL" clId="{246B726F-83C4-4C9F-A57E-5B1CDD6C4691}" dt="2025-11-13T19:56:23.600" v="154" actId="27636"/>
        <pc:sldMkLst>
          <pc:docMk/>
          <pc:sldMk cId="0" sldId="259"/>
        </pc:sldMkLst>
        <pc:spChg chg="mod">
          <ac:chgData name="Aminata Traore (2426169)" userId="0dad99db-94e2-4f40-b485-8536a4dfeaed" providerId="ADAL" clId="{246B726F-83C4-4C9F-A57E-5B1CDD6C4691}" dt="2025-11-13T19:56:23.600" v="154" actId="27636"/>
          <ac:spMkLst>
            <pc:docMk/>
            <pc:sldMk cId="0" sldId="259"/>
            <ac:spMk id="1048619" creationId="{00000000-0000-0000-0000-000000000000}"/>
          </ac:spMkLst>
        </pc:spChg>
      </pc:sldChg>
      <pc:sldChg chg="modSp mod">
        <pc:chgData name="Aminata Traore (2426169)" userId="0dad99db-94e2-4f40-b485-8536a4dfeaed" providerId="ADAL" clId="{246B726F-83C4-4C9F-A57E-5B1CDD6C4691}" dt="2025-11-05T14:24:01.230" v="23" actId="1038"/>
        <pc:sldMkLst>
          <pc:docMk/>
          <pc:sldMk cId="0" sldId="262"/>
        </pc:sldMkLst>
        <pc:spChg chg="mod">
          <ac:chgData name="Aminata Traore (2426169)" userId="0dad99db-94e2-4f40-b485-8536a4dfeaed" providerId="ADAL" clId="{246B726F-83C4-4C9F-A57E-5B1CDD6C4691}" dt="2025-11-05T14:24:01.230" v="23" actId="1038"/>
          <ac:spMkLst>
            <pc:docMk/>
            <pc:sldMk cId="0" sldId="262"/>
            <ac:spMk id="1048636" creationId="{00000000-0000-0000-0000-000000000000}"/>
          </ac:spMkLst>
        </pc:spChg>
      </pc:sldChg>
      <pc:sldChg chg="modSp mod">
        <pc:chgData name="Aminata Traore (2426169)" userId="0dad99db-94e2-4f40-b485-8536a4dfeaed" providerId="ADAL" clId="{246B726F-83C4-4C9F-A57E-5B1CDD6C4691}" dt="2025-11-03T14:56:58.377" v="19" actId="27636"/>
        <pc:sldMkLst>
          <pc:docMk/>
          <pc:sldMk cId="0" sldId="266"/>
        </pc:sldMkLst>
        <pc:spChg chg="mod">
          <ac:chgData name="Aminata Traore (2426169)" userId="0dad99db-94e2-4f40-b485-8536a4dfeaed" providerId="ADAL" clId="{246B726F-83C4-4C9F-A57E-5B1CDD6C4691}" dt="2025-11-03T14:56:58.377" v="19" actId="27636"/>
          <ac:spMkLst>
            <pc:docMk/>
            <pc:sldMk cId="0" sldId="266"/>
            <ac:spMk id="1048658" creationId="{00000000-0000-0000-0000-000000000000}"/>
          </ac:spMkLst>
        </pc:spChg>
      </pc:sldChg>
      <pc:sldChg chg="modSp mod">
        <pc:chgData name="Aminata Traore (2426169)" userId="0dad99db-94e2-4f40-b485-8536a4dfeaed" providerId="ADAL" clId="{246B726F-83C4-4C9F-A57E-5B1CDD6C4691}" dt="2025-11-12T13:51:04.079" v="151" actId="20577"/>
        <pc:sldMkLst>
          <pc:docMk/>
          <pc:sldMk cId="0" sldId="267"/>
        </pc:sldMkLst>
        <pc:spChg chg="mod">
          <ac:chgData name="Aminata Traore (2426169)" userId="0dad99db-94e2-4f40-b485-8536a4dfeaed" providerId="ADAL" clId="{246B726F-83C4-4C9F-A57E-5B1CDD6C4691}" dt="2025-11-12T13:51:04.079" v="151" actId="20577"/>
          <ac:spMkLst>
            <pc:docMk/>
            <pc:sldMk cId="0" sldId="267"/>
            <ac:spMk id="1048671" creationId="{00000000-0000-0000-0000-000000000000}"/>
          </ac:spMkLst>
        </pc:spChg>
      </pc:sldChg>
      <pc:sldChg chg="modSp mod">
        <pc:chgData name="Aminata Traore (2426169)" userId="0dad99db-94e2-4f40-b485-8536a4dfeaed" providerId="ADAL" clId="{246B726F-83C4-4C9F-A57E-5B1CDD6C4691}" dt="2025-11-13T19:56:23.625" v="155" actId="27636"/>
        <pc:sldMkLst>
          <pc:docMk/>
          <pc:sldMk cId="0" sldId="268"/>
        </pc:sldMkLst>
        <pc:spChg chg="mod">
          <ac:chgData name="Aminata Traore (2426169)" userId="0dad99db-94e2-4f40-b485-8536a4dfeaed" providerId="ADAL" clId="{246B726F-83C4-4C9F-A57E-5B1CDD6C4691}" dt="2025-11-13T19:56:23.625" v="155" actId="27636"/>
          <ac:spMkLst>
            <pc:docMk/>
            <pc:sldMk cId="0" sldId="268"/>
            <ac:spMk id="1048676" creationId="{00000000-0000-0000-0000-000000000000}"/>
          </ac:spMkLst>
        </pc:spChg>
      </pc:sldChg>
      <pc:sldChg chg="modSp mod">
        <pc:chgData name="Aminata Traore (2426169)" userId="0dad99db-94e2-4f40-b485-8536a4dfeaed" providerId="ADAL" clId="{246B726F-83C4-4C9F-A57E-5B1CDD6C4691}" dt="2025-11-13T19:56:23.632" v="156" actId="27636"/>
        <pc:sldMkLst>
          <pc:docMk/>
          <pc:sldMk cId="0" sldId="270"/>
        </pc:sldMkLst>
        <pc:spChg chg="mod">
          <ac:chgData name="Aminata Traore (2426169)" userId="0dad99db-94e2-4f40-b485-8536a4dfeaed" providerId="ADAL" clId="{246B726F-83C4-4C9F-A57E-5B1CDD6C4691}" dt="2025-11-13T19:56:23.632" v="156" actId="27636"/>
          <ac:spMkLst>
            <pc:docMk/>
            <pc:sldMk cId="0" sldId="270"/>
            <ac:spMk id="1048682" creationId="{00000000-0000-0000-0000-000000000000}"/>
          </ac:spMkLst>
        </pc:spChg>
      </pc:sldChg>
      <pc:sldChg chg="modSp add mod">
        <pc:chgData name="Aminata Traore (2426169)" userId="0dad99db-94e2-4f40-b485-8536a4dfeaed" providerId="ADAL" clId="{246B726F-83C4-4C9F-A57E-5B1CDD6C4691}" dt="2025-11-13T19:56:23.584" v="153" actId="27636"/>
        <pc:sldMkLst>
          <pc:docMk/>
          <pc:sldMk cId="0" sldId="282"/>
        </pc:sldMkLst>
        <pc:spChg chg="mod">
          <ac:chgData name="Aminata Traore (2426169)" userId="0dad99db-94e2-4f40-b485-8536a4dfeaed" providerId="ADAL" clId="{246B726F-83C4-4C9F-A57E-5B1CDD6C4691}" dt="2025-11-13T19:56:23.584" v="153" actId="27636"/>
          <ac:spMkLst>
            <pc:docMk/>
            <pc:sldMk cId="0" sldId="282"/>
            <ac:spMk id="104861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743"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1048744"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133E5-D52E-4960-87E7-FB2ECBC20457}" type="datetimeFigureOut">
              <a:rPr lang="en-KE" smtClean="0"/>
              <a:t>11/07/2025</a:t>
            </a:fld>
            <a:endParaRPr lang="en-KE"/>
          </a:p>
        </p:txBody>
      </p:sp>
      <p:sp>
        <p:nvSpPr>
          <p:cNvPr id="1048745"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1048746"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1048747"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1048748"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89A4CA-F3E7-4B3F-9A30-ED92ADC7FD65}" type="slidenum">
              <a:rPr lang="en-KE" smtClean="0"/>
              <a:t>‹#›</a:t>
            </a:fld>
            <a:endParaRPr lang="en-KE"/>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0" name="Slide Image Placeholder 1"/>
          <p:cNvSpPr>
            <a:spLocks noGrp="1" noRot="1" noChangeAspect="1"/>
          </p:cNvSpPr>
          <p:nvPr>
            <p:ph type="sldImg"/>
          </p:nvPr>
        </p:nvSpPr>
        <p:spPr/>
      </p:sp>
      <p:sp>
        <p:nvSpPr>
          <p:cNvPr id="1048621"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Theory developed by Swiss psychologist Jean Piaget</a:t>
            </a:r>
          </a:p>
          <a:p>
            <a:pPr marL="171450" indent="-171450">
              <a:buFont typeface="Arial" panose="020B0604020202020204" pitchFamily="34" charset="0"/>
              <a:buChar char="•"/>
            </a:pPr>
            <a:r>
              <a:rPr lang="en-US" dirty="0"/>
              <a:t>Influenced by the experiences of observing his family members (nephew and daughter).</a:t>
            </a:r>
          </a:p>
          <a:p>
            <a:pPr marL="171450" indent="-171450">
              <a:buFont typeface="Arial" panose="020B0604020202020204" pitchFamily="34" charset="0"/>
              <a:buChar char="•"/>
            </a:pPr>
            <a:r>
              <a:rPr lang="en-US" dirty="0"/>
              <a:t>It notes that child development follows four distinct stages, each focusing on a different age.</a:t>
            </a:r>
          </a:p>
          <a:p>
            <a:pPr marL="171450" indent="-171450">
              <a:buFont typeface="Arial" panose="020B0604020202020204" pitchFamily="34" charset="0"/>
              <a:buChar char="•"/>
            </a:pPr>
            <a:r>
              <a:rPr lang="en-US" dirty="0"/>
              <a:t>Children are active learners and not passive respondents</a:t>
            </a:r>
          </a:p>
          <a:p>
            <a:pPr marL="171450" indent="-171450">
              <a:buFont typeface="Arial" panose="020B0604020202020204" pitchFamily="34" charset="0"/>
              <a:buChar char="•"/>
            </a:pPr>
            <a:r>
              <a:rPr lang="en-US" dirty="0"/>
              <a:t>Key processes-assimilation and </a:t>
            </a:r>
            <a:r>
              <a:rPr lang="en-US" dirty="0" err="1"/>
              <a:t>accomodation</a:t>
            </a:r>
            <a:endParaRPr lang="en-KE" dirty="0"/>
          </a:p>
        </p:txBody>
      </p:sp>
      <p:sp>
        <p:nvSpPr>
          <p:cNvPr id="1048622" name="Slide Number Placeholder 3"/>
          <p:cNvSpPr>
            <a:spLocks noGrp="1"/>
          </p:cNvSpPr>
          <p:nvPr>
            <p:ph type="sldNum" sz="quarter" idx="5"/>
          </p:nvPr>
        </p:nvSpPr>
        <p:spPr/>
        <p:txBody>
          <a:bodyPr/>
          <a:lstStyle/>
          <a:p>
            <a:fld id="{9A89A4CA-F3E7-4B3F-9A30-ED92ADC7FD65}" type="slidenum">
              <a:rPr lang="en-KE" smtClean="0"/>
              <a:t>2</a:t>
            </a:fld>
            <a:endParaRPr lang="en-KE"/>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0" name="Slide Image Placeholder 1"/>
          <p:cNvSpPr>
            <a:spLocks noGrp="1" noRot="1" noChangeAspect="1"/>
          </p:cNvSpPr>
          <p:nvPr>
            <p:ph type="sldImg"/>
          </p:nvPr>
        </p:nvSpPr>
        <p:spPr/>
      </p:sp>
      <p:sp>
        <p:nvSpPr>
          <p:cNvPr id="1048621" name="Notes Placeholder 2"/>
          <p:cNvSpPr>
            <a:spLocks noGrp="1"/>
          </p:cNvSpPr>
          <p:nvPr>
            <p:ph type="body" idx="1"/>
          </p:nvPr>
        </p:nvSpPr>
        <p:spPr/>
        <p:txBody>
          <a:bodyPr/>
          <a:lstStyle/>
          <a:p>
            <a:pPr marL="171450" indent="-171450">
              <a:buFont typeface="Arial" panose="020B0604020202020204" pitchFamily="34" charset="0"/>
              <a:buChar char="•"/>
            </a:pPr>
            <a:r>
              <a:rPr lang="en-US" dirty="0"/>
              <a:t>Theory developed by Swiss psychologist Jean Piaget</a:t>
            </a:r>
          </a:p>
          <a:p>
            <a:pPr marL="171450" indent="-171450">
              <a:buFont typeface="Arial" panose="020B0604020202020204" pitchFamily="34" charset="0"/>
              <a:buChar char="•"/>
            </a:pPr>
            <a:r>
              <a:rPr lang="en-US" dirty="0"/>
              <a:t>Influenced by the experiences of observing his family members (nephew and daughter).</a:t>
            </a:r>
          </a:p>
          <a:p>
            <a:pPr marL="171450" indent="-171450">
              <a:buFont typeface="Arial" panose="020B0604020202020204" pitchFamily="34" charset="0"/>
              <a:buChar char="•"/>
            </a:pPr>
            <a:r>
              <a:rPr lang="en-US" dirty="0"/>
              <a:t>It notes that child development follows four distinct stages, each focusing on a different age.</a:t>
            </a:r>
          </a:p>
          <a:p>
            <a:pPr marL="171450" indent="-171450">
              <a:buFont typeface="Arial" panose="020B0604020202020204" pitchFamily="34" charset="0"/>
              <a:buChar char="•"/>
            </a:pPr>
            <a:r>
              <a:rPr lang="en-US" dirty="0"/>
              <a:t>Children are active learners and not passive respondents</a:t>
            </a:r>
          </a:p>
          <a:p>
            <a:pPr marL="171450" indent="-171450">
              <a:buFont typeface="Arial" panose="020B0604020202020204" pitchFamily="34" charset="0"/>
              <a:buChar char="•"/>
            </a:pPr>
            <a:r>
              <a:rPr lang="en-US" dirty="0"/>
              <a:t>Key processes-assimilation and </a:t>
            </a:r>
            <a:r>
              <a:rPr lang="en-US" dirty="0" err="1"/>
              <a:t>accomodation</a:t>
            </a:r>
            <a:endParaRPr lang="en-KE" dirty="0"/>
          </a:p>
        </p:txBody>
      </p:sp>
      <p:sp>
        <p:nvSpPr>
          <p:cNvPr id="1048622" name="Slide Number Placeholder 3"/>
          <p:cNvSpPr>
            <a:spLocks noGrp="1"/>
          </p:cNvSpPr>
          <p:nvPr>
            <p:ph type="sldNum" sz="quarter" idx="5"/>
          </p:nvPr>
        </p:nvSpPr>
        <p:spPr/>
        <p:txBody>
          <a:bodyPr/>
          <a:lstStyle/>
          <a:p>
            <a:fld id="{9A89A4CA-F3E7-4B3F-9A30-ED92ADC7FD65}" type="slidenum">
              <a:rPr lang="en-KE" smtClean="0"/>
              <a:t>4</a:t>
            </a:fld>
            <a:endParaRPr lang="en-KE"/>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1" name="Slide Image Placeholder 1"/>
          <p:cNvSpPr>
            <a:spLocks noGrp="1" noRot="1" noChangeAspect="1"/>
          </p:cNvSpPr>
          <p:nvPr>
            <p:ph type="sldImg"/>
          </p:nvPr>
        </p:nvSpPr>
        <p:spPr/>
      </p:sp>
      <p:sp>
        <p:nvSpPr>
          <p:cNvPr id="1048632" name="Notes Placeholder 2"/>
          <p:cNvSpPr>
            <a:spLocks noGrp="1"/>
          </p:cNvSpPr>
          <p:nvPr>
            <p:ph type="body" idx="1"/>
          </p:nvPr>
        </p:nvSpPr>
        <p:spPr/>
        <p:txBody>
          <a:bodyPr/>
          <a:lstStyle/>
          <a:p>
            <a:pPr marL="171450" indent="-171450">
              <a:buFont typeface="Arial" panose="020B0604020202020204" pitchFamily="34" charset="0"/>
              <a:buChar char="•"/>
            </a:pPr>
            <a:r>
              <a:rPr lang="en-US" dirty="0"/>
              <a:t>Piaget was born in the late 1800s and excelled academically, even publishing first paper aged 11</a:t>
            </a:r>
          </a:p>
          <a:p>
            <a:pPr marL="171450" indent="-171450">
              <a:buFont typeface="Arial" panose="020B0604020202020204" pitchFamily="34" charset="0"/>
              <a:buChar char="•"/>
            </a:pPr>
            <a:r>
              <a:rPr lang="en-US" dirty="0"/>
              <a:t>He worked as an assisted for </a:t>
            </a:r>
            <a:r>
              <a:rPr lang="en-US" dirty="0">
                <a:latin typeface="Arial" panose="020B0604020202020204" pitchFamily="34" charset="0"/>
                <a:cs typeface="Arial" panose="020B0604020202020204" pitchFamily="34" charset="0"/>
              </a:rPr>
              <a:t>psychologists Alfred Binet and Theodore Simon where he was exposed to the concepts of cognitive development.</a:t>
            </a:r>
          </a:p>
          <a:p>
            <a:pPr marL="171450" indent="-171450">
              <a:buFont typeface="Arial" panose="020B0604020202020204" pitchFamily="34" charset="0"/>
              <a:buChar char="•"/>
            </a:pPr>
            <a:r>
              <a:rPr lang="en-US" dirty="0">
                <a:latin typeface="Arial" panose="020B0604020202020204" pitchFamily="34" charset="0"/>
                <a:cs typeface="Arial" panose="020B0604020202020204" pitchFamily="34" charset="0"/>
              </a:rPr>
              <a:t>Piaget theorized that children had independent thinking separate from adults.</a:t>
            </a:r>
          </a:p>
          <a:p>
            <a:pPr marL="171450" indent="-171450">
              <a:buFont typeface="Arial" panose="020B0604020202020204" pitchFamily="34" charset="0"/>
              <a:buChar char="•"/>
            </a:pPr>
            <a:r>
              <a:rPr lang="en-US" dirty="0">
                <a:latin typeface="Arial" panose="020B0604020202020204" pitchFamily="34" charset="0"/>
                <a:cs typeface="Arial" panose="020B0604020202020204" pitchFamily="34" charset="0"/>
              </a:rPr>
              <a:t>He suggested that intelligence develops in stages.</a:t>
            </a:r>
            <a:endParaRPr lang="en-US" dirty="0"/>
          </a:p>
          <a:p>
            <a:endParaRPr lang="en-KE" dirty="0"/>
          </a:p>
        </p:txBody>
      </p:sp>
      <p:sp>
        <p:nvSpPr>
          <p:cNvPr id="1048633" name="Slide Number Placeholder 3"/>
          <p:cNvSpPr>
            <a:spLocks noGrp="1"/>
          </p:cNvSpPr>
          <p:nvPr>
            <p:ph type="sldNum" sz="quarter" idx="5"/>
          </p:nvPr>
        </p:nvSpPr>
        <p:spPr/>
        <p:txBody>
          <a:bodyPr/>
          <a:lstStyle/>
          <a:p>
            <a:fld id="{9A89A4CA-F3E7-4B3F-9A30-ED92ADC7FD65}" type="slidenum">
              <a:rPr lang="en-KE" smtClean="0"/>
              <a:t>5</a:t>
            </a:fld>
            <a:endParaRPr lang="en-KE"/>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7" name="Slide Image Placeholder 1"/>
          <p:cNvSpPr>
            <a:spLocks noGrp="1" noRot="1" noChangeAspect="1"/>
          </p:cNvSpPr>
          <p:nvPr>
            <p:ph type="sldImg"/>
          </p:nvPr>
        </p:nvSpPr>
        <p:spPr/>
      </p:sp>
      <p:sp>
        <p:nvSpPr>
          <p:cNvPr id="1048638" name="Notes Placeholder 2"/>
          <p:cNvSpPr>
            <a:spLocks noGrp="1"/>
          </p:cNvSpPr>
          <p:nvPr>
            <p:ph type="body" idx="1"/>
          </p:nvPr>
        </p:nvSpPr>
        <p:spPr/>
        <p:txBody>
          <a:bodyPr/>
          <a:lstStyle/>
          <a:p>
            <a:pPr marL="171450" indent="-171450">
              <a:buFont typeface="Arial" panose="020B0604020202020204" pitchFamily="34" charset="0"/>
              <a:buChar char="•"/>
            </a:pPr>
            <a:r>
              <a:rPr lang="en-GB" dirty="0"/>
              <a:t>Amira is 3 years old and therefore fits the description of the preoperational stage.</a:t>
            </a:r>
          </a:p>
          <a:p>
            <a:pPr marL="171450" indent="-171450">
              <a:buFont typeface="Arial" panose="020B0604020202020204" pitchFamily="34" charset="0"/>
              <a:buChar char="•"/>
            </a:pPr>
            <a:r>
              <a:rPr lang="en-GB" dirty="0"/>
              <a:t>She experiences anxiety which stems from the fear of separation common at that age.</a:t>
            </a:r>
          </a:p>
          <a:p>
            <a:pPr marL="171450" indent="-171450">
              <a:buFont typeface="Arial" panose="020B0604020202020204" pitchFamily="34" charset="0"/>
              <a:buChar char="•"/>
            </a:pPr>
            <a:r>
              <a:rPr lang="en-GB" dirty="0"/>
              <a:t>Her new environment at the nursery school disrupted her equilibrium resulting in difficulties in engaging in play, limited communication and general anxiety.</a:t>
            </a:r>
          </a:p>
        </p:txBody>
      </p:sp>
      <p:sp>
        <p:nvSpPr>
          <p:cNvPr id="1048639" name="Slide Number Placeholder 3"/>
          <p:cNvSpPr>
            <a:spLocks noGrp="1"/>
          </p:cNvSpPr>
          <p:nvPr>
            <p:ph type="sldNum" sz="quarter" idx="5"/>
          </p:nvPr>
        </p:nvSpPr>
        <p:spPr/>
        <p:txBody>
          <a:bodyPr/>
          <a:lstStyle/>
          <a:p>
            <a:fld id="{9A89A4CA-F3E7-4B3F-9A30-ED92ADC7FD65}" type="slidenum">
              <a:rPr lang="en-KE" smtClean="0"/>
              <a:t>7</a:t>
            </a:fld>
            <a:endParaRPr lang="en-KE"/>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2" name="Slide Image Placeholder 1"/>
          <p:cNvSpPr>
            <a:spLocks noGrp="1" noRot="1" noChangeAspect="1"/>
          </p:cNvSpPr>
          <p:nvPr>
            <p:ph type="sldImg"/>
          </p:nvPr>
        </p:nvSpPr>
        <p:spPr/>
      </p:sp>
      <p:sp>
        <p:nvSpPr>
          <p:cNvPr id="1048643" name="Notes Placeholder 2"/>
          <p:cNvSpPr>
            <a:spLocks noGrp="1"/>
          </p:cNvSpPr>
          <p:nvPr>
            <p:ph type="body" idx="1"/>
          </p:nvPr>
        </p:nvSpPr>
        <p:spPr/>
        <p:txBody>
          <a:bodyPr/>
          <a:lstStyle/>
          <a:p>
            <a:pPr marL="171450" indent="-171450">
              <a:buFont typeface="Arial" panose="020B0604020202020204" pitchFamily="34" charset="0"/>
              <a:buChar char="•"/>
            </a:pPr>
            <a:r>
              <a:rPr lang="en-GB" dirty="0"/>
              <a:t>Use of physical objects like visual cues and dolls to make abstract concepts more concrete. </a:t>
            </a:r>
          </a:p>
          <a:p>
            <a:pPr marL="171450" indent="-171450">
              <a:buFont typeface="Arial" panose="020B0604020202020204" pitchFamily="34" charset="0"/>
              <a:buChar char="•"/>
            </a:pPr>
            <a:r>
              <a:rPr lang="en-GB" dirty="0"/>
              <a:t>These promote emotional regulation which in turn reduces anxiety. </a:t>
            </a:r>
          </a:p>
          <a:p>
            <a:pPr marL="171450" indent="-171450">
              <a:buFont typeface="Arial" panose="020B0604020202020204" pitchFamily="34" charset="0"/>
              <a:buChar char="•"/>
            </a:pPr>
            <a:r>
              <a:rPr lang="en-GB" dirty="0"/>
              <a:t>Amira may be allowed to bring something from home that makes her comfortable such as a soft toy or blanket. </a:t>
            </a:r>
          </a:p>
        </p:txBody>
      </p:sp>
      <p:sp>
        <p:nvSpPr>
          <p:cNvPr id="1048644" name="Slide Number Placeholder 3"/>
          <p:cNvSpPr>
            <a:spLocks noGrp="1"/>
          </p:cNvSpPr>
          <p:nvPr>
            <p:ph type="sldNum" sz="quarter" idx="5"/>
          </p:nvPr>
        </p:nvSpPr>
        <p:spPr/>
        <p:txBody>
          <a:bodyPr/>
          <a:lstStyle/>
          <a:p>
            <a:fld id="{9A89A4CA-F3E7-4B3F-9A30-ED92ADC7FD65}" type="slidenum">
              <a:rPr lang="en-KE" smtClean="0"/>
              <a:t>8</a:t>
            </a:fld>
            <a:endParaRPr lang="en-KE"/>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8" name="Slide Image Placeholder 1"/>
          <p:cNvSpPr>
            <a:spLocks noGrp="1" noRot="1" noChangeAspect="1"/>
          </p:cNvSpPr>
          <p:nvPr>
            <p:ph type="sldImg"/>
          </p:nvPr>
        </p:nvSpPr>
        <p:spPr/>
      </p:sp>
      <p:sp>
        <p:nvSpPr>
          <p:cNvPr id="1048649" name="Notes Placeholder 2"/>
          <p:cNvSpPr>
            <a:spLocks noGrp="1"/>
          </p:cNvSpPr>
          <p:nvPr>
            <p:ph type="body" idx="1"/>
          </p:nvPr>
        </p:nvSpPr>
        <p:spPr/>
        <p:txBody>
          <a:bodyPr/>
          <a:lstStyle/>
          <a:p>
            <a:pPr marL="171450" indent="-171450">
              <a:buFont typeface="Arial" panose="020B0604020202020204" pitchFamily="34" charset="0"/>
              <a:buChar char="•"/>
            </a:pPr>
            <a:r>
              <a:rPr lang="en-GB" dirty="0"/>
              <a:t>Symbolic play involves using objects to represent something else.</a:t>
            </a:r>
          </a:p>
          <a:p>
            <a:pPr marL="171450" indent="-171450">
              <a:buFont typeface="Arial" panose="020B0604020202020204" pitchFamily="34" charset="0"/>
              <a:buChar char="•"/>
            </a:pPr>
            <a:r>
              <a:rPr lang="en-GB" dirty="0"/>
              <a:t>Pretend play behaviours should be encouraged</a:t>
            </a:r>
          </a:p>
          <a:p>
            <a:pPr marL="171450" indent="-171450">
              <a:buFont typeface="Arial" panose="020B0604020202020204" pitchFamily="34" charset="0"/>
              <a:buChar char="•"/>
            </a:pPr>
            <a:r>
              <a:rPr lang="en-GB" dirty="0"/>
              <a:t>This will assist in interactions as well as language development.</a:t>
            </a:r>
          </a:p>
          <a:p>
            <a:pPr marL="171450" indent="-171450">
              <a:buFont typeface="Arial" panose="020B0604020202020204" pitchFamily="34" charset="0"/>
              <a:buChar char="•"/>
            </a:pPr>
            <a:r>
              <a:rPr lang="en-GB" dirty="0"/>
              <a:t>Interactive storytelling encourages active participation from the children which in turn builds language skills.</a:t>
            </a:r>
          </a:p>
        </p:txBody>
      </p:sp>
      <p:sp>
        <p:nvSpPr>
          <p:cNvPr id="1048650" name="Slide Number Placeholder 3"/>
          <p:cNvSpPr>
            <a:spLocks noGrp="1"/>
          </p:cNvSpPr>
          <p:nvPr>
            <p:ph type="sldNum" sz="quarter" idx="5"/>
          </p:nvPr>
        </p:nvSpPr>
        <p:spPr/>
        <p:txBody>
          <a:bodyPr/>
          <a:lstStyle/>
          <a:p>
            <a:fld id="{9A89A4CA-F3E7-4B3F-9A30-ED92ADC7FD65}" type="slidenum">
              <a:rPr lang="en-KE" smtClean="0"/>
              <a:t>9</a:t>
            </a:fld>
            <a:endParaRPr lang="en-KE"/>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4" name="Slide Image Placeholder 1"/>
          <p:cNvSpPr>
            <a:spLocks noGrp="1" noRot="1" noChangeAspect="1"/>
          </p:cNvSpPr>
          <p:nvPr>
            <p:ph type="sldImg"/>
          </p:nvPr>
        </p:nvSpPr>
        <p:spPr/>
      </p:sp>
      <p:sp>
        <p:nvSpPr>
          <p:cNvPr id="1048655" name="Notes Placeholder 2"/>
          <p:cNvSpPr>
            <a:spLocks noGrp="1"/>
          </p:cNvSpPr>
          <p:nvPr>
            <p:ph type="body" idx="1"/>
          </p:nvPr>
        </p:nvSpPr>
        <p:spPr/>
        <p:txBody>
          <a:bodyPr/>
          <a:lstStyle/>
          <a:p>
            <a:pPr marL="171450" indent="-171450">
              <a:buFont typeface="Arial" panose="020B0604020202020204" pitchFamily="34" charset="0"/>
              <a:buChar char="•"/>
            </a:pPr>
            <a:r>
              <a:rPr lang="en-GB" dirty="0"/>
              <a:t>Peer interaction and parallel play gives children an opportunity to learn from each other.</a:t>
            </a:r>
          </a:p>
          <a:p>
            <a:pPr marL="171450" indent="-171450">
              <a:buFont typeface="Arial" panose="020B0604020202020204" pitchFamily="34" charset="0"/>
              <a:buChar char="•"/>
            </a:pPr>
            <a:r>
              <a:rPr lang="en-GB" dirty="0"/>
              <a:t>It will motivate Amira to imitate the language of her peers and improve her communication skills.</a:t>
            </a:r>
          </a:p>
        </p:txBody>
      </p:sp>
      <p:sp>
        <p:nvSpPr>
          <p:cNvPr id="1048656" name="Slide Number Placeholder 3"/>
          <p:cNvSpPr>
            <a:spLocks noGrp="1"/>
          </p:cNvSpPr>
          <p:nvPr>
            <p:ph type="sldNum" sz="quarter" idx="5"/>
          </p:nvPr>
        </p:nvSpPr>
        <p:spPr/>
        <p:txBody>
          <a:bodyPr/>
          <a:lstStyle/>
          <a:p>
            <a:fld id="{9A89A4CA-F3E7-4B3F-9A30-ED92ADC7FD65}" type="slidenum">
              <a:rPr lang="en-KE" smtClean="0"/>
              <a:t>10</a:t>
            </a:fld>
            <a:endParaRPr lang="en-KE"/>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9" name="Slide Image Placeholder 1"/>
          <p:cNvSpPr>
            <a:spLocks noGrp="1" noRot="1" noChangeAspect="1"/>
          </p:cNvSpPr>
          <p:nvPr>
            <p:ph type="sldImg"/>
          </p:nvPr>
        </p:nvSpPr>
        <p:spPr/>
      </p:sp>
      <p:sp>
        <p:nvSpPr>
          <p:cNvPr id="1048660" name="Notes Placeholder 2"/>
          <p:cNvSpPr>
            <a:spLocks noGrp="1"/>
          </p:cNvSpPr>
          <p:nvPr>
            <p:ph type="body" idx="1"/>
          </p:nvPr>
        </p:nvSpPr>
        <p:spPr/>
        <p:txBody>
          <a:bodyPr/>
          <a:lstStyle/>
          <a:p>
            <a:r>
              <a:rPr lang="en-GB" dirty="0"/>
              <a:t>Nature is the genetic composition of an individual while nurture refers to the environmental factors that shape an individual's development.</a:t>
            </a:r>
          </a:p>
          <a:p>
            <a:r>
              <a:rPr lang="en-GB" dirty="0"/>
              <a:t>Both concepts interact to shape human development.</a:t>
            </a:r>
          </a:p>
        </p:txBody>
      </p:sp>
      <p:sp>
        <p:nvSpPr>
          <p:cNvPr id="1048661" name="Slide Number Placeholder 3"/>
          <p:cNvSpPr>
            <a:spLocks noGrp="1"/>
          </p:cNvSpPr>
          <p:nvPr>
            <p:ph type="sldNum" sz="quarter" idx="5"/>
          </p:nvPr>
        </p:nvSpPr>
        <p:spPr/>
        <p:txBody>
          <a:bodyPr/>
          <a:lstStyle/>
          <a:p>
            <a:fld id="{9A89A4CA-F3E7-4B3F-9A30-ED92ADC7FD65}" type="slidenum">
              <a:rPr lang="en-KE" smtClean="0"/>
              <a:t>11</a:t>
            </a:fld>
            <a:endParaRPr lang="en-KE"/>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77" name="Slide Image Placeholder 1"/>
          <p:cNvSpPr>
            <a:spLocks noGrp="1" noRot="1" noChangeAspect="1"/>
          </p:cNvSpPr>
          <p:nvPr>
            <p:ph type="sldImg"/>
          </p:nvPr>
        </p:nvSpPr>
        <p:spPr/>
      </p:sp>
      <p:sp>
        <p:nvSpPr>
          <p:cNvPr id="1048678" name="Notes Placeholder 2"/>
          <p:cNvSpPr>
            <a:spLocks noGrp="1"/>
          </p:cNvSpPr>
          <p:nvPr>
            <p:ph type="body" idx="1"/>
          </p:nvPr>
        </p:nvSpPr>
        <p:spPr/>
        <p:txBody>
          <a:bodyPr/>
          <a:lstStyle/>
          <a:p>
            <a:r>
              <a:rPr lang="en-GB" dirty="0"/>
              <a:t>Both nature and nurture concepts shape a child’s development.</a:t>
            </a:r>
          </a:p>
          <a:p>
            <a:r>
              <a:rPr lang="en-GB" dirty="0"/>
              <a:t>Nature influences cognitive developments and language acquisition.</a:t>
            </a:r>
          </a:p>
          <a:p>
            <a:r>
              <a:rPr lang="en-GB" dirty="0"/>
              <a:t>Nurture influences how the genetic predispositions manifest.</a:t>
            </a:r>
          </a:p>
          <a:p>
            <a:r>
              <a:rPr lang="en-GB" dirty="0"/>
              <a:t>Amira’s interaction with peers and symbolic play are environmental factors that would play a critical role in her development. </a:t>
            </a:r>
          </a:p>
        </p:txBody>
      </p:sp>
      <p:sp>
        <p:nvSpPr>
          <p:cNvPr id="1048679" name="Slide Number Placeholder 3"/>
          <p:cNvSpPr>
            <a:spLocks noGrp="1"/>
          </p:cNvSpPr>
          <p:nvPr>
            <p:ph type="sldNum" sz="quarter" idx="5"/>
          </p:nvPr>
        </p:nvSpPr>
        <p:spPr/>
        <p:txBody>
          <a:bodyPr/>
          <a:lstStyle/>
          <a:p>
            <a:fld id="{9A89A4CA-F3E7-4B3F-9A30-ED92ADC7FD65}" type="slidenum">
              <a:rPr lang="en-KE" smtClean="0"/>
              <a:t>13</a:t>
            </a:fld>
            <a:endParaRPr lang="en-KE"/>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1" name="Group 7"/>
          <p:cNvGrpSpPr/>
          <p:nvPr/>
        </p:nvGrpSpPr>
        <p:grpSpPr>
          <a:xfrm>
            <a:off x="0" y="-8467"/>
            <a:ext cx="12192000" cy="6866467"/>
            <a:chOff x="0" y="-8467"/>
            <a:chExt cx="12192000" cy="6866467"/>
          </a:xfrm>
        </p:grpSpPr>
        <p:cxnSp>
          <p:nvCxnSpPr>
            <p:cNvPr id="3145730" name="Straight Connector 31"/>
            <p:cNvCxnSpPr>
              <a:cxnSpLocks/>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3145731" name="Straight Connector 20"/>
            <p:cNvCxnSpPr>
              <a:cxnSpLocks/>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048589"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90"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91"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92"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93"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94"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95"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96"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1048597"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1048598"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48599" name="Date Placeholder 3"/>
          <p:cNvSpPr>
            <a:spLocks noGrp="1"/>
          </p:cNvSpPr>
          <p:nvPr>
            <p:ph type="dt" sz="half" idx="10"/>
          </p:nvPr>
        </p:nvSpPr>
        <p:spPr/>
        <p:txBody>
          <a:bodyPr/>
          <a:lstStyle/>
          <a:p>
            <a:fld id="{E31E5E20-47FC-4D9B-80E5-97CE5578C82E}" type="datetimeFigureOut">
              <a:rPr lang="en-KE" smtClean="0"/>
              <a:t>11/07/2025</a:t>
            </a:fld>
            <a:endParaRPr lang="en-KE"/>
          </a:p>
        </p:txBody>
      </p:sp>
      <p:sp>
        <p:nvSpPr>
          <p:cNvPr id="1048600" name="Footer Placeholder 4"/>
          <p:cNvSpPr>
            <a:spLocks noGrp="1"/>
          </p:cNvSpPr>
          <p:nvPr>
            <p:ph type="ftr" sz="quarter" idx="11"/>
          </p:nvPr>
        </p:nvSpPr>
        <p:spPr/>
        <p:txBody>
          <a:bodyPr/>
          <a:lstStyle/>
          <a:p>
            <a:endParaRPr lang="en-KE"/>
          </a:p>
        </p:txBody>
      </p:sp>
      <p:sp>
        <p:nvSpPr>
          <p:cNvPr id="1048601" name="Slide Number Placeholder 5"/>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613"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1048614"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15" name="Date Placeholder 3"/>
          <p:cNvSpPr>
            <a:spLocks noGrp="1"/>
          </p:cNvSpPr>
          <p:nvPr>
            <p:ph type="dt" sz="half" idx="10"/>
          </p:nvPr>
        </p:nvSpPr>
        <p:spPr/>
        <p:txBody>
          <a:bodyPr/>
          <a:lstStyle/>
          <a:p>
            <a:fld id="{E31E5E20-47FC-4D9B-80E5-97CE5578C82E}" type="datetimeFigureOut">
              <a:rPr lang="en-KE" smtClean="0"/>
              <a:t>11/07/2025</a:t>
            </a:fld>
            <a:endParaRPr lang="en-KE"/>
          </a:p>
        </p:txBody>
      </p:sp>
      <p:sp>
        <p:nvSpPr>
          <p:cNvPr id="1048616" name="Footer Placeholder 4"/>
          <p:cNvSpPr>
            <a:spLocks noGrp="1"/>
          </p:cNvSpPr>
          <p:nvPr>
            <p:ph type="ftr" sz="quarter" idx="11"/>
          </p:nvPr>
        </p:nvSpPr>
        <p:spPr/>
        <p:txBody>
          <a:bodyPr/>
          <a:lstStyle/>
          <a:p>
            <a:endParaRPr lang="en-KE"/>
          </a:p>
        </p:txBody>
      </p:sp>
      <p:sp>
        <p:nvSpPr>
          <p:cNvPr id="1048617" name="Slide Number Placeholder 5"/>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714"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1048715"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716" name="Date Placeholder 3"/>
          <p:cNvSpPr>
            <a:spLocks noGrp="1"/>
          </p:cNvSpPr>
          <p:nvPr>
            <p:ph type="dt" sz="half" idx="10"/>
          </p:nvPr>
        </p:nvSpPr>
        <p:spPr/>
        <p:txBody>
          <a:bodyPr/>
          <a:lstStyle/>
          <a:p>
            <a:fld id="{E31E5E20-47FC-4D9B-80E5-97CE5578C82E}" type="datetimeFigureOut">
              <a:rPr lang="en-KE" smtClean="0"/>
              <a:t>11/07/2025</a:t>
            </a:fld>
            <a:endParaRPr lang="en-KE"/>
          </a:p>
        </p:txBody>
      </p:sp>
      <p:sp>
        <p:nvSpPr>
          <p:cNvPr id="1048717" name="Footer Placeholder 4"/>
          <p:cNvSpPr>
            <a:spLocks noGrp="1"/>
          </p:cNvSpPr>
          <p:nvPr>
            <p:ph type="ftr" sz="quarter" idx="11"/>
          </p:nvPr>
        </p:nvSpPr>
        <p:spPr/>
        <p:txBody>
          <a:bodyPr/>
          <a:lstStyle/>
          <a:p>
            <a:endParaRPr lang="en-KE"/>
          </a:p>
        </p:txBody>
      </p:sp>
      <p:sp>
        <p:nvSpPr>
          <p:cNvPr id="1048718" name="Slide Number Placeholder 5"/>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623" name="Title 1"/>
          <p:cNvSpPr>
            <a:spLocks noGrp="1"/>
          </p:cNvSpPr>
          <p:nvPr>
            <p:ph type="title"/>
          </p:nvPr>
        </p:nvSpPr>
        <p:spPr/>
        <p:txBody>
          <a:bodyPr/>
          <a:lstStyle/>
          <a:p>
            <a:r>
              <a:rPr lang="en-US"/>
              <a:t>Click to edit Master title style</a:t>
            </a:r>
            <a:endParaRPr lang="en-US" dirty="0"/>
          </a:p>
        </p:txBody>
      </p:sp>
      <p:sp>
        <p:nvSpPr>
          <p:cNvPr id="1048624"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25"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26" name="Date Placeholder 4"/>
          <p:cNvSpPr>
            <a:spLocks noGrp="1"/>
          </p:cNvSpPr>
          <p:nvPr>
            <p:ph type="dt" sz="half" idx="10"/>
          </p:nvPr>
        </p:nvSpPr>
        <p:spPr/>
        <p:txBody>
          <a:bodyPr/>
          <a:lstStyle/>
          <a:p>
            <a:fld id="{E31E5E20-47FC-4D9B-80E5-97CE5578C82E}" type="datetimeFigureOut">
              <a:rPr lang="en-KE" smtClean="0"/>
              <a:t>11/07/2025</a:t>
            </a:fld>
            <a:endParaRPr lang="en-KE"/>
          </a:p>
        </p:txBody>
      </p:sp>
      <p:sp>
        <p:nvSpPr>
          <p:cNvPr id="1048627" name="Footer Placeholder 5"/>
          <p:cNvSpPr>
            <a:spLocks noGrp="1"/>
          </p:cNvSpPr>
          <p:nvPr>
            <p:ph type="ftr" sz="quarter" idx="11"/>
          </p:nvPr>
        </p:nvSpPr>
        <p:spPr/>
        <p:txBody>
          <a:bodyPr/>
          <a:lstStyle/>
          <a:p>
            <a:endParaRPr lang="en-KE"/>
          </a:p>
        </p:txBody>
      </p:sp>
      <p:sp>
        <p:nvSpPr>
          <p:cNvPr id="1048628" name="Slide Number Placeholder 6"/>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62" name="Title 1"/>
          <p:cNvSpPr>
            <a:spLocks noGrp="1"/>
          </p:cNvSpPr>
          <p:nvPr>
            <p:ph type="title"/>
          </p:nvPr>
        </p:nvSpPr>
        <p:spPr/>
        <p:txBody>
          <a:bodyPr/>
          <a:lstStyle/>
          <a:p>
            <a:r>
              <a:rPr lang="en-US"/>
              <a:t>Click to edit Master title style</a:t>
            </a:r>
            <a:endParaRPr lang="en-US" dirty="0"/>
          </a:p>
        </p:txBody>
      </p:sp>
      <p:sp>
        <p:nvSpPr>
          <p:cNvPr id="104866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6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6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6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67" name="Date Placeholder 6"/>
          <p:cNvSpPr>
            <a:spLocks noGrp="1"/>
          </p:cNvSpPr>
          <p:nvPr>
            <p:ph type="dt" sz="half" idx="10"/>
          </p:nvPr>
        </p:nvSpPr>
        <p:spPr/>
        <p:txBody>
          <a:bodyPr/>
          <a:lstStyle/>
          <a:p>
            <a:fld id="{E31E5E20-47FC-4D9B-80E5-97CE5578C82E}" type="datetimeFigureOut">
              <a:rPr lang="en-KE" smtClean="0"/>
              <a:t>11/07/2025</a:t>
            </a:fld>
            <a:endParaRPr lang="en-KE"/>
          </a:p>
        </p:txBody>
      </p:sp>
      <p:sp>
        <p:nvSpPr>
          <p:cNvPr id="1048668" name="Footer Placeholder 7"/>
          <p:cNvSpPr>
            <a:spLocks noGrp="1"/>
          </p:cNvSpPr>
          <p:nvPr>
            <p:ph type="ftr" sz="quarter" idx="11"/>
          </p:nvPr>
        </p:nvSpPr>
        <p:spPr/>
        <p:txBody>
          <a:bodyPr/>
          <a:lstStyle/>
          <a:p>
            <a:endParaRPr lang="en-KE"/>
          </a:p>
        </p:txBody>
      </p:sp>
      <p:sp>
        <p:nvSpPr>
          <p:cNvPr id="1048669" name="Slide Number Placeholder 8"/>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83"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1048684" name="Date Placeholder 2"/>
          <p:cNvSpPr>
            <a:spLocks noGrp="1"/>
          </p:cNvSpPr>
          <p:nvPr>
            <p:ph type="dt" sz="half" idx="10"/>
          </p:nvPr>
        </p:nvSpPr>
        <p:spPr/>
        <p:txBody>
          <a:bodyPr/>
          <a:lstStyle/>
          <a:p>
            <a:fld id="{E31E5E20-47FC-4D9B-80E5-97CE5578C82E}" type="datetimeFigureOut">
              <a:rPr lang="en-KE" smtClean="0"/>
              <a:t>11/07/2025</a:t>
            </a:fld>
            <a:endParaRPr lang="en-KE"/>
          </a:p>
        </p:txBody>
      </p:sp>
      <p:sp>
        <p:nvSpPr>
          <p:cNvPr id="1048685" name="Footer Placeholder 3"/>
          <p:cNvSpPr>
            <a:spLocks noGrp="1"/>
          </p:cNvSpPr>
          <p:nvPr>
            <p:ph type="ftr" sz="quarter" idx="11"/>
          </p:nvPr>
        </p:nvSpPr>
        <p:spPr/>
        <p:txBody>
          <a:bodyPr/>
          <a:lstStyle/>
          <a:p>
            <a:endParaRPr lang="en-KE"/>
          </a:p>
        </p:txBody>
      </p:sp>
      <p:sp>
        <p:nvSpPr>
          <p:cNvPr id="1048686" name="Slide Number Placeholder 4"/>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719" name="Date Placeholder 1"/>
          <p:cNvSpPr>
            <a:spLocks noGrp="1"/>
          </p:cNvSpPr>
          <p:nvPr>
            <p:ph type="dt" sz="half" idx="10"/>
          </p:nvPr>
        </p:nvSpPr>
        <p:spPr/>
        <p:txBody>
          <a:bodyPr/>
          <a:lstStyle/>
          <a:p>
            <a:fld id="{E31E5E20-47FC-4D9B-80E5-97CE5578C82E}" type="datetimeFigureOut">
              <a:rPr lang="en-KE" smtClean="0"/>
              <a:t>11/07/2025</a:t>
            </a:fld>
            <a:endParaRPr lang="en-KE"/>
          </a:p>
        </p:txBody>
      </p:sp>
      <p:sp>
        <p:nvSpPr>
          <p:cNvPr id="1048720" name="Footer Placeholder 2"/>
          <p:cNvSpPr>
            <a:spLocks noGrp="1"/>
          </p:cNvSpPr>
          <p:nvPr>
            <p:ph type="ftr" sz="quarter" idx="11"/>
          </p:nvPr>
        </p:nvSpPr>
        <p:spPr/>
        <p:txBody>
          <a:bodyPr/>
          <a:lstStyle/>
          <a:p>
            <a:endParaRPr lang="en-KE"/>
          </a:p>
        </p:txBody>
      </p:sp>
      <p:sp>
        <p:nvSpPr>
          <p:cNvPr id="1048721" name="Slide Number Placeholder 3"/>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604"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1048605"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06"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1048607" name="Date Placeholder 4"/>
          <p:cNvSpPr>
            <a:spLocks noGrp="1"/>
          </p:cNvSpPr>
          <p:nvPr>
            <p:ph type="dt" sz="half" idx="10"/>
          </p:nvPr>
        </p:nvSpPr>
        <p:spPr/>
        <p:txBody>
          <a:bodyPr/>
          <a:lstStyle/>
          <a:p>
            <a:fld id="{E31E5E20-47FC-4D9B-80E5-97CE5578C82E}" type="datetimeFigureOut">
              <a:rPr lang="en-KE" smtClean="0"/>
              <a:t>11/07/2025</a:t>
            </a:fld>
            <a:endParaRPr lang="en-KE"/>
          </a:p>
        </p:txBody>
      </p:sp>
      <p:sp>
        <p:nvSpPr>
          <p:cNvPr id="1048608" name="Footer Placeholder 5"/>
          <p:cNvSpPr>
            <a:spLocks noGrp="1"/>
          </p:cNvSpPr>
          <p:nvPr>
            <p:ph type="ftr" sz="quarter" idx="11"/>
          </p:nvPr>
        </p:nvSpPr>
        <p:spPr/>
        <p:txBody>
          <a:bodyPr/>
          <a:lstStyle/>
          <a:p>
            <a:endParaRPr lang="en-KE"/>
          </a:p>
        </p:txBody>
      </p:sp>
      <p:sp>
        <p:nvSpPr>
          <p:cNvPr id="1048609" name="Slide Number Placeholder 6"/>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703"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1048704"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705"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06" name="Date Placeholder 4"/>
          <p:cNvSpPr>
            <a:spLocks noGrp="1"/>
          </p:cNvSpPr>
          <p:nvPr>
            <p:ph type="dt" sz="half" idx="10"/>
          </p:nvPr>
        </p:nvSpPr>
        <p:spPr/>
        <p:txBody>
          <a:bodyPr/>
          <a:lstStyle/>
          <a:p>
            <a:fld id="{E31E5E20-47FC-4D9B-80E5-97CE5578C82E}" type="datetimeFigureOut">
              <a:rPr lang="en-KE" smtClean="0"/>
              <a:t>11/07/2025</a:t>
            </a:fld>
            <a:endParaRPr lang="en-KE"/>
          </a:p>
        </p:txBody>
      </p:sp>
      <p:sp>
        <p:nvSpPr>
          <p:cNvPr id="1048707" name="Footer Placeholder 5"/>
          <p:cNvSpPr>
            <a:spLocks noGrp="1"/>
          </p:cNvSpPr>
          <p:nvPr>
            <p:ph type="ftr" sz="quarter" idx="11"/>
          </p:nvPr>
        </p:nvSpPr>
        <p:spPr/>
        <p:txBody>
          <a:bodyPr/>
          <a:lstStyle/>
          <a:p>
            <a:endParaRPr lang="en-KE"/>
          </a:p>
        </p:txBody>
      </p:sp>
      <p:sp>
        <p:nvSpPr>
          <p:cNvPr id="1048708" name="Slide Number Placeholder 6"/>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1048727"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1048728"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729" name="Date Placeholder 3"/>
          <p:cNvSpPr>
            <a:spLocks noGrp="1"/>
          </p:cNvSpPr>
          <p:nvPr>
            <p:ph type="dt" sz="half" idx="10"/>
          </p:nvPr>
        </p:nvSpPr>
        <p:spPr/>
        <p:txBody>
          <a:bodyPr/>
          <a:lstStyle/>
          <a:p>
            <a:fld id="{E31E5E20-47FC-4D9B-80E5-97CE5578C82E}" type="datetimeFigureOut">
              <a:rPr lang="en-KE" smtClean="0"/>
              <a:t>11/07/2025</a:t>
            </a:fld>
            <a:endParaRPr lang="en-KE"/>
          </a:p>
        </p:txBody>
      </p:sp>
      <p:sp>
        <p:nvSpPr>
          <p:cNvPr id="1048730" name="Footer Placeholder 4"/>
          <p:cNvSpPr>
            <a:spLocks noGrp="1"/>
          </p:cNvSpPr>
          <p:nvPr>
            <p:ph type="ftr" sz="quarter" idx="11"/>
          </p:nvPr>
        </p:nvSpPr>
        <p:spPr/>
        <p:txBody>
          <a:bodyPr/>
          <a:lstStyle/>
          <a:p>
            <a:endParaRPr lang="en-KE"/>
          </a:p>
        </p:txBody>
      </p:sp>
      <p:sp>
        <p:nvSpPr>
          <p:cNvPr id="1048731" name="Slide Number Placeholder 5"/>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048695"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1048696"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lvl2pPr>
            <a:lvl3pPr marL="914400" indent="0">
              <a:buFontTx/>
              <a:buNone/>
            </a:lvl3pPr>
            <a:lvl4pPr marL="1371600" indent="0">
              <a:buFontTx/>
              <a:buNone/>
            </a:lvl4pPr>
            <a:lvl5pPr marL="1828800" indent="0">
              <a:buFontTx/>
              <a:buNone/>
            </a:lvl5pPr>
          </a:lstStyle>
          <a:p>
            <a:pPr lvl="0"/>
            <a:r>
              <a:rPr lang="en-US"/>
              <a:t>Click to edit Master text styles</a:t>
            </a:r>
          </a:p>
        </p:txBody>
      </p:sp>
      <p:sp>
        <p:nvSpPr>
          <p:cNvPr id="1048697"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98" name="Date Placeholder 3"/>
          <p:cNvSpPr>
            <a:spLocks noGrp="1"/>
          </p:cNvSpPr>
          <p:nvPr>
            <p:ph type="dt" sz="half" idx="10"/>
          </p:nvPr>
        </p:nvSpPr>
        <p:spPr/>
        <p:txBody>
          <a:bodyPr/>
          <a:lstStyle/>
          <a:p>
            <a:fld id="{E31E5E20-47FC-4D9B-80E5-97CE5578C82E}" type="datetimeFigureOut">
              <a:rPr lang="en-KE" smtClean="0"/>
              <a:t>11/07/2025</a:t>
            </a:fld>
            <a:endParaRPr lang="en-KE"/>
          </a:p>
        </p:txBody>
      </p:sp>
      <p:sp>
        <p:nvSpPr>
          <p:cNvPr id="1048699" name="Footer Placeholder 4"/>
          <p:cNvSpPr>
            <a:spLocks noGrp="1"/>
          </p:cNvSpPr>
          <p:nvPr>
            <p:ph type="ftr" sz="quarter" idx="11"/>
          </p:nvPr>
        </p:nvSpPr>
        <p:spPr/>
        <p:txBody>
          <a:bodyPr/>
          <a:lstStyle/>
          <a:p>
            <a:endParaRPr lang="en-KE"/>
          </a:p>
        </p:txBody>
      </p:sp>
      <p:sp>
        <p:nvSpPr>
          <p:cNvPr id="1048700" name="Slide Number Placeholder 5"/>
          <p:cNvSpPr>
            <a:spLocks noGrp="1"/>
          </p:cNvSpPr>
          <p:nvPr>
            <p:ph type="sldNum" sz="quarter" idx="12"/>
          </p:nvPr>
        </p:nvSpPr>
        <p:spPr/>
        <p:txBody>
          <a:bodyPr/>
          <a:lstStyle/>
          <a:p>
            <a:fld id="{55E0E933-57F0-4968-97E1-FDD95B93B234}" type="slidenum">
              <a:rPr lang="en-KE" smtClean="0"/>
              <a:t>‹#›</a:t>
            </a:fld>
            <a:endParaRPr lang="en-KE"/>
          </a:p>
        </p:txBody>
      </p:sp>
      <p:sp>
        <p:nvSpPr>
          <p:cNvPr id="1048701"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04870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104872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104872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724" name="Date Placeholder 3"/>
          <p:cNvSpPr>
            <a:spLocks noGrp="1"/>
          </p:cNvSpPr>
          <p:nvPr>
            <p:ph type="dt" sz="half" idx="10"/>
          </p:nvPr>
        </p:nvSpPr>
        <p:spPr/>
        <p:txBody>
          <a:bodyPr/>
          <a:lstStyle/>
          <a:p>
            <a:fld id="{E31E5E20-47FC-4D9B-80E5-97CE5578C82E}" type="datetimeFigureOut">
              <a:rPr lang="en-KE" smtClean="0"/>
              <a:t>11/07/2025</a:t>
            </a:fld>
            <a:endParaRPr lang="en-KE"/>
          </a:p>
        </p:txBody>
      </p:sp>
      <p:sp>
        <p:nvSpPr>
          <p:cNvPr id="1048725" name="Footer Placeholder 4"/>
          <p:cNvSpPr>
            <a:spLocks noGrp="1"/>
          </p:cNvSpPr>
          <p:nvPr>
            <p:ph type="ftr" sz="quarter" idx="11"/>
          </p:nvPr>
        </p:nvSpPr>
        <p:spPr/>
        <p:txBody>
          <a:bodyPr/>
          <a:lstStyle/>
          <a:p>
            <a:endParaRPr lang="en-KE"/>
          </a:p>
        </p:txBody>
      </p:sp>
      <p:sp>
        <p:nvSpPr>
          <p:cNvPr id="1048726" name="Slide Number Placeholder 5"/>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048687"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1048688"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lvl2pPr>
            <a:lvl3pPr marL="914400" indent="0">
              <a:buFontTx/>
              <a:buNone/>
            </a:lvl3pPr>
            <a:lvl4pPr marL="1371600" indent="0">
              <a:buFontTx/>
              <a:buNone/>
            </a:lvl4pPr>
            <a:lvl5pPr marL="1828800" indent="0">
              <a:buFontTx/>
              <a:buNone/>
            </a:lvl5pPr>
          </a:lstStyle>
          <a:p>
            <a:pPr lvl="0"/>
            <a:r>
              <a:rPr lang="en-US"/>
              <a:t>Click to edit Master text styles</a:t>
            </a:r>
          </a:p>
        </p:txBody>
      </p:sp>
      <p:sp>
        <p:nvSpPr>
          <p:cNvPr id="1048689"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90" name="Date Placeholder 3"/>
          <p:cNvSpPr>
            <a:spLocks noGrp="1"/>
          </p:cNvSpPr>
          <p:nvPr>
            <p:ph type="dt" sz="half" idx="10"/>
          </p:nvPr>
        </p:nvSpPr>
        <p:spPr/>
        <p:txBody>
          <a:bodyPr/>
          <a:lstStyle/>
          <a:p>
            <a:fld id="{E31E5E20-47FC-4D9B-80E5-97CE5578C82E}" type="datetimeFigureOut">
              <a:rPr lang="en-KE" smtClean="0"/>
              <a:t>11/07/2025</a:t>
            </a:fld>
            <a:endParaRPr lang="en-KE"/>
          </a:p>
        </p:txBody>
      </p:sp>
      <p:sp>
        <p:nvSpPr>
          <p:cNvPr id="1048691" name="Footer Placeholder 4"/>
          <p:cNvSpPr>
            <a:spLocks noGrp="1"/>
          </p:cNvSpPr>
          <p:nvPr>
            <p:ph type="ftr" sz="quarter" idx="11"/>
          </p:nvPr>
        </p:nvSpPr>
        <p:spPr/>
        <p:txBody>
          <a:bodyPr/>
          <a:lstStyle/>
          <a:p>
            <a:endParaRPr lang="en-KE"/>
          </a:p>
        </p:txBody>
      </p:sp>
      <p:sp>
        <p:nvSpPr>
          <p:cNvPr id="1048692" name="Slide Number Placeholder 5"/>
          <p:cNvSpPr>
            <a:spLocks noGrp="1"/>
          </p:cNvSpPr>
          <p:nvPr>
            <p:ph type="sldNum" sz="quarter" idx="12"/>
          </p:nvPr>
        </p:nvSpPr>
        <p:spPr/>
        <p:txBody>
          <a:bodyPr/>
          <a:lstStyle/>
          <a:p>
            <a:fld id="{55E0E933-57F0-4968-97E1-FDD95B93B234}" type="slidenum">
              <a:rPr lang="en-KE" smtClean="0"/>
              <a:t>‹#›</a:t>
            </a:fld>
            <a:endParaRPr lang="en-KE"/>
          </a:p>
        </p:txBody>
      </p:sp>
      <p:sp>
        <p:nvSpPr>
          <p:cNvPr id="1048693"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048694"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104873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104873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lvl2pPr>
            <a:lvl3pPr marL="914400" indent="0">
              <a:buFontTx/>
              <a:buNone/>
            </a:lvl3pPr>
            <a:lvl4pPr marL="1371600" indent="0">
              <a:buFontTx/>
              <a:buNone/>
            </a:lvl4pPr>
            <a:lvl5pPr marL="1828800" indent="0">
              <a:buFontTx/>
              <a:buNone/>
            </a:lvl5pPr>
          </a:lstStyle>
          <a:p>
            <a:pPr lvl="0"/>
            <a:r>
              <a:rPr lang="en-US"/>
              <a:t>Click to edit Master text styles</a:t>
            </a:r>
          </a:p>
        </p:txBody>
      </p:sp>
      <p:sp>
        <p:nvSpPr>
          <p:cNvPr id="1048734"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735" name="Date Placeholder 3"/>
          <p:cNvSpPr>
            <a:spLocks noGrp="1"/>
          </p:cNvSpPr>
          <p:nvPr>
            <p:ph type="dt" sz="half" idx="10"/>
          </p:nvPr>
        </p:nvSpPr>
        <p:spPr/>
        <p:txBody>
          <a:bodyPr/>
          <a:lstStyle/>
          <a:p>
            <a:fld id="{E31E5E20-47FC-4D9B-80E5-97CE5578C82E}" type="datetimeFigureOut">
              <a:rPr lang="en-KE" smtClean="0"/>
              <a:t>11/07/2025</a:t>
            </a:fld>
            <a:endParaRPr lang="en-KE"/>
          </a:p>
        </p:txBody>
      </p:sp>
      <p:sp>
        <p:nvSpPr>
          <p:cNvPr id="1048736" name="Footer Placeholder 4"/>
          <p:cNvSpPr>
            <a:spLocks noGrp="1"/>
          </p:cNvSpPr>
          <p:nvPr>
            <p:ph type="ftr" sz="quarter" idx="11"/>
          </p:nvPr>
        </p:nvSpPr>
        <p:spPr/>
        <p:txBody>
          <a:bodyPr/>
          <a:lstStyle/>
          <a:p>
            <a:endParaRPr lang="en-KE"/>
          </a:p>
        </p:txBody>
      </p:sp>
      <p:sp>
        <p:nvSpPr>
          <p:cNvPr id="1048737" name="Slide Number Placeholder 5"/>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709" name="Title 1"/>
          <p:cNvSpPr>
            <a:spLocks noGrp="1"/>
          </p:cNvSpPr>
          <p:nvPr>
            <p:ph type="title"/>
          </p:nvPr>
        </p:nvSpPr>
        <p:spPr/>
        <p:txBody>
          <a:bodyPr/>
          <a:lstStyle/>
          <a:p>
            <a:r>
              <a:rPr lang="en-US"/>
              <a:t>Click to edit Master title style</a:t>
            </a:r>
            <a:endParaRPr lang="en-US" dirty="0"/>
          </a:p>
        </p:txBody>
      </p:sp>
      <p:sp>
        <p:nvSpPr>
          <p:cNvPr id="1048710"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11" name="Date Placeholder 3"/>
          <p:cNvSpPr>
            <a:spLocks noGrp="1"/>
          </p:cNvSpPr>
          <p:nvPr>
            <p:ph type="dt" sz="half" idx="10"/>
          </p:nvPr>
        </p:nvSpPr>
        <p:spPr/>
        <p:txBody>
          <a:bodyPr/>
          <a:lstStyle/>
          <a:p>
            <a:fld id="{E31E5E20-47FC-4D9B-80E5-97CE5578C82E}" type="datetimeFigureOut">
              <a:rPr lang="en-KE" smtClean="0"/>
              <a:t>11/07/2025</a:t>
            </a:fld>
            <a:endParaRPr lang="en-KE"/>
          </a:p>
        </p:txBody>
      </p:sp>
      <p:sp>
        <p:nvSpPr>
          <p:cNvPr id="1048712" name="Footer Placeholder 4"/>
          <p:cNvSpPr>
            <a:spLocks noGrp="1"/>
          </p:cNvSpPr>
          <p:nvPr>
            <p:ph type="ftr" sz="quarter" idx="11"/>
          </p:nvPr>
        </p:nvSpPr>
        <p:spPr/>
        <p:txBody>
          <a:bodyPr/>
          <a:lstStyle/>
          <a:p>
            <a:endParaRPr lang="en-KE"/>
          </a:p>
        </p:txBody>
      </p:sp>
      <p:sp>
        <p:nvSpPr>
          <p:cNvPr id="1048713" name="Slide Number Placeholder 5"/>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738"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1048739"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40" name="Date Placeholder 3"/>
          <p:cNvSpPr>
            <a:spLocks noGrp="1"/>
          </p:cNvSpPr>
          <p:nvPr>
            <p:ph type="dt" sz="half" idx="10"/>
          </p:nvPr>
        </p:nvSpPr>
        <p:spPr/>
        <p:txBody>
          <a:bodyPr/>
          <a:lstStyle/>
          <a:p>
            <a:fld id="{E31E5E20-47FC-4D9B-80E5-97CE5578C82E}" type="datetimeFigureOut">
              <a:rPr lang="en-KE" smtClean="0"/>
              <a:t>11/07/2025</a:t>
            </a:fld>
            <a:endParaRPr lang="en-KE"/>
          </a:p>
        </p:txBody>
      </p:sp>
      <p:sp>
        <p:nvSpPr>
          <p:cNvPr id="1048741" name="Footer Placeholder 4"/>
          <p:cNvSpPr>
            <a:spLocks noGrp="1"/>
          </p:cNvSpPr>
          <p:nvPr>
            <p:ph type="ftr" sz="quarter" idx="11"/>
          </p:nvPr>
        </p:nvSpPr>
        <p:spPr/>
        <p:txBody>
          <a:bodyPr/>
          <a:lstStyle/>
          <a:p>
            <a:endParaRPr lang="en-KE"/>
          </a:p>
        </p:txBody>
      </p:sp>
      <p:sp>
        <p:nvSpPr>
          <p:cNvPr id="1048742" name="Slide Number Placeholder 5"/>
          <p:cNvSpPr>
            <a:spLocks noGrp="1"/>
          </p:cNvSpPr>
          <p:nvPr>
            <p:ph type="sldNum" sz="quarter" idx="12"/>
          </p:nvPr>
        </p:nvSpPr>
        <p:spPr/>
        <p:txBody>
          <a:bodyPr/>
          <a:lstStyle/>
          <a:p>
            <a:fld id="{55E0E933-57F0-4968-97E1-FDD95B93B234}" type="slidenum">
              <a:rPr lang="en-KE" smtClean="0"/>
              <a:t>‹#›</a:t>
            </a:fld>
            <a:endParaRPr lang="en-KE"/>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13" name="Group 7"/>
          <p:cNvGrpSpPr/>
          <p:nvPr/>
        </p:nvGrpSpPr>
        <p:grpSpPr>
          <a:xfrm>
            <a:off x="0" y="-8467"/>
            <a:ext cx="12192000" cy="6866467"/>
            <a:chOff x="0" y="-8467"/>
            <a:chExt cx="12192000" cy="6866467"/>
          </a:xfrm>
        </p:grpSpPr>
        <p:cxnSp>
          <p:nvCxnSpPr>
            <p:cNvPr id="3145728" name="Straight Connector 19"/>
            <p:cNvCxnSpPr>
              <a:cxnSpLocks/>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3145729" name="Straight Connector 20"/>
            <p:cNvCxnSpPr>
              <a:cxnSpLocks/>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048576"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77"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78"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79"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80"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81"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82"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583"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1048584"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1048585"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86"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31E5E20-47FC-4D9B-80E5-97CE5578C82E}" type="datetimeFigureOut">
              <a:rPr lang="en-KE" smtClean="0"/>
              <a:t>11/07/2025</a:t>
            </a:fld>
            <a:endParaRPr lang="en-KE"/>
          </a:p>
        </p:txBody>
      </p:sp>
      <p:sp>
        <p:nvSpPr>
          <p:cNvPr id="1048587"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KE"/>
          </a:p>
        </p:txBody>
      </p:sp>
      <p:sp>
        <p:nvSpPr>
          <p:cNvPr id="1048588"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5E0E933-57F0-4968-97E1-FDD95B93B234}" type="slidenum">
              <a:rPr lang="en-KE" smtClean="0"/>
              <a:t>‹#›</a:t>
            </a:fld>
            <a:endParaRPr lang="en-KE"/>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2" name="Title 1"/>
          <p:cNvSpPr>
            <a:spLocks noGrp="1"/>
          </p:cNvSpPr>
          <p:nvPr>
            <p:ph type="ctrTitle"/>
          </p:nvPr>
        </p:nvSpPr>
        <p:spPr/>
        <p:txBody>
          <a:bodyPr>
            <a:normAutofit fontScale="90000"/>
          </a:bodyPr>
          <a:lstStyle/>
          <a:p>
            <a:pPr algn="ctr"/>
            <a:r>
              <a:rPr lang="en-US" dirty="0"/>
              <a:t>Applying Piaget's Theory on Child Development: Amira’s Case</a:t>
            </a:r>
            <a:endParaRPr lang="en-KE" dirty="0"/>
          </a:p>
        </p:txBody>
      </p:sp>
      <p:sp>
        <p:nvSpPr>
          <p:cNvPr id="1048603" name="Subtitle 2"/>
          <p:cNvSpPr>
            <a:spLocks noGrp="1"/>
          </p:cNvSpPr>
          <p:nvPr>
            <p:ph type="subTitle" idx="1"/>
          </p:nvPr>
        </p:nvSpPr>
        <p:spPr>
          <a:xfrm>
            <a:off x="1507067" y="4050833"/>
            <a:ext cx="7766936" cy="1407858"/>
          </a:xfrm>
        </p:spPr>
        <p:txBody>
          <a:bodyPr>
            <a:normAutofit fontScale="92500" lnSpcReduction="10000"/>
          </a:bodyPr>
          <a:lstStyle/>
          <a:p>
            <a:pPr algn="ctr"/>
            <a:r>
              <a:rPr lang="en-US" dirty="0"/>
              <a:t>Module Number: LCHS 4010_LON</a:t>
            </a:r>
          </a:p>
          <a:p>
            <a:pPr algn="ctr"/>
            <a:r>
              <a:rPr lang="en-US" dirty="0"/>
              <a:t>By: Aminata Traore</a:t>
            </a:r>
          </a:p>
          <a:p>
            <a:pPr algn="ctr"/>
            <a:r>
              <a:rPr lang="en-US" dirty="0"/>
              <a:t>Student ID: 2426169</a:t>
            </a:r>
          </a:p>
          <a:p>
            <a:pPr algn="ctr"/>
            <a:r>
              <a:rPr lang="en-US" dirty="0"/>
              <a:t>Lecture’s Name: </a:t>
            </a:r>
            <a:r>
              <a:rPr lang="en-US"/>
              <a:t>Bianca Sanfilippo</a:t>
            </a:r>
            <a:endParaRPr lang="en-US" dirty="0"/>
          </a:p>
          <a:p>
            <a:pPr algn="ctr"/>
            <a:endParaRPr lang="en-KE"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8" name="Title 1"/>
          <p:cNvSpPr>
            <a:spLocks noGrp="1"/>
          </p:cNvSpPr>
          <p:nvPr>
            <p:ph type="title"/>
          </p:nvPr>
        </p:nvSpPr>
        <p:spPr/>
        <p:txBody>
          <a:bodyPr>
            <a:normAutofit/>
          </a:bodyPr>
          <a:lstStyle/>
          <a:p>
            <a:pPr algn="ctr"/>
            <a:r>
              <a:rPr lang="en-US" dirty="0">
                <a:latin typeface="Arial" panose="020B0604020202020204" pitchFamily="34" charset="0"/>
                <a:cs typeface="Arial" panose="020B0604020202020204" pitchFamily="34" charset="0"/>
              </a:rPr>
              <a:t>INTRODUCTION </a:t>
            </a:r>
            <a:endParaRPr lang="en-KE" dirty="0">
              <a:latin typeface="Arial" panose="020B0604020202020204" pitchFamily="34" charset="0"/>
              <a:cs typeface="Arial" panose="020B0604020202020204" pitchFamily="34" charset="0"/>
            </a:endParaRPr>
          </a:p>
        </p:txBody>
      </p:sp>
      <p:sp>
        <p:nvSpPr>
          <p:cNvPr id="1048619" name="Content Placeholder 2"/>
          <p:cNvSpPr>
            <a:spLocks noGrp="1"/>
          </p:cNvSpPr>
          <p:nvPr>
            <p:ph idx="1"/>
          </p:nvPr>
        </p:nvSpPr>
        <p:spPr/>
        <p:txBody>
          <a:bodyPr>
            <a:normAutofit fontScale="92500" lnSpcReduction="20000"/>
          </a:bodyPr>
          <a:lstStyle/>
          <a:p>
            <a:r>
              <a:rPr lang="en-US" dirty="0">
                <a:latin typeface="Arial" panose="020B0604020202020204" pitchFamily="34" charset="0"/>
                <a:cs typeface="Arial" panose="020B0604020202020204" pitchFamily="34" charset="0"/>
              </a:rPr>
              <a:t>As name suggests, this theory was developed by Jean Piaget, a famous psychologist studying cognitive development. </a:t>
            </a:r>
          </a:p>
          <a:p>
            <a:r>
              <a:rPr lang="en-US" dirty="0">
                <a:latin typeface="Arial" panose="020B0604020202020204" pitchFamily="34" charset="0"/>
                <a:cs typeface="Arial" panose="020B0604020202020204" pitchFamily="34" charset="0"/>
              </a:rPr>
              <a:t>It suggests progression through four distinct stages.</a:t>
            </a:r>
          </a:p>
          <a:p>
            <a:r>
              <a:rPr lang="en-US" dirty="0">
                <a:latin typeface="Arial" panose="020B0604020202020204" pitchFamily="34" charset="0"/>
                <a:cs typeface="Arial" panose="020B0604020202020204" pitchFamily="34" charset="0"/>
              </a:rPr>
              <a:t>The theory focuses on comprehending how children acquire knowledge as well as the nature of intelligence acquired (Waite </a:t>
            </a:r>
            <a:r>
              <a:rPr lang="en-US" dirty="0" err="1">
                <a:latin typeface="Arial" panose="020B0604020202020204" pitchFamily="34" charset="0"/>
                <a:cs typeface="Arial" panose="020B0604020202020204" pitchFamily="34" charset="0"/>
              </a:rPr>
              <a:t>Stupianksy</a:t>
            </a:r>
            <a:r>
              <a:rPr lang="en-US" dirty="0">
                <a:latin typeface="Arial" panose="020B0604020202020204" pitchFamily="34" charset="0"/>
                <a:cs typeface="Arial" panose="020B0604020202020204" pitchFamily="34" charset="0"/>
              </a:rPr>
              <a:t>, 2022). </a:t>
            </a:r>
          </a:p>
          <a:p>
            <a:r>
              <a:rPr lang="en-US" dirty="0">
                <a:latin typeface="Arial" panose="020B0604020202020204" pitchFamily="34" charset="0"/>
                <a:cs typeface="Arial" panose="020B0604020202020204" pitchFamily="34" charset="0"/>
              </a:rPr>
              <a:t>The four stages are; “sensorimotor, preoperational, concrete operational, and formal operational stage”.</a:t>
            </a:r>
          </a:p>
          <a:p>
            <a:r>
              <a:rPr lang="en-US" dirty="0">
                <a:latin typeface="Arial" panose="020B0604020202020204" pitchFamily="34" charset="0"/>
                <a:cs typeface="Arial" panose="020B0604020202020204" pitchFamily="34" charset="0"/>
              </a:rPr>
              <a:t>Children are seen as taking an active role in the learning process.</a:t>
            </a:r>
          </a:p>
          <a:p>
            <a:r>
              <a:rPr lang="en-US" dirty="0">
                <a:latin typeface="Arial" panose="020B0604020202020204" pitchFamily="34" charset="0"/>
                <a:cs typeface="Arial" panose="020B0604020202020204" pitchFamily="34" charset="0"/>
              </a:rPr>
              <a:t>Through their interactions with the world, children continually acquire new knowledge through their little explorations, experiments, and observations.</a:t>
            </a:r>
          </a:p>
          <a:p>
            <a:r>
              <a:rPr lang="en-US" dirty="0">
                <a:latin typeface="Arial" panose="020B0604020202020204" pitchFamily="34" charset="0"/>
                <a:cs typeface="Arial" panose="020B0604020202020204" pitchFamily="34" charset="0"/>
              </a:rPr>
              <a:t>Two key processes emphasized; assimilation where new information in integrated to existing structures and accommodation where the existing structures are modified to accommodate new information.</a:t>
            </a:r>
          </a:p>
          <a:p>
            <a:endParaRPr lang="en-KE"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Title 1"/>
          <p:cNvSpPr>
            <a:spLocks noGrp="1"/>
          </p:cNvSpPr>
          <p:nvPr>
            <p:ph type="title"/>
          </p:nvPr>
        </p:nvSpPr>
        <p:spPr>
          <a:xfrm>
            <a:off x="677334" y="987426"/>
            <a:ext cx="3854528" cy="1278466"/>
          </a:xfrm>
        </p:spPr>
        <p:txBody>
          <a:bodyPr>
            <a:normAutofit/>
          </a:bodyPr>
          <a:lstStyle/>
          <a:p>
            <a:r>
              <a:rPr lang="en-US" sz="2800" dirty="0">
                <a:latin typeface="Arial" panose="020B0604020202020204" pitchFamily="34" charset="0"/>
                <a:cs typeface="Arial" panose="020B0604020202020204" pitchFamily="34" charset="0"/>
              </a:rPr>
              <a:t>Scenario</a:t>
            </a:r>
            <a:endParaRPr lang="en-KE" sz="2800" dirty="0">
              <a:latin typeface="Arial" panose="020B0604020202020204" pitchFamily="34" charset="0"/>
              <a:cs typeface="Arial" panose="020B0604020202020204" pitchFamily="34" charset="0"/>
            </a:endParaRPr>
          </a:p>
        </p:txBody>
      </p:sp>
      <p:sp>
        <p:nvSpPr>
          <p:cNvPr id="1048611" name="Content Placeholder 2"/>
          <p:cNvSpPr>
            <a:spLocks noGrp="1"/>
          </p:cNvSpPr>
          <p:nvPr>
            <p:ph idx="1"/>
          </p:nvPr>
        </p:nvSpPr>
        <p:spPr>
          <a:xfrm>
            <a:off x="4935686" y="987425"/>
            <a:ext cx="6169024" cy="4119918"/>
          </a:xfrm>
        </p:spPr>
        <p:txBody>
          <a:bodyPr/>
          <a:lstStyle/>
          <a:p>
            <a:pPr marL="0" indent="0">
              <a:buNone/>
            </a:pPr>
            <a:endParaRPr lang="en-KE" dirty="0"/>
          </a:p>
        </p:txBody>
      </p:sp>
      <p:sp>
        <p:nvSpPr>
          <p:cNvPr id="1048612" name="Text Placeholder 3"/>
          <p:cNvSpPr>
            <a:spLocks noGrp="1"/>
          </p:cNvSpPr>
          <p:nvPr>
            <p:ph type="body" sz="half" idx="2"/>
          </p:nvPr>
        </p:nvSpPr>
        <p:spPr>
          <a:xfrm>
            <a:off x="677334" y="2265892"/>
            <a:ext cx="4292872" cy="3604681"/>
          </a:xfrm>
        </p:spPr>
        <p:txBody>
          <a:bodyPr>
            <a:normAutofit fontScale="85714" lnSpcReduction="20000"/>
          </a:bodyPr>
          <a:lstStyle/>
          <a:p>
            <a:r>
              <a:rPr lang="en-GB" sz="2100" b="1" dirty="0">
                <a:latin typeface="Arial" panose="020B0604020202020204" pitchFamily="34" charset="0"/>
                <a:cs typeface="Arial" panose="020B0604020202020204" pitchFamily="34" charset="0"/>
              </a:rPr>
              <a:t>Client</a:t>
            </a:r>
            <a:r>
              <a:rPr lang="en-GB" sz="2100" dirty="0">
                <a:latin typeface="Arial" panose="020B0604020202020204" pitchFamily="34" charset="0"/>
                <a:cs typeface="Arial" panose="020B0604020202020204" pitchFamily="34" charset="0"/>
              </a:rPr>
              <a:t>: Amira, 3 years old</a:t>
            </a:r>
          </a:p>
          <a:p>
            <a:r>
              <a:rPr lang="en-GB" sz="2100" b="1" dirty="0">
                <a:latin typeface="Arial" panose="020B0604020202020204" pitchFamily="34" charset="0"/>
                <a:cs typeface="Arial" panose="020B0604020202020204" pitchFamily="34" charset="0"/>
              </a:rPr>
              <a:t>Context</a:t>
            </a:r>
            <a:r>
              <a:rPr lang="en-GB" sz="2100" dirty="0">
                <a:latin typeface="Arial" panose="020B0604020202020204" pitchFamily="34" charset="0"/>
                <a:cs typeface="Arial" panose="020B0604020202020204" pitchFamily="34" charset="0"/>
              </a:rPr>
              <a:t>: Started nursery school</a:t>
            </a:r>
          </a:p>
          <a:p>
            <a:r>
              <a:rPr lang="en-GB" sz="2100" b="1" dirty="0">
                <a:latin typeface="Arial" panose="020B0604020202020204" pitchFamily="34" charset="0"/>
                <a:cs typeface="Arial" panose="020B0604020202020204" pitchFamily="34" charset="0"/>
              </a:rPr>
              <a:t>Presenting problems/difficulties: </a:t>
            </a:r>
            <a:r>
              <a:rPr lang="en-GB" sz="2100" dirty="0">
                <a:latin typeface="Arial" panose="020B0604020202020204" pitchFamily="34" charset="0"/>
                <a:cs typeface="Arial" panose="020B0604020202020204" pitchFamily="34" charset="0"/>
              </a:rPr>
              <a:t>-</a:t>
            </a:r>
          </a:p>
          <a:p>
            <a:pPr marL="742950" lvl="1" indent="-285750">
              <a:buFont typeface="Arial" panose="020B0604020202020204" pitchFamily="34" charset="0"/>
              <a:buChar char="•"/>
            </a:pPr>
            <a:r>
              <a:rPr lang="en-GB" sz="2100" dirty="0">
                <a:latin typeface="Arial" panose="020B0604020202020204" pitchFamily="34" charset="0"/>
                <a:cs typeface="Arial" panose="020B0604020202020204" pitchFamily="34" charset="0"/>
              </a:rPr>
              <a:t>Anxiety after being left by her carers</a:t>
            </a:r>
          </a:p>
          <a:p>
            <a:pPr marL="742950" lvl="1" indent="-285750">
              <a:buFont typeface="Arial" panose="020B0604020202020204" pitchFamily="34" charset="0"/>
              <a:buChar char="•"/>
            </a:pPr>
            <a:r>
              <a:rPr lang="en-GB" sz="2100" dirty="0">
                <a:latin typeface="Arial" panose="020B0604020202020204" pitchFamily="34" charset="0"/>
                <a:cs typeface="Arial" panose="020B0604020202020204" pitchFamily="34" charset="0"/>
              </a:rPr>
              <a:t>Minimal verbal communication</a:t>
            </a:r>
          </a:p>
          <a:p>
            <a:pPr marL="742950" lvl="1" indent="-285750">
              <a:buFont typeface="Arial" panose="020B0604020202020204" pitchFamily="34" charset="0"/>
              <a:buChar char="•"/>
            </a:pPr>
            <a:r>
              <a:rPr lang="en-GB" sz="2100" dirty="0">
                <a:latin typeface="Arial" panose="020B0604020202020204" pitchFamily="34" charset="0"/>
                <a:cs typeface="Arial" panose="020B0604020202020204" pitchFamily="34" charset="0"/>
              </a:rPr>
              <a:t>Cannot engage in group play	</a:t>
            </a:r>
          </a:p>
          <a:p>
            <a:r>
              <a:rPr lang="en-GB" sz="2100" b="1" dirty="0">
                <a:latin typeface="Arial" panose="020B0604020202020204" pitchFamily="34" charset="0"/>
                <a:cs typeface="Arial" panose="020B0604020202020204" pitchFamily="34" charset="0"/>
              </a:rPr>
              <a:t>Practitioner’s Role</a:t>
            </a:r>
            <a:r>
              <a:rPr lang="en-GB" sz="2100" dirty="0">
                <a:latin typeface="Arial" panose="020B0604020202020204" pitchFamily="34" charset="0"/>
                <a:cs typeface="Arial" panose="020B0604020202020204" pitchFamily="34" charset="0"/>
              </a:rPr>
              <a:t>: Understand Amira’s developmental needs and create support plan to ensure all-round well-being. </a:t>
            </a:r>
          </a:p>
          <a:p>
            <a:endParaRPr lang="en-GB" dirty="0"/>
          </a:p>
        </p:txBody>
      </p:sp>
      <p:pic>
        <p:nvPicPr>
          <p:cNvPr id="2097152" name="Picture 4"/>
          <p:cNvPicPr>
            <a:picLocks noChangeAspect="1"/>
          </p:cNvPicPr>
          <p:nvPr/>
        </p:nvPicPr>
        <p:blipFill>
          <a:blip r:embed="rId2"/>
          <a:stretch>
            <a:fillRect/>
          </a:stretch>
        </p:blipFill>
        <p:spPr>
          <a:xfrm>
            <a:off x="4744844" y="886388"/>
            <a:ext cx="6506226" cy="432199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8" name="Title 1"/>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Piaget’s Cognitive Development Theory</a:t>
            </a:r>
            <a:endParaRPr lang="en-KE" dirty="0">
              <a:latin typeface="Arial" panose="020B0604020202020204" pitchFamily="34" charset="0"/>
              <a:cs typeface="Arial" panose="020B0604020202020204" pitchFamily="34" charset="0"/>
            </a:endParaRPr>
          </a:p>
        </p:txBody>
      </p:sp>
      <p:sp>
        <p:nvSpPr>
          <p:cNvPr id="1048619" name="Content Placeholder 2"/>
          <p:cNvSpPr>
            <a:spLocks noGrp="1"/>
          </p:cNvSpPr>
          <p:nvPr>
            <p:ph idx="1"/>
          </p:nvPr>
        </p:nvSpPr>
        <p:spPr/>
        <p:txBody>
          <a:bodyPr>
            <a:normAutofit fontScale="92500" lnSpcReduction="20000"/>
          </a:bodyPr>
          <a:lstStyle/>
          <a:p>
            <a:r>
              <a:rPr lang="en-US" dirty="0">
                <a:latin typeface="Arial" panose="020B0604020202020204" pitchFamily="34" charset="0"/>
                <a:cs typeface="Arial" panose="020B0604020202020204" pitchFamily="34" charset="0"/>
              </a:rPr>
              <a:t>As name suggests, this theory was developed by Jean Piaget, a famous psychologist studying cognitive development. </a:t>
            </a:r>
          </a:p>
          <a:p>
            <a:r>
              <a:rPr lang="en-US" dirty="0">
                <a:latin typeface="Arial" panose="020B0604020202020204" pitchFamily="34" charset="0"/>
                <a:cs typeface="Arial" panose="020B0604020202020204" pitchFamily="34" charset="0"/>
              </a:rPr>
              <a:t>It suggests progression through four distinct stages.</a:t>
            </a:r>
          </a:p>
          <a:p>
            <a:r>
              <a:rPr lang="en-US" dirty="0">
                <a:latin typeface="Arial" panose="020B0604020202020204" pitchFamily="34" charset="0"/>
                <a:cs typeface="Arial" panose="020B0604020202020204" pitchFamily="34" charset="0"/>
              </a:rPr>
              <a:t>The theory focuses on comprehending how children acquire knowledge as well as the nature of intelligence acquired (Waite </a:t>
            </a:r>
            <a:r>
              <a:rPr lang="en-US" dirty="0" err="1">
                <a:latin typeface="Arial" panose="020B0604020202020204" pitchFamily="34" charset="0"/>
                <a:cs typeface="Arial" panose="020B0604020202020204" pitchFamily="34" charset="0"/>
              </a:rPr>
              <a:t>Stupianksy</a:t>
            </a:r>
            <a:r>
              <a:rPr lang="en-US" dirty="0">
                <a:latin typeface="Arial" panose="020B0604020202020204" pitchFamily="34" charset="0"/>
                <a:cs typeface="Arial" panose="020B0604020202020204" pitchFamily="34" charset="0"/>
              </a:rPr>
              <a:t>, 2022). </a:t>
            </a:r>
          </a:p>
          <a:p>
            <a:r>
              <a:rPr lang="en-US" dirty="0">
                <a:latin typeface="Arial" panose="020B0604020202020204" pitchFamily="34" charset="0"/>
                <a:cs typeface="Arial" panose="020B0604020202020204" pitchFamily="34" charset="0"/>
              </a:rPr>
              <a:t>The four stages are; “sensorimotor, preoperational, concrete operational, and formal operational stage”.</a:t>
            </a:r>
          </a:p>
          <a:p>
            <a:r>
              <a:rPr lang="en-US" dirty="0">
                <a:latin typeface="Arial" panose="020B0604020202020204" pitchFamily="34" charset="0"/>
                <a:cs typeface="Arial" panose="020B0604020202020204" pitchFamily="34" charset="0"/>
              </a:rPr>
              <a:t>Children are seen as taking an active role in the learning process.</a:t>
            </a:r>
          </a:p>
          <a:p>
            <a:r>
              <a:rPr lang="en-US" dirty="0">
                <a:latin typeface="Arial" panose="020B0604020202020204" pitchFamily="34" charset="0"/>
                <a:cs typeface="Arial" panose="020B0604020202020204" pitchFamily="34" charset="0"/>
              </a:rPr>
              <a:t>Through their interactions with the world, children continually acquire new knowledge through their little explorations, experiments, and observations.</a:t>
            </a:r>
          </a:p>
          <a:p>
            <a:r>
              <a:rPr lang="en-US" dirty="0">
                <a:latin typeface="Arial" panose="020B0604020202020204" pitchFamily="34" charset="0"/>
                <a:cs typeface="Arial" panose="020B0604020202020204" pitchFamily="34" charset="0"/>
              </a:rPr>
              <a:t>Two key processes emphasized; assimilation where new information in integrated to existing structures and accommodation where the existing structures are modified to accommodate new information.</a:t>
            </a:r>
          </a:p>
          <a:p>
            <a:endParaRPr lang="en-KE"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9" name="Title 1"/>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Piaget and History of Theory</a:t>
            </a:r>
            <a:endParaRPr lang="en-KE" dirty="0">
              <a:latin typeface="Arial" panose="020B0604020202020204" pitchFamily="34" charset="0"/>
              <a:cs typeface="Arial" panose="020B0604020202020204" pitchFamily="34" charset="0"/>
            </a:endParaRPr>
          </a:p>
        </p:txBody>
      </p:sp>
      <p:pic>
        <p:nvPicPr>
          <p:cNvPr id="2097153" name="Picture 4" descr="Jean Piaget – National Institute for Play"/>
          <p:cNvPicPr>
            <a:picLocks noGrp="1" noChangeAspect="1" noChangeArrowheads="1"/>
          </p:cNvPicPr>
          <p:nvPr>
            <p:ph sz="half" idx="1"/>
          </p:nvPr>
        </p:nvPicPr>
        <p:blipFill>
          <a:blip r:embed="rId3"/>
          <a:srcRect/>
          <a:stretch>
            <a:fillRect/>
          </a:stretch>
        </p:blipFill>
        <p:spPr bwMode="auto">
          <a:xfrm>
            <a:off x="1269241" y="1690688"/>
            <a:ext cx="2826942" cy="4248138"/>
          </a:xfrm>
          <a:prstGeom prst="rect">
            <a:avLst/>
          </a:prstGeom>
          <a:noFill/>
        </p:spPr>
      </p:pic>
      <p:sp>
        <p:nvSpPr>
          <p:cNvPr id="1048630" name="Content Placeholder 3"/>
          <p:cNvSpPr>
            <a:spLocks noGrp="1"/>
          </p:cNvSpPr>
          <p:nvPr>
            <p:ph sz="half" idx="2"/>
          </p:nvPr>
        </p:nvSpPr>
        <p:spPr>
          <a:xfrm>
            <a:off x="4299045" y="1690689"/>
            <a:ext cx="7054755" cy="4248138"/>
          </a:xfrm>
        </p:spPr>
        <p:txBody>
          <a:bodyPr>
            <a:normAutofit/>
          </a:bodyPr>
          <a:lstStyle/>
          <a:p>
            <a:r>
              <a:rPr lang="en-GB" dirty="0">
                <a:latin typeface="Arial" panose="020B0604020202020204" pitchFamily="34" charset="0"/>
                <a:cs typeface="Arial" panose="020B0604020202020204" pitchFamily="34" charset="0"/>
              </a:rPr>
              <a:t>Piaget was born in 1896 </a:t>
            </a:r>
            <a:r>
              <a:rPr lang="en-GB">
                <a:latin typeface="Arial" panose="020B0604020202020204" pitchFamily="34" charset="0"/>
                <a:cs typeface="Arial" panose="020B0604020202020204" pitchFamily="34" charset="0"/>
              </a:rPr>
              <a:t>in Switzerland.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 was considered an astute student.</a:t>
            </a:r>
          </a:p>
          <a:p>
            <a:r>
              <a:rPr lang="en-GB" dirty="0">
                <a:latin typeface="Arial" panose="020B0604020202020204" pitchFamily="34" charset="0"/>
                <a:cs typeface="Arial" panose="020B0604020202020204" pitchFamily="34" charset="0"/>
              </a:rPr>
              <a:t>Published his first scientific paper at 11.</a:t>
            </a:r>
          </a:p>
          <a:p>
            <a:r>
              <a:rPr lang="en-GB" dirty="0">
                <a:latin typeface="Arial" panose="020B0604020202020204" pitchFamily="34" charset="0"/>
                <a:cs typeface="Arial" panose="020B0604020202020204" pitchFamily="34" charset="0"/>
              </a:rPr>
              <a:t>Early exposure to this field came from his apprenticeships with renowned psychologists of the time. </a:t>
            </a:r>
          </a:p>
          <a:p>
            <a:r>
              <a:rPr lang="en-GB" dirty="0">
                <a:latin typeface="Arial" panose="020B0604020202020204" pitchFamily="34" charset="0"/>
                <a:cs typeface="Arial" panose="020B0604020202020204" pitchFamily="34" charset="0"/>
              </a:rPr>
              <a:t>Interest in children’s cognitive development inspired by observing the actions of his nephew and daughter.</a:t>
            </a:r>
          </a:p>
          <a:p>
            <a:r>
              <a:rPr lang="en-GB" dirty="0">
                <a:latin typeface="Arial" panose="020B0604020202020204" pitchFamily="34" charset="0"/>
                <a:cs typeface="Arial" panose="020B0604020202020204" pitchFamily="34" charset="0"/>
              </a:rPr>
              <a:t>Children had their own way of thinking, separate from the adults.</a:t>
            </a:r>
          </a:p>
          <a:p>
            <a:r>
              <a:rPr lang="en-GB" dirty="0">
                <a:latin typeface="Arial" panose="020B0604020202020204" pitchFamily="34" charset="0"/>
                <a:cs typeface="Arial" panose="020B0604020202020204" pitchFamily="34" charset="0"/>
              </a:rPr>
              <a:t>Through his observations, Piaget suggested that intelligence grows and develops in a series of stages initially based on actions and later progressing to mental operations (Aslan and </a:t>
            </a:r>
            <a:r>
              <a:rPr lang="en-GB" dirty="0" err="1">
                <a:latin typeface="Arial" panose="020B0604020202020204" pitchFamily="34" charset="0"/>
                <a:cs typeface="Arial" panose="020B0604020202020204" pitchFamily="34" charset="0"/>
              </a:rPr>
              <a:t>Sidabutar</a:t>
            </a:r>
            <a:r>
              <a:rPr lang="en-GB" dirty="0">
                <a:latin typeface="Arial" panose="020B0604020202020204" pitchFamily="34" charset="0"/>
                <a:cs typeface="Arial" panose="020B0604020202020204" pitchFamily="34" charset="0"/>
              </a:rPr>
              <a:t>,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4" name="Title 1"/>
          <p:cNvSpPr>
            <a:spLocks noGrp="1"/>
          </p:cNvSpPr>
          <p:nvPr>
            <p:ph type="title"/>
          </p:nvPr>
        </p:nvSpPr>
        <p:spPr>
          <a:xfrm>
            <a:off x="838200" y="32490"/>
            <a:ext cx="10515597" cy="1658198"/>
          </a:xfrm>
        </p:spPr>
        <p:txBody>
          <a:bodyPr>
            <a:normAutofit/>
          </a:bodyPr>
          <a:lstStyle/>
          <a:p>
            <a:r>
              <a:rPr lang="en-US" sz="4400" dirty="0">
                <a:latin typeface="Arial" panose="020B0604020202020204" pitchFamily="34" charset="0"/>
                <a:cs typeface="Arial" panose="020B0604020202020204" pitchFamily="34" charset="0"/>
              </a:rPr>
              <a:t>Stages of Piaget’s Theory on Cognitive Development</a:t>
            </a:r>
            <a:endParaRPr lang="en-KE" sz="4400" dirty="0">
              <a:latin typeface="Arial" panose="020B0604020202020204" pitchFamily="34" charset="0"/>
              <a:cs typeface="Arial" panose="020B0604020202020204" pitchFamily="34" charset="0"/>
            </a:endParaRPr>
          </a:p>
        </p:txBody>
      </p:sp>
      <p:graphicFrame>
        <p:nvGraphicFramePr>
          <p:cNvPr id="4194304" name="Content Placeholder 5"/>
          <p:cNvGraphicFramePr>
            <a:graphicFrameLocks noGrp="1"/>
          </p:cNvGraphicFramePr>
          <p:nvPr>
            <p:ph idx="1"/>
          </p:nvPr>
        </p:nvGraphicFramePr>
        <p:xfrm>
          <a:off x="838200" y="1366224"/>
          <a:ext cx="10515597" cy="4767433"/>
        </p:xfrm>
        <a:graphic>
          <a:graphicData uri="http://schemas.openxmlformats.org/drawingml/2006/table">
            <a:tbl>
              <a:tblPr firstRow="1" bandRow="1">
                <a:tableStyleId>{5C22544A-7EE6-4342-B048-85BDC9FD1C3A}</a:tableStyleId>
              </a:tblPr>
              <a:tblGrid>
                <a:gridCol w="2355376">
                  <a:extLst>
                    <a:ext uri="{9D8B030D-6E8A-4147-A177-3AD203B41FA5}">
                      <a16:colId xmlns:a16="http://schemas.microsoft.com/office/drawing/2014/main" val="20000"/>
                    </a:ext>
                  </a:extLst>
                </a:gridCol>
                <a:gridCol w="1815152">
                  <a:extLst>
                    <a:ext uri="{9D8B030D-6E8A-4147-A177-3AD203B41FA5}">
                      <a16:colId xmlns:a16="http://schemas.microsoft.com/office/drawing/2014/main" val="20001"/>
                    </a:ext>
                  </a:extLst>
                </a:gridCol>
                <a:gridCol w="6345069">
                  <a:extLst>
                    <a:ext uri="{9D8B030D-6E8A-4147-A177-3AD203B41FA5}">
                      <a16:colId xmlns:a16="http://schemas.microsoft.com/office/drawing/2014/main" val="20002"/>
                    </a:ext>
                  </a:extLst>
                </a:gridCol>
              </a:tblGrid>
              <a:tr h="561193">
                <a:tc>
                  <a:txBody>
                    <a:bodyPr/>
                    <a:lstStyle/>
                    <a:p>
                      <a:r>
                        <a:rPr lang="en-US" dirty="0"/>
                        <a:t>Stage</a:t>
                      </a:r>
                      <a:endParaRPr lang="en-KE" dirty="0"/>
                    </a:p>
                  </a:txBody>
                  <a:tcPr/>
                </a:tc>
                <a:tc>
                  <a:txBody>
                    <a:bodyPr/>
                    <a:lstStyle/>
                    <a:p>
                      <a:r>
                        <a:rPr lang="en-US" dirty="0"/>
                        <a:t>Ages (years)</a:t>
                      </a:r>
                      <a:endParaRPr lang="en-KE" dirty="0"/>
                    </a:p>
                  </a:txBody>
                  <a:tcPr/>
                </a:tc>
                <a:tc>
                  <a:txBody>
                    <a:bodyPr/>
                    <a:lstStyle/>
                    <a:p>
                      <a:r>
                        <a:rPr lang="en-US" dirty="0"/>
                        <a:t>Major Developmental Change</a:t>
                      </a:r>
                      <a:endParaRPr lang="en-KE" dirty="0"/>
                    </a:p>
                  </a:txBody>
                  <a:tcPr/>
                </a:tc>
                <a:extLst>
                  <a:ext uri="{0D108BD9-81ED-4DB2-BD59-A6C34878D82A}">
                    <a16:rowId xmlns:a16="http://schemas.microsoft.com/office/drawing/2014/main" val="10000"/>
                  </a:ext>
                </a:extLst>
              </a:tr>
              <a:tr h="490499">
                <a:tc>
                  <a:txBody>
                    <a:bodyPr/>
                    <a:lstStyle/>
                    <a:p>
                      <a:r>
                        <a:rPr lang="en-US" dirty="0">
                          <a:latin typeface="Arial" panose="020B0604020202020204" pitchFamily="34" charset="0"/>
                          <a:cs typeface="Arial" panose="020B0604020202020204" pitchFamily="34" charset="0"/>
                        </a:rPr>
                        <a:t>Sensorimotor </a:t>
                      </a:r>
                      <a:endParaRPr lang="en-KE"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0-2</a:t>
                      </a:r>
                      <a:endParaRPr lang="en-KE" dirty="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Knowing world through movements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Learning through basic actions like listening, grasping and looking.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Object permanence</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Realization as separate beings from caregivers/parents.</a:t>
                      </a:r>
                      <a:endParaRPr lang="en-KE"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370840">
                <a:tc>
                  <a:txBody>
                    <a:bodyPr/>
                    <a:lstStyle/>
                    <a:p>
                      <a:r>
                        <a:rPr lang="en-US" dirty="0">
                          <a:latin typeface="Arial" panose="020B0604020202020204" pitchFamily="34" charset="0"/>
                          <a:cs typeface="Arial" panose="020B0604020202020204" pitchFamily="34" charset="0"/>
                        </a:rPr>
                        <a:t>Preoperational</a:t>
                      </a:r>
                      <a:endParaRPr lang="en-KE"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2-7</a:t>
                      </a:r>
                      <a:endParaRPr lang="en-KE" dirty="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Using images, words and gestures to represent objects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Egocentric and can’t see things from others’ perspectives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Improved language and thinking capacity.</a:t>
                      </a:r>
                      <a:endParaRPr lang="en-KE"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370840">
                <a:tc>
                  <a:txBody>
                    <a:bodyPr/>
                    <a:lstStyle/>
                    <a:p>
                      <a:r>
                        <a:rPr lang="en-US" dirty="0">
                          <a:latin typeface="Arial" panose="020B0604020202020204" pitchFamily="34" charset="0"/>
                          <a:cs typeface="Arial" panose="020B0604020202020204" pitchFamily="34" charset="0"/>
                        </a:rPr>
                        <a:t>Concrete Operational</a:t>
                      </a:r>
                      <a:endParaRPr lang="en-KE"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7-11</a:t>
                      </a:r>
                      <a:endParaRPr lang="en-KE" dirty="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More logical thinking.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Understand concept of conservation</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Organized thinking, although still concrete.</a:t>
                      </a:r>
                      <a:endParaRPr lang="en-KE"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370840">
                <a:tc>
                  <a:txBody>
                    <a:bodyPr/>
                    <a:lstStyle/>
                    <a:p>
                      <a:r>
                        <a:rPr lang="en-US" dirty="0">
                          <a:latin typeface="Arial" panose="020B0604020202020204" pitchFamily="34" charset="0"/>
                          <a:cs typeface="Arial" panose="020B0604020202020204" pitchFamily="34" charset="0"/>
                        </a:rPr>
                        <a:t>Formal Operational</a:t>
                      </a:r>
                      <a:endParaRPr lang="en-KE"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12+</a:t>
                      </a:r>
                      <a:endParaRPr lang="en-KE" dirty="0">
                        <a:latin typeface="Arial" panose="020B0604020202020204" pitchFamily="34" charset="0"/>
                        <a:cs typeface="Arial" panose="020B0604020202020204" pitchFamily="34" charset="0"/>
                      </a:endParaRPr>
                    </a:p>
                  </a:txBody>
                  <a:tcPr/>
                </a:tc>
                <a:tc>
                  <a: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More abstract thinking.</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Use of deductive logic.</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Systematic problem solving.</a:t>
                      </a:r>
                      <a:endParaRPr lang="en-KE"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5" name="Title 1"/>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Application of Theory to Amira’s Situation</a:t>
            </a:r>
            <a:endParaRPr lang="en-KE" dirty="0">
              <a:latin typeface="Arial" panose="020B0604020202020204" pitchFamily="34" charset="0"/>
              <a:cs typeface="Arial" panose="020B0604020202020204" pitchFamily="34" charset="0"/>
            </a:endParaRPr>
          </a:p>
        </p:txBody>
      </p:sp>
      <p:sp>
        <p:nvSpPr>
          <p:cNvPr id="1048636" name="Content Placeholder 2"/>
          <p:cNvSpPr>
            <a:spLocks noGrp="1"/>
          </p:cNvSpPr>
          <p:nvPr>
            <p:ph idx="1"/>
          </p:nvPr>
        </p:nvSpPr>
        <p:spPr>
          <a:xfrm>
            <a:off x="713600" y="2011680"/>
            <a:ext cx="10753725" cy="4123649"/>
          </a:xfrm>
        </p:spPr>
        <p:txBody>
          <a:bodyPr>
            <a:normAutofit/>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Amira is in the preoperational stage of cognitive development.</a:t>
            </a:r>
          </a:p>
          <a:p>
            <a:pPr>
              <a:buFont typeface="Arial" panose="020B0604020202020204" pitchFamily="34" charset="0"/>
              <a:buChar char="•"/>
            </a:pPr>
            <a:r>
              <a:rPr lang="en-US" dirty="0">
                <a:latin typeface="Arial" panose="020B0604020202020204" pitchFamily="34" charset="0"/>
                <a:cs typeface="Arial" panose="020B0604020202020204" pitchFamily="34" charset="0"/>
              </a:rPr>
              <a:t>Based on Piaget’s theory, the signs of anxiety stem from the fear of separation from her carers. </a:t>
            </a:r>
          </a:p>
          <a:p>
            <a:pPr>
              <a:buFont typeface="Arial" panose="020B0604020202020204" pitchFamily="34" charset="0"/>
              <a:buChar char="•"/>
            </a:pPr>
            <a:r>
              <a:rPr lang="en-US" dirty="0">
                <a:latin typeface="Arial" panose="020B0604020202020204" pitchFamily="34" charset="0"/>
                <a:cs typeface="Arial" panose="020B0604020202020204" pitchFamily="34" charset="0"/>
              </a:rPr>
              <a:t>Amira is experiencing emotional distress synonymous with Piaget’s description of disequilibrium. </a:t>
            </a:r>
          </a:p>
          <a:p>
            <a:pPr>
              <a:buFont typeface="Arial" panose="020B0604020202020204" pitchFamily="34" charset="0"/>
              <a:buChar char="•"/>
            </a:pPr>
            <a:r>
              <a:rPr lang="en-US" dirty="0">
                <a:latin typeface="Arial" panose="020B0604020202020204" pitchFamily="34" charset="0"/>
                <a:cs typeface="Arial" panose="020B0604020202020204" pitchFamily="34" charset="0"/>
              </a:rPr>
              <a:t>Disequilibrium is where a temporary imbalance results from the inability of new experiences to fit into exiting schemas (Richard, 2022).</a:t>
            </a:r>
          </a:p>
          <a:p>
            <a:pPr>
              <a:buFont typeface="Arial" panose="020B0604020202020204" pitchFamily="34" charset="0"/>
              <a:buChar char="•"/>
            </a:pPr>
            <a:r>
              <a:rPr lang="en-US" dirty="0">
                <a:latin typeface="Arial" panose="020B0604020202020204" pitchFamily="34" charset="0"/>
                <a:cs typeface="Arial" panose="020B0604020202020204" pitchFamily="34" charset="0"/>
              </a:rPr>
              <a:t>Amira’ schema associates safety with her parents.</a:t>
            </a:r>
          </a:p>
          <a:p>
            <a:pPr>
              <a:buFont typeface="Arial" panose="020B0604020202020204" pitchFamily="34" charset="0"/>
              <a:buChar char="•"/>
            </a:pPr>
            <a:r>
              <a:rPr lang="en-US" dirty="0">
                <a:latin typeface="Arial" panose="020B0604020202020204" pitchFamily="34" charset="0"/>
                <a:cs typeface="Arial" panose="020B0604020202020204" pitchFamily="34" charset="0"/>
              </a:rPr>
              <a:t>The new environment disrupts the existing equilibrium thus resulting in anxiety.</a:t>
            </a:r>
          </a:p>
          <a:p>
            <a:pPr>
              <a:buFont typeface="Arial" panose="020B0604020202020204" pitchFamily="34" charset="0"/>
              <a:buChar char="•"/>
            </a:pPr>
            <a:r>
              <a:rPr lang="en-US" dirty="0">
                <a:latin typeface="Arial" panose="020B0604020202020204" pitchFamily="34" charset="0"/>
                <a:cs typeface="Arial" panose="020B0604020202020204" pitchFamily="34" charset="0"/>
              </a:rPr>
              <a:t>Amira’s difficulty in engaging in group play is synonymous with the concept of egocentric thinking that Piaget argues is characteristic of children in this stage. </a:t>
            </a:r>
          </a:p>
          <a:p>
            <a:pPr>
              <a:buFont typeface="Arial" panose="020B0604020202020204" pitchFamily="34" charset="0"/>
              <a:buChar char="•"/>
            </a:pPr>
            <a:r>
              <a:rPr lang="en-US" dirty="0">
                <a:latin typeface="Arial" panose="020B0604020202020204" pitchFamily="34" charset="0"/>
                <a:cs typeface="Arial" panose="020B0604020202020204" pitchFamily="34" charset="0"/>
              </a:rPr>
              <a:t>Her limited verbal communication suggests that Amira is still developing her symbolic function that allows active learning. </a:t>
            </a:r>
            <a:endParaRPr lang="en-KE"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0" name="Title 1"/>
          <p:cNvSpPr>
            <a:spLocks noGrp="1"/>
          </p:cNvSpPr>
          <p:nvPr>
            <p:ph type="title"/>
          </p:nvPr>
        </p:nvSpPr>
        <p:spPr>
          <a:xfrm>
            <a:off x="709612" y="0"/>
            <a:ext cx="10772775" cy="1658198"/>
          </a:xfrm>
        </p:spPr>
        <p:txBody>
          <a:bodyPr>
            <a:normAutofit/>
          </a:bodyPr>
          <a:lstStyle/>
          <a:p>
            <a:r>
              <a:rPr lang="en-US" sz="3600" dirty="0">
                <a:latin typeface="Arial" panose="020B0604020202020204" pitchFamily="34" charset="0"/>
                <a:cs typeface="Arial" panose="020B0604020202020204" pitchFamily="34" charset="0"/>
              </a:rPr>
              <a:t>Practical Strategies and Interventions in Amira’s Case</a:t>
            </a:r>
            <a:endParaRPr lang="en-KE" sz="3600" dirty="0">
              <a:latin typeface="Arial" panose="020B0604020202020204" pitchFamily="34" charset="0"/>
              <a:cs typeface="Arial" panose="020B0604020202020204" pitchFamily="34" charset="0"/>
            </a:endParaRPr>
          </a:p>
        </p:txBody>
      </p:sp>
      <p:sp>
        <p:nvSpPr>
          <p:cNvPr id="1048641" name="Content Placeholder 2"/>
          <p:cNvSpPr>
            <a:spLocks noGrp="1"/>
          </p:cNvSpPr>
          <p:nvPr>
            <p:ph sz="half" idx="1"/>
          </p:nvPr>
        </p:nvSpPr>
        <p:spPr>
          <a:xfrm>
            <a:off x="838200" y="1514901"/>
            <a:ext cx="6872785" cy="4662062"/>
          </a:xfrm>
        </p:spPr>
        <p:txBody>
          <a:bodyPr>
            <a:normAutofit/>
          </a:bodyPr>
          <a:lstStyle/>
          <a:p>
            <a:pPr marL="514350" indent="-514350">
              <a:buAutoNum type="arabicPeriod"/>
            </a:pPr>
            <a:r>
              <a:rPr lang="en-GB" b="1" dirty="0">
                <a:latin typeface="Arial" panose="020B0604020202020204" pitchFamily="34" charset="0"/>
                <a:cs typeface="Arial" panose="020B0604020202020204" pitchFamily="34" charset="0"/>
              </a:rPr>
              <a:t>Concrete Representations</a:t>
            </a:r>
          </a:p>
          <a:p>
            <a:pPr lvl="1"/>
            <a:r>
              <a:rPr lang="en-GB" dirty="0">
                <a:latin typeface="Arial" panose="020B0604020202020204" pitchFamily="34" charset="0"/>
                <a:cs typeface="Arial" panose="020B0604020202020204" pitchFamily="34" charset="0"/>
              </a:rPr>
              <a:t>The use of physical objects and visual aids in learning.</a:t>
            </a:r>
          </a:p>
          <a:p>
            <a:pPr lvl="1"/>
            <a:r>
              <a:rPr lang="en-GB" dirty="0">
                <a:latin typeface="Arial" panose="020B0604020202020204" pitchFamily="34" charset="0"/>
                <a:cs typeface="Arial" panose="020B0604020202020204" pitchFamily="34" charset="0"/>
              </a:rPr>
              <a:t>In this context, dolls or other visual cues may be used to act out nursery routines and make the abstract concept more concrete. For instance, se of visual timetables to present the day’s routine which assist in reducing anxiety.</a:t>
            </a:r>
          </a:p>
          <a:p>
            <a:pPr lvl="1"/>
            <a:r>
              <a:rPr lang="en-GB" dirty="0">
                <a:latin typeface="Arial" panose="020B0604020202020204" pitchFamily="34" charset="0"/>
                <a:cs typeface="Arial" panose="020B0604020202020204" pitchFamily="34" charset="0"/>
              </a:rPr>
              <a:t>Graham et al., (2024) argued that visually supported routines that are predictable provide emotional regulation in children thus reducing uncertainty and anxiety.</a:t>
            </a:r>
          </a:p>
          <a:p>
            <a:pPr lvl="1"/>
            <a:r>
              <a:rPr lang="en-GB" dirty="0">
                <a:latin typeface="Arial" panose="020B0604020202020204" pitchFamily="34" charset="0"/>
                <a:cs typeface="Arial" panose="020B0604020202020204" pitchFamily="34" charset="0"/>
              </a:rPr>
              <a:t>Allow Amira to bring a favourite item from home such as a blankie or soft toy to act as representation of comfort and homelife with her parents. </a:t>
            </a:r>
          </a:p>
          <a:p>
            <a:pPr lvl="1"/>
            <a:endParaRPr lang="en-GB" dirty="0"/>
          </a:p>
        </p:txBody>
      </p:sp>
      <p:pic>
        <p:nvPicPr>
          <p:cNvPr id="2097154" name="Content Placeholder 4"/>
          <p:cNvPicPr>
            <a:picLocks noGrp="1" noChangeAspect="1"/>
          </p:cNvPicPr>
          <p:nvPr>
            <p:ph sz="half" idx="2"/>
          </p:nvPr>
        </p:nvPicPr>
        <p:blipFill>
          <a:blip r:embed="rId3"/>
          <a:stretch>
            <a:fillRect/>
          </a:stretch>
        </p:blipFill>
        <p:spPr>
          <a:xfrm>
            <a:off x="7975054" y="1658198"/>
            <a:ext cx="3243263" cy="324326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5" name="Title 1"/>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Practical Strategies and Interventions in Amira’s Case Cont.….</a:t>
            </a:r>
            <a:endParaRPr lang="en-KE" dirty="0">
              <a:latin typeface="Arial" panose="020B0604020202020204" pitchFamily="34" charset="0"/>
              <a:cs typeface="Arial" panose="020B0604020202020204" pitchFamily="34" charset="0"/>
            </a:endParaRPr>
          </a:p>
        </p:txBody>
      </p:sp>
      <p:sp>
        <p:nvSpPr>
          <p:cNvPr id="1048646" name="Content Placeholder 2"/>
          <p:cNvSpPr>
            <a:spLocks noGrp="1"/>
          </p:cNvSpPr>
          <p:nvPr>
            <p:ph sz="half" idx="1"/>
          </p:nvPr>
        </p:nvSpPr>
        <p:spPr>
          <a:xfrm>
            <a:off x="677334" y="2160588"/>
            <a:ext cx="4796094" cy="4087812"/>
          </a:xfrm>
        </p:spPr>
        <p:txBody>
          <a:bodyPr>
            <a:normAutofit fontScale="25000" lnSpcReduction="20000"/>
          </a:bodyPr>
          <a:lstStyle/>
          <a:p>
            <a:pPr marL="0" indent="0">
              <a:buNone/>
            </a:pPr>
            <a:r>
              <a:rPr lang="en-US" sz="7200" b="1" dirty="0"/>
              <a:t>2. </a:t>
            </a:r>
            <a:r>
              <a:rPr lang="en-US" sz="7200" b="1" dirty="0">
                <a:latin typeface="Arial" panose="020B0604020202020204" pitchFamily="34" charset="0"/>
                <a:cs typeface="Arial" panose="020B0604020202020204" pitchFamily="34" charset="0"/>
              </a:rPr>
              <a:t>Symbolic Play</a:t>
            </a:r>
          </a:p>
          <a:p>
            <a:r>
              <a:rPr lang="en-US" sz="6400" dirty="0">
                <a:latin typeface="Arial" panose="020B0604020202020204" pitchFamily="34" charset="0"/>
                <a:cs typeface="Arial" panose="020B0604020202020204" pitchFamily="34" charset="0"/>
              </a:rPr>
              <a:t>The use of objects to represent something else such as banana for phone or a shoebox as a car.</a:t>
            </a:r>
          </a:p>
          <a:p>
            <a:r>
              <a:rPr lang="en-US" sz="6400" dirty="0">
                <a:latin typeface="Arial" panose="020B0604020202020204" pitchFamily="34" charset="0"/>
                <a:cs typeface="Arial" panose="020B0604020202020204" pitchFamily="34" charset="0"/>
              </a:rPr>
              <a:t>Encourage pretend play behaviors with Amira such as dress up, playing with dolls, medical sets, etc.</a:t>
            </a:r>
          </a:p>
          <a:p>
            <a:r>
              <a:rPr lang="en-US" sz="6400" dirty="0">
                <a:latin typeface="Arial" panose="020B0604020202020204" pitchFamily="34" charset="0"/>
                <a:cs typeface="Arial" panose="020B0604020202020204" pitchFamily="34" charset="0"/>
              </a:rPr>
              <a:t>For instance, use dolls in a scenario where the doll waves goodbye to parents so Amira can understand that this is normal and assist her in processing her emotions of separation anxiety.</a:t>
            </a:r>
          </a:p>
          <a:p>
            <a:r>
              <a:rPr lang="en-US" sz="6400" dirty="0">
                <a:latin typeface="Arial" panose="020B0604020202020204" pitchFamily="34" charset="0"/>
                <a:cs typeface="Arial" panose="020B0604020202020204" pitchFamily="34" charset="0"/>
              </a:rPr>
              <a:t>Aslan and </a:t>
            </a:r>
            <a:r>
              <a:rPr lang="en-US" sz="6400" dirty="0" err="1">
                <a:latin typeface="Arial" panose="020B0604020202020204" pitchFamily="34" charset="0"/>
                <a:cs typeface="Arial" panose="020B0604020202020204" pitchFamily="34" charset="0"/>
              </a:rPr>
              <a:t>Sidabutar</a:t>
            </a:r>
            <a:r>
              <a:rPr lang="en-US" sz="6400" dirty="0">
                <a:latin typeface="Arial" panose="020B0604020202020204" pitchFamily="34" charset="0"/>
                <a:cs typeface="Arial" panose="020B0604020202020204" pitchFamily="34" charset="0"/>
              </a:rPr>
              <a:t> (2024) found that symbolic play is relevant in the assimilation process where children are able to make sense of their emotional events. </a:t>
            </a:r>
          </a:p>
          <a:p>
            <a:r>
              <a:rPr lang="en-US" sz="6400" dirty="0">
                <a:latin typeface="Arial" panose="020B0604020202020204" pitchFamily="34" charset="0"/>
                <a:cs typeface="Arial" panose="020B0604020202020204" pitchFamily="34" charset="0"/>
              </a:rPr>
              <a:t>Pretend play assists in language development and overall expressions which Amira would greatly benefit from. </a:t>
            </a:r>
            <a:endParaRPr lang="en-KE" sz="6400" dirty="0">
              <a:latin typeface="Arial" panose="020B0604020202020204" pitchFamily="34" charset="0"/>
              <a:cs typeface="Arial" panose="020B0604020202020204" pitchFamily="34" charset="0"/>
            </a:endParaRPr>
          </a:p>
        </p:txBody>
      </p:sp>
      <p:sp>
        <p:nvSpPr>
          <p:cNvPr id="1048647" name="Content Placeholder 3"/>
          <p:cNvSpPr>
            <a:spLocks noGrp="1"/>
          </p:cNvSpPr>
          <p:nvPr>
            <p:ph sz="half" idx="2"/>
          </p:nvPr>
        </p:nvSpPr>
        <p:spPr>
          <a:xfrm>
            <a:off x="5473428" y="1930400"/>
            <a:ext cx="4201514" cy="4318000"/>
          </a:xfrm>
        </p:spPr>
        <p:txBody>
          <a:bodyPr>
            <a:noAutofit/>
          </a:bodyPr>
          <a:lstStyle/>
          <a:p>
            <a:pPr marL="0" indent="0">
              <a:buNone/>
            </a:pPr>
            <a:r>
              <a:rPr lang="en-US" dirty="0"/>
              <a:t>3. </a:t>
            </a:r>
            <a:r>
              <a:rPr lang="en-US" b="1" dirty="0">
                <a:latin typeface="Arial" panose="020B0604020202020204" pitchFamily="34" charset="0"/>
                <a:cs typeface="Arial" panose="020B0604020202020204" pitchFamily="34" charset="0"/>
              </a:rPr>
              <a:t>Interactive storytelling</a:t>
            </a:r>
          </a:p>
          <a:p>
            <a:r>
              <a:rPr lang="en-US" sz="1600" dirty="0">
                <a:latin typeface="Arial" panose="020B0604020202020204" pitchFamily="34" charset="0"/>
                <a:cs typeface="Arial" panose="020B0604020202020204" pitchFamily="34" charset="0"/>
              </a:rPr>
              <a:t>Engages children as active participation of children in a narrative.</a:t>
            </a:r>
          </a:p>
          <a:p>
            <a:r>
              <a:rPr lang="en-US" sz="1600" dirty="0">
                <a:latin typeface="Arial" panose="020B0604020202020204" pitchFamily="34" charset="0"/>
                <a:cs typeface="Arial" panose="020B0604020202020204" pitchFamily="34" charset="0"/>
              </a:rPr>
              <a:t>Read aloud storybooks to Amira and involve her in the narrative such as asking her to repeat phrases, point to familiar objects, asking open-ended questions, and acting out stories.</a:t>
            </a:r>
          </a:p>
          <a:p>
            <a:r>
              <a:rPr lang="en-US" sz="1600" dirty="0">
                <a:latin typeface="Arial" panose="020B0604020202020204" pitchFamily="34" charset="0"/>
                <a:cs typeface="Arial" panose="020B0604020202020204" pitchFamily="34" charset="0"/>
              </a:rPr>
              <a:t>This aligns with Piaget’s theory on children learning through active participation as opposed to passive listening (Wang et al., 2022).</a:t>
            </a:r>
          </a:p>
          <a:p>
            <a:r>
              <a:rPr lang="en-US" sz="1600" dirty="0">
                <a:latin typeface="Arial" panose="020B0604020202020204" pitchFamily="34" charset="0"/>
                <a:cs typeface="Arial" panose="020B0604020202020204" pitchFamily="34" charset="0"/>
              </a:rPr>
              <a:t>Interactive storytelling builds language skills and encourages verbal participation from Amira. </a:t>
            </a:r>
            <a:endParaRPr lang="en-KE" sz="16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1" name="Title 1"/>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Practical Strategies and Interventions in Amira’s Case Cont.….</a:t>
            </a:r>
            <a:endParaRPr lang="en-KE" dirty="0">
              <a:latin typeface="Arial" panose="020B0604020202020204" pitchFamily="34" charset="0"/>
              <a:cs typeface="Arial" panose="020B0604020202020204" pitchFamily="34" charset="0"/>
            </a:endParaRPr>
          </a:p>
        </p:txBody>
      </p:sp>
      <p:sp>
        <p:nvSpPr>
          <p:cNvPr id="1048652" name="Content Placeholder 2"/>
          <p:cNvSpPr>
            <a:spLocks noGrp="1"/>
          </p:cNvSpPr>
          <p:nvPr>
            <p:ph sz="half" idx="1"/>
          </p:nvPr>
        </p:nvSpPr>
        <p:spPr/>
        <p:txBody>
          <a:bodyPr>
            <a:normAutofit fontScale="83333" lnSpcReduction="20000"/>
          </a:bodyPr>
          <a:lstStyle/>
          <a:p>
            <a:pPr marL="0" indent="0">
              <a:buNone/>
            </a:pPr>
            <a:r>
              <a:rPr lang="en-US" b="1" dirty="0">
                <a:latin typeface="Arial" panose="020B0604020202020204" pitchFamily="34" charset="0"/>
                <a:cs typeface="Arial" panose="020B0604020202020204" pitchFamily="34" charset="0"/>
              </a:rPr>
              <a:t>4. Peer Interaction and Parallel Play</a:t>
            </a:r>
          </a:p>
          <a:p>
            <a:r>
              <a:rPr lang="en-US" dirty="0">
                <a:latin typeface="Arial" panose="020B0604020202020204" pitchFamily="34" charset="0"/>
                <a:cs typeface="Arial" panose="020B0604020202020204" pitchFamily="34" charset="0"/>
              </a:rPr>
              <a:t>Form of collaborative learning that capitalizes on active learning (Chow et al., 2023).</a:t>
            </a:r>
          </a:p>
          <a:p>
            <a:r>
              <a:rPr lang="en-US" dirty="0">
                <a:latin typeface="Arial" panose="020B0604020202020204" pitchFamily="34" charset="0"/>
                <a:cs typeface="Arial" panose="020B0604020202020204" pitchFamily="34" charset="0"/>
              </a:rPr>
              <a:t>Provide opportunities for peer interactions and parallel play through activities such as building blocks.</a:t>
            </a:r>
          </a:p>
          <a:p>
            <a:r>
              <a:rPr lang="en-US" dirty="0">
                <a:latin typeface="Arial" panose="020B0604020202020204" pitchFamily="34" charset="0"/>
                <a:cs typeface="Arial" panose="020B0604020202020204" pitchFamily="34" charset="0"/>
              </a:rPr>
              <a:t>Put Amira in a group setting during play where she will slowly assimilate.</a:t>
            </a:r>
          </a:p>
          <a:p>
            <a:r>
              <a:rPr lang="en-US" dirty="0">
                <a:latin typeface="Arial" panose="020B0604020202020204" pitchFamily="34" charset="0"/>
                <a:cs typeface="Arial" panose="020B0604020202020204" pitchFamily="34" charset="0"/>
              </a:rPr>
              <a:t>Group activities will enable her to imitate language used by her peers and motivate her to open up and communicate better. </a:t>
            </a:r>
          </a:p>
          <a:p>
            <a:r>
              <a:rPr lang="en-US" dirty="0">
                <a:latin typeface="Arial" panose="020B0604020202020204" pitchFamily="34" charset="0"/>
                <a:cs typeface="Arial" panose="020B0604020202020204" pitchFamily="34" charset="0"/>
              </a:rPr>
              <a:t>Cooperative play with peers has been shown to improve language and communication skills and minimize social withdrawal (Chow et al., 2023). </a:t>
            </a:r>
          </a:p>
          <a:p>
            <a:endParaRPr lang="en-US" dirty="0"/>
          </a:p>
          <a:p>
            <a:pPr marL="0" indent="0">
              <a:buNone/>
            </a:pPr>
            <a:endParaRPr lang="en-KE" dirty="0"/>
          </a:p>
        </p:txBody>
      </p:sp>
      <p:sp>
        <p:nvSpPr>
          <p:cNvPr id="1048653" name="Content Placeholder 3"/>
          <p:cNvSpPr>
            <a:spLocks noGrp="1"/>
          </p:cNvSpPr>
          <p:nvPr>
            <p:ph sz="half" idx="2"/>
          </p:nvPr>
        </p:nvSpPr>
        <p:spPr/>
        <p:txBody>
          <a:bodyPr>
            <a:normAutofit fontScale="88889" lnSpcReduction="20000"/>
          </a:bodyPr>
          <a:lstStyle/>
          <a:p>
            <a:r>
              <a:rPr lang="en-US" b="1" dirty="0">
                <a:latin typeface="Arial" panose="020B0604020202020204" pitchFamily="34" charset="0"/>
                <a:cs typeface="Arial" panose="020B0604020202020204" pitchFamily="34" charset="0"/>
              </a:rPr>
              <a:t>Other Strategies;</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Promote hands-on exploration through activities like puzzles to encourage cognitive development.</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Encourage sensory exploration such as textures and movement.</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Language modelling </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Maintaining daily routines as repetition drives away anxiety.</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Address egocentrism by helping Amira understand that other children may have similar feelings hence she will develop the ability to take other’s perspectives.</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Involvement of parents in understanding Amira’s cognitive stage.</a:t>
            </a:r>
            <a:endParaRPr lang="en-KE"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7" name="Title 1"/>
          <p:cNvSpPr>
            <a:spLocks noGrp="1"/>
          </p:cNvSpPr>
          <p:nvPr>
            <p:ph type="title"/>
          </p:nvPr>
        </p:nvSpPr>
        <p:spPr/>
        <p:txBody>
          <a:bodyPr>
            <a:normAutofit fontScale="90000"/>
          </a:bodyPr>
          <a:lstStyle/>
          <a:p>
            <a:r>
              <a:rPr lang="en-US" sz="3600" dirty="0">
                <a:latin typeface="Arial" panose="020B0604020202020204" pitchFamily="34" charset="0"/>
                <a:cs typeface="Arial" panose="020B0604020202020204" pitchFamily="34" charset="0"/>
              </a:rPr>
              <a:t>The Role of Biological and Environmental Influences in Shaping Psychological Development</a:t>
            </a:r>
            <a:endParaRPr lang="en-KE" sz="3600" dirty="0">
              <a:latin typeface="Arial" panose="020B0604020202020204" pitchFamily="34" charset="0"/>
              <a:cs typeface="Arial" panose="020B0604020202020204" pitchFamily="34" charset="0"/>
            </a:endParaRPr>
          </a:p>
        </p:txBody>
      </p:sp>
      <p:pic>
        <p:nvPicPr>
          <p:cNvPr id="2097155" name="Content Placeholder 12"/>
          <p:cNvPicPr>
            <a:picLocks noGrp="1" noChangeAspect="1"/>
          </p:cNvPicPr>
          <p:nvPr>
            <p:ph sz="half" idx="1"/>
          </p:nvPr>
        </p:nvPicPr>
        <p:blipFill>
          <a:blip r:embed="rId3"/>
          <a:stretch>
            <a:fillRect/>
          </a:stretch>
        </p:blipFill>
        <p:spPr>
          <a:xfrm>
            <a:off x="677863" y="2924820"/>
            <a:ext cx="4183062" cy="2352972"/>
          </a:xfrm>
          <a:prstGeom prst="rect">
            <a:avLst/>
          </a:prstGeom>
        </p:spPr>
      </p:pic>
      <p:sp>
        <p:nvSpPr>
          <p:cNvPr id="1048658" name="Content Placeholder 11"/>
          <p:cNvSpPr>
            <a:spLocks noGrp="1"/>
          </p:cNvSpPr>
          <p:nvPr>
            <p:ph sz="half" idx="2"/>
          </p:nvPr>
        </p:nvSpPr>
        <p:spPr>
          <a:xfrm>
            <a:off x="4860925" y="1828800"/>
            <a:ext cx="4806198" cy="4849091"/>
          </a:xfrm>
        </p:spPr>
        <p:txBody>
          <a:bodyPr>
            <a:normAutofit fontScale="92500" lnSpcReduction="20000"/>
          </a:bodyPr>
          <a:lstStyle/>
          <a:p>
            <a:r>
              <a:rPr lang="en-US" sz="2000" dirty="0">
                <a:latin typeface="Arial" panose="020B0604020202020204" pitchFamily="34" charset="0"/>
                <a:cs typeface="Arial" panose="020B0604020202020204" pitchFamily="34" charset="0"/>
              </a:rPr>
              <a:t>Biological and environmental factors interact to shape human psychological development (</a:t>
            </a:r>
            <a:r>
              <a:rPr lang="en-US" sz="2000" dirty="0" err="1">
                <a:latin typeface="Arial" panose="020B0604020202020204" pitchFamily="34" charset="0"/>
                <a:cs typeface="Arial" panose="020B0604020202020204" pitchFamily="34" charset="0"/>
              </a:rPr>
              <a:t>Tabery</a:t>
            </a:r>
            <a:r>
              <a:rPr lang="en-US" sz="2000" dirty="0">
                <a:latin typeface="Arial" panose="020B0604020202020204" pitchFamily="34" charset="0"/>
                <a:cs typeface="Arial" panose="020B0604020202020204" pitchFamily="34" charset="0"/>
              </a:rPr>
              <a:t>, 2023).</a:t>
            </a:r>
          </a:p>
          <a:p>
            <a:r>
              <a:rPr lang="en-US" sz="2000" dirty="0">
                <a:latin typeface="Arial" panose="020B0604020202020204" pitchFamily="34" charset="0"/>
                <a:cs typeface="Arial" panose="020B0604020202020204" pitchFamily="34" charset="0"/>
              </a:rPr>
              <a:t>Genetics provide the blueprint for how a person’s brain works while the environment impacts the person’s development.</a:t>
            </a:r>
          </a:p>
          <a:p>
            <a:r>
              <a:rPr lang="en-US" sz="2000" dirty="0">
                <a:latin typeface="Arial" panose="020B0604020202020204" pitchFamily="34" charset="0"/>
                <a:cs typeface="Arial" panose="020B0604020202020204" pitchFamily="34" charset="0"/>
              </a:rPr>
              <a:t>This interaction is best described in the “nature vs nurture” comparison.</a:t>
            </a:r>
          </a:p>
          <a:p>
            <a:r>
              <a:rPr lang="en-US" sz="2000" dirty="0">
                <a:latin typeface="Arial" panose="020B0604020202020204" pitchFamily="34" charset="0"/>
                <a:cs typeface="Arial" panose="020B0604020202020204" pitchFamily="34" charset="0"/>
              </a:rPr>
              <a:t>Nature describes how genetics influence a person’s personality while nurture focuses on the environmental impact on the person's development. </a:t>
            </a:r>
          </a:p>
          <a:p>
            <a:r>
              <a:rPr lang="en-US" sz="2000" dirty="0">
                <a:latin typeface="Arial" panose="020B0604020202020204" pitchFamily="34" charset="0"/>
                <a:cs typeface="Arial" panose="020B0604020202020204" pitchFamily="34" charset="0"/>
              </a:rPr>
              <a:t>The nature versus nurture concept was coined by Francis Galton who argued that intelligence was genetically inherited and not influenced by the environment. </a:t>
            </a:r>
            <a:endParaRPr lang="en-KE" sz="20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70" name="Title 1"/>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Biological and Environmental Influences Cont.…..</a:t>
            </a:r>
            <a:endParaRPr lang="en-KE" dirty="0">
              <a:latin typeface="Arial" panose="020B0604020202020204" pitchFamily="34" charset="0"/>
              <a:cs typeface="Arial" panose="020B0604020202020204" pitchFamily="34" charset="0"/>
            </a:endParaRPr>
          </a:p>
        </p:txBody>
      </p:sp>
      <p:sp>
        <p:nvSpPr>
          <p:cNvPr id="1048671" name="Text Placeholder 2"/>
          <p:cNvSpPr>
            <a:spLocks noGrp="1"/>
          </p:cNvSpPr>
          <p:nvPr>
            <p:ph type="body" idx="1"/>
          </p:nvPr>
        </p:nvSpPr>
        <p:spPr/>
        <p:txBody>
          <a:bodyPr>
            <a:normAutofit lnSpcReduction="10000"/>
          </a:bodyPr>
          <a:lstStyle/>
          <a:p>
            <a:r>
              <a:rPr lang="en-US" sz="3200" dirty="0">
                <a:latin typeface="Arial" panose="020B0604020202020204" pitchFamily="34" charset="0"/>
                <a:cs typeface="Arial" panose="020B0604020202020204" pitchFamily="34" charset="0"/>
              </a:rPr>
              <a:t>Nature </a:t>
            </a:r>
          </a:p>
          <a:p>
            <a:endParaRPr lang="en-KE" sz="3200" dirty="0">
              <a:latin typeface="Arial" panose="020B0604020202020204" pitchFamily="34" charset="0"/>
              <a:cs typeface="Arial" panose="020B0604020202020204" pitchFamily="34" charset="0"/>
            </a:endParaRPr>
          </a:p>
        </p:txBody>
      </p:sp>
      <p:sp>
        <p:nvSpPr>
          <p:cNvPr id="1048672" name="Content Placeholder 3"/>
          <p:cNvSpPr>
            <a:spLocks noGrp="1"/>
          </p:cNvSpPr>
          <p:nvPr>
            <p:ph sz="half" idx="2"/>
          </p:nvPr>
        </p:nvSpPr>
        <p:spPr/>
        <p:txBody>
          <a:bodyPr>
            <a:normAutofit/>
          </a:bodyPr>
          <a:lstStyle/>
          <a:p>
            <a:r>
              <a:rPr lang="en-US" dirty="0">
                <a:latin typeface="Arial" panose="020B0604020202020204" pitchFamily="34" charset="0"/>
                <a:cs typeface="Arial" panose="020B0604020202020204" pitchFamily="34" charset="0"/>
              </a:rPr>
              <a:t>Genetics and hereditary factors</a:t>
            </a:r>
          </a:p>
          <a:p>
            <a:r>
              <a:rPr lang="en-US" dirty="0">
                <a:latin typeface="Arial" panose="020B0604020202020204" pitchFamily="34" charset="0"/>
                <a:cs typeface="Arial" panose="020B0604020202020204" pitchFamily="34" charset="0"/>
              </a:rPr>
              <a:t>Personality traits</a:t>
            </a:r>
          </a:p>
          <a:p>
            <a:r>
              <a:rPr lang="en-US" dirty="0">
                <a:latin typeface="Arial" panose="020B0604020202020204" pitchFamily="34" charset="0"/>
                <a:cs typeface="Arial" panose="020B0604020202020204" pitchFamily="34" charset="0"/>
              </a:rPr>
              <a:t>Physical appearance</a:t>
            </a:r>
          </a:p>
          <a:p>
            <a:r>
              <a:rPr lang="en-US" dirty="0">
                <a:latin typeface="Arial" panose="020B0604020202020204" pitchFamily="34" charset="0"/>
                <a:cs typeface="Arial" panose="020B0604020202020204" pitchFamily="34" charset="0"/>
              </a:rPr>
              <a:t>Physical instincts</a:t>
            </a:r>
          </a:p>
          <a:p>
            <a:r>
              <a:rPr lang="en-US" dirty="0">
                <a:latin typeface="Arial" panose="020B0604020202020204" pitchFamily="34" charset="0"/>
                <a:cs typeface="Arial" panose="020B0604020202020204" pitchFamily="34" charset="0"/>
              </a:rPr>
              <a:t>Example- Inheriting blue eyes</a:t>
            </a:r>
          </a:p>
          <a:p>
            <a:endParaRPr lang="en-KE" dirty="0"/>
          </a:p>
        </p:txBody>
      </p:sp>
      <p:sp>
        <p:nvSpPr>
          <p:cNvPr id="1048673" name="Text Placeholder 4"/>
          <p:cNvSpPr>
            <a:spLocks noGrp="1"/>
          </p:cNvSpPr>
          <p:nvPr>
            <p:ph type="body" sz="quarter" idx="3"/>
          </p:nvPr>
        </p:nvSpPr>
        <p:spPr/>
        <p:txBody>
          <a:bodyPr>
            <a:normAutofit lnSpcReduction="10000"/>
          </a:bodyPr>
          <a:lstStyle/>
          <a:p>
            <a:r>
              <a:rPr lang="en-US" sz="3200" dirty="0">
                <a:latin typeface="Arial" panose="020B0604020202020204" pitchFamily="34" charset="0"/>
                <a:cs typeface="Arial" panose="020B0604020202020204" pitchFamily="34" charset="0"/>
              </a:rPr>
              <a:t>Nurture </a:t>
            </a:r>
            <a:endParaRPr lang="en-KE" sz="3200" dirty="0">
              <a:latin typeface="Arial" panose="020B0604020202020204" pitchFamily="34" charset="0"/>
              <a:cs typeface="Arial" panose="020B0604020202020204" pitchFamily="34" charset="0"/>
            </a:endParaRPr>
          </a:p>
        </p:txBody>
      </p:sp>
      <p:sp>
        <p:nvSpPr>
          <p:cNvPr id="1048674" name="Content Placeholder 5"/>
          <p:cNvSpPr>
            <a:spLocks noGrp="1"/>
          </p:cNvSpPr>
          <p:nvPr>
            <p:ph sz="quarter" idx="4"/>
          </p:nvPr>
        </p:nvSpPr>
        <p:spPr/>
        <p:txBody>
          <a:bodyPr>
            <a:normAutofit/>
          </a:bodyPr>
          <a:lstStyle/>
          <a:p>
            <a:r>
              <a:rPr lang="en-US" dirty="0">
                <a:latin typeface="Arial" panose="020B0604020202020204" pitchFamily="34" charset="0"/>
                <a:cs typeface="Arial" panose="020B0604020202020204" pitchFamily="34" charset="0"/>
              </a:rPr>
              <a:t>Environmental variables</a:t>
            </a:r>
          </a:p>
          <a:p>
            <a:r>
              <a:rPr lang="en-US" dirty="0">
                <a:latin typeface="Arial" panose="020B0604020202020204" pitchFamily="34" charset="0"/>
                <a:cs typeface="Arial" panose="020B0604020202020204" pitchFamily="34" charset="0"/>
              </a:rPr>
              <a:t>Cultural backgrounds</a:t>
            </a:r>
          </a:p>
          <a:p>
            <a:r>
              <a:rPr lang="en-US" dirty="0">
                <a:latin typeface="Arial" panose="020B0604020202020204" pitchFamily="34" charset="0"/>
                <a:cs typeface="Arial" panose="020B0604020202020204" pitchFamily="34" charset="0"/>
              </a:rPr>
              <a:t>Childhood experiences</a:t>
            </a:r>
          </a:p>
          <a:p>
            <a:r>
              <a:rPr lang="en-US" dirty="0">
                <a:latin typeface="Arial" panose="020B0604020202020204" pitchFamily="34" charset="0"/>
                <a:cs typeface="Arial" panose="020B0604020202020204" pitchFamily="34" charset="0"/>
              </a:rPr>
              <a:t>Social relationships</a:t>
            </a:r>
          </a:p>
          <a:p>
            <a:r>
              <a:rPr lang="en-US" dirty="0">
                <a:latin typeface="Arial" panose="020B0604020202020204" pitchFamily="34" charset="0"/>
                <a:cs typeface="Arial" panose="020B0604020202020204" pitchFamily="34" charset="0"/>
              </a:rPr>
              <a:t>Family relationships</a:t>
            </a:r>
          </a:p>
          <a:p>
            <a:r>
              <a:rPr lang="en-US" dirty="0">
                <a:latin typeface="Arial" panose="020B0604020202020204" pitchFamily="34" charset="0"/>
                <a:cs typeface="Arial" panose="020B0604020202020204" pitchFamily="34" charset="0"/>
              </a:rPr>
              <a:t>Example- Learnt piano skills</a:t>
            </a:r>
          </a:p>
          <a:p>
            <a:endParaRPr lang="en-US" dirty="0"/>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75" name="Title 1"/>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Biological and Environmental Influences Cont.…..</a:t>
            </a:r>
            <a:endParaRPr lang="en-KE" dirty="0">
              <a:latin typeface="Arial" panose="020B0604020202020204" pitchFamily="34" charset="0"/>
              <a:cs typeface="Arial" panose="020B0604020202020204" pitchFamily="34" charset="0"/>
            </a:endParaRPr>
          </a:p>
        </p:txBody>
      </p:sp>
      <p:sp>
        <p:nvSpPr>
          <p:cNvPr id="1048676" name="Content Placeholder 2"/>
          <p:cNvSpPr>
            <a:spLocks noGrp="1"/>
          </p:cNvSpPr>
          <p:nvPr>
            <p:ph idx="1"/>
          </p:nvPr>
        </p:nvSpPr>
        <p:spPr/>
        <p:txBody>
          <a:bodyPr>
            <a:normAutofit fontScale="94444" lnSpcReduction="10000"/>
          </a:bodyPr>
          <a:lstStyle/>
          <a:p>
            <a:r>
              <a:rPr lang="en-US" dirty="0">
                <a:latin typeface="Arial" panose="020B0604020202020204" pitchFamily="34" charset="0"/>
                <a:cs typeface="Arial" panose="020B0604020202020204" pitchFamily="34" charset="0"/>
              </a:rPr>
              <a:t>The nature vs nurture concepts can be used to examine childhood development.</a:t>
            </a:r>
          </a:p>
          <a:p>
            <a:r>
              <a:rPr lang="en-US" dirty="0">
                <a:latin typeface="Arial" panose="020B0604020202020204" pitchFamily="34" charset="0"/>
                <a:cs typeface="Arial" panose="020B0604020202020204" pitchFamily="34" charset="0"/>
              </a:rPr>
              <a:t>Genetics is important in shaping children’s development as they can influence many aspects of the child’s early development such as language acquisition, cognitive abilities, and regulation of emotions (</a:t>
            </a:r>
            <a:r>
              <a:rPr lang="en-US" dirty="0" err="1">
                <a:latin typeface="Arial" panose="020B0604020202020204" pitchFamily="34" charset="0"/>
                <a:cs typeface="Arial" panose="020B0604020202020204" pitchFamily="34" charset="0"/>
              </a:rPr>
              <a:t>Tabery</a:t>
            </a:r>
            <a:r>
              <a:rPr lang="en-US" dirty="0">
                <a:latin typeface="Arial" panose="020B0604020202020204" pitchFamily="34" charset="0"/>
                <a:cs typeface="Arial" panose="020B0604020202020204" pitchFamily="34" charset="0"/>
              </a:rPr>
              <a:t>, 2023). </a:t>
            </a:r>
          </a:p>
          <a:p>
            <a:r>
              <a:rPr lang="en-US" dirty="0">
                <a:latin typeface="Arial" panose="020B0604020202020204" pitchFamily="34" charset="0"/>
                <a:cs typeface="Arial" panose="020B0604020202020204" pitchFamily="34" charset="0"/>
              </a:rPr>
              <a:t>The environment shapes how the genetic predispositions manifest</a:t>
            </a:r>
          </a:p>
          <a:p>
            <a:r>
              <a:rPr lang="en-US" dirty="0">
                <a:latin typeface="Arial" panose="020B0604020202020204" pitchFamily="34" charset="0"/>
                <a:cs typeface="Arial" panose="020B0604020202020204" pitchFamily="34" charset="0"/>
              </a:rPr>
              <a:t>Environmental factors such as peer influence and parental nurturing may affect a child’s development. </a:t>
            </a:r>
          </a:p>
          <a:p>
            <a:r>
              <a:rPr lang="en-US" dirty="0">
                <a:latin typeface="Arial" panose="020B0604020202020204" pitchFamily="34" charset="0"/>
                <a:cs typeface="Arial" panose="020B0604020202020204" pitchFamily="34" charset="0"/>
              </a:rPr>
              <a:t>In Amira’s case, both play a role in her development. </a:t>
            </a:r>
          </a:p>
          <a:p>
            <a:r>
              <a:rPr lang="en-US" dirty="0">
                <a:latin typeface="Arial" panose="020B0604020202020204" pitchFamily="34" charset="0"/>
                <a:cs typeface="Arial" panose="020B0604020202020204" pitchFamily="34" charset="0"/>
              </a:rPr>
              <a:t>From the nature perspective, Amira is at a stage where her language skills and cognitive abilities are developing.</a:t>
            </a:r>
          </a:p>
          <a:p>
            <a:r>
              <a:rPr lang="en-US" dirty="0">
                <a:latin typeface="Arial" panose="020B0604020202020204" pitchFamily="34" charset="0"/>
                <a:cs typeface="Arial" panose="020B0604020202020204" pitchFamily="34" charset="0"/>
              </a:rPr>
              <a:t>From the nurture perspective, her interactions with peers and teachers at her school will promote the development of all those factors. </a:t>
            </a:r>
            <a:endParaRPr lang="en-KE"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80" name="Title 1"/>
          <p:cNvSpPr>
            <a:spLocks noGrp="1"/>
          </p:cNvSpPr>
          <p:nvPr>
            <p:ph type="title"/>
          </p:nvPr>
        </p:nvSpPr>
        <p:spPr/>
        <p:txBody>
          <a:bodyPr>
            <a:normAutofit/>
          </a:bodyPr>
          <a:lstStyle/>
          <a:p>
            <a:r>
              <a:rPr lang="en-US" dirty="0"/>
              <a:t>Usefulness and Limitations of Piaget’s Theory in Health and Social Care</a:t>
            </a:r>
            <a:endParaRPr lang="en-KE" dirty="0"/>
          </a:p>
        </p:txBody>
      </p:sp>
      <p:graphicFrame>
        <p:nvGraphicFramePr>
          <p:cNvPr id="4194305" name="Content Placeholder 4"/>
          <p:cNvGraphicFramePr>
            <a:graphicFrameLocks noGrp="1"/>
          </p:cNvGraphicFramePr>
          <p:nvPr>
            <p:ph idx="1"/>
          </p:nvPr>
        </p:nvGraphicFramePr>
        <p:xfrm>
          <a:off x="840658" y="1930400"/>
          <a:ext cx="9615948" cy="4672862"/>
        </p:xfrm>
        <a:graphic>
          <a:graphicData uri="http://schemas.openxmlformats.org/drawingml/2006/table">
            <a:tbl>
              <a:tblPr firstRow="1" bandRow="1">
                <a:tableStyleId>{5C22544A-7EE6-4342-B048-85BDC9FD1C3A}</a:tableStyleId>
              </a:tblPr>
              <a:tblGrid>
                <a:gridCol w="4807974">
                  <a:extLst>
                    <a:ext uri="{9D8B030D-6E8A-4147-A177-3AD203B41FA5}">
                      <a16:colId xmlns:a16="http://schemas.microsoft.com/office/drawing/2014/main" val="20000"/>
                    </a:ext>
                  </a:extLst>
                </a:gridCol>
                <a:gridCol w="4807974">
                  <a:extLst>
                    <a:ext uri="{9D8B030D-6E8A-4147-A177-3AD203B41FA5}">
                      <a16:colId xmlns:a16="http://schemas.microsoft.com/office/drawing/2014/main" val="20001"/>
                    </a:ext>
                  </a:extLst>
                </a:gridCol>
              </a:tblGrid>
              <a:tr h="331316">
                <a:tc>
                  <a:txBody>
                    <a:bodyPr/>
                    <a:lstStyle/>
                    <a:p>
                      <a:r>
                        <a:rPr lang="en-US" dirty="0"/>
                        <a:t>Usefulness</a:t>
                      </a:r>
                      <a:endParaRPr lang="en-KE" dirty="0"/>
                    </a:p>
                  </a:txBody>
                  <a:tcPr marL="74750" marR="74750"/>
                </a:tc>
                <a:tc>
                  <a:txBody>
                    <a:bodyPr/>
                    <a:lstStyle/>
                    <a:p>
                      <a:r>
                        <a:rPr lang="en-US" dirty="0"/>
                        <a:t>Limitations</a:t>
                      </a:r>
                      <a:endParaRPr lang="en-KE" dirty="0"/>
                    </a:p>
                  </a:txBody>
                  <a:tcPr marL="74750" marR="74750"/>
                </a:tc>
                <a:extLst>
                  <a:ext uri="{0D108BD9-81ED-4DB2-BD59-A6C34878D82A}">
                    <a16:rowId xmlns:a16="http://schemas.microsoft.com/office/drawing/2014/main" val="10000"/>
                  </a:ext>
                </a:extLst>
              </a:tr>
              <a:tr h="4307102">
                <a:tc>
                  <a:txBody>
                    <a:bodyPr/>
                    <a:lstStyle/>
                    <a:p>
                      <a:pPr marL="285750" indent="-285750">
                        <a:buFont typeface="Wingdings" panose="05000000000000000000" pitchFamily="2" charset="2"/>
                        <a:buChar char="q"/>
                      </a:pPr>
                      <a:r>
                        <a:rPr lang="en-US" sz="1600" dirty="0">
                          <a:latin typeface="Arial" panose="020B0604020202020204" pitchFamily="34" charset="0"/>
                          <a:cs typeface="Arial" panose="020B0604020202020204" pitchFamily="34" charset="0"/>
                        </a:rPr>
                        <a:t>The developmental stages of Piaget’s theories assists practitioners in developing appropriate interventions based on the main characteristic or developmental change in each stage (Aslan and </a:t>
                      </a:r>
                      <a:r>
                        <a:rPr lang="en-US" sz="1600" dirty="0" err="1">
                          <a:latin typeface="Arial" panose="020B0604020202020204" pitchFamily="34" charset="0"/>
                          <a:cs typeface="Arial" panose="020B0604020202020204" pitchFamily="34" charset="0"/>
                        </a:rPr>
                        <a:t>Sidabutar</a:t>
                      </a:r>
                      <a:r>
                        <a:rPr lang="en-US" sz="1600" dirty="0">
                          <a:latin typeface="Arial" panose="020B0604020202020204" pitchFamily="34" charset="0"/>
                          <a:cs typeface="Arial" panose="020B0604020202020204" pitchFamily="34" charset="0"/>
                        </a:rPr>
                        <a:t>, 2024).</a:t>
                      </a:r>
                    </a:p>
                    <a:p>
                      <a:pPr marL="285750" indent="-285750">
                        <a:buFont typeface="Wingdings" panose="05000000000000000000" pitchFamily="2" charset="2"/>
                        <a:buChar char="q"/>
                      </a:pPr>
                      <a:r>
                        <a:rPr lang="en-US" sz="1600" dirty="0">
                          <a:latin typeface="Arial" panose="020B0604020202020204" pitchFamily="34" charset="0"/>
                          <a:cs typeface="Arial" panose="020B0604020202020204" pitchFamily="34" charset="0"/>
                        </a:rPr>
                        <a:t>Guides practitioners in encouraging active learning and exploration as children have been shown to develop cognitive abilities mainly through active learning and not passive reception.</a:t>
                      </a:r>
                    </a:p>
                    <a:p>
                      <a:pPr marL="285750" indent="-285750">
                        <a:buFont typeface="Wingdings" panose="05000000000000000000" pitchFamily="2" charset="2"/>
                        <a:buChar char="q"/>
                      </a:pPr>
                      <a:r>
                        <a:rPr lang="en-US" sz="1600" dirty="0">
                          <a:latin typeface="Arial" panose="020B0604020202020204" pitchFamily="34" charset="0"/>
                          <a:cs typeface="Arial" panose="020B0604020202020204" pitchFamily="34" charset="0"/>
                        </a:rPr>
                        <a:t>The theory encourages practitioners to develop child-centered approach to learning and development based on the child’s pace of development (Graham et al., 2024). </a:t>
                      </a:r>
                    </a:p>
                    <a:p>
                      <a:endParaRPr lang="en-KE" dirty="0"/>
                    </a:p>
                  </a:txBody>
                  <a:tcPr marL="74750" marR="74750"/>
                </a:tc>
                <a:tc>
                  <a:txBody>
                    <a:bodyPr/>
                    <a:lstStyle/>
                    <a:p>
                      <a:pPr marL="285750" indent="-285750">
                        <a:buFont typeface="Wingdings" panose="05000000000000000000" pitchFamily="2" charset="2"/>
                        <a:buChar char="q"/>
                      </a:pPr>
                      <a:r>
                        <a:rPr lang="en-US" sz="1600" dirty="0">
                          <a:latin typeface="Arial" panose="020B0604020202020204" pitchFamily="34" charset="0"/>
                          <a:cs typeface="Arial" panose="020B0604020202020204" pitchFamily="34" charset="0"/>
                        </a:rPr>
                        <a:t>The theory does not account for the role of social and cultural interactions in developing cognitive abilities.</a:t>
                      </a:r>
                    </a:p>
                    <a:p>
                      <a:pPr marL="285750" indent="-285750">
                        <a:buFont typeface="Wingdings" panose="05000000000000000000" pitchFamily="2" charset="2"/>
                        <a:buChar char="q"/>
                      </a:pPr>
                      <a:r>
                        <a:rPr lang="en-US" sz="1600" dirty="0">
                          <a:latin typeface="Arial" panose="020B0604020202020204" pitchFamily="34" charset="0"/>
                          <a:cs typeface="Arial" panose="020B0604020202020204" pitchFamily="34" charset="0"/>
                        </a:rPr>
                        <a:t>Cognitive growth forms the focal point of Piaget’s theory while emotional and social aspects of childhood development are ignored.</a:t>
                      </a:r>
                    </a:p>
                    <a:p>
                      <a:pPr marL="285750" indent="-285750">
                        <a:buFont typeface="Wingdings" panose="05000000000000000000" pitchFamily="2" charset="2"/>
                        <a:buChar char="q"/>
                      </a:pPr>
                      <a:r>
                        <a:rPr lang="en-US" sz="1600" dirty="0">
                          <a:latin typeface="Arial" panose="020B0604020202020204" pitchFamily="34" charset="0"/>
                          <a:cs typeface="Arial" panose="020B0604020202020204" pitchFamily="34" charset="0"/>
                        </a:rPr>
                        <a:t>The stage model has been termed as rigid in that development is not universally experienced and development may be continuous. Some children may develop faster than others and skip certain stages. </a:t>
                      </a:r>
                      <a:endParaRPr lang="en-KE" sz="1600" dirty="0">
                        <a:latin typeface="Arial" panose="020B0604020202020204" pitchFamily="34" charset="0"/>
                        <a:cs typeface="Arial" panose="020B0604020202020204" pitchFamily="34" charset="0"/>
                      </a:endParaRPr>
                    </a:p>
                  </a:txBody>
                  <a:tcPr marL="74750" marR="74750"/>
                </a:tc>
                <a:extLst>
                  <a:ext uri="{0D108BD9-81ED-4DB2-BD59-A6C34878D82A}">
                    <a16:rowId xmlns:a16="http://schemas.microsoft.com/office/drawing/2014/main" val="10001"/>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52" name="Title 1048751"/>
          <p:cNvSpPr>
            <a:spLocks noGrp="1"/>
          </p:cNvSpPr>
          <p:nvPr>
            <p:ph type="title"/>
          </p:nvPr>
        </p:nvSpPr>
        <p:spPr/>
        <p:txBody>
          <a:bodyPr/>
          <a:lstStyle/>
          <a:p>
            <a:r>
              <a:rPr lang="en-US"/>
              <a:t>CONCLUSION</a:t>
            </a:r>
            <a:endParaRPr lang="en-US-#u-fw-sun-mu-celsius"/>
          </a:p>
        </p:txBody>
      </p:sp>
      <p:sp>
        <p:nvSpPr>
          <p:cNvPr id="1048753" name="Content Placeholder 1048752"/>
          <p:cNvSpPr>
            <a:spLocks noGrp="1"/>
          </p:cNvSpPr>
          <p:nvPr>
            <p:ph idx="1"/>
          </p:nvPr>
        </p:nvSpPr>
        <p:spPr/>
        <p:txBody>
          <a:bodyPr/>
          <a:lstStyle/>
          <a:p>
            <a:r>
              <a:rPr lang="en-US"/>
              <a:t>Piaget's theory focuses on childhood development.</a:t>
            </a:r>
            <a:endParaRPr lang="en-US-#u-fw-sun-mu-celsius"/>
          </a:p>
          <a:p>
            <a:r>
              <a:rPr lang="en-US"/>
              <a:t>Argues that development is done through four distinct stages.</a:t>
            </a:r>
            <a:endParaRPr lang="en-US-#u-fw-sun-mu-celsius"/>
          </a:p>
          <a:p>
            <a:r>
              <a:rPr lang="en-US"/>
              <a:t>Each stage has its unique characteristics and changes.</a:t>
            </a:r>
            <a:endParaRPr lang="en-US-#u-fw-sun-mu-celsius"/>
          </a:p>
          <a:p>
            <a:r>
              <a:rPr lang="en-US"/>
              <a:t>Amira's case fits the second stage where language skills and thinking capacity continue to develop, starts to use objects to represent other things, and is essentially egocentric.</a:t>
            </a:r>
            <a:endParaRPr lang="en-US-#u-fw-sun-mu-celsius"/>
          </a:p>
          <a:p>
            <a:r>
              <a:rPr lang="en-US"/>
              <a:t>Piaget's theory is useful in assisting Amira overcome her anxiety, play and language problems through symbolic play, encouraging peer interactions, interactive storytelling and symbolic presentations.</a:t>
            </a:r>
            <a:endParaRPr lang="en-US-#u-fw-sun-mu-celsi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81" name="Title 1"/>
          <p:cNvSpPr>
            <a:spLocks noGrp="1"/>
          </p:cNvSpPr>
          <p:nvPr>
            <p:ph type="title"/>
          </p:nvPr>
        </p:nvSpPr>
        <p:spPr/>
        <p:txBody>
          <a:bodyPr/>
          <a:lstStyle/>
          <a:p>
            <a:pPr algn="ctr"/>
            <a:r>
              <a:rPr lang="en-US" dirty="0"/>
              <a:t>References </a:t>
            </a:r>
            <a:endParaRPr lang="en-KE" dirty="0"/>
          </a:p>
        </p:txBody>
      </p:sp>
      <p:sp>
        <p:nvSpPr>
          <p:cNvPr id="1048682" name="Content Placeholder 2"/>
          <p:cNvSpPr>
            <a:spLocks noGrp="1"/>
          </p:cNvSpPr>
          <p:nvPr>
            <p:ph idx="1"/>
          </p:nvPr>
        </p:nvSpPr>
        <p:spPr>
          <a:xfrm>
            <a:off x="1119785" y="1488613"/>
            <a:ext cx="9041853" cy="4366497"/>
          </a:xfrm>
        </p:spPr>
        <p:txBody>
          <a:bodyPr>
            <a:normAutofit fontScale="88889" lnSpcReduction="10000"/>
          </a:bodyPr>
          <a:lstStyle/>
          <a:p>
            <a:r>
              <a:rPr lang="en-US" sz="1900" dirty="0">
                <a:solidFill>
                  <a:schemeClr val="tx1">
                    <a:lumMod val="95000"/>
                  </a:schemeClr>
                </a:solidFill>
                <a:latin typeface="Arial" panose="020B0604020202020204" pitchFamily="34" charset="0"/>
                <a:cs typeface="Arial" panose="020B0604020202020204" pitchFamily="34" charset="0"/>
              </a:rPr>
              <a:t>Aslan, D., &amp; </a:t>
            </a:r>
            <a:r>
              <a:rPr lang="en-US" sz="1900" dirty="0" err="1">
                <a:solidFill>
                  <a:schemeClr val="tx1">
                    <a:lumMod val="95000"/>
                  </a:schemeClr>
                </a:solidFill>
                <a:latin typeface="Arial" panose="020B0604020202020204" pitchFamily="34" charset="0"/>
                <a:cs typeface="Arial" panose="020B0604020202020204" pitchFamily="34" charset="0"/>
              </a:rPr>
              <a:t>Sidabutar</a:t>
            </a:r>
            <a:r>
              <a:rPr lang="en-US" sz="1900" dirty="0">
                <a:solidFill>
                  <a:schemeClr val="tx1">
                    <a:lumMod val="95000"/>
                  </a:schemeClr>
                </a:solidFill>
                <a:latin typeface="Arial" panose="020B0604020202020204" pitchFamily="34" charset="0"/>
                <a:cs typeface="Arial" panose="020B0604020202020204" pitchFamily="34" charset="0"/>
              </a:rPr>
              <a:t>, N. (2024). </a:t>
            </a:r>
            <a:r>
              <a:rPr lang="en-US" sz="1900" i="1" dirty="0">
                <a:solidFill>
                  <a:schemeClr val="tx1">
                    <a:lumMod val="95000"/>
                  </a:schemeClr>
                </a:solidFill>
                <a:latin typeface="Arial" panose="020B0604020202020204" pitchFamily="34" charset="0"/>
                <a:cs typeface="Arial" panose="020B0604020202020204" pitchFamily="34" charset="0"/>
              </a:rPr>
              <a:t>Application of Piaget’s Theory in Early Childhood Curriculum Development</a:t>
            </a:r>
            <a:r>
              <a:rPr lang="en-US" sz="1900" dirty="0">
                <a:solidFill>
                  <a:schemeClr val="tx1">
                    <a:lumMod val="95000"/>
                  </a:schemeClr>
                </a:solidFill>
                <a:latin typeface="Arial" panose="020B0604020202020204" pitchFamily="34" charset="0"/>
                <a:cs typeface="Arial" panose="020B0604020202020204" pitchFamily="34" charset="0"/>
              </a:rPr>
              <a:t>. </a:t>
            </a:r>
            <a:r>
              <a:rPr lang="en-US" sz="1900" i="1" dirty="0">
                <a:solidFill>
                  <a:schemeClr val="tx1">
                    <a:lumMod val="95000"/>
                  </a:schemeClr>
                </a:solidFill>
                <a:latin typeface="Arial" panose="020B0604020202020204" pitchFamily="34" charset="0"/>
                <a:cs typeface="Arial" panose="020B0604020202020204" pitchFamily="34" charset="0"/>
              </a:rPr>
              <a:t>International Journal of Technology in Education and Learning</a:t>
            </a:r>
            <a:r>
              <a:rPr lang="en-US" sz="1900" dirty="0">
                <a:solidFill>
                  <a:schemeClr val="tx1">
                    <a:lumMod val="95000"/>
                  </a:schemeClr>
                </a:solidFill>
                <a:latin typeface="Arial" panose="020B0604020202020204" pitchFamily="34" charset="0"/>
                <a:cs typeface="Arial" panose="020B0604020202020204" pitchFamily="34" charset="0"/>
              </a:rPr>
              <a:t>, 9(1), 12–25.</a:t>
            </a:r>
          </a:p>
          <a:p>
            <a:r>
              <a:rPr lang="en-US" sz="1900" dirty="0">
                <a:solidFill>
                  <a:schemeClr val="tx1">
                    <a:lumMod val="95000"/>
                  </a:schemeClr>
                </a:solidFill>
                <a:latin typeface="Arial" panose="020B0604020202020204" pitchFamily="34" charset="0"/>
                <a:cs typeface="Arial" panose="020B0604020202020204" pitchFamily="34" charset="0"/>
              </a:rPr>
              <a:t>Chow, B. W.-Y., McBride, C., &amp; Ng, J. (2023). </a:t>
            </a:r>
            <a:r>
              <a:rPr lang="en-US" sz="1900" i="1" dirty="0">
                <a:solidFill>
                  <a:schemeClr val="tx1">
                    <a:lumMod val="95000"/>
                  </a:schemeClr>
                </a:solidFill>
                <a:latin typeface="Arial" panose="020B0604020202020204" pitchFamily="34" charset="0"/>
                <a:cs typeface="Arial" panose="020B0604020202020204" pitchFamily="34" charset="0"/>
              </a:rPr>
              <a:t>Play-based language experiences and preschoolers’ narrative development</a:t>
            </a:r>
            <a:r>
              <a:rPr lang="en-US" sz="1900" dirty="0">
                <a:solidFill>
                  <a:schemeClr val="tx1">
                    <a:lumMod val="95000"/>
                  </a:schemeClr>
                </a:solidFill>
                <a:latin typeface="Arial" panose="020B0604020202020204" pitchFamily="34" charset="0"/>
                <a:cs typeface="Arial" panose="020B0604020202020204" pitchFamily="34" charset="0"/>
              </a:rPr>
              <a:t>. </a:t>
            </a:r>
            <a:r>
              <a:rPr lang="en-US" sz="1900" i="1" dirty="0">
                <a:solidFill>
                  <a:schemeClr val="tx1">
                    <a:lumMod val="95000"/>
                  </a:schemeClr>
                </a:solidFill>
                <a:latin typeface="Arial" panose="020B0604020202020204" pitchFamily="34" charset="0"/>
                <a:cs typeface="Arial" panose="020B0604020202020204" pitchFamily="34" charset="0"/>
              </a:rPr>
              <a:t>Early Childhood Research Quarterly</a:t>
            </a:r>
            <a:r>
              <a:rPr lang="en-US" sz="1900" dirty="0">
                <a:solidFill>
                  <a:schemeClr val="tx1">
                    <a:lumMod val="95000"/>
                  </a:schemeClr>
                </a:solidFill>
                <a:latin typeface="Arial" panose="020B0604020202020204" pitchFamily="34" charset="0"/>
                <a:cs typeface="Arial" panose="020B0604020202020204" pitchFamily="34" charset="0"/>
              </a:rPr>
              <a:t>, 65, 100–110.</a:t>
            </a:r>
          </a:p>
          <a:p>
            <a:r>
              <a:rPr lang="en-US" sz="1900" dirty="0">
                <a:solidFill>
                  <a:schemeClr val="tx1">
                    <a:lumMod val="95000"/>
                  </a:schemeClr>
                </a:solidFill>
                <a:latin typeface="Arial" panose="020B0604020202020204" pitchFamily="34" charset="0"/>
                <a:cs typeface="Arial" panose="020B0604020202020204" pitchFamily="34" charset="0"/>
              </a:rPr>
              <a:t>Graham, A., Sheridan, S., &amp; Hollingsworth, H. (2024). </a:t>
            </a:r>
            <a:r>
              <a:rPr lang="en-US" sz="1900" i="1" dirty="0">
                <a:solidFill>
                  <a:schemeClr val="tx1">
                    <a:lumMod val="95000"/>
                  </a:schemeClr>
                </a:solidFill>
                <a:latin typeface="Arial" panose="020B0604020202020204" pitchFamily="34" charset="0"/>
                <a:cs typeface="Arial" panose="020B0604020202020204" pitchFamily="34" charset="0"/>
              </a:rPr>
              <a:t>Teacher–child relationships and engagement in early years settings</a:t>
            </a:r>
            <a:r>
              <a:rPr lang="en-US" sz="1900" dirty="0">
                <a:solidFill>
                  <a:schemeClr val="tx1">
                    <a:lumMod val="95000"/>
                  </a:schemeClr>
                </a:solidFill>
                <a:latin typeface="Arial" panose="020B0604020202020204" pitchFamily="34" charset="0"/>
                <a:cs typeface="Arial" panose="020B0604020202020204" pitchFamily="34" charset="0"/>
              </a:rPr>
              <a:t>. </a:t>
            </a:r>
            <a:r>
              <a:rPr lang="en-US" sz="1900" i="1" dirty="0">
                <a:solidFill>
                  <a:schemeClr val="tx1">
                    <a:lumMod val="95000"/>
                  </a:schemeClr>
                </a:solidFill>
                <a:latin typeface="Arial" panose="020B0604020202020204" pitchFamily="34" charset="0"/>
                <a:cs typeface="Arial" panose="020B0604020202020204" pitchFamily="34" charset="0"/>
              </a:rPr>
              <a:t>Early Education Journal</a:t>
            </a:r>
            <a:r>
              <a:rPr lang="en-US" sz="1900" dirty="0">
                <a:solidFill>
                  <a:schemeClr val="tx1">
                    <a:lumMod val="95000"/>
                  </a:schemeClr>
                </a:solidFill>
                <a:latin typeface="Arial" panose="020B0604020202020204" pitchFamily="34" charset="0"/>
                <a:cs typeface="Arial" panose="020B0604020202020204" pitchFamily="34" charset="0"/>
              </a:rPr>
              <a:t>, 52(2), 141–156.</a:t>
            </a:r>
          </a:p>
          <a:p>
            <a:r>
              <a:rPr lang="fr-FR" sz="1900" b="0" i="0" dirty="0">
                <a:solidFill>
                  <a:schemeClr val="tx1">
                    <a:lumMod val="95000"/>
                  </a:schemeClr>
                </a:solidFill>
                <a:effectLst/>
                <a:latin typeface="Arial" panose="020B0604020202020204" pitchFamily="34" charset="0"/>
                <a:cs typeface="Arial" panose="020B0604020202020204" pitchFamily="34" charset="0"/>
              </a:rPr>
              <a:t>Richard, Y.F., 2022. Jean </a:t>
            </a:r>
            <a:r>
              <a:rPr lang="fr-FR" sz="1900" b="0" i="0" dirty="0" err="1">
                <a:solidFill>
                  <a:schemeClr val="tx1">
                    <a:lumMod val="95000"/>
                  </a:schemeClr>
                </a:solidFill>
                <a:effectLst/>
                <a:latin typeface="Arial" panose="020B0604020202020204" pitchFamily="34" charset="0"/>
                <a:cs typeface="Arial" panose="020B0604020202020204" pitchFamily="34" charset="0"/>
              </a:rPr>
              <a:t>Piaget’s</a:t>
            </a:r>
            <a:r>
              <a:rPr lang="fr-FR" sz="1900" b="0" i="0" dirty="0">
                <a:solidFill>
                  <a:schemeClr val="tx1">
                    <a:lumMod val="95000"/>
                  </a:schemeClr>
                </a:solidFill>
                <a:effectLst/>
                <a:latin typeface="Arial" panose="020B0604020202020204" pitchFamily="34" charset="0"/>
                <a:cs typeface="Arial" panose="020B0604020202020204" pitchFamily="34" charset="0"/>
              </a:rPr>
              <a:t> Cognitive </a:t>
            </a:r>
            <a:r>
              <a:rPr lang="fr-FR" sz="1900" b="0" i="0" dirty="0" err="1">
                <a:solidFill>
                  <a:schemeClr val="tx1">
                    <a:lumMod val="95000"/>
                  </a:schemeClr>
                </a:solidFill>
                <a:effectLst/>
                <a:latin typeface="Arial" panose="020B0604020202020204" pitchFamily="34" charset="0"/>
                <a:cs typeface="Arial" panose="020B0604020202020204" pitchFamily="34" charset="0"/>
              </a:rPr>
              <a:t>Constructivism</a:t>
            </a:r>
            <a:r>
              <a:rPr lang="fr-FR" sz="1900" b="0" i="0" dirty="0">
                <a:solidFill>
                  <a:schemeClr val="tx1">
                    <a:lumMod val="95000"/>
                  </a:schemeClr>
                </a:solidFill>
                <a:effectLst/>
                <a:latin typeface="Arial" panose="020B0604020202020204" pitchFamily="34" charset="0"/>
                <a:cs typeface="Arial" panose="020B0604020202020204" pitchFamily="34" charset="0"/>
              </a:rPr>
              <a:t>. </a:t>
            </a:r>
            <a:r>
              <a:rPr lang="fr-FR" sz="1900" b="0" i="1" dirty="0">
                <a:solidFill>
                  <a:schemeClr val="tx1">
                    <a:lumMod val="95000"/>
                  </a:schemeClr>
                </a:solidFill>
                <a:effectLst/>
                <a:latin typeface="Arial" panose="020B0604020202020204" pitchFamily="34" charset="0"/>
                <a:cs typeface="Arial" panose="020B0604020202020204" pitchFamily="34" charset="0"/>
              </a:rPr>
              <a:t>Ecole Normale </a:t>
            </a:r>
            <a:r>
              <a:rPr lang="fr-FR" sz="1900" b="0" i="1" dirty="0" err="1">
                <a:solidFill>
                  <a:schemeClr val="tx1">
                    <a:lumMod val="95000"/>
                  </a:schemeClr>
                </a:solidFill>
                <a:effectLst/>
                <a:latin typeface="Arial" panose="020B0604020202020204" pitchFamily="34" charset="0"/>
                <a:cs typeface="Arial" panose="020B0604020202020204" pitchFamily="34" charset="0"/>
              </a:rPr>
              <a:t>Superieure</a:t>
            </a:r>
            <a:r>
              <a:rPr lang="fr-FR" sz="1900" b="0" i="0" dirty="0">
                <a:solidFill>
                  <a:schemeClr val="tx1">
                    <a:lumMod val="95000"/>
                  </a:schemeClr>
                </a:solidFill>
                <a:effectLst/>
                <a:latin typeface="Arial" panose="020B0604020202020204" pitchFamily="34" charset="0"/>
                <a:cs typeface="Arial" panose="020B0604020202020204" pitchFamily="34" charset="0"/>
              </a:rPr>
              <a:t>.</a:t>
            </a:r>
          </a:p>
          <a:p>
            <a:r>
              <a:rPr lang="en-US" sz="1900" b="0" i="0" dirty="0" err="1">
                <a:solidFill>
                  <a:schemeClr val="tx1">
                    <a:lumMod val="95000"/>
                  </a:schemeClr>
                </a:solidFill>
                <a:effectLst/>
                <a:latin typeface="Arial" panose="020B0604020202020204" pitchFamily="34" charset="0"/>
                <a:cs typeface="Arial" panose="020B0604020202020204" pitchFamily="34" charset="0"/>
              </a:rPr>
              <a:t>Tabery</a:t>
            </a:r>
            <a:r>
              <a:rPr lang="en-US" sz="1900" b="0" i="0" dirty="0">
                <a:solidFill>
                  <a:schemeClr val="tx1">
                    <a:lumMod val="95000"/>
                  </a:schemeClr>
                </a:solidFill>
                <a:effectLst/>
                <a:latin typeface="Arial" panose="020B0604020202020204" pitchFamily="34" charset="0"/>
                <a:cs typeface="Arial" panose="020B0604020202020204" pitchFamily="34" charset="0"/>
              </a:rPr>
              <a:t>, J., 2023. </a:t>
            </a:r>
            <a:r>
              <a:rPr lang="en-US" sz="1900" b="0" i="1" dirty="0">
                <a:solidFill>
                  <a:schemeClr val="tx1">
                    <a:lumMod val="95000"/>
                  </a:schemeClr>
                </a:solidFill>
                <a:effectLst/>
                <a:latin typeface="Arial" panose="020B0604020202020204" pitchFamily="34" charset="0"/>
                <a:cs typeface="Arial" panose="020B0604020202020204" pitchFamily="34" charset="0"/>
              </a:rPr>
              <a:t>Beyond versus: The struggle to understand the interaction of nature and nurture</a:t>
            </a:r>
            <a:r>
              <a:rPr lang="en-US" sz="1900" b="0" i="0" dirty="0">
                <a:solidFill>
                  <a:schemeClr val="tx1">
                    <a:lumMod val="95000"/>
                  </a:schemeClr>
                </a:solidFill>
                <a:effectLst/>
                <a:latin typeface="Arial" panose="020B0604020202020204" pitchFamily="34" charset="0"/>
                <a:cs typeface="Arial" panose="020B0604020202020204" pitchFamily="34" charset="0"/>
              </a:rPr>
              <a:t>. </a:t>
            </a:r>
            <a:r>
              <a:rPr lang="en-US" sz="1900" b="0" i="0" dirty="0" err="1">
                <a:solidFill>
                  <a:schemeClr val="tx1">
                    <a:lumMod val="95000"/>
                  </a:schemeClr>
                </a:solidFill>
                <a:effectLst/>
                <a:latin typeface="Arial" panose="020B0604020202020204" pitchFamily="34" charset="0"/>
                <a:cs typeface="Arial" panose="020B0604020202020204" pitchFamily="34" charset="0"/>
              </a:rPr>
              <a:t>mit</a:t>
            </a:r>
            <a:r>
              <a:rPr lang="en-US" sz="1900" b="0" i="0" dirty="0">
                <a:solidFill>
                  <a:schemeClr val="tx1">
                    <a:lumMod val="95000"/>
                  </a:schemeClr>
                </a:solidFill>
                <a:effectLst/>
                <a:latin typeface="Arial" panose="020B0604020202020204" pitchFamily="34" charset="0"/>
                <a:cs typeface="Arial" panose="020B0604020202020204" pitchFamily="34" charset="0"/>
              </a:rPr>
              <a:t> Press.</a:t>
            </a:r>
            <a:endParaRPr lang="en-US" sz="1900" dirty="0">
              <a:solidFill>
                <a:schemeClr val="tx1">
                  <a:lumMod val="95000"/>
                </a:schemeClr>
              </a:solidFill>
              <a:latin typeface="Arial" panose="020B0604020202020204" pitchFamily="34" charset="0"/>
              <a:cs typeface="Arial" panose="020B0604020202020204" pitchFamily="34" charset="0"/>
            </a:endParaRPr>
          </a:p>
          <a:p>
            <a:r>
              <a:rPr lang="en-US" sz="1900" b="0" i="0" dirty="0">
                <a:solidFill>
                  <a:schemeClr val="tx1">
                    <a:lumMod val="95000"/>
                  </a:schemeClr>
                </a:solidFill>
                <a:effectLst/>
                <a:latin typeface="Arial" panose="020B0604020202020204" pitchFamily="34" charset="0"/>
                <a:cs typeface="Arial" panose="020B0604020202020204" pitchFamily="34" charset="0"/>
              </a:rPr>
              <a:t>Waite-</a:t>
            </a:r>
            <a:r>
              <a:rPr lang="en-US" sz="1900" b="0" i="0" dirty="0" err="1">
                <a:solidFill>
                  <a:schemeClr val="tx1">
                    <a:lumMod val="95000"/>
                  </a:schemeClr>
                </a:solidFill>
                <a:effectLst/>
                <a:latin typeface="Arial" panose="020B0604020202020204" pitchFamily="34" charset="0"/>
                <a:cs typeface="Arial" panose="020B0604020202020204" pitchFamily="34" charset="0"/>
              </a:rPr>
              <a:t>Stupiansky</a:t>
            </a:r>
            <a:r>
              <a:rPr lang="en-US" sz="1900" b="0" i="0" dirty="0">
                <a:solidFill>
                  <a:schemeClr val="tx1">
                    <a:lumMod val="95000"/>
                  </a:schemeClr>
                </a:solidFill>
                <a:effectLst/>
                <a:latin typeface="Arial" panose="020B0604020202020204" pitchFamily="34" charset="0"/>
                <a:cs typeface="Arial" panose="020B0604020202020204" pitchFamily="34" charset="0"/>
              </a:rPr>
              <a:t>, S., 2022. Jean Piaget's constructivist theory of learning. In </a:t>
            </a:r>
            <a:r>
              <a:rPr lang="en-US" sz="1900" b="0" i="1" dirty="0">
                <a:solidFill>
                  <a:schemeClr val="tx1">
                    <a:lumMod val="95000"/>
                  </a:schemeClr>
                </a:solidFill>
                <a:effectLst/>
                <a:latin typeface="Arial" panose="020B0604020202020204" pitchFamily="34" charset="0"/>
                <a:cs typeface="Arial" panose="020B0604020202020204" pitchFamily="34" charset="0"/>
              </a:rPr>
              <a:t>Theories of early childhood education</a:t>
            </a:r>
            <a:r>
              <a:rPr lang="en-US" sz="1900" b="0" i="0" dirty="0">
                <a:solidFill>
                  <a:schemeClr val="tx1">
                    <a:lumMod val="95000"/>
                  </a:schemeClr>
                </a:solidFill>
                <a:effectLst/>
                <a:latin typeface="Arial" panose="020B0604020202020204" pitchFamily="34" charset="0"/>
                <a:cs typeface="Arial" panose="020B0604020202020204" pitchFamily="34" charset="0"/>
              </a:rPr>
              <a:t> (pp. 3-18). Routledge.</a:t>
            </a:r>
          </a:p>
          <a:p>
            <a:r>
              <a:rPr lang="en-US" sz="1900" dirty="0">
                <a:solidFill>
                  <a:schemeClr val="tx1">
                    <a:lumMod val="95000"/>
                  </a:schemeClr>
                </a:solidFill>
                <a:latin typeface="Arial" panose="020B0604020202020204" pitchFamily="34" charset="0"/>
                <a:cs typeface="Arial" panose="020B0604020202020204" pitchFamily="34" charset="0"/>
              </a:rPr>
              <a:t>Wang, X., Lin, T., &amp; Lo, H. (2022). </a:t>
            </a:r>
            <a:r>
              <a:rPr lang="en-US" sz="1900" i="1" dirty="0">
                <a:solidFill>
                  <a:schemeClr val="tx1">
                    <a:lumMod val="95000"/>
                  </a:schemeClr>
                </a:solidFill>
                <a:latin typeface="Arial" panose="020B0604020202020204" pitchFamily="34" charset="0"/>
                <a:cs typeface="Arial" panose="020B0604020202020204" pitchFamily="34" charset="0"/>
              </a:rPr>
              <a:t>Interactive reading and preschoolers’ expressive language development: The role of visual and symbolic support</a:t>
            </a:r>
            <a:r>
              <a:rPr lang="en-US" sz="1900" dirty="0">
                <a:solidFill>
                  <a:schemeClr val="tx1">
                    <a:lumMod val="95000"/>
                  </a:schemeClr>
                </a:solidFill>
                <a:latin typeface="Arial" panose="020B0604020202020204" pitchFamily="34" charset="0"/>
                <a:cs typeface="Arial" panose="020B0604020202020204" pitchFamily="34" charset="0"/>
              </a:rPr>
              <a:t>. </a:t>
            </a:r>
            <a:r>
              <a:rPr lang="en-US" sz="1900" i="1" dirty="0">
                <a:solidFill>
                  <a:schemeClr val="tx1">
                    <a:lumMod val="95000"/>
                  </a:schemeClr>
                </a:solidFill>
                <a:latin typeface="Arial" panose="020B0604020202020204" pitchFamily="34" charset="0"/>
                <a:cs typeface="Arial" panose="020B0604020202020204" pitchFamily="34" charset="0"/>
              </a:rPr>
              <a:t>Early Childhood Education Research Journal</a:t>
            </a:r>
            <a:r>
              <a:rPr lang="en-US" sz="1900" dirty="0">
                <a:solidFill>
                  <a:schemeClr val="tx1">
                    <a:lumMod val="95000"/>
                  </a:schemeClr>
                </a:solidFill>
                <a:latin typeface="Arial" panose="020B0604020202020204" pitchFamily="34" charset="0"/>
                <a:cs typeface="Arial" panose="020B0604020202020204" pitchFamily="34" charset="0"/>
              </a:rPr>
              <a:t>, 50(3), 415–430.</a:t>
            </a:r>
            <a:endParaRPr lang="en-US" sz="1900" b="0" i="0" dirty="0">
              <a:solidFill>
                <a:schemeClr val="tx1">
                  <a:lumMod val="95000"/>
                </a:schemeClr>
              </a:solidFill>
              <a:effectLst/>
              <a:latin typeface="Arial" panose="020B0604020202020204" pitchFamily="34" charset="0"/>
              <a:cs typeface="Arial" panose="020B0604020202020204" pitchFamily="34" charset="0"/>
            </a:endParaRPr>
          </a:p>
          <a:p>
            <a:endParaRPr lang="en-US" dirty="0"/>
          </a:p>
          <a:p>
            <a:endParaRPr lang="en-KE"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D38C5239C7AD241AEBCE7A5605A517A" ma:contentTypeVersion="6" ma:contentTypeDescription="Create a new document." ma:contentTypeScope="" ma:versionID="d8877c7543c3e11d68a16092c8355631">
  <xsd:schema xmlns:xsd="http://www.w3.org/2001/XMLSchema" xmlns:xs="http://www.w3.org/2001/XMLSchema" xmlns:p="http://schemas.microsoft.com/office/2006/metadata/properties" xmlns:ns3="37a0acea-1511-41cc-bfdb-5619dd373231" targetNamespace="http://schemas.microsoft.com/office/2006/metadata/properties" ma:root="true" ma:fieldsID="7dd3f098cdcfbd9d8df68fc5062ec5e4" ns3:_="">
    <xsd:import namespace="37a0acea-1511-41cc-bfdb-5619dd37323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a0acea-1511-41cc-bfdb-5619dd37323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7a0acea-1511-41cc-bfdb-5619dd373231" xsi:nil="true"/>
  </documentManagement>
</p:properties>
</file>

<file path=customXml/itemProps1.xml><?xml version="1.0" encoding="utf-8"?>
<ds:datastoreItem xmlns:ds="http://schemas.openxmlformats.org/officeDocument/2006/customXml" ds:itemID="{983446B7-99BB-4CDA-BBD5-1F5F9131F2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7a0acea-1511-41cc-bfdb-5619dd3732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C7424E0-EC3A-443E-A3F7-BE7DFA73B038}">
  <ds:schemaRefs>
    <ds:schemaRef ds:uri="http://schemas.microsoft.com/sharepoint/v3/contenttype/forms"/>
  </ds:schemaRefs>
</ds:datastoreItem>
</file>

<file path=customXml/itemProps3.xml><?xml version="1.0" encoding="utf-8"?>
<ds:datastoreItem xmlns:ds="http://schemas.openxmlformats.org/officeDocument/2006/customXml" ds:itemID="{72AA6C29-647A-4DCB-957A-0293D2CCFDAF}">
  <ds:schemaRefs>
    <ds:schemaRef ds:uri="http://schemas.microsoft.com/office/infopath/2007/PartnerControls"/>
    <ds:schemaRef ds:uri="http://schemas.openxmlformats.org/package/2006/metadata/core-properties"/>
    <ds:schemaRef ds:uri="http://schemas.microsoft.com/office/2006/documentManagement/types"/>
    <ds:schemaRef ds:uri="http://purl.org/dc/terms/"/>
    <ds:schemaRef ds:uri="http://www.w3.org/XML/1998/namespace"/>
    <ds:schemaRef ds:uri="http://purl.org/dc/dcmitype/"/>
    <ds:schemaRef ds:uri="http://purl.org/dc/elements/1.1/"/>
    <ds:schemaRef ds:uri="37a0acea-1511-41cc-bfdb-5619dd37323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9012</TotalTime>
  <Words>2354</Words>
  <Application>Microsoft Office PowerPoint</Application>
  <PresentationFormat>Widescreen</PresentationFormat>
  <Paragraphs>195</Paragraphs>
  <Slides>16</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Trebuchet MS</vt:lpstr>
      <vt:lpstr>Wingdings</vt:lpstr>
      <vt:lpstr>Wingdings 3</vt:lpstr>
      <vt:lpstr>Facet</vt:lpstr>
      <vt:lpstr>Applying Piaget's Theory on Child Development: Amira’s Case</vt:lpstr>
      <vt:lpstr>INTRODUCTION </vt:lpstr>
      <vt:lpstr>Scenario</vt:lpstr>
      <vt:lpstr>Piaget’s Cognitive Development Theory</vt:lpstr>
      <vt:lpstr>Piaget and History of Theory</vt:lpstr>
      <vt:lpstr>Stages of Piaget’s Theory on Cognitive Development</vt:lpstr>
      <vt:lpstr>Application of Theory to Amira’s Situation</vt:lpstr>
      <vt:lpstr>Practical Strategies and Interventions in Amira’s Case</vt:lpstr>
      <vt:lpstr>Practical Strategies and Interventions in Amira’s Case Cont.….</vt:lpstr>
      <vt:lpstr>Practical Strategies and Interventions in Amira’s Case Cont.….</vt:lpstr>
      <vt:lpstr>The Role of Biological and Environmental Influences in Shaping Psychological Development</vt:lpstr>
      <vt:lpstr>Biological and Environmental Influences Cont.…..</vt:lpstr>
      <vt:lpstr>Biological and Environmental Influences Cont.…..</vt:lpstr>
      <vt:lpstr>Usefulness and Limitations of Piaget’s Theory in Health and Social Care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Aminata Traore</dc:creator>
  <cp:lastModifiedBy>Aminata Traore (2426169)</cp:lastModifiedBy>
  <cp:revision>1</cp:revision>
  <dcterms:created xsi:type="dcterms:W3CDTF">2025-10-23T08:37:08Z</dcterms:created>
  <dcterms:modified xsi:type="dcterms:W3CDTF">2025-11-13T20:00:18Z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b31fda233a5b41fb97fdd3ded9e3b54b</vt:lpwstr>
  </property>
  <property fmtid="{D5CDD505-2E9C-101B-9397-08002B2CF9AE}" pid="3" name="ContentTypeId">
    <vt:lpwstr>0x0101002D38C5239C7AD241AEBCE7A5605A517A</vt:lpwstr>
  </property>
</Properties>
</file>