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69" r:id="rId4"/>
    <p:sldId id="272" r:id="rId5"/>
    <p:sldId id="283" r:id="rId6"/>
    <p:sldId id="273" r:id="rId7"/>
    <p:sldId id="271" r:id="rId8"/>
    <p:sldId id="284" r:id="rId9"/>
    <p:sldId id="274" r:id="rId10"/>
    <p:sldId id="275" r:id="rId11"/>
    <p:sldId id="276" r:id="rId12"/>
    <p:sldId id="278" r:id="rId13"/>
    <p:sldId id="277" r:id="rId14"/>
    <p:sldId id="279" r:id="rId15"/>
    <p:sldId id="280" r:id="rId16"/>
    <p:sldId id="281" r:id="rId17"/>
    <p:sldId id="282" r:id="rId18"/>
    <p:sldId id="265"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BBC5BA-11F0-42D4-846A-2DC347BC4515}" v="3" dt="2026-10-05T19:53:19.6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varScale="1">
        <p:scale>
          <a:sx n="84" d="100"/>
          <a:sy n="84" d="100"/>
        </p:scale>
        <p:origin x="9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10-05T19:53:22.257" v="3" actId="6549"/>
      <pc:docMkLst>
        <pc:docMk/>
      </pc:docMkLst>
      <pc:sldChg chg="modSp">
        <pc:chgData name="Alisdair Cunningham" userId="67e8d9ba-4582-42f1-b26c-e866daa7f65b" providerId="ADAL" clId="{D55405F9-96CE-42DD-9571-C3D40844E8B0}" dt="2026-10-05T19:52:21.957" v="1"/>
        <pc:sldMkLst>
          <pc:docMk/>
          <pc:sldMk cId="3701768522" sldId="256"/>
        </pc:sldMkLst>
        <pc:spChg chg="mod">
          <ac:chgData name="Alisdair Cunningham" userId="67e8d9ba-4582-42f1-b26c-e866daa7f65b" providerId="ADAL" clId="{D55405F9-96CE-42DD-9571-C3D40844E8B0}" dt="2026-10-05T19:52:21.957" v="1"/>
          <ac:spMkLst>
            <pc:docMk/>
            <pc:sldMk cId="3701768522" sldId="256"/>
            <ac:spMk id="38" creationId="{065D01E9-11A0-DBC0-6713-29D01B31E987}"/>
          </ac:spMkLst>
        </pc:spChg>
        <pc:spChg chg="mod">
          <ac:chgData name="Alisdair Cunningham" userId="67e8d9ba-4582-42f1-b26c-e866daa7f65b" providerId="ADAL" clId="{D55405F9-96CE-42DD-9571-C3D40844E8B0}" dt="2026-10-05T19:52:21.957"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10-05T19:52:21.957" v="1"/>
        <pc:sldMkLst>
          <pc:docMk/>
          <pc:sldMk cId="3520049810" sldId="257"/>
        </pc:sldMkLst>
        <pc:spChg chg="mod">
          <ac:chgData name="Alisdair Cunningham" userId="67e8d9ba-4582-42f1-b26c-e866daa7f65b" providerId="ADAL" clId="{D55405F9-96CE-42DD-9571-C3D40844E8B0}" dt="2026-10-05T19:52:03.043" v="0"/>
          <ac:spMkLst>
            <pc:docMk/>
            <pc:sldMk cId="3520049810" sldId="257"/>
            <ac:spMk id="8" creationId="{C39BE701-A67E-5BFD-B044-ECF13A621788}"/>
          </ac:spMkLst>
        </pc:spChg>
        <pc:spChg chg="mod">
          <ac:chgData name="Alisdair Cunningham" userId="67e8d9ba-4582-42f1-b26c-e866daa7f65b" providerId="ADAL" clId="{D55405F9-96CE-42DD-9571-C3D40844E8B0}" dt="2026-10-05T19:52:21.957" v="1"/>
          <ac:spMkLst>
            <pc:docMk/>
            <pc:sldMk cId="3520049810" sldId="257"/>
            <ac:spMk id="14" creationId="{3D5216FF-A848-7B03-7F19-B0E69A3C8466}"/>
          </ac:spMkLst>
        </pc:spChg>
      </pc:sldChg>
      <pc:sldChg chg="delSp modSp mod">
        <pc:chgData name="Alisdair Cunningham" userId="67e8d9ba-4582-42f1-b26c-e866daa7f65b" providerId="ADAL" clId="{D55405F9-96CE-42DD-9571-C3D40844E8B0}" dt="2026-10-05T19:53:22.257" v="3" actId="6549"/>
        <pc:sldMkLst>
          <pc:docMk/>
          <pc:sldMk cId="2545193714" sldId="263"/>
        </pc:sldMkLst>
        <pc:spChg chg="mod">
          <ac:chgData name="Alisdair Cunningham" userId="67e8d9ba-4582-42f1-b26c-e866daa7f65b" providerId="ADAL" clId="{D55405F9-96CE-42DD-9571-C3D40844E8B0}" dt="2026-10-05T19:52:21.957" v="1"/>
          <ac:spMkLst>
            <pc:docMk/>
            <pc:sldMk cId="2545193714" sldId="263"/>
            <ac:spMk id="2" creationId="{F51C16DF-F564-481C-CCA4-180408A5301A}"/>
          </ac:spMkLst>
        </pc:spChg>
        <pc:spChg chg="del">
          <ac:chgData name="Alisdair Cunningham" userId="67e8d9ba-4582-42f1-b26c-e866daa7f65b" providerId="ADAL" clId="{D55405F9-96CE-42DD-9571-C3D40844E8B0}" dt="2026-10-05T19:53:19.660" v="2" actId="478"/>
          <ac:spMkLst>
            <pc:docMk/>
            <pc:sldMk cId="2545193714" sldId="263"/>
            <ac:spMk id="4" creationId="{5501BA7C-ACAD-9E32-CB4D-D0031E83D482}"/>
          </ac:spMkLst>
        </pc:spChg>
        <pc:spChg chg="mod">
          <ac:chgData name="Alisdair Cunningham" userId="67e8d9ba-4582-42f1-b26c-e866daa7f65b" providerId="ADAL" clId="{D55405F9-96CE-42DD-9571-C3D40844E8B0}" dt="2026-10-05T19:52:03.043" v="0"/>
          <ac:spMkLst>
            <pc:docMk/>
            <pc:sldMk cId="2545193714" sldId="263"/>
            <ac:spMk id="8" creationId="{C39BE701-A67E-5BFD-B044-ECF13A621788}"/>
          </ac:spMkLst>
        </pc:spChg>
        <pc:spChg chg="mod">
          <ac:chgData name="Alisdair Cunningham" userId="67e8d9ba-4582-42f1-b26c-e866daa7f65b" providerId="ADAL" clId="{D55405F9-96CE-42DD-9571-C3D40844E8B0}" dt="2026-10-05T19:53:22.257" v="3"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10-05T19:52:03.043" v="0"/>
        <pc:sldMkLst>
          <pc:docMk/>
          <pc:sldMk cId="3206688729" sldId="265"/>
        </pc:sldMkLst>
        <pc:spChg chg="mod">
          <ac:chgData name="Alisdair Cunningham" userId="67e8d9ba-4582-42f1-b26c-e866daa7f65b" providerId="ADAL" clId="{D55405F9-96CE-42DD-9571-C3D40844E8B0}" dt="2026-10-05T19:52:03.043" v="0"/>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10-05T19:52:21.957" v="1"/>
        <pc:sldMkLst>
          <pc:docMk/>
          <pc:sldMk cId="3824098368" sldId="269"/>
        </pc:sldMkLst>
        <pc:spChg chg="mod">
          <ac:chgData name="Alisdair Cunningham" userId="67e8d9ba-4582-42f1-b26c-e866daa7f65b" providerId="ADAL" clId="{D55405F9-96CE-42DD-9571-C3D40844E8B0}" dt="2026-10-05T19:52:21.957" v="1"/>
          <ac:spMkLst>
            <pc:docMk/>
            <pc:sldMk cId="3824098368" sldId="269"/>
            <ac:spMk id="2" creationId="{DCC55022-FB6B-03B1-63B3-3DF214375334}"/>
          </ac:spMkLst>
        </pc:spChg>
        <pc:spChg chg="mod">
          <ac:chgData name="Alisdair Cunningham" userId="67e8d9ba-4582-42f1-b26c-e866daa7f65b" providerId="ADAL" clId="{D55405F9-96CE-42DD-9571-C3D40844E8B0}" dt="2026-10-05T19:52:03.043" v="0"/>
          <ac:spMkLst>
            <pc:docMk/>
            <pc:sldMk cId="3824098368" sldId="269"/>
            <ac:spMk id="8" creationId="{C39BE701-A67E-5BFD-B044-ECF13A621788}"/>
          </ac:spMkLst>
        </pc:spChg>
      </pc:sldChg>
      <pc:sldChg chg="modSp">
        <pc:chgData name="Alisdair Cunningham" userId="67e8d9ba-4582-42f1-b26c-e866daa7f65b" providerId="ADAL" clId="{D55405F9-96CE-42DD-9571-C3D40844E8B0}" dt="2026-10-05T19:52:21.957" v="1"/>
        <pc:sldMkLst>
          <pc:docMk/>
          <pc:sldMk cId="1984303431" sldId="271"/>
        </pc:sldMkLst>
        <pc:spChg chg="mod">
          <ac:chgData name="Alisdair Cunningham" userId="67e8d9ba-4582-42f1-b26c-e866daa7f65b" providerId="ADAL" clId="{D55405F9-96CE-42DD-9571-C3D40844E8B0}" dt="2026-10-05T19:52:03.043" v="0"/>
          <ac:spMkLst>
            <pc:docMk/>
            <pc:sldMk cId="1984303431" sldId="271"/>
            <ac:spMk id="8" creationId="{C39BE701-A67E-5BFD-B044-ECF13A621788}"/>
          </ac:spMkLst>
        </pc:spChg>
        <pc:spChg chg="mod">
          <ac:chgData name="Alisdair Cunningham" userId="67e8d9ba-4582-42f1-b26c-e866daa7f65b" providerId="ADAL" clId="{D55405F9-96CE-42DD-9571-C3D40844E8B0}" dt="2026-10-05T19:52:21.957" v="1"/>
          <ac:spMkLst>
            <pc:docMk/>
            <pc:sldMk cId="1984303431" sldId="271"/>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1095381451" sldId="272"/>
        </pc:sldMkLst>
        <pc:spChg chg="mod">
          <ac:chgData name="Alisdair Cunningham" userId="67e8d9ba-4582-42f1-b26c-e866daa7f65b" providerId="ADAL" clId="{D55405F9-96CE-42DD-9571-C3D40844E8B0}" dt="2026-10-05T19:52:03.043" v="0"/>
          <ac:spMkLst>
            <pc:docMk/>
            <pc:sldMk cId="1095381451" sldId="272"/>
            <ac:spMk id="8" creationId="{C39BE701-A67E-5BFD-B044-ECF13A621788}"/>
          </ac:spMkLst>
        </pc:spChg>
        <pc:spChg chg="mod">
          <ac:chgData name="Alisdair Cunningham" userId="67e8d9ba-4582-42f1-b26c-e866daa7f65b" providerId="ADAL" clId="{D55405F9-96CE-42DD-9571-C3D40844E8B0}" dt="2026-10-05T19:52:21.957" v="1"/>
          <ac:spMkLst>
            <pc:docMk/>
            <pc:sldMk cId="1095381451" sldId="272"/>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842003648" sldId="273"/>
        </pc:sldMkLst>
        <pc:spChg chg="mod">
          <ac:chgData name="Alisdair Cunningham" userId="67e8d9ba-4582-42f1-b26c-e866daa7f65b" providerId="ADAL" clId="{D55405F9-96CE-42DD-9571-C3D40844E8B0}" dt="2026-10-05T19:52:03.043" v="0"/>
          <ac:spMkLst>
            <pc:docMk/>
            <pc:sldMk cId="842003648" sldId="273"/>
            <ac:spMk id="8" creationId="{C39BE701-A67E-5BFD-B044-ECF13A621788}"/>
          </ac:spMkLst>
        </pc:spChg>
        <pc:spChg chg="mod">
          <ac:chgData name="Alisdair Cunningham" userId="67e8d9ba-4582-42f1-b26c-e866daa7f65b" providerId="ADAL" clId="{D55405F9-96CE-42DD-9571-C3D40844E8B0}" dt="2026-10-05T19:52:21.957" v="1"/>
          <ac:spMkLst>
            <pc:docMk/>
            <pc:sldMk cId="842003648" sldId="273"/>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1850701939" sldId="274"/>
        </pc:sldMkLst>
        <pc:spChg chg="mod">
          <ac:chgData name="Alisdair Cunningham" userId="67e8d9ba-4582-42f1-b26c-e866daa7f65b" providerId="ADAL" clId="{D55405F9-96CE-42DD-9571-C3D40844E8B0}" dt="2026-10-05T19:52:03.043" v="0"/>
          <ac:spMkLst>
            <pc:docMk/>
            <pc:sldMk cId="1850701939" sldId="274"/>
            <ac:spMk id="8" creationId="{C39BE701-A67E-5BFD-B044-ECF13A621788}"/>
          </ac:spMkLst>
        </pc:spChg>
        <pc:spChg chg="mod">
          <ac:chgData name="Alisdair Cunningham" userId="67e8d9ba-4582-42f1-b26c-e866daa7f65b" providerId="ADAL" clId="{D55405F9-96CE-42DD-9571-C3D40844E8B0}" dt="2026-10-05T19:52:21.957" v="1"/>
          <ac:spMkLst>
            <pc:docMk/>
            <pc:sldMk cId="1850701939" sldId="274"/>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4184106835" sldId="275"/>
        </pc:sldMkLst>
        <pc:spChg chg="mod">
          <ac:chgData name="Alisdair Cunningham" userId="67e8d9ba-4582-42f1-b26c-e866daa7f65b" providerId="ADAL" clId="{D55405F9-96CE-42DD-9571-C3D40844E8B0}" dt="2026-10-05T19:52:03.043" v="0"/>
          <ac:spMkLst>
            <pc:docMk/>
            <pc:sldMk cId="4184106835" sldId="275"/>
            <ac:spMk id="8" creationId="{C39BE701-A67E-5BFD-B044-ECF13A621788}"/>
          </ac:spMkLst>
        </pc:spChg>
        <pc:spChg chg="mod">
          <ac:chgData name="Alisdair Cunningham" userId="67e8d9ba-4582-42f1-b26c-e866daa7f65b" providerId="ADAL" clId="{D55405F9-96CE-42DD-9571-C3D40844E8B0}" dt="2026-10-05T19:52:21.957" v="1"/>
          <ac:spMkLst>
            <pc:docMk/>
            <pc:sldMk cId="4184106835" sldId="275"/>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3723477634" sldId="276"/>
        </pc:sldMkLst>
        <pc:spChg chg="mod">
          <ac:chgData name="Alisdair Cunningham" userId="67e8d9ba-4582-42f1-b26c-e866daa7f65b" providerId="ADAL" clId="{D55405F9-96CE-42DD-9571-C3D40844E8B0}" dt="2026-10-05T19:52:03.043" v="0"/>
          <ac:spMkLst>
            <pc:docMk/>
            <pc:sldMk cId="3723477634" sldId="276"/>
            <ac:spMk id="8" creationId="{C39BE701-A67E-5BFD-B044-ECF13A621788}"/>
          </ac:spMkLst>
        </pc:spChg>
        <pc:spChg chg="mod">
          <ac:chgData name="Alisdair Cunningham" userId="67e8d9ba-4582-42f1-b26c-e866daa7f65b" providerId="ADAL" clId="{D55405F9-96CE-42DD-9571-C3D40844E8B0}" dt="2026-10-05T19:52:21.957" v="1"/>
          <ac:spMkLst>
            <pc:docMk/>
            <pc:sldMk cId="3723477634" sldId="276"/>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1853443795" sldId="277"/>
        </pc:sldMkLst>
        <pc:spChg chg="mod">
          <ac:chgData name="Alisdair Cunningham" userId="67e8d9ba-4582-42f1-b26c-e866daa7f65b" providerId="ADAL" clId="{D55405F9-96CE-42DD-9571-C3D40844E8B0}" dt="2026-10-05T19:52:03.043" v="0"/>
          <ac:spMkLst>
            <pc:docMk/>
            <pc:sldMk cId="1853443795" sldId="277"/>
            <ac:spMk id="8" creationId="{C39BE701-A67E-5BFD-B044-ECF13A621788}"/>
          </ac:spMkLst>
        </pc:spChg>
        <pc:spChg chg="mod">
          <ac:chgData name="Alisdair Cunningham" userId="67e8d9ba-4582-42f1-b26c-e866daa7f65b" providerId="ADAL" clId="{D55405F9-96CE-42DD-9571-C3D40844E8B0}" dt="2026-10-05T19:52:21.957" v="1"/>
          <ac:spMkLst>
            <pc:docMk/>
            <pc:sldMk cId="1853443795" sldId="277"/>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418286310" sldId="278"/>
        </pc:sldMkLst>
        <pc:spChg chg="mod">
          <ac:chgData name="Alisdair Cunningham" userId="67e8d9ba-4582-42f1-b26c-e866daa7f65b" providerId="ADAL" clId="{D55405F9-96CE-42DD-9571-C3D40844E8B0}" dt="2026-10-05T19:52:03.043" v="0"/>
          <ac:spMkLst>
            <pc:docMk/>
            <pc:sldMk cId="418286310" sldId="278"/>
            <ac:spMk id="8" creationId="{C39BE701-A67E-5BFD-B044-ECF13A621788}"/>
          </ac:spMkLst>
        </pc:spChg>
        <pc:spChg chg="mod">
          <ac:chgData name="Alisdair Cunningham" userId="67e8d9ba-4582-42f1-b26c-e866daa7f65b" providerId="ADAL" clId="{D55405F9-96CE-42DD-9571-C3D40844E8B0}" dt="2026-10-05T19:52:21.957" v="1"/>
          <ac:spMkLst>
            <pc:docMk/>
            <pc:sldMk cId="418286310" sldId="278"/>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1645462272" sldId="279"/>
        </pc:sldMkLst>
        <pc:spChg chg="mod">
          <ac:chgData name="Alisdair Cunningham" userId="67e8d9ba-4582-42f1-b26c-e866daa7f65b" providerId="ADAL" clId="{D55405F9-96CE-42DD-9571-C3D40844E8B0}" dt="2026-10-05T19:52:03.043" v="0"/>
          <ac:spMkLst>
            <pc:docMk/>
            <pc:sldMk cId="1645462272" sldId="279"/>
            <ac:spMk id="8" creationId="{C39BE701-A67E-5BFD-B044-ECF13A621788}"/>
          </ac:spMkLst>
        </pc:spChg>
        <pc:spChg chg="mod">
          <ac:chgData name="Alisdair Cunningham" userId="67e8d9ba-4582-42f1-b26c-e866daa7f65b" providerId="ADAL" clId="{D55405F9-96CE-42DD-9571-C3D40844E8B0}" dt="2026-10-05T19:52:21.957" v="1"/>
          <ac:spMkLst>
            <pc:docMk/>
            <pc:sldMk cId="1645462272" sldId="279"/>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3970182519" sldId="280"/>
        </pc:sldMkLst>
        <pc:spChg chg="mod">
          <ac:chgData name="Alisdair Cunningham" userId="67e8d9ba-4582-42f1-b26c-e866daa7f65b" providerId="ADAL" clId="{D55405F9-96CE-42DD-9571-C3D40844E8B0}" dt="2026-10-05T19:52:03.043" v="0"/>
          <ac:spMkLst>
            <pc:docMk/>
            <pc:sldMk cId="3970182519" sldId="280"/>
            <ac:spMk id="8" creationId="{C39BE701-A67E-5BFD-B044-ECF13A621788}"/>
          </ac:spMkLst>
        </pc:spChg>
        <pc:spChg chg="mod">
          <ac:chgData name="Alisdair Cunningham" userId="67e8d9ba-4582-42f1-b26c-e866daa7f65b" providerId="ADAL" clId="{D55405F9-96CE-42DD-9571-C3D40844E8B0}" dt="2026-10-05T19:52:21.957" v="1"/>
          <ac:spMkLst>
            <pc:docMk/>
            <pc:sldMk cId="3970182519" sldId="280"/>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1130081532" sldId="281"/>
        </pc:sldMkLst>
        <pc:spChg chg="mod">
          <ac:chgData name="Alisdair Cunningham" userId="67e8d9ba-4582-42f1-b26c-e866daa7f65b" providerId="ADAL" clId="{D55405F9-96CE-42DD-9571-C3D40844E8B0}" dt="2026-10-05T19:52:03.043" v="0"/>
          <ac:spMkLst>
            <pc:docMk/>
            <pc:sldMk cId="1130081532" sldId="281"/>
            <ac:spMk id="8" creationId="{C39BE701-A67E-5BFD-B044-ECF13A621788}"/>
          </ac:spMkLst>
        </pc:spChg>
        <pc:spChg chg="mod">
          <ac:chgData name="Alisdair Cunningham" userId="67e8d9ba-4582-42f1-b26c-e866daa7f65b" providerId="ADAL" clId="{D55405F9-96CE-42DD-9571-C3D40844E8B0}" dt="2026-10-05T19:52:21.957" v="1"/>
          <ac:spMkLst>
            <pc:docMk/>
            <pc:sldMk cId="1130081532" sldId="281"/>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428943145" sldId="282"/>
        </pc:sldMkLst>
        <pc:spChg chg="mod">
          <ac:chgData name="Alisdair Cunningham" userId="67e8d9ba-4582-42f1-b26c-e866daa7f65b" providerId="ADAL" clId="{D55405F9-96CE-42DD-9571-C3D40844E8B0}" dt="2026-10-05T19:52:03.043" v="0"/>
          <ac:spMkLst>
            <pc:docMk/>
            <pc:sldMk cId="428943145" sldId="282"/>
            <ac:spMk id="8" creationId="{C39BE701-A67E-5BFD-B044-ECF13A621788}"/>
          </ac:spMkLst>
        </pc:spChg>
        <pc:spChg chg="mod">
          <ac:chgData name="Alisdair Cunningham" userId="67e8d9ba-4582-42f1-b26c-e866daa7f65b" providerId="ADAL" clId="{D55405F9-96CE-42DD-9571-C3D40844E8B0}" dt="2026-10-05T19:52:21.957" v="1"/>
          <ac:spMkLst>
            <pc:docMk/>
            <pc:sldMk cId="428943145" sldId="282"/>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2836481593" sldId="283"/>
        </pc:sldMkLst>
        <pc:spChg chg="mod">
          <ac:chgData name="Alisdair Cunningham" userId="67e8d9ba-4582-42f1-b26c-e866daa7f65b" providerId="ADAL" clId="{D55405F9-96CE-42DD-9571-C3D40844E8B0}" dt="2026-10-05T19:52:03.043" v="0"/>
          <ac:spMkLst>
            <pc:docMk/>
            <pc:sldMk cId="2836481593" sldId="283"/>
            <ac:spMk id="8" creationId="{C39BE701-A67E-5BFD-B044-ECF13A621788}"/>
          </ac:spMkLst>
        </pc:spChg>
        <pc:spChg chg="mod">
          <ac:chgData name="Alisdair Cunningham" userId="67e8d9ba-4582-42f1-b26c-e866daa7f65b" providerId="ADAL" clId="{D55405F9-96CE-42DD-9571-C3D40844E8B0}" dt="2026-10-05T19:52:21.957" v="1"/>
          <ac:spMkLst>
            <pc:docMk/>
            <pc:sldMk cId="2836481593" sldId="283"/>
            <ac:spMk id="14" creationId="{3D5216FF-A848-7B03-7F19-B0E69A3C8466}"/>
          </ac:spMkLst>
        </pc:spChg>
      </pc:sldChg>
      <pc:sldChg chg="modSp">
        <pc:chgData name="Alisdair Cunningham" userId="67e8d9ba-4582-42f1-b26c-e866daa7f65b" providerId="ADAL" clId="{D55405F9-96CE-42DD-9571-C3D40844E8B0}" dt="2026-10-05T19:52:21.957" v="1"/>
        <pc:sldMkLst>
          <pc:docMk/>
          <pc:sldMk cId="3308324631" sldId="284"/>
        </pc:sldMkLst>
        <pc:spChg chg="mod">
          <ac:chgData name="Alisdair Cunningham" userId="67e8d9ba-4582-42f1-b26c-e866daa7f65b" providerId="ADAL" clId="{D55405F9-96CE-42DD-9571-C3D40844E8B0}" dt="2026-10-05T19:52:03.043" v="0"/>
          <ac:spMkLst>
            <pc:docMk/>
            <pc:sldMk cId="3308324631" sldId="284"/>
            <ac:spMk id="8" creationId="{C39BE701-A67E-5BFD-B044-ECF13A621788}"/>
          </ac:spMkLst>
        </pc:spChg>
        <pc:spChg chg="mod">
          <ac:chgData name="Alisdair Cunningham" userId="67e8d9ba-4582-42f1-b26c-e866daa7f65b" providerId="ADAL" clId="{D55405F9-96CE-42DD-9571-C3D40844E8B0}" dt="2026-10-05T19:52:21.957" v="1"/>
          <ac:spMkLst>
            <pc:docMk/>
            <pc:sldMk cId="3308324631" sldId="284"/>
            <ac:spMk id="14" creationId="{3D5216FF-A848-7B03-7F19-B0E69A3C846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earn.arcgis.com/en/projects/map-a-historic-cholera-outbreak/"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arcgis.com/apps/mapviewer/index.html?webmap=75237a7d4b7547c1b3addf9ffcd380fa"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earn.arcgis.com/en/projects/map-a-historic-cholera-outbreak/"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arcgis.com/apps/mapviewer/index.html?webmap=75237a7d4b7547c1b3addf9ffcd380fa"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depot.wur.nl/149437"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www.esri.com/news/arcnews/spring00articles/bangladesh.html" TargetMode="External"/><Relationship Id="rId4" Type="http://schemas.openxmlformats.org/officeDocument/2006/relationships/hyperlink" Target="http://www2.alterra.wur.nl/Internet/webdocs/ilri-publicaties/publicaties/Pub22/pub22-h1.pdf"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Map a historic cholera outbreak | Learn ArcGIS</a:t>
            </a:r>
            <a:endParaRPr lang="en-GB" dirty="0"/>
          </a:p>
          <a:p>
            <a:endParaRPr lang="en-GB" dirty="0"/>
          </a:p>
          <a:p>
            <a:r>
              <a:rPr lang="en-GB" dirty="0">
                <a:hlinkClick r:id="rId4"/>
              </a:rPr>
              <a:t>Cholera Outbreak, 1854 (arcgis.com)</a:t>
            </a:r>
            <a:endParaRPr lang="en-GB" dirty="0"/>
          </a:p>
          <a:p>
            <a:endParaRPr lang="en-GB" dirty="0"/>
          </a:p>
          <a:p>
            <a:r>
              <a:rPr lang="en-GB" dirty="0"/>
              <a:t>Problem to solve! Where was Cholera coming from? What was causing the outbreak?</a:t>
            </a:r>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2744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Map a historic cholera outbreak | Learn ArcGIS</a:t>
            </a:r>
            <a:r>
              <a:rPr lang="en-GB" dirty="0"/>
              <a:t> - https://learn.arcgis.com/en/projects/map-a-historic-cholera-outbreak/</a:t>
            </a:r>
          </a:p>
          <a:p>
            <a:endParaRPr lang="en-GB" dirty="0"/>
          </a:p>
          <a:p>
            <a:r>
              <a:rPr lang="en-GB" dirty="0">
                <a:hlinkClick r:id="rId4"/>
              </a:rPr>
              <a:t>Cholera Outbreak, 1854 (arcgis.com)</a:t>
            </a:r>
            <a:endParaRPr lang="en-GB" dirty="0"/>
          </a:p>
          <a:p>
            <a:endParaRPr lang="en-GB" dirty="0"/>
          </a:p>
          <a:p>
            <a:r>
              <a:rPr lang="en-GB" dirty="0"/>
              <a:t>Problem to solve! Where was Cholera coming from? What was causing the outbreak?</a:t>
            </a:r>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60741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 computerised</a:t>
            </a:r>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4067168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Brinkman, S., and Anthony Young. "A framework for land evaluation." </a:t>
            </a:r>
            <a:r>
              <a:rPr lang="en-GB" b="0" i="1" dirty="0">
                <a:solidFill>
                  <a:srgbClr val="222222"/>
                </a:solidFill>
                <a:effectLst/>
                <a:latin typeface="Arial" panose="020B0604020202020204" pitchFamily="34" charset="0"/>
              </a:rPr>
              <a:t>Food and Agriculture Organization of the United Nations, Wageningen, Netherlands</a:t>
            </a:r>
            <a:r>
              <a:rPr lang="en-GB" b="0" i="0" dirty="0">
                <a:solidFill>
                  <a:srgbClr val="222222"/>
                </a:solidFill>
                <a:effectLst/>
                <a:latin typeface="Arial" panose="020B0604020202020204" pitchFamily="34" charset="0"/>
              </a:rPr>
              <a:t> (1976).</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585923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Brinkman, S., and Anthony Young. "A framework for land evaluation." </a:t>
            </a:r>
            <a:r>
              <a:rPr lang="en-GB" b="0" i="1" dirty="0">
                <a:solidFill>
                  <a:srgbClr val="222222"/>
                </a:solidFill>
                <a:effectLst/>
                <a:latin typeface="Arial" panose="020B0604020202020204" pitchFamily="34" charset="0"/>
              </a:rPr>
              <a:t>Food and Agriculture Organization of the United Nations, Wageningen, Netherlands</a:t>
            </a:r>
            <a:r>
              <a:rPr lang="en-GB" b="0" i="0" dirty="0">
                <a:solidFill>
                  <a:srgbClr val="222222"/>
                </a:solidFill>
                <a:effectLst/>
                <a:latin typeface="Arial" panose="020B0604020202020204" pitchFamily="34" charset="0"/>
              </a:rPr>
              <a:t> (1976).</a:t>
            </a:r>
            <a:endParaRPr lang="en-GB" dirty="0">
              <a:hlinkClick r:id="rId3"/>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4"/>
              </a:rPr>
              <a:t>http://www2.alterra.wur.nl/Internet/webdocs/ilri-publicaties/publicaties/Pub22/pub22-h1.pdf</a:t>
            </a:r>
            <a:r>
              <a:rPr lang="en-GB" sz="1200" dirty="0"/>
              <a:t> </a:t>
            </a:r>
            <a:r>
              <a:rPr lang="en-GB" dirty="0"/>
              <a:t>- A framework for land evaluation (FAO, 1976)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5"/>
              </a:rPr>
              <a:t>Esri News - Spring 2000 </a:t>
            </a:r>
            <a:r>
              <a:rPr lang="en-GB" dirty="0" err="1">
                <a:hlinkClick r:id="rId5"/>
              </a:rPr>
              <a:t>ArcNews</a:t>
            </a:r>
            <a:r>
              <a:rPr lang="en-GB" dirty="0">
                <a:hlinkClick r:id="rId5"/>
              </a:rPr>
              <a:t> -- Bangladesh Establishes a GIS-Based Agricultural and Land Resources Information System</a:t>
            </a:r>
            <a:r>
              <a:rPr lang="en-GB" dirty="0"/>
              <a:t> - https://www.esri.com/news/arcnews/spring00articles/bangladesh.html</a:t>
            </a:r>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3192669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3637377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https://www.nfb.ca/film/data_for_decision/ </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8816535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https://www.nfb.ca/film/data_for_decision/ </a:t>
            </a:r>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6396189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Primitive computer maps</a:t>
            </a:r>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790799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Bell, S. B. M., &amp; </a:t>
            </a:r>
            <a:r>
              <a:rPr lang="en-GB" b="0" i="0" dirty="0" err="1">
                <a:solidFill>
                  <a:srgbClr val="222222"/>
                </a:solidFill>
                <a:effectLst/>
                <a:latin typeface="Arial" panose="020B0604020202020204" pitchFamily="34" charset="0"/>
              </a:rPr>
              <a:t>Bickmore</a:t>
            </a:r>
            <a:r>
              <a:rPr lang="en-GB" b="0" i="0" dirty="0">
                <a:solidFill>
                  <a:srgbClr val="222222"/>
                </a:solidFill>
                <a:effectLst/>
                <a:latin typeface="Arial" panose="020B0604020202020204" pitchFamily="34" charset="0"/>
              </a:rPr>
              <a:t>, D. P. (1978, January). INTERACTIVE CARTOGRAPHY AT THE ECU–REGIONAL GEOGRAPHY A LA MODE. In </a:t>
            </a:r>
            <a:r>
              <a:rPr lang="en-GB" b="0" i="1" dirty="0">
                <a:solidFill>
                  <a:srgbClr val="222222"/>
                </a:solidFill>
                <a:effectLst/>
                <a:latin typeface="Arial" panose="020B0604020202020204" pitchFamily="34" charset="0"/>
              </a:rPr>
              <a:t>Recent Advances in Geomathematics-an International Symposium</a:t>
            </a:r>
            <a:r>
              <a:rPr lang="en-GB" b="0" i="0" dirty="0">
                <a:solidFill>
                  <a:srgbClr val="222222"/>
                </a:solidFill>
                <a:effectLst/>
                <a:latin typeface="Arial" panose="020B0604020202020204" pitchFamily="34" charset="0"/>
              </a:rPr>
              <a:t> (pp. 117-134). Pergamon.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8835589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723230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0264216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247762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2664071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05/10/2026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esri.com/en-us/what-is-gis/overview"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hyperlink" Target="https://learn.arcgis.com/en/projects/map-a-historic-cholera-outbreak/"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sv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ideo" Target="https://www.youtube.com/embed/td1lCGuVi7E?feature=oembed" TargetMode="External"/><Relationship Id="rId6" Type="http://schemas.openxmlformats.org/officeDocument/2006/relationships/image" Target="../media/image12.jpeg"/><Relationship Id="rId5" Type="http://schemas.openxmlformats.org/officeDocument/2006/relationships/hyperlink" Target="https://www.nfb.ca/film/data_for_decision/" TargetMode="Externa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xj8DQ7IQ8_o?feature=oembed" TargetMode="Externa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19.png"/><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hyperlink" Target="https://www.geos.ed.ac.uk/~gisteac/ilw/generic_resources/books_and_papers/Thx1ARTICLE.pdf" TargetMode="External"/><Relationship Id="rId4" Type="http://schemas.openxmlformats.org/officeDocument/2006/relationships/hyperlink" Target="https://www.esriuk.com/en-gb/what-is-gis/overvie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4358689"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2</a:t>
            </a:r>
          </a:p>
          <a:p>
            <a:pPr algn="ctr">
              <a:lnSpc>
                <a:spcPct val="90000"/>
              </a:lnSpc>
              <a:spcBef>
                <a:spcPct val="0"/>
              </a:spcBef>
              <a:spcAft>
                <a:spcPts val="600"/>
              </a:spcAft>
            </a:pPr>
            <a:r>
              <a:rPr lang="en-GB" sz="5000" dirty="0">
                <a:latin typeface="+mj-lt"/>
                <a:ea typeface="+mj-ea"/>
                <a:cs typeface="+mj-cs"/>
              </a:rPr>
              <a:t>Origins of GIS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5538697"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07/10/2026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857854"/>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775525546"/>
              </p:ext>
            </p:extLst>
          </p:nvPr>
        </p:nvGraphicFramePr>
        <p:xfrm>
          <a:off x="4160938" y="1410096"/>
          <a:ext cx="6992679" cy="44450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0">
                <a:tc>
                  <a:txBody>
                    <a:bodyPr/>
                    <a:lstStyle/>
                    <a:p>
                      <a:pPr algn="ctr"/>
                      <a:r>
                        <a:rPr lang="en-GB" dirty="0"/>
                        <a:t>Slide(s)</a:t>
                      </a:r>
                    </a:p>
                  </a:txBody>
                  <a:tcPr/>
                </a:tc>
                <a:tc>
                  <a:txBody>
                    <a:bodyPr/>
                    <a:lstStyle/>
                    <a:p>
                      <a:r>
                        <a:rPr lang="en-GB" dirty="0"/>
                        <a:t>Topic</a:t>
                      </a:r>
                    </a:p>
                  </a:txBody>
                  <a:tcPr/>
                </a:tc>
                <a:extLst>
                  <a:ext uri="{0D108BD9-81ED-4DB2-BD59-A6C34878D82A}">
                    <a16:rowId xmlns:a16="http://schemas.microsoft.com/office/drawing/2014/main" val="2577364065"/>
                  </a:ext>
                </a:extLst>
              </a:tr>
              <a:tr h="370840">
                <a:tc>
                  <a:txBody>
                    <a:bodyPr/>
                    <a:lstStyle/>
                    <a:p>
                      <a:pPr algn="ctr"/>
                      <a:r>
                        <a:rPr lang="en-GB" dirty="0"/>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Recap: Definition of GIS</a:t>
                      </a:r>
                    </a:p>
                  </a:txBody>
                  <a:tcPr/>
                </a:tc>
                <a:extLst>
                  <a:ext uri="{0D108BD9-81ED-4DB2-BD59-A6C34878D82A}">
                    <a16:rowId xmlns:a16="http://schemas.microsoft.com/office/drawing/2014/main" val="586689555"/>
                  </a:ext>
                </a:extLst>
              </a:tr>
              <a:tr h="370840">
                <a:tc>
                  <a:txBody>
                    <a:bodyPr/>
                    <a:lstStyle/>
                    <a:p>
                      <a:pPr algn="ctr"/>
                      <a:r>
                        <a:rPr lang="en-GB" dirty="0"/>
                        <a:t>4 - 5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Spatial analysis: John Snow’s 1854 Cholera Map</a:t>
                      </a:r>
                    </a:p>
                  </a:txBody>
                  <a:tcPr/>
                </a:tc>
                <a:extLst>
                  <a:ext uri="{0D108BD9-81ED-4DB2-BD59-A6C34878D82A}">
                    <a16:rowId xmlns:a16="http://schemas.microsoft.com/office/drawing/2014/main" val="3837722624"/>
                  </a:ext>
                </a:extLst>
              </a:tr>
              <a:tr h="370840">
                <a:tc>
                  <a:txBody>
                    <a:bodyPr/>
                    <a:lstStyle/>
                    <a:p>
                      <a:pPr algn="ctr"/>
                      <a:r>
                        <a:rPr lang="en-GB"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McHarg: Origin of Overlay method</a:t>
                      </a:r>
                    </a:p>
                  </a:txBody>
                  <a:tcPr/>
                </a:tc>
                <a:extLst>
                  <a:ext uri="{0D108BD9-81ED-4DB2-BD59-A6C34878D82A}">
                    <a16:rowId xmlns:a16="http://schemas.microsoft.com/office/drawing/2014/main" val="3852937406"/>
                  </a:ext>
                </a:extLst>
              </a:tr>
              <a:tr h="370840">
                <a:tc>
                  <a:txBody>
                    <a:bodyPr/>
                    <a:lstStyle/>
                    <a:p>
                      <a:pPr algn="ctr"/>
                      <a:r>
                        <a:rPr lang="en-GB"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Where did the need for GIS originate?</a:t>
                      </a:r>
                    </a:p>
                  </a:txBody>
                  <a:tcPr/>
                </a:tc>
                <a:extLst>
                  <a:ext uri="{0D108BD9-81ED-4DB2-BD59-A6C34878D82A}">
                    <a16:rowId xmlns:a16="http://schemas.microsoft.com/office/drawing/2014/main" val="1523503452"/>
                  </a:ext>
                </a:extLst>
              </a:tr>
              <a:tr h="370840">
                <a:tc>
                  <a:txBody>
                    <a:bodyPr/>
                    <a:lstStyle/>
                    <a:p>
                      <a:pPr algn="ctr"/>
                      <a:r>
                        <a:rPr lang="en-GB" dirty="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A Framework for Land Evaluation</a:t>
                      </a:r>
                    </a:p>
                  </a:txBody>
                  <a:tcPr/>
                </a:tc>
                <a:extLst>
                  <a:ext uri="{0D108BD9-81ED-4DB2-BD59-A6C34878D82A}">
                    <a16:rowId xmlns:a16="http://schemas.microsoft.com/office/drawing/2014/main" val="4124221353"/>
                  </a:ext>
                </a:extLst>
              </a:tr>
              <a:tr h="370840">
                <a:tc>
                  <a:txBody>
                    <a:bodyPr/>
                    <a:lstStyle/>
                    <a:p>
                      <a:pPr algn="ctr"/>
                      <a:r>
                        <a:rPr lang="en-GB" dirty="0"/>
                        <a:t>9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First GIS? Canada’s CGIS</a:t>
                      </a:r>
                    </a:p>
                  </a:txBody>
                  <a:tcPr/>
                </a:tc>
                <a:extLst>
                  <a:ext uri="{0D108BD9-81ED-4DB2-BD59-A6C34878D82A}">
                    <a16:rowId xmlns:a16="http://schemas.microsoft.com/office/drawing/2014/main" val="3512172326"/>
                  </a:ext>
                </a:extLst>
              </a:tr>
              <a:tr h="370840">
                <a:tc>
                  <a:txBody>
                    <a:bodyPr/>
                    <a:lstStyle/>
                    <a:p>
                      <a:pPr algn="ctr"/>
                      <a:r>
                        <a:rPr lang="en-GB" dirty="0"/>
                        <a:t>12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Other early GIS developments</a:t>
                      </a:r>
                      <a:endParaRPr lang="en-GB" dirty="0"/>
                    </a:p>
                  </a:txBody>
                  <a:tcPr/>
                </a:tc>
                <a:extLst>
                  <a:ext uri="{0D108BD9-81ED-4DB2-BD59-A6C34878D82A}">
                    <a16:rowId xmlns:a16="http://schemas.microsoft.com/office/drawing/2014/main" val="2867839914"/>
                  </a:ext>
                </a:extLst>
              </a:tr>
              <a:tr h="370840">
                <a:tc>
                  <a:txBody>
                    <a:bodyPr/>
                    <a:lstStyle/>
                    <a:p>
                      <a:pPr algn="ctr"/>
                      <a:r>
                        <a:rPr lang="en-GB"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Technology then vs. now</a:t>
                      </a:r>
                    </a:p>
                  </a:txBody>
                  <a:tcPr/>
                </a:tc>
                <a:extLst>
                  <a:ext uri="{0D108BD9-81ED-4DB2-BD59-A6C34878D82A}">
                    <a16:rowId xmlns:a16="http://schemas.microsoft.com/office/drawing/2014/main" val="3895587409"/>
                  </a:ext>
                </a:extLst>
              </a:tr>
              <a:tr h="370840">
                <a:tc>
                  <a:txBody>
                    <a:bodyPr/>
                    <a:lstStyle/>
                    <a:p>
                      <a:pPr algn="ctr"/>
                      <a:r>
                        <a:rPr lang="en-GB"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Drivers for GIS development</a:t>
                      </a:r>
                    </a:p>
                  </a:txBody>
                  <a:tcPr/>
                </a:tc>
                <a:extLst>
                  <a:ext uri="{0D108BD9-81ED-4DB2-BD59-A6C34878D82A}">
                    <a16:rowId xmlns:a16="http://schemas.microsoft.com/office/drawing/2014/main" val="2691238003"/>
                  </a:ext>
                </a:extLst>
              </a:tr>
              <a:tr h="370840">
                <a:tc>
                  <a:txBody>
                    <a:bodyPr/>
                    <a:lstStyle/>
                    <a:p>
                      <a:pPr algn="ctr"/>
                      <a:r>
                        <a:rPr lang="en-GB"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Summary</a:t>
                      </a:r>
                    </a:p>
                  </a:txBody>
                  <a:tcPr/>
                </a:tc>
                <a:extLst>
                  <a:ext uri="{0D108BD9-81ED-4DB2-BD59-A6C34878D82A}">
                    <a16:rowId xmlns:a16="http://schemas.microsoft.com/office/drawing/2014/main" val="3774179779"/>
                  </a:ext>
                </a:extLst>
              </a:tr>
              <a:tr h="370840">
                <a:tc>
                  <a:txBody>
                    <a:bodyPr/>
                    <a:lstStyle/>
                    <a:p>
                      <a:pPr algn="ctr"/>
                      <a:r>
                        <a:rPr lang="en-GB"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err="1"/>
              <a:t>Recap</a:t>
            </a:r>
            <a:r>
              <a:rPr lang="fr-FR" b="1" dirty="0"/>
              <a:t>: </a:t>
            </a:r>
            <a:r>
              <a:rPr lang="fr-FR" b="1" dirty="0" err="1"/>
              <a:t>Definition</a:t>
            </a:r>
            <a:r>
              <a:rPr lang="fr-FR" b="1" dirty="0"/>
              <a:t> of GIS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83099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p:txBody>
      </p:sp>
      <p:sp>
        <p:nvSpPr>
          <p:cNvPr id="6" name="TextBox 5">
            <a:extLst>
              <a:ext uri="{FF2B5EF4-FFF2-40B4-BE49-F238E27FC236}">
                <a16:creationId xmlns:a16="http://schemas.microsoft.com/office/drawing/2014/main" id="{91B95B99-324E-F330-B84B-BC82E809BDBE}"/>
              </a:ext>
            </a:extLst>
          </p:cNvPr>
          <p:cNvSpPr txBox="1"/>
          <p:nvPr/>
        </p:nvSpPr>
        <p:spPr>
          <a:xfrm>
            <a:off x="3787312" y="1407380"/>
            <a:ext cx="7566488" cy="4524315"/>
          </a:xfrm>
          <a:prstGeom prst="rect">
            <a:avLst/>
          </a:prstGeom>
          <a:noFill/>
        </p:spPr>
        <p:txBody>
          <a:bodyPr wrap="square">
            <a:spAutoFit/>
          </a:bodyPr>
          <a:lstStyle/>
          <a:p>
            <a:r>
              <a:rPr lang="en-GB" sz="2400" dirty="0">
                <a:latin typeface="Comic Sans MS" panose="030F0702030302020204" pitchFamily="66" charset="0"/>
              </a:rPr>
              <a:t>“A </a:t>
            </a:r>
            <a:r>
              <a:rPr lang="en-GB" sz="2400" dirty="0">
                <a:solidFill>
                  <a:schemeClr val="accent6"/>
                </a:solidFill>
                <a:latin typeface="Comic Sans MS" panose="030F0702030302020204" pitchFamily="66" charset="0"/>
              </a:rPr>
              <a:t>system</a:t>
            </a:r>
            <a:r>
              <a:rPr lang="en-GB" sz="2400" dirty="0">
                <a:latin typeface="Comic Sans MS" panose="030F0702030302020204" pitchFamily="66" charset="0"/>
              </a:rPr>
              <a:t> for capturing, storing, checking, integrating, manipulating, analysing, and displaying </a:t>
            </a:r>
            <a:r>
              <a:rPr lang="en-GB" sz="2400" dirty="0">
                <a:solidFill>
                  <a:schemeClr val="accent2">
                    <a:lumMod val="75000"/>
                  </a:schemeClr>
                </a:solidFill>
                <a:latin typeface="Comic Sans MS" panose="030F0702030302020204" pitchFamily="66" charset="0"/>
              </a:rPr>
              <a:t>data</a:t>
            </a:r>
            <a:r>
              <a:rPr lang="en-GB" sz="2400" dirty="0">
                <a:latin typeface="Comic Sans MS" panose="030F0702030302020204" pitchFamily="66" charset="0"/>
              </a:rPr>
              <a:t> that are </a:t>
            </a:r>
            <a:r>
              <a:rPr lang="en-GB" sz="2400" dirty="0">
                <a:solidFill>
                  <a:schemeClr val="accent5">
                    <a:lumMod val="75000"/>
                  </a:schemeClr>
                </a:solidFill>
                <a:latin typeface="Comic Sans MS" panose="030F0702030302020204" pitchFamily="66" charset="0"/>
              </a:rPr>
              <a:t>spatially referenced to the earth</a:t>
            </a:r>
            <a:r>
              <a:rPr lang="en-GB" sz="2400" dirty="0">
                <a:latin typeface="Comic Sans MS" panose="030F0702030302020204" pitchFamily="66" charset="0"/>
              </a:rPr>
              <a:t>”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a:t>
            </a:r>
            <a:r>
              <a:rPr lang="en-GB" sz="2400" dirty="0">
                <a:solidFill>
                  <a:schemeClr val="accent6"/>
                </a:solidFill>
                <a:latin typeface="Comic Sans MS" panose="030F0702030302020204" pitchFamily="66" charset="0"/>
              </a:rPr>
              <a:t>system</a:t>
            </a:r>
            <a:r>
              <a:rPr lang="en-GB" sz="2400" dirty="0">
                <a:latin typeface="Comic Sans MS" panose="030F0702030302020204" pitchFamily="66" charset="0"/>
              </a:rPr>
              <a:t>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a:t>
            </a:r>
            <a:r>
              <a:rPr lang="en-GB" sz="2400" dirty="0">
                <a:solidFill>
                  <a:schemeClr val="accent5">
                    <a:lumMod val="75000"/>
                  </a:schemeClr>
                </a:solidFill>
                <a:latin typeface="Comic Sans MS" panose="030F0702030302020204" pitchFamily="66" charset="0"/>
              </a:rPr>
              <a:t>location data (where things are) </a:t>
            </a:r>
            <a:r>
              <a:rPr lang="en-GB" sz="2400" dirty="0">
                <a:latin typeface="Comic Sans MS" panose="030F0702030302020204" pitchFamily="66" charset="0"/>
              </a:rPr>
              <a:t>with all types of </a:t>
            </a:r>
            <a:r>
              <a:rPr lang="en-GB" sz="2400" dirty="0">
                <a:solidFill>
                  <a:schemeClr val="accent2">
                    <a:lumMod val="75000"/>
                  </a:schemeClr>
                </a:solidFill>
                <a:latin typeface="Comic Sans MS" panose="030F0702030302020204" pitchFamily="66" charset="0"/>
              </a:rPr>
              <a:t>descriptive information (what things are like there)</a:t>
            </a:r>
            <a:r>
              <a:rPr lang="en-GB" sz="2400" dirty="0">
                <a:latin typeface="Comic Sans MS" panose="030F0702030302020204" pitchFamily="66" charset="0"/>
              </a:rPr>
              <a:t>.” </a:t>
            </a:r>
          </a:p>
          <a:p>
            <a:r>
              <a:rPr lang="en-GB" sz="2400" dirty="0"/>
              <a:t>(ESRI, 2023)</a:t>
            </a:r>
          </a:p>
          <a:p>
            <a:r>
              <a:rPr lang="en-GB" sz="2400" dirty="0">
                <a:solidFill>
                  <a:schemeClr val="accent1"/>
                </a:solidFill>
                <a:hlinkClick r:id="rId4"/>
              </a:rPr>
              <a:t>https://www.esri.com/en-us/what-is-gis/overview</a:t>
            </a:r>
            <a:endParaRPr lang="en-GB" sz="2400" dirty="0">
              <a:solidFill>
                <a:schemeClr val="accent1"/>
              </a:solidFill>
            </a:endParaRPr>
          </a:p>
        </p:txBody>
      </p:sp>
    </p:spTree>
    <p:extLst>
      <p:ext uri="{BB962C8B-B14F-4D97-AF65-F5344CB8AC3E}">
        <p14:creationId xmlns:p14="http://schemas.microsoft.com/office/powerpoint/2010/main" val="38240983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Spatial </a:t>
            </a:r>
            <a:r>
              <a:rPr lang="en-GB" b="1" dirty="0"/>
              <a:t>analysis</a:t>
            </a:r>
            <a:r>
              <a:rPr lang="fr-FR" b="1" dirty="0"/>
              <a:t>: </a:t>
            </a:r>
            <a:r>
              <a:rPr lang="en-GB" b="1" dirty="0"/>
              <a:t>John Snow’s 1854 Cholera Map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0467" r="2046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31764" y="464471"/>
            <a:ext cx="8544232" cy="6001643"/>
          </a:xfrm>
          <a:prstGeom prst="rect">
            <a:avLst/>
          </a:prstGeom>
          <a:noFill/>
        </p:spPr>
        <p:txBody>
          <a:bodyPr wrap="square" rtlCol="0">
            <a:spAutoFit/>
          </a:bodyPr>
          <a:lstStyle/>
          <a:p>
            <a:r>
              <a:rPr lang="en-GB" sz="2400" dirty="0"/>
              <a:t>The earliest example perhaps of spatial analysis and visualisation of multiple data-sources for spatial analysis is John Snow’s Cholera Map in 1854:</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342900" indent="-342900">
              <a:buFontTx/>
              <a:buChar char="-"/>
            </a:pPr>
            <a:endParaRPr lang="en-GB" sz="2400" dirty="0"/>
          </a:p>
          <a:p>
            <a:pPr marL="342900" indent="-342900">
              <a:buFontTx/>
              <a:buChar char="-"/>
            </a:pPr>
            <a:r>
              <a:rPr lang="en-GB" sz="2400" dirty="0"/>
              <a:t>Importance of spatial correlation through visual interpretation</a:t>
            </a:r>
          </a:p>
          <a:p>
            <a:pPr marL="342900" indent="-342900">
              <a:buFontTx/>
              <a:buChar char="-"/>
            </a:pPr>
            <a:r>
              <a:rPr lang="en-GB" sz="2400" dirty="0"/>
              <a:t>More </a:t>
            </a:r>
            <a:r>
              <a:rPr lang="en-GB" sz="2400" dirty="0" err="1"/>
              <a:t>GIScience</a:t>
            </a:r>
            <a:r>
              <a:rPr lang="en-GB" sz="2400" dirty="0"/>
              <a:t> than GIS</a:t>
            </a:r>
          </a:p>
          <a:p>
            <a:pPr marL="342900" indent="-342900">
              <a:buFontTx/>
              <a:buChar char="-"/>
            </a:pPr>
            <a:r>
              <a:rPr lang="en-GB" sz="2400" dirty="0"/>
              <a:t>Required local expert knowledge – important for all GIS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Picture 3">
            <a:extLst>
              <a:ext uri="{FF2B5EF4-FFF2-40B4-BE49-F238E27FC236}">
                <a16:creationId xmlns:a16="http://schemas.microsoft.com/office/drawing/2014/main" id="{2A34587B-98CF-6CE9-0711-CA88C1C7C7FE}"/>
              </a:ext>
            </a:extLst>
          </p:cNvPr>
          <p:cNvPicPr>
            <a:picLocks noChangeAspect="1"/>
          </p:cNvPicPr>
          <p:nvPr/>
        </p:nvPicPr>
        <p:blipFill rotWithShape="1">
          <a:blip r:embed="rId4">
            <a:extLst>
              <a:ext uri="{28A0092B-C50C-407E-A947-70E740481C1C}">
                <a14:useLocalDpi xmlns:a14="http://schemas.microsoft.com/office/drawing/2010/main" val="0"/>
              </a:ext>
            </a:extLst>
          </a:blip>
          <a:srcRect t="-1899" b="15098"/>
          <a:stretch/>
        </p:blipFill>
        <p:spPr>
          <a:xfrm>
            <a:off x="5445264" y="1320797"/>
            <a:ext cx="4662297" cy="3955848"/>
          </a:xfrm>
          <a:prstGeom prst="rect">
            <a:avLst/>
          </a:prstGeom>
          <a:ln>
            <a:solidFill>
              <a:schemeClr val="tx1"/>
            </a:solidFill>
          </a:ln>
        </p:spPr>
      </p:pic>
    </p:spTree>
    <p:extLst>
      <p:ext uri="{BB962C8B-B14F-4D97-AF65-F5344CB8AC3E}">
        <p14:creationId xmlns:p14="http://schemas.microsoft.com/office/powerpoint/2010/main" val="1095381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Spatial </a:t>
            </a:r>
            <a:r>
              <a:rPr lang="en-GB" b="1" dirty="0"/>
              <a:t>analysis</a:t>
            </a:r>
            <a:r>
              <a:rPr lang="fr-FR" b="1" dirty="0"/>
              <a:t>: </a:t>
            </a:r>
            <a:r>
              <a:rPr lang="en-GB" b="1" dirty="0"/>
              <a:t>John Snow’s 1854 Cholera Map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0467" r="2046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221372" y="4107509"/>
            <a:ext cx="8983579" cy="2308324"/>
          </a:xfrm>
          <a:prstGeom prst="rect">
            <a:avLst/>
          </a:prstGeom>
          <a:noFill/>
        </p:spPr>
        <p:txBody>
          <a:bodyPr wrap="square" rtlCol="0">
            <a:spAutoFit/>
          </a:bodyPr>
          <a:lstStyle/>
          <a:p>
            <a:pPr algn="ctr"/>
            <a:r>
              <a:rPr lang="en-GB" sz="2400" b="1" dirty="0">
                <a:solidFill>
                  <a:srgbClr val="232323"/>
                </a:solidFill>
                <a:latin typeface="Comic Sans MS" panose="030F0702030302020204" pitchFamily="66" charset="0"/>
              </a:rPr>
              <a:t>Activity: Visit the ArcGIS story map to visualise the data in GIS and compare it to the original map created by Jon Snow:</a:t>
            </a:r>
          </a:p>
          <a:p>
            <a:pPr algn="ctr"/>
            <a:endParaRPr lang="en-GB" sz="2400" b="1" dirty="0">
              <a:solidFill>
                <a:srgbClr val="232323"/>
              </a:solidFill>
              <a:latin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hlinkClick r:id="rId4"/>
              </a:rPr>
              <a:t>Map a historic cholera outbreak | Learn ArcGIS</a:t>
            </a:r>
            <a:r>
              <a:rPr lang="en-GB" sz="2400" dirty="0"/>
              <a:t> - https://learn.arcgis.com/en/projects/map-a-historic-cholera-outbreak/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8802B238-2E81-79DE-4D2F-22901E5746CD}"/>
              </a:ext>
            </a:extLst>
          </p:cNvPr>
          <p:cNvPicPr>
            <a:picLocks noChangeAspect="1"/>
          </p:cNvPicPr>
          <p:nvPr/>
        </p:nvPicPr>
        <p:blipFill>
          <a:blip r:embed="rId5"/>
          <a:stretch>
            <a:fillRect/>
          </a:stretch>
        </p:blipFill>
        <p:spPr>
          <a:xfrm>
            <a:off x="4122252" y="442167"/>
            <a:ext cx="6922831" cy="3454492"/>
          </a:xfrm>
          <a:prstGeom prst="rect">
            <a:avLst/>
          </a:prstGeom>
        </p:spPr>
      </p:pic>
    </p:spTree>
    <p:extLst>
      <p:ext uri="{BB962C8B-B14F-4D97-AF65-F5344CB8AC3E}">
        <p14:creationId xmlns:p14="http://schemas.microsoft.com/office/powerpoint/2010/main" val="283648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McHarg</a:t>
            </a:r>
            <a:r>
              <a:rPr lang="fr-FR" b="1" dirty="0"/>
              <a:t>: Origin of </a:t>
            </a:r>
            <a:r>
              <a:rPr lang="en-GB" b="1" dirty="0"/>
              <a:t>Overlay method</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2592" b="259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320129" y="445746"/>
            <a:ext cx="8597893" cy="6001643"/>
          </a:xfrm>
          <a:prstGeom prst="rect">
            <a:avLst/>
          </a:prstGeom>
          <a:noFill/>
        </p:spPr>
        <p:txBody>
          <a:bodyPr wrap="square" rtlCol="0">
            <a:spAutoFit/>
          </a:bodyPr>
          <a:lstStyle/>
          <a:p>
            <a:r>
              <a:rPr lang="en-GB" sz="2400" dirty="0"/>
              <a:t>A core principle of GIS, the ‘spatial overlay’ method, was demonstrated by Ian McHarg in 1962, called the ‘layer-cake’ method:</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pPr marL="342900" indent="-342900">
              <a:buFontTx/>
              <a:buChar char="-"/>
            </a:pPr>
            <a:r>
              <a:rPr lang="en-GB" sz="2400" dirty="0"/>
              <a:t>Independent variables mapped on top of each other</a:t>
            </a:r>
          </a:p>
          <a:p>
            <a:pPr marL="342900" indent="-342900">
              <a:buFontTx/>
              <a:buChar char="-"/>
            </a:pPr>
            <a:r>
              <a:rPr lang="en-GB" sz="2400" dirty="0"/>
              <a:t>Example of suitability analysis</a:t>
            </a:r>
          </a:p>
          <a:p>
            <a:pPr marL="342900" indent="-342900">
              <a:buFontTx/>
              <a:buChar char="-"/>
            </a:pPr>
            <a:r>
              <a:rPr lang="en-GB" sz="2400" dirty="0"/>
              <a:t>Importance of spatial correlation through visual interpretation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1">
            <a:extLst>
              <a:ext uri="{FF2B5EF4-FFF2-40B4-BE49-F238E27FC236}">
                <a16:creationId xmlns:a16="http://schemas.microsoft.com/office/drawing/2014/main" id="{3E36E33A-546B-317C-68EA-E5177DA7ABE5}"/>
              </a:ext>
            </a:extLst>
          </p:cNvPr>
          <p:cNvPicPr>
            <a:picLocks noChangeAspect="1"/>
          </p:cNvPicPr>
          <p:nvPr/>
        </p:nvPicPr>
        <p:blipFill>
          <a:blip r:embed="rId4"/>
          <a:stretch>
            <a:fillRect/>
          </a:stretch>
        </p:blipFill>
        <p:spPr>
          <a:xfrm>
            <a:off x="5388078" y="1300679"/>
            <a:ext cx="4180412" cy="3981345"/>
          </a:xfrm>
          <a:prstGeom prst="rect">
            <a:avLst/>
          </a:prstGeom>
          <a:ln>
            <a:solidFill>
              <a:schemeClr val="tx1"/>
            </a:solidFill>
          </a:ln>
        </p:spPr>
      </p:pic>
      <p:sp>
        <p:nvSpPr>
          <p:cNvPr id="6" name="TextBox 5">
            <a:extLst>
              <a:ext uri="{FF2B5EF4-FFF2-40B4-BE49-F238E27FC236}">
                <a16:creationId xmlns:a16="http://schemas.microsoft.com/office/drawing/2014/main" id="{BC5730DA-B534-DDCD-3086-89B67067560B}"/>
              </a:ext>
            </a:extLst>
          </p:cNvPr>
          <p:cNvSpPr txBox="1"/>
          <p:nvPr/>
        </p:nvSpPr>
        <p:spPr>
          <a:xfrm>
            <a:off x="0" y="6154472"/>
            <a:ext cx="1710813" cy="276999"/>
          </a:xfrm>
          <a:prstGeom prst="rect">
            <a:avLst/>
          </a:prstGeom>
          <a:solidFill>
            <a:srgbClr val="FFFFFF">
              <a:alpha val="50196"/>
            </a:srgbClr>
          </a:solidFill>
        </p:spPr>
        <p:txBody>
          <a:bodyPr wrap="square">
            <a:spAutoFit/>
          </a:bodyPr>
          <a:lstStyle/>
          <a:p>
            <a:pPr algn="ctr"/>
            <a:r>
              <a:rPr lang="en-GB" sz="1200" b="1" dirty="0"/>
              <a:t>“Slope and Drainage”</a:t>
            </a:r>
          </a:p>
        </p:txBody>
      </p:sp>
      <p:cxnSp>
        <p:nvCxnSpPr>
          <p:cNvPr id="9" name="Straight Arrow Connector 8">
            <a:extLst>
              <a:ext uri="{FF2B5EF4-FFF2-40B4-BE49-F238E27FC236}">
                <a16:creationId xmlns:a16="http://schemas.microsoft.com/office/drawing/2014/main" id="{A1BAEF47-BA4C-1CAB-CDAE-27D739D36076}"/>
              </a:ext>
            </a:extLst>
          </p:cNvPr>
          <p:cNvCxnSpPr>
            <a:cxnSpLocks/>
            <a:stCxn id="6" idx="0"/>
          </p:cNvCxnSpPr>
          <p:nvPr/>
        </p:nvCxnSpPr>
        <p:spPr>
          <a:xfrm flipV="1">
            <a:off x="855407" y="5282024"/>
            <a:ext cx="1809135" cy="872448"/>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2003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Where did the need for GIS originate?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538330" y="693449"/>
            <a:ext cx="8201385" cy="5262979"/>
          </a:xfrm>
          <a:prstGeom prst="rect">
            <a:avLst/>
          </a:prstGeom>
          <a:noFill/>
        </p:spPr>
        <p:txBody>
          <a:bodyPr wrap="square" rtlCol="0">
            <a:spAutoFit/>
          </a:bodyPr>
          <a:lstStyle/>
          <a:p>
            <a:r>
              <a:rPr lang="en-GB" sz="2400" dirty="0"/>
              <a:t>The concepts and technology were developing during the 1960’s</a:t>
            </a:r>
          </a:p>
          <a:p>
            <a:pPr marL="800100" lvl="1" indent="-342900">
              <a:buFontTx/>
              <a:buChar char="-"/>
            </a:pPr>
            <a:r>
              <a:rPr lang="en-GB" sz="2400" dirty="0"/>
              <a:t>Analytical processes</a:t>
            </a:r>
          </a:p>
          <a:p>
            <a:pPr marL="800100" lvl="1" indent="-342900">
              <a:buFontTx/>
              <a:buChar char="-"/>
            </a:pPr>
            <a:r>
              <a:rPr lang="en-GB" sz="2400" dirty="0"/>
              <a:t>Digital cartographic procedures and data storage</a:t>
            </a:r>
          </a:p>
          <a:p>
            <a:pPr marL="800100" lvl="1" indent="-342900">
              <a:buFontTx/>
              <a:buChar char="-"/>
            </a:pPr>
            <a:endParaRPr lang="en-GB" sz="2400" dirty="0"/>
          </a:p>
          <a:p>
            <a:r>
              <a:rPr lang="en-GB" sz="2400" dirty="0"/>
              <a:t>Increasing human population, and associated demands on resources</a:t>
            </a:r>
          </a:p>
          <a:p>
            <a:endParaRPr lang="en-GB" sz="2400" dirty="0"/>
          </a:p>
          <a:p>
            <a:r>
              <a:rPr lang="en-GB" sz="2400" dirty="0"/>
              <a:t>Therefore, increasing demand to regulate and manage these resources and the conflicts that arise from them</a:t>
            </a:r>
          </a:p>
          <a:p>
            <a:endParaRPr lang="en-GB" sz="2400" dirty="0"/>
          </a:p>
          <a:p>
            <a:r>
              <a:rPr lang="en-GB" sz="2400" dirty="0"/>
              <a:t>Attempts to map complex inter-connected resources </a:t>
            </a:r>
          </a:p>
          <a:p>
            <a:endParaRPr lang="en-GB" sz="2400" dirty="0"/>
          </a:p>
          <a:p>
            <a:r>
              <a:rPr lang="en-GB" sz="2400" dirty="0"/>
              <a:t>For example, 'A Framework for Land Evaluation' (FAO, 1976)</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19843034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A Framework for Land Evaluation</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3309" r="1330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978661" y="3338466"/>
            <a:ext cx="6428959" cy="2123658"/>
          </a:xfrm>
          <a:prstGeom prst="rect">
            <a:avLst/>
          </a:prstGeom>
          <a:noFill/>
        </p:spPr>
        <p:txBody>
          <a:bodyPr wrap="square" rtlCol="0">
            <a:spAutoFit/>
          </a:bodyPr>
          <a:lstStyle/>
          <a:p>
            <a:r>
              <a:rPr lang="en-GB" sz="2200" dirty="0"/>
              <a:t>Driven by a recognition that landscapes were being modified rapidly and that there was a growing need to quantify the current state, as well as future potential</a:t>
            </a:r>
          </a:p>
          <a:p>
            <a:endParaRPr lang="en-GB" sz="2200" dirty="0"/>
          </a:p>
          <a:p>
            <a:r>
              <a:rPr lang="en-GB" sz="2200" dirty="0"/>
              <a:t>Later integrated into GIS processes in 1978 as a result of the need to process vast amounts of spatial data</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262AF555-7D0A-951F-3732-75880B6E899F}"/>
              </a:ext>
            </a:extLst>
          </p:cNvPr>
          <p:cNvPicPr>
            <a:picLocks noChangeAspect="1"/>
          </p:cNvPicPr>
          <p:nvPr/>
        </p:nvPicPr>
        <p:blipFill>
          <a:blip r:embed="rId4"/>
          <a:stretch>
            <a:fillRect/>
          </a:stretch>
        </p:blipFill>
        <p:spPr>
          <a:xfrm>
            <a:off x="85125" y="3020907"/>
            <a:ext cx="4712162" cy="3553910"/>
          </a:xfrm>
          <a:prstGeom prst="rect">
            <a:avLst/>
          </a:prstGeom>
        </p:spPr>
      </p:pic>
      <p:sp>
        <p:nvSpPr>
          <p:cNvPr id="6" name="TextBox 5">
            <a:extLst>
              <a:ext uri="{FF2B5EF4-FFF2-40B4-BE49-F238E27FC236}">
                <a16:creationId xmlns:a16="http://schemas.microsoft.com/office/drawing/2014/main" id="{D116081C-10DB-5330-C69B-D900C7E4DA51}"/>
              </a:ext>
            </a:extLst>
          </p:cNvPr>
          <p:cNvSpPr txBox="1"/>
          <p:nvPr/>
        </p:nvSpPr>
        <p:spPr>
          <a:xfrm>
            <a:off x="3449972" y="558694"/>
            <a:ext cx="8513428" cy="2462213"/>
          </a:xfrm>
          <a:prstGeom prst="rect">
            <a:avLst/>
          </a:prstGeom>
          <a:noFill/>
        </p:spPr>
        <p:txBody>
          <a:bodyPr wrap="square">
            <a:spAutoFit/>
          </a:bodyPr>
          <a:lstStyle/>
          <a:p>
            <a:r>
              <a:rPr lang="en-GB" sz="2200" dirty="0"/>
              <a:t>An attempt by the United Nations Food and Agriculture Organization (FAO) to standardise land evaluation globally</a:t>
            </a:r>
          </a:p>
          <a:p>
            <a:endParaRPr lang="en-GB" sz="2200" dirty="0"/>
          </a:p>
          <a:p>
            <a:r>
              <a:rPr lang="en-GB" sz="2200" dirty="0"/>
              <a:t>A set of concepts, principles, and procedures</a:t>
            </a:r>
          </a:p>
          <a:p>
            <a:endParaRPr lang="en-GB" sz="2200" dirty="0"/>
          </a:p>
          <a:p>
            <a:r>
              <a:rPr lang="en-GB" sz="2200" dirty="0"/>
              <a:t>Not simply about classifying the land cover / use, but also understanding its value and potential for other uses – land suitability mapping</a:t>
            </a:r>
          </a:p>
        </p:txBody>
      </p:sp>
      <p:sp>
        <p:nvSpPr>
          <p:cNvPr id="9" name="TextBox 8">
            <a:extLst>
              <a:ext uri="{FF2B5EF4-FFF2-40B4-BE49-F238E27FC236}">
                <a16:creationId xmlns:a16="http://schemas.microsoft.com/office/drawing/2014/main" id="{E1A7FE41-7C5B-55FA-0577-1F756CB8F39B}"/>
              </a:ext>
            </a:extLst>
          </p:cNvPr>
          <p:cNvSpPr txBox="1"/>
          <p:nvPr/>
        </p:nvSpPr>
        <p:spPr>
          <a:xfrm>
            <a:off x="4788664" y="5990041"/>
            <a:ext cx="2519910" cy="430887"/>
          </a:xfrm>
          <a:prstGeom prst="rect">
            <a:avLst/>
          </a:prstGeom>
          <a:solidFill>
            <a:schemeClr val="bg1"/>
          </a:solidFill>
        </p:spPr>
        <p:txBody>
          <a:bodyPr wrap="square">
            <a:spAutoFit/>
          </a:bodyPr>
          <a:lstStyle/>
          <a:p>
            <a:r>
              <a:rPr lang="en-GB" sz="1100" dirty="0"/>
              <a:t>Example application of </a:t>
            </a:r>
            <a:r>
              <a:rPr lang="en-GB" sz="1100" dirty="0" err="1"/>
              <a:t>agro</a:t>
            </a:r>
            <a:r>
              <a:rPr lang="en-GB" sz="1100" dirty="0"/>
              <a:t>-ecological zone (AEZ) mapping in Bangladesh</a:t>
            </a:r>
          </a:p>
        </p:txBody>
      </p:sp>
    </p:spTree>
    <p:extLst>
      <p:ext uri="{BB962C8B-B14F-4D97-AF65-F5344CB8AC3E}">
        <p14:creationId xmlns:p14="http://schemas.microsoft.com/office/powerpoint/2010/main" val="3308324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526026"/>
            <a:ext cx="8377083" cy="5940088"/>
          </a:xfrm>
          <a:prstGeom prst="rect">
            <a:avLst/>
          </a:prstGeom>
          <a:noFill/>
        </p:spPr>
        <p:txBody>
          <a:bodyPr wrap="square" rtlCol="0">
            <a:spAutoFit/>
          </a:bodyPr>
          <a:lstStyle/>
          <a:p>
            <a:pPr marL="342900" indent="-342900">
              <a:buFontTx/>
              <a:buChar char="-"/>
            </a:pPr>
            <a:r>
              <a:rPr lang="en-GB" sz="2400" dirty="0"/>
              <a:t>The earliest example of a computer-based GIS</a:t>
            </a:r>
          </a:p>
          <a:p>
            <a:pPr marL="342900" indent="-342900">
              <a:buFontTx/>
              <a:buChar char="-"/>
            </a:pPr>
            <a:r>
              <a:rPr lang="en-GB" sz="2400" dirty="0"/>
              <a:t>Roger Tomlinson used aerial photography to map forest cover over vast areas of Canada</a:t>
            </a:r>
          </a:p>
          <a:p>
            <a:pPr marL="342900" indent="-342900">
              <a:buFontTx/>
              <a:buChar char="-"/>
            </a:pPr>
            <a:r>
              <a:rPr lang="en-GB" sz="2400" dirty="0"/>
              <a:t>Lee Pratt was head of the Canada Land Inventory (CLI), tasked with developing a one-million-square-mile resource map of Canada’s inhabited and productive land</a:t>
            </a:r>
          </a:p>
          <a:p>
            <a:pPr marL="342900" indent="-342900">
              <a:buFontTx/>
              <a:buChar char="-"/>
            </a:pPr>
            <a:r>
              <a:rPr lang="en-GB" sz="2400" b="0" i="0" dirty="0">
                <a:solidFill>
                  <a:srgbClr val="000000"/>
                </a:solidFill>
                <a:effectLst/>
                <a:latin typeface="Inter"/>
              </a:rPr>
              <a:t>The CLI used soil, drainage, and climate characteristics to determine land capability for crop types and forested areas. </a:t>
            </a:r>
            <a:endParaRPr lang="en-GB" sz="2400" dirty="0"/>
          </a:p>
          <a:p>
            <a:endParaRPr lang="en-GB" sz="2400" dirty="0"/>
          </a:p>
          <a:p>
            <a:pPr algn="ctr"/>
            <a:r>
              <a:rPr lang="en-GB" sz="2000" b="0" i="1" dirty="0">
                <a:solidFill>
                  <a:srgbClr val="232323"/>
                </a:solidFill>
                <a:effectLst/>
                <a:latin typeface="Comic Sans MS" panose="030F0702030302020204" pitchFamily="66" charset="0"/>
              </a:rPr>
              <a:t>“Canadian farmers were in a bad way financially … So, the first question was, ‘What do we actually know about this farmland?’ We also needed to know, ‘Could the land be used for other things, such as recreation or plantations?’ ‘What does the census say about the income of these farmers?’ ‘What about their level of education?’ ‘Can we educate ourselves out of this problem?’ ” </a:t>
            </a:r>
          </a:p>
          <a:p>
            <a:endParaRPr lang="en-GB" sz="2000" i="1" dirty="0">
              <a:latin typeface="Comic Sans MS" panose="030F0702030302020204" pitchFamily="66" charset="0"/>
            </a:endParaRPr>
          </a:p>
          <a:p>
            <a:r>
              <a:rPr lang="en-GB" sz="2400" dirty="0"/>
              <a:t>- </a:t>
            </a:r>
            <a:r>
              <a:rPr lang="en-GB" sz="2400" b="1" dirty="0"/>
              <a:t>Problems of scale, information quantity, and resources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1850701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0" y="693449"/>
            <a:ext cx="6430297" cy="6063198"/>
          </a:xfrm>
          <a:prstGeom prst="rect">
            <a:avLst/>
          </a:prstGeom>
          <a:noFill/>
        </p:spPr>
        <p:txBody>
          <a:bodyPr wrap="square" rtlCol="0">
            <a:spAutoFit/>
          </a:bodyPr>
          <a:lstStyle/>
          <a:p>
            <a:pPr marL="342900" indent="-342900">
              <a:buFontTx/>
              <a:buChar char="-"/>
            </a:pPr>
            <a:r>
              <a:rPr lang="en-GB" sz="2400" b="0" i="0" dirty="0">
                <a:solidFill>
                  <a:srgbClr val="232323"/>
                </a:solidFill>
                <a:effectLst/>
                <a:latin typeface="Arial" panose="020B0604020202020204" pitchFamily="34" charset="0"/>
              </a:rPr>
              <a:t>Mr. Pratt had calculated the CLI task would:</a:t>
            </a:r>
          </a:p>
          <a:p>
            <a:pPr marL="800100" lvl="1" indent="-342900">
              <a:buFontTx/>
              <a:buChar char="-"/>
            </a:pPr>
            <a:r>
              <a:rPr lang="en-GB" sz="2000" b="0" i="0" dirty="0">
                <a:solidFill>
                  <a:srgbClr val="232323"/>
                </a:solidFill>
                <a:effectLst/>
                <a:latin typeface="Arial" panose="020B0604020202020204" pitchFamily="34" charset="0"/>
              </a:rPr>
              <a:t>take three years </a:t>
            </a:r>
          </a:p>
          <a:p>
            <a:pPr marL="800100" lvl="1" indent="-342900">
              <a:buFontTx/>
              <a:buChar char="-"/>
            </a:pPr>
            <a:r>
              <a:rPr lang="en-GB" sz="2000" b="0" i="0" dirty="0">
                <a:solidFill>
                  <a:srgbClr val="232323"/>
                </a:solidFill>
                <a:effectLst/>
                <a:latin typeface="Arial" panose="020B0604020202020204" pitchFamily="34" charset="0"/>
              </a:rPr>
              <a:t>labour of more than 500 trained geographers </a:t>
            </a:r>
          </a:p>
          <a:p>
            <a:pPr marL="800100" lvl="1" indent="-342900">
              <a:buFontTx/>
              <a:buChar char="-"/>
            </a:pPr>
            <a:r>
              <a:rPr lang="en-GB" sz="2000" b="0" i="0" dirty="0">
                <a:solidFill>
                  <a:srgbClr val="232323"/>
                </a:solidFill>
                <a:effectLst/>
                <a:latin typeface="Arial" panose="020B0604020202020204" pitchFamily="34" charset="0"/>
              </a:rPr>
              <a:t>cost of $8-million. </a:t>
            </a:r>
          </a:p>
          <a:p>
            <a:pPr marL="342900" indent="-342900">
              <a:buFontTx/>
              <a:buChar char="-"/>
            </a:pPr>
            <a:r>
              <a:rPr lang="en-GB" sz="2400" b="0" i="0" dirty="0">
                <a:solidFill>
                  <a:srgbClr val="232323"/>
                </a:solidFill>
                <a:effectLst/>
                <a:latin typeface="Arial" panose="020B0604020202020204" pitchFamily="34" charset="0"/>
              </a:rPr>
              <a:t>By computerizing the maps, however, </a:t>
            </a:r>
            <a:r>
              <a:rPr lang="en-GB" sz="2400" b="0" i="0" dirty="0" err="1">
                <a:solidFill>
                  <a:srgbClr val="232323"/>
                </a:solidFill>
                <a:effectLst/>
                <a:latin typeface="Arial" panose="020B0604020202020204" pitchFamily="34" charset="0"/>
              </a:rPr>
              <a:t>Dr.</a:t>
            </a:r>
            <a:r>
              <a:rPr lang="en-GB" sz="2400" b="0" i="0" dirty="0">
                <a:solidFill>
                  <a:srgbClr val="232323"/>
                </a:solidFill>
                <a:effectLst/>
                <a:latin typeface="Arial" panose="020B0604020202020204" pitchFamily="34" charset="0"/>
              </a:rPr>
              <a:t> Tomlinson estimated:</a:t>
            </a:r>
          </a:p>
          <a:p>
            <a:pPr marL="800100" lvl="1" indent="-342900">
              <a:buFontTx/>
              <a:buChar char="-"/>
            </a:pPr>
            <a:r>
              <a:rPr lang="en-GB" sz="2000" b="0" i="0" dirty="0">
                <a:solidFill>
                  <a:srgbClr val="232323"/>
                </a:solidFill>
                <a:effectLst/>
                <a:latin typeface="Arial" panose="020B0604020202020204" pitchFamily="34" charset="0"/>
              </a:rPr>
              <a:t>could do the job in weeks rather than years</a:t>
            </a:r>
          </a:p>
          <a:p>
            <a:pPr marL="800100" lvl="1" indent="-342900">
              <a:buFontTx/>
              <a:buChar char="-"/>
            </a:pPr>
            <a:r>
              <a:rPr lang="en-GB" sz="2000" dirty="0">
                <a:solidFill>
                  <a:srgbClr val="232323"/>
                </a:solidFill>
                <a:latin typeface="Arial" panose="020B0604020202020204" pitchFamily="34" charset="0"/>
              </a:rPr>
              <a:t>cost </a:t>
            </a:r>
            <a:r>
              <a:rPr lang="en-GB" sz="2000" b="0" i="0" dirty="0">
                <a:solidFill>
                  <a:srgbClr val="232323"/>
                </a:solidFill>
                <a:effectLst/>
                <a:latin typeface="Arial" panose="020B0604020202020204" pitchFamily="34" charset="0"/>
              </a:rPr>
              <a:t>less than $2-million</a:t>
            </a:r>
          </a:p>
          <a:p>
            <a:pPr marL="342900" indent="-342900">
              <a:buFontTx/>
              <a:buChar char="-"/>
            </a:pPr>
            <a:endParaRPr lang="en-GB" sz="2400" dirty="0">
              <a:solidFill>
                <a:srgbClr val="232323"/>
              </a:solidFill>
              <a:latin typeface="Arial" panose="020B0604020202020204" pitchFamily="34" charset="0"/>
            </a:endParaRPr>
          </a:p>
          <a:p>
            <a:pPr marL="342900" indent="-342900">
              <a:buFontTx/>
              <a:buChar char="-"/>
            </a:pPr>
            <a:r>
              <a:rPr lang="en-GB" sz="2400" dirty="0">
                <a:solidFill>
                  <a:srgbClr val="232323"/>
                </a:solidFill>
                <a:latin typeface="Arial" panose="020B0604020202020204" pitchFamily="34" charset="0"/>
              </a:rPr>
              <a:t>CLI utilised computers used to withstand great amounts of collected data by managing, </a:t>
            </a:r>
            <a:r>
              <a:rPr lang="en-GB" sz="2400" dirty="0" err="1">
                <a:solidFill>
                  <a:srgbClr val="232323"/>
                </a:solidFill>
                <a:latin typeface="Arial" panose="020B0604020202020204" pitchFamily="34" charset="0"/>
              </a:rPr>
              <a:t>modeling</a:t>
            </a:r>
            <a:r>
              <a:rPr lang="en-GB" sz="2400" dirty="0">
                <a:solidFill>
                  <a:srgbClr val="232323"/>
                </a:solidFill>
                <a:latin typeface="Arial" panose="020B0604020202020204" pitchFamily="34" charset="0"/>
              </a:rPr>
              <a:t>, and </a:t>
            </a:r>
            <a:r>
              <a:rPr lang="en-GB" sz="2400" dirty="0" err="1">
                <a:solidFill>
                  <a:srgbClr val="232323"/>
                </a:solidFill>
                <a:latin typeface="Arial" panose="020B0604020202020204" pitchFamily="34" charset="0"/>
              </a:rPr>
              <a:t>analyzing</a:t>
            </a:r>
            <a:r>
              <a:rPr lang="en-GB" sz="2400" dirty="0">
                <a:solidFill>
                  <a:srgbClr val="232323"/>
                </a:solidFill>
                <a:latin typeface="Arial" panose="020B0604020202020204" pitchFamily="34" charset="0"/>
              </a:rPr>
              <a:t> this data very quickly and accurately</a:t>
            </a:r>
          </a:p>
          <a:p>
            <a:endParaRPr lang="en-GB" sz="2400" dirty="0">
              <a:solidFill>
                <a:srgbClr val="232323"/>
              </a:solidFill>
              <a:latin typeface="Arial" panose="020B0604020202020204" pitchFamily="34" charset="0"/>
            </a:endParaRPr>
          </a:p>
          <a:p>
            <a:pPr algn="ctr"/>
            <a:r>
              <a:rPr lang="en-GB" sz="2400" b="1" dirty="0">
                <a:solidFill>
                  <a:srgbClr val="232323"/>
                </a:solidFill>
                <a:latin typeface="Arial" panose="020B0604020202020204" pitchFamily="34" charset="0"/>
              </a:rPr>
              <a:t>    Watch “Data for Decision”, 1968</a:t>
            </a:r>
          </a:p>
          <a:p>
            <a:pPr algn="ctr"/>
            <a:r>
              <a:rPr lang="en-GB" sz="2400" b="1" dirty="0">
                <a:solidFill>
                  <a:srgbClr val="232323"/>
                </a:solidFill>
                <a:latin typeface="Arial" panose="020B0604020202020204" pitchFamily="34" charset="0"/>
              </a:rPr>
              <a:t>0:15 mins – 11:00 mins</a:t>
            </a:r>
          </a:p>
          <a:p>
            <a:pPr marL="342900" indent="-342900">
              <a:buFontTx/>
              <a:buChar char="-"/>
            </a:pPr>
            <a:endParaRPr lang="en-GB" sz="24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Graphic 3" descr="Presentation with media with solid fill">
            <a:extLst>
              <a:ext uri="{FF2B5EF4-FFF2-40B4-BE49-F238E27FC236}">
                <a16:creationId xmlns:a16="http://schemas.microsoft.com/office/drawing/2014/main" id="{A957DB3F-3897-3CA6-D95A-8811F48D5D0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60245" y="5185277"/>
            <a:ext cx="1465503" cy="1465503"/>
          </a:xfrm>
          <a:prstGeom prst="rect">
            <a:avLst/>
          </a:prstGeom>
        </p:spPr>
      </p:pic>
      <p:pic>
        <p:nvPicPr>
          <p:cNvPr id="6" name="Picture 5">
            <a:extLst>
              <a:ext uri="{FF2B5EF4-FFF2-40B4-BE49-F238E27FC236}">
                <a16:creationId xmlns:a16="http://schemas.microsoft.com/office/drawing/2014/main" id="{61CC190A-72F2-E8A8-2FF5-9E8739C41DE3}"/>
              </a:ext>
            </a:extLst>
          </p:cNvPr>
          <p:cNvPicPr>
            <a:picLocks noChangeAspect="1"/>
          </p:cNvPicPr>
          <p:nvPr/>
        </p:nvPicPr>
        <p:blipFill>
          <a:blip r:embed="rId5"/>
          <a:stretch>
            <a:fillRect/>
          </a:stretch>
        </p:blipFill>
        <p:spPr>
          <a:xfrm>
            <a:off x="9826840" y="1650169"/>
            <a:ext cx="2197815" cy="2835181"/>
          </a:xfrm>
          <a:prstGeom prst="rect">
            <a:avLst/>
          </a:prstGeom>
        </p:spPr>
      </p:pic>
    </p:spTree>
    <p:extLst>
      <p:ext uri="{BB962C8B-B14F-4D97-AF65-F5344CB8AC3E}">
        <p14:creationId xmlns:p14="http://schemas.microsoft.com/office/powerpoint/2010/main" val="4184106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First GIS? Canada’s CGIS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l="-153" r="1212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693449"/>
            <a:ext cx="8377083" cy="1200329"/>
          </a:xfrm>
          <a:prstGeom prst="rect">
            <a:avLst/>
          </a:prstGeom>
          <a:noFill/>
        </p:spPr>
        <p:txBody>
          <a:bodyPr wrap="square" rtlCol="0">
            <a:spAutoFit/>
          </a:bodyPr>
          <a:lstStyle/>
          <a:p>
            <a:r>
              <a:rPr lang="en-GB" sz="2400" dirty="0">
                <a:solidFill>
                  <a:srgbClr val="232323"/>
                </a:solidFill>
                <a:latin typeface="Arial" panose="020B0604020202020204" pitchFamily="34" charset="0"/>
              </a:rPr>
              <a:t>Data digitisation, storage, analysis, and visualisation</a:t>
            </a:r>
          </a:p>
          <a:p>
            <a:endParaRPr lang="en-GB" sz="2400" dirty="0">
              <a:hlinkClick r:id="rId5"/>
            </a:endParaRPr>
          </a:p>
          <a:p>
            <a:pPr marL="342900" indent="-342900">
              <a:buFontTx/>
              <a:buChar char="-"/>
            </a:pPr>
            <a:endParaRPr lang="en-GB" sz="24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Online Media 1" title="Data for Decision (1968)">
            <a:hlinkClick r:id="" action="ppaction://media"/>
            <a:extLst>
              <a:ext uri="{FF2B5EF4-FFF2-40B4-BE49-F238E27FC236}">
                <a16:creationId xmlns:a16="http://schemas.microsoft.com/office/drawing/2014/main" id="{27A94744-6D0B-E94B-1D9B-31166F29C951}"/>
              </a:ext>
            </a:extLst>
          </p:cNvPr>
          <p:cNvPicPr>
            <a:picLocks noRot="1" noChangeAspect="1"/>
          </p:cNvPicPr>
          <p:nvPr>
            <a:videoFile r:link="rId1"/>
          </p:nvPr>
        </p:nvPicPr>
        <p:blipFill>
          <a:blip r:embed="rId6"/>
          <a:stretch>
            <a:fillRect/>
          </a:stretch>
        </p:blipFill>
        <p:spPr>
          <a:xfrm>
            <a:off x="3940466" y="1175305"/>
            <a:ext cx="6864554" cy="5148416"/>
          </a:xfrm>
          <a:prstGeom prst="rect">
            <a:avLst/>
          </a:prstGeom>
        </p:spPr>
      </p:pic>
    </p:spTree>
    <p:extLst>
      <p:ext uri="{BB962C8B-B14F-4D97-AF65-F5344CB8AC3E}">
        <p14:creationId xmlns:p14="http://schemas.microsoft.com/office/powerpoint/2010/main" val="3723477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Other early GIS developments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4">
            <a:extLst>
              <a:ext uri="{28A0092B-C50C-407E-A947-70E740481C1C}">
                <a14:useLocalDpi xmlns:a14="http://schemas.microsoft.com/office/drawing/2010/main" val="0"/>
              </a:ext>
            </a:extLst>
          </a:blip>
          <a:srcRect t="50" b="5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2" y="526026"/>
            <a:ext cx="5987844" cy="1384995"/>
          </a:xfrm>
          <a:prstGeom prst="rect">
            <a:avLst/>
          </a:prstGeom>
          <a:noFill/>
        </p:spPr>
        <p:txBody>
          <a:bodyPr wrap="square" rtlCol="0">
            <a:spAutoFit/>
          </a:bodyPr>
          <a:lstStyle/>
          <a:p>
            <a:pPr marL="342900" indent="-342900">
              <a:buFontTx/>
              <a:buChar char="-"/>
            </a:pPr>
            <a:r>
              <a:rPr lang="en-GB" sz="2400" dirty="0"/>
              <a:t>First use of GIS in journal article: </a:t>
            </a:r>
          </a:p>
          <a:p>
            <a:r>
              <a:rPr lang="en-GB" dirty="0"/>
              <a:t>Tomlinson, Roger F.. “A Geographic Information System for Regional Planning.” Journal of Geography 78 (1969): 45-48.</a:t>
            </a:r>
          </a:p>
          <a:p>
            <a:pPr marL="800100" lvl="1" indent="-342900">
              <a:buFontTx/>
              <a:buChar char="-"/>
            </a:pPr>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1">
            <a:extLst>
              <a:ext uri="{FF2B5EF4-FFF2-40B4-BE49-F238E27FC236}">
                <a16:creationId xmlns:a16="http://schemas.microsoft.com/office/drawing/2014/main" id="{B0CC4237-DAA9-A7ED-7DD1-3D02232510E7}"/>
              </a:ext>
            </a:extLst>
          </p:cNvPr>
          <p:cNvPicPr>
            <a:picLocks noChangeAspect="1"/>
          </p:cNvPicPr>
          <p:nvPr/>
        </p:nvPicPr>
        <p:blipFill rotWithShape="1">
          <a:blip r:embed="rId5">
            <a:extLst>
              <a:ext uri="{28A0092B-C50C-407E-A947-70E740481C1C}">
                <a14:useLocalDpi xmlns:a14="http://schemas.microsoft.com/office/drawing/2010/main" val="0"/>
              </a:ext>
            </a:extLst>
          </a:blip>
          <a:srcRect b="6265"/>
          <a:stretch/>
        </p:blipFill>
        <p:spPr>
          <a:xfrm>
            <a:off x="9360825" y="2906730"/>
            <a:ext cx="2639411" cy="3561497"/>
          </a:xfrm>
          <a:prstGeom prst="rect">
            <a:avLst/>
          </a:prstGeom>
        </p:spPr>
      </p:pic>
      <p:sp>
        <p:nvSpPr>
          <p:cNvPr id="4" name="TextBox 3">
            <a:extLst>
              <a:ext uri="{FF2B5EF4-FFF2-40B4-BE49-F238E27FC236}">
                <a16:creationId xmlns:a16="http://schemas.microsoft.com/office/drawing/2014/main" id="{C8F76FB8-4C64-CCCD-8400-50A81449EB0A}"/>
              </a:ext>
            </a:extLst>
          </p:cNvPr>
          <p:cNvSpPr txBox="1"/>
          <p:nvPr/>
        </p:nvSpPr>
        <p:spPr>
          <a:xfrm>
            <a:off x="3618272" y="1642529"/>
            <a:ext cx="5525728" cy="4462760"/>
          </a:xfrm>
          <a:prstGeom prst="rect">
            <a:avLst/>
          </a:prstGeom>
          <a:noFill/>
        </p:spPr>
        <p:txBody>
          <a:bodyPr wrap="square">
            <a:spAutoFit/>
          </a:bodyPr>
          <a:lstStyle/>
          <a:p>
            <a:pPr marL="342900" indent="-342900">
              <a:buFontTx/>
              <a:buChar char="-"/>
            </a:pPr>
            <a:endParaRPr lang="en-GB" sz="2000" dirty="0"/>
          </a:p>
          <a:p>
            <a:pPr marL="342900" indent="-342900">
              <a:buFontTx/>
              <a:buChar char="-"/>
            </a:pPr>
            <a:r>
              <a:rPr lang="en-GB" sz="2400" dirty="0"/>
              <a:t>Internationally, other developments were taking place</a:t>
            </a:r>
            <a:r>
              <a:rPr lang="en-GB" sz="2400" dirty="0">
                <a:solidFill>
                  <a:srgbClr val="000000"/>
                </a:solidFill>
                <a:latin typeface="Inter"/>
              </a:rPr>
              <a:t>:</a:t>
            </a:r>
          </a:p>
          <a:p>
            <a:pPr marL="800100" lvl="1" indent="-342900">
              <a:buFontTx/>
              <a:buChar char="-"/>
            </a:pPr>
            <a:r>
              <a:rPr lang="en-GB" sz="2400" b="0" i="0" dirty="0" err="1">
                <a:solidFill>
                  <a:srgbClr val="000000"/>
                </a:solidFill>
                <a:effectLst/>
                <a:latin typeface="Inter"/>
              </a:rPr>
              <a:t>Synergraphic</a:t>
            </a:r>
            <a:r>
              <a:rPr lang="en-GB" sz="2400" b="0" i="0" dirty="0">
                <a:solidFill>
                  <a:srgbClr val="000000"/>
                </a:solidFill>
                <a:effectLst/>
                <a:latin typeface="Inter"/>
              </a:rPr>
              <a:t> </a:t>
            </a:r>
            <a:r>
              <a:rPr lang="en-GB" sz="2400" dirty="0">
                <a:solidFill>
                  <a:srgbClr val="000000"/>
                </a:solidFill>
                <a:latin typeface="Inter"/>
              </a:rPr>
              <a:t>M</a:t>
            </a:r>
            <a:r>
              <a:rPr lang="en-GB" sz="2400" b="0" i="0" dirty="0">
                <a:solidFill>
                  <a:srgbClr val="000000"/>
                </a:solidFill>
                <a:effectLst/>
                <a:latin typeface="Inter"/>
              </a:rPr>
              <a:t>apping system(SYMAP), 1965, developed at Harvard Laboratory for Computer Graphics – tool for digitising census data for urban growth visualisation</a:t>
            </a:r>
          </a:p>
          <a:p>
            <a:pPr marL="800100" lvl="1" indent="-342900">
              <a:buFontTx/>
              <a:buChar char="-"/>
            </a:pPr>
            <a:r>
              <a:rPr lang="en-GB" sz="2400" b="0" i="0" dirty="0">
                <a:solidFill>
                  <a:srgbClr val="000000"/>
                </a:solidFill>
                <a:effectLst/>
                <a:latin typeface="Inter"/>
              </a:rPr>
              <a:t>“SYMAP was the first automated computer mapping system that included spatial-analytic capabilities applied to spatially distributed data”</a:t>
            </a:r>
          </a:p>
        </p:txBody>
      </p:sp>
      <p:pic>
        <p:nvPicPr>
          <p:cNvPr id="3" name="Online Media 2" title="SYMAP time-lapse movie depicting growth of Lansing, MI 1850-1965, film video">
            <a:hlinkClick r:id="" action="ppaction://media"/>
            <a:extLst>
              <a:ext uri="{FF2B5EF4-FFF2-40B4-BE49-F238E27FC236}">
                <a16:creationId xmlns:a16="http://schemas.microsoft.com/office/drawing/2014/main" id="{57BAE0F7-E9B4-ACE5-7ADB-6491ADA617F8}"/>
              </a:ext>
            </a:extLst>
          </p:cNvPr>
          <p:cNvPicPr>
            <a:picLocks noRot="1" noChangeAspect="1"/>
          </p:cNvPicPr>
          <p:nvPr>
            <a:videoFile r:link="rId1"/>
          </p:nvPr>
        </p:nvPicPr>
        <p:blipFill>
          <a:blip r:embed="rId6"/>
          <a:stretch>
            <a:fillRect/>
          </a:stretch>
        </p:blipFill>
        <p:spPr>
          <a:xfrm>
            <a:off x="9371104" y="891672"/>
            <a:ext cx="2629132" cy="1971849"/>
          </a:xfrm>
          <a:prstGeom prst="rect">
            <a:avLst/>
          </a:prstGeom>
        </p:spPr>
      </p:pic>
    </p:spTree>
    <p:extLst>
      <p:ext uri="{BB962C8B-B14F-4D97-AF65-F5344CB8AC3E}">
        <p14:creationId xmlns:p14="http://schemas.microsoft.com/office/powerpoint/2010/main" val="41828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Other early GIS developments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50" b="5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1" y="526026"/>
            <a:ext cx="8024379" cy="2369880"/>
          </a:xfrm>
          <a:prstGeom prst="rect">
            <a:avLst/>
          </a:prstGeom>
          <a:noFill/>
        </p:spPr>
        <p:txBody>
          <a:bodyPr wrap="square" rtlCol="0">
            <a:spAutoFit/>
          </a:bodyPr>
          <a:lstStyle/>
          <a:p>
            <a:pPr marL="342900" indent="-342900">
              <a:buFontTx/>
              <a:buChar char="-"/>
            </a:pPr>
            <a:r>
              <a:rPr lang="en-GB" sz="2400" dirty="0"/>
              <a:t>1967, UK developments in the Experimental Cartography Unit (ECU):</a:t>
            </a:r>
          </a:p>
          <a:p>
            <a:pPr marL="342900" indent="-342900">
              <a:buFontTx/>
              <a:buChar char="-"/>
            </a:pPr>
            <a:r>
              <a:rPr lang="en-GB" sz="2000" dirty="0"/>
              <a:t>ECU processes: Pre-input editing, Digitizing, Formatting, Check of positional accuracy, Feature coding and area checking, Amalgamation of data, Digital data imported from outside, Automatic contouring, and Cartographic “finishing” - plotting, etc. </a:t>
            </a:r>
            <a:r>
              <a:rPr lang="en-GB" sz="1600" dirty="0"/>
              <a:t>(Bell, S. B. M., &amp; </a:t>
            </a:r>
            <a:r>
              <a:rPr lang="en-GB" sz="1600" dirty="0" err="1"/>
              <a:t>Bickmore</a:t>
            </a:r>
            <a:r>
              <a:rPr lang="en-GB" sz="1600" dirty="0"/>
              <a:t>, D. P., 1978))</a:t>
            </a:r>
          </a:p>
          <a:p>
            <a:pPr marL="342900" indent="-342900">
              <a:buFontTx/>
              <a:buChar char="-"/>
            </a:pPr>
            <a:endParaRPr lang="en-GB" sz="20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2" name="Picture 4">
            <a:extLst>
              <a:ext uri="{FF2B5EF4-FFF2-40B4-BE49-F238E27FC236}">
                <a16:creationId xmlns:a16="http://schemas.microsoft.com/office/drawing/2014/main" id="{85A81751-FEC7-A3AA-875D-B2CEEECC82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9261686" y="4816484"/>
            <a:ext cx="2082101" cy="164963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EC4CD1E-BCA0-4AA9-08B8-0D30DA5340CD}"/>
              </a:ext>
            </a:extLst>
          </p:cNvPr>
          <p:cNvSpPr txBox="1"/>
          <p:nvPr/>
        </p:nvSpPr>
        <p:spPr>
          <a:xfrm>
            <a:off x="3745318" y="2895906"/>
            <a:ext cx="7567724" cy="3108543"/>
          </a:xfrm>
          <a:prstGeom prst="rect">
            <a:avLst/>
          </a:prstGeom>
          <a:noFill/>
        </p:spPr>
        <p:txBody>
          <a:bodyPr wrap="square">
            <a:spAutoFit/>
          </a:bodyPr>
          <a:lstStyle/>
          <a:p>
            <a:pPr marL="342900" indent="-342900">
              <a:buFontTx/>
              <a:buChar char="-"/>
            </a:pPr>
            <a:endParaRPr lang="en-GB" sz="1800" dirty="0"/>
          </a:p>
          <a:p>
            <a:pPr marL="342900" indent="-342900">
              <a:buFontTx/>
              <a:buChar char="-"/>
            </a:pPr>
            <a:r>
              <a:rPr lang="en-GB" sz="2400" dirty="0"/>
              <a:t>1969, Harvard: Birth of ESRI -  Environmental Systems Research Institute</a:t>
            </a:r>
          </a:p>
          <a:p>
            <a:pPr marL="342900" indent="-342900">
              <a:buFontTx/>
              <a:buChar char="-"/>
            </a:pPr>
            <a:r>
              <a:rPr lang="en-GB" sz="1800" dirty="0"/>
              <a:t>The consulting firm applied computer mapping and spatial analysis to help land use planners and land resource managers make informed decisions.</a:t>
            </a:r>
          </a:p>
          <a:p>
            <a:pPr marL="342900" indent="-342900">
              <a:buFontTx/>
              <a:buChar char="-"/>
            </a:pPr>
            <a:r>
              <a:rPr lang="en-GB" sz="1800" dirty="0"/>
              <a:t>The company’s early work demonstrated the value of GIS for problem solving</a:t>
            </a:r>
          </a:p>
          <a:p>
            <a:pPr marL="342900" indent="-342900">
              <a:buFontTx/>
              <a:buChar char="-"/>
            </a:pPr>
            <a:endParaRPr lang="en-GB" sz="1800" dirty="0"/>
          </a:p>
          <a:p>
            <a:pPr marL="342900" indent="-342900">
              <a:buFontTx/>
              <a:buChar char="-"/>
            </a:pPr>
            <a:r>
              <a:rPr lang="en-GB" sz="2000" dirty="0"/>
              <a:t>1981, First commercial GIS software released: </a:t>
            </a:r>
          </a:p>
          <a:p>
            <a:pPr marL="342900" indent="-342900">
              <a:buFontTx/>
              <a:buChar char="-"/>
            </a:pPr>
            <a:r>
              <a:rPr lang="en-GB" sz="2000" dirty="0"/>
              <a:t>ARC/INFO</a:t>
            </a:r>
            <a:endParaRPr lang="en-GB" sz="2400" dirty="0"/>
          </a:p>
        </p:txBody>
      </p:sp>
    </p:spTree>
    <p:extLst>
      <p:ext uri="{BB962C8B-B14F-4D97-AF65-F5344CB8AC3E}">
        <p14:creationId xmlns:p14="http://schemas.microsoft.com/office/powerpoint/2010/main" val="1853443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Technology then vs. now</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51006" t="-185" r="6657"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618270" y="693449"/>
            <a:ext cx="5453811" cy="3785652"/>
          </a:xfrm>
          <a:prstGeom prst="rect">
            <a:avLst/>
          </a:prstGeom>
          <a:noFill/>
        </p:spPr>
        <p:txBody>
          <a:bodyPr wrap="square" rtlCol="0">
            <a:spAutoFit/>
          </a:bodyPr>
          <a:lstStyle/>
          <a:p>
            <a:pPr marL="342900" indent="-342900">
              <a:buFontTx/>
              <a:buChar char="-"/>
            </a:pPr>
            <a:r>
              <a:rPr lang="en-GB" sz="2000" dirty="0">
                <a:solidFill>
                  <a:srgbClr val="232323"/>
                </a:solidFill>
                <a:latin typeface="Arial" panose="020B0604020202020204" pitchFamily="34" charset="0"/>
              </a:rPr>
              <a:t>While there were increasing capabilities using new technologies, these were initially unappealing to geographers familiar with detailed mapping of cartography</a:t>
            </a:r>
          </a:p>
          <a:p>
            <a:pPr marL="342900" indent="-342900">
              <a:buFontTx/>
              <a:buChar char="-"/>
            </a:pPr>
            <a:r>
              <a:rPr lang="en-GB" sz="2000" dirty="0">
                <a:solidFill>
                  <a:srgbClr val="232323"/>
                </a:solidFill>
                <a:latin typeface="Arial" panose="020B0604020202020204" pitchFamily="34" charset="0"/>
              </a:rPr>
              <a:t>Digital thematic maps were composed of letters</a:t>
            </a:r>
          </a:p>
          <a:p>
            <a:pPr marL="342900" indent="-342900">
              <a:buFontTx/>
              <a:buChar char="-"/>
            </a:pPr>
            <a:r>
              <a:rPr lang="en-GB" sz="2000" dirty="0">
                <a:solidFill>
                  <a:srgbClr val="232323"/>
                </a:solidFill>
                <a:latin typeface="Arial" panose="020B0604020202020204" pitchFamily="34" charset="0"/>
              </a:rPr>
              <a:t>The technology was more complex and laborious to use</a:t>
            </a:r>
          </a:p>
          <a:p>
            <a:pPr marL="342900" indent="-342900">
              <a:buFontTx/>
              <a:buChar char="-"/>
            </a:pPr>
            <a:r>
              <a:rPr lang="en-GB" sz="2000" dirty="0">
                <a:solidFill>
                  <a:srgbClr val="232323"/>
                </a:solidFill>
                <a:latin typeface="Arial" panose="020B0604020202020204" pitchFamily="34" charset="0"/>
              </a:rPr>
              <a:t>However, the ability to process large amounts of quantitative spatial data was novel and in demand</a:t>
            </a:r>
          </a:p>
          <a:p>
            <a:pPr marL="342900" indent="-342900">
              <a:buFontTx/>
              <a:buChar char="-"/>
            </a:pPr>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1026" name="Picture 2" descr="CGIS Hardware (Michael DeMers CGIS Screenshot 2013)">
            <a:extLst>
              <a:ext uri="{FF2B5EF4-FFF2-40B4-BE49-F238E27FC236}">
                <a16:creationId xmlns:a16="http://schemas.microsoft.com/office/drawing/2014/main" id="{6AB89B68-10BF-E6B4-E7BA-A3706D8C7BE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4070" y="3973123"/>
            <a:ext cx="3464347" cy="230444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YMAP Connecticut Map (M. Friendly and D.J. Denis Early SYMAP image of Connecticut 2001)">
            <a:extLst>
              <a:ext uri="{FF2B5EF4-FFF2-40B4-BE49-F238E27FC236}">
                <a16:creationId xmlns:a16="http://schemas.microsoft.com/office/drawing/2014/main" id="{CE720650-79CE-604F-753B-4041BAF7022C}"/>
              </a:ext>
            </a:extLst>
          </p:cNvPr>
          <p:cNvPicPr>
            <a:picLocks noChangeAspect="1" noChangeArrowheads="1"/>
          </p:cNvPicPr>
          <p:nvPr/>
        </p:nvPicPr>
        <p:blipFill>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638876" y="880114"/>
            <a:ext cx="3377391" cy="266052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4E6B3CD-FC20-064C-78AD-E4CDE66E8D59}"/>
              </a:ext>
            </a:extLst>
          </p:cNvPr>
          <p:cNvSpPr txBox="1"/>
          <p:nvPr/>
        </p:nvSpPr>
        <p:spPr>
          <a:xfrm>
            <a:off x="3544515" y="4248182"/>
            <a:ext cx="4919555" cy="2123658"/>
          </a:xfrm>
          <a:prstGeom prst="rect">
            <a:avLst/>
          </a:prstGeom>
          <a:noFill/>
        </p:spPr>
        <p:txBody>
          <a:bodyPr wrap="square">
            <a:spAutoFit/>
          </a:bodyPr>
          <a:lstStyle/>
          <a:p>
            <a:pPr algn="ctr"/>
            <a:r>
              <a:rPr lang="en-GB" sz="1200" dirty="0">
                <a:latin typeface="Comic Sans MS" panose="030F0702030302020204" pitchFamily="66" charset="0"/>
              </a:rPr>
              <a:t>“CGIS hardware, which consisted of an IBM 360/65 mainframe computer, an interactive terminal, a drum scanner, a digitizer table, and a printing plotter. Paper maps were digitized using the drum scanner and then were given a key coordinate using the digitizer table. Coordinates were stored on punch cards (thanks, Herman Hollerith!) and the map lines were stored on magnetic tape — at no specific scale. This data was then merged and stored. Depending on the analysis, the technician would translate the request to punch cards, retrieve the corresponding tapes, and the computer would overlay the desired map data. The results were then plotted on a map at the desired scale.”</a:t>
            </a:r>
          </a:p>
        </p:txBody>
      </p:sp>
    </p:spTree>
    <p:extLst>
      <p:ext uri="{BB962C8B-B14F-4D97-AF65-F5344CB8AC3E}">
        <p14:creationId xmlns:p14="http://schemas.microsoft.com/office/powerpoint/2010/main" val="1645462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Technology then vs. now</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23582" r="23582"/>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2" y="734405"/>
            <a:ext cx="6137346" cy="5632311"/>
          </a:xfrm>
          <a:prstGeom prst="rect">
            <a:avLst/>
          </a:prstGeom>
          <a:noFill/>
        </p:spPr>
        <p:txBody>
          <a:bodyPr wrap="square" rtlCol="0">
            <a:spAutoFit/>
          </a:bodyPr>
          <a:lstStyle/>
          <a:p>
            <a:pPr marL="342900" indent="-342900">
              <a:buFontTx/>
              <a:buChar char="-"/>
            </a:pPr>
            <a:r>
              <a:rPr lang="en-GB" sz="2000" dirty="0">
                <a:solidFill>
                  <a:srgbClr val="232323"/>
                </a:solidFill>
                <a:latin typeface="Arial" panose="020B0604020202020204" pitchFamily="34" charset="0"/>
              </a:rPr>
              <a:t>However, several factors facilitated the growth of GIS</a:t>
            </a:r>
          </a:p>
          <a:p>
            <a:pPr marL="800100" lvl="1" indent="-342900">
              <a:buFontTx/>
              <a:buChar char="-"/>
            </a:pPr>
            <a:r>
              <a:rPr lang="en-GB" sz="2000" dirty="0">
                <a:solidFill>
                  <a:srgbClr val="232323"/>
                </a:solidFill>
                <a:latin typeface="Arial" panose="020B0604020202020204" pitchFamily="34" charset="0"/>
              </a:rPr>
              <a:t>advancement of technology: computers were getting cheaper, faster and more powerful</a:t>
            </a:r>
          </a:p>
          <a:p>
            <a:pPr marL="800100" lvl="1" indent="-342900">
              <a:buFontTx/>
              <a:buChar char="-"/>
            </a:pPr>
            <a:r>
              <a:rPr lang="en-GB" sz="2000" dirty="0">
                <a:solidFill>
                  <a:srgbClr val="232323"/>
                </a:solidFill>
                <a:latin typeface="Arial" panose="020B0604020202020204" pitchFamily="34" charset="0"/>
              </a:rPr>
              <a:t>Personal computers became affordable</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By 1980’s, remote sensing data became available – Enormous datasets (temporal and spatial)</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Open-source GIS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Internet allows rapid access to datasets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Users no longer need to be mapping or computing experts</a:t>
            </a:r>
          </a:p>
          <a:p>
            <a:pPr marL="342900" indent="-342900">
              <a:buFontTx/>
              <a:buChar char="-"/>
            </a:pPr>
            <a:endParaRPr lang="en-GB" sz="2000" dirty="0">
              <a:solidFill>
                <a:srgbClr val="232323"/>
              </a:solidFill>
              <a:latin typeface="Arial" panose="020B0604020202020204" pitchFamily="34" charset="0"/>
            </a:endParaRPr>
          </a:p>
          <a:p>
            <a:pPr marL="342900" indent="-342900">
              <a:buFontTx/>
              <a:buChar char="-"/>
            </a:pPr>
            <a:r>
              <a:rPr lang="en-GB" sz="2000" dirty="0">
                <a:solidFill>
                  <a:srgbClr val="232323"/>
                </a:solidFill>
                <a:latin typeface="Arial" panose="020B0604020202020204" pitchFamily="34" charset="0"/>
              </a:rPr>
              <a:t>GIS now used globally across many </a:t>
            </a:r>
          </a:p>
          <a:p>
            <a:r>
              <a:rPr lang="en-GB" sz="2000" dirty="0">
                <a:solidFill>
                  <a:srgbClr val="232323"/>
                </a:solidFill>
                <a:latin typeface="Arial" panose="020B0604020202020204" pitchFamily="34" charset="0"/>
              </a:rPr>
              <a:t>varied sectors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1028" name="Picture 4">
            <a:extLst>
              <a:ext uri="{FF2B5EF4-FFF2-40B4-BE49-F238E27FC236}">
                <a16:creationId xmlns:a16="http://schemas.microsoft.com/office/drawing/2014/main" id="{CE720650-79CE-604F-753B-4041BAF702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9635972" y="1049918"/>
            <a:ext cx="2338095" cy="185245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0A03A2C9-3DFA-1321-522E-86B8A6226476}"/>
              </a:ext>
            </a:extLst>
          </p:cNvPr>
          <p:cNvPicPr>
            <a:picLocks noChangeAspect="1"/>
          </p:cNvPicPr>
          <p:nvPr/>
        </p:nvPicPr>
        <p:blipFill>
          <a:blip r:embed="rId5">
            <a:clrChange>
              <a:clrFrom>
                <a:srgbClr val="FFFFFF"/>
              </a:clrFrom>
              <a:clrTo>
                <a:srgbClr val="FFFFFF">
                  <a:alpha val="0"/>
                </a:srgbClr>
              </a:clrTo>
            </a:clrChange>
          </a:blip>
          <a:stretch>
            <a:fillRect/>
          </a:stretch>
        </p:blipFill>
        <p:spPr>
          <a:xfrm>
            <a:off x="8282763" y="3292436"/>
            <a:ext cx="4116277" cy="3051625"/>
          </a:xfrm>
          <a:prstGeom prst="rect">
            <a:avLst/>
          </a:prstGeom>
        </p:spPr>
      </p:pic>
    </p:spTree>
    <p:extLst>
      <p:ext uri="{BB962C8B-B14F-4D97-AF65-F5344CB8AC3E}">
        <p14:creationId xmlns:p14="http://schemas.microsoft.com/office/powerpoint/2010/main" val="39701825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Drivers for GIS development</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7325" t="-185" r="-813"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923615" cy="2185214"/>
          </a:xfrm>
          <a:prstGeom prst="rect">
            <a:avLst/>
          </a:prstGeom>
          <a:noFill/>
        </p:spPr>
        <p:txBody>
          <a:bodyPr wrap="square" rtlCol="0">
            <a:spAutoFit/>
          </a:bodyPr>
          <a:lstStyle/>
          <a:p>
            <a:r>
              <a:rPr lang="en-GB" sz="2000" dirty="0">
                <a:solidFill>
                  <a:srgbClr val="232323"/>
                </a:solidFill>
                <a:latin typeface="Arial" panose="020B0604020202020204" pitchFamily="34" charset="0"/>
              </a:rPr>
              <a:t>However, many of the drivers have stayed the same…</a:t>
            </a:r>
          </a:p>
          <a:p>
            <a:endParaRPr lang="en-GB" sz="2000" dirty="0">
              <a:solidFill>
                <a:srgbClr val="232323"/>
              </a:solidFill>
              <a:latin typeface="Arial" panose="020B0604020202020204" pitchFamily="34" charset="0"/>
            </a:endParaRPr>
          </a:p>
          <a:p>
            <a:pPr algn="ctr"/>
            <a:r>
              <a:rPr lang="en-GB" sz="2400" b="1" dirty="0">
                <a:solidFill>
                  <a:srgbClr val="232323"/>
                </a:solidFill>
                <a:latin typeface="Arial" panose="020B0604020202020204" pitchFamily="34" charset="0"/>
              </a:rPr>
              <a:t>QUESTION: What do you think have been the main drivers that have aided the establishment of GIS within sustainability?</a:t>
            </a:r>
          </a:p>
          <a:p>
            <a:pPr algn="ctr"/>
            <a:endParaRPr lang="en-GB" sz="2400" b="1"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3" name="Picture 2">
            <a:extLst>
              <a:ext uri="{FF2B5EF4-FFF2-40B4-BE49-F238E27FC236}">
                <a16:creationId xmlns:a16="http://schemas.microsoft.com/office/drawing/2014/main" id="{DE80DA7D-55CF-0385-AC57-980EA9C8563C}"/>
              </a:ext>
            </a:extLst>
          </p:cNvPr>
          <p:cNvPicPr>
            <a:picLocks noChangeAspect="1"/>
          </p:cNvPicPr>
          <p:nvPr/>
        </p:nvPicPr>
        <p:blipFill>
          <a:blip r:embed="rId4"/>
          <a:stretch>
            <a:fillRect/>
          </a:stretch>
        </p:blipFill>
        <p:spPr>
          <a:xfrm>
            <a:off x="9208408" y="2866361"/>
            <a:ext cx="2734871" cy="2690037"/>
          </a:xfrm>
          <a:prstGeom prst="rect">
            <a:avLst/>
          </a:prstGeom>
        </p:spPr>
      </p:pic>
      <p:sp>
        <p:nvSpPr>
          <p:cNvPr id="6" name="TextBox 5">
            <a:extLst>
              <a:ext uri="{FF2B5EF4-FFF2-40B4-BE49-F238E27FC236}">
                <a16:creationId xmlns:a16="http://schemas.microsoft.com/office/drawing/2014/main" id="{26A66877-F595-B470-E75D-CDD0370DB484}"/>
              </a:ext>
            </a:extLst>
          </p:cNvPr>
          <p:cNvSpPr txBox="1"/>
          <p:nvPr/>
        </p:nvSpPr>
        <p:spPr>
          <a:xfrm>
            <a:off x="3615070" y="2919620"/>
            <a:ext cx="5667153" cy="2585323"/>
          </a:xfrm>
          <a:prstGeom prst="rect">
            <a:avLst/>
          </a:prstGeom>
          <a:noFill/>
        </p:spPr>
        <p:txBody>
          <a:bodyPr wrap="square">
            <a:spAutoFit/>
          </a:bodyPr>
          <a:lstStyle/>
          <a:p>
            <a:pPr algn="ctr"/>
            <a:r>
              <a:rPr lang="en-GB" sz="1800" b="1" dirty="0">
                <a:solidFill>
                  <a:srgbClr val="232323"/>
                </a:solidFill>
                <a:latin typeface="Comic Sans MS" panose="030F0702030302020204" pitchFamily="66" charset="0"/>
              </a:rPr>
              <a:t>Problem-solving</a:t>
            </a:r>
          </a:p>
          <a:p>
            <a:pPr algn="ctr"/>
            <a:endParaRPr lang="en-GB" sz="1800" b="1" dirty="0">
              <a:solidFill>
                <a:srgbClr val="232323"/>
              </a:solidFill>
              <a:latin typeface="Comic Sans MS" panose="030F0702030302020204" pitchFamily="66" charset="0"/>
            </a:endParaRPr>
          </a:p>
          <a:p>
            <a:pPr algn="ctr"/>
            <a:r>
              <a:rPr lang="en-GB" sz="1800" b="1" dirty="0">
                <a:solidFill>
                  <a:srgbClr val="232323"/>
                </a:solidFill>
                <a:latin typeface="Comic Sans MS" panose="030F0702030302020204" pitchFamily="66" charset="0"/>
              </a:rPr>
              <a:t>Scale</a:t>
            </a:r>
          </a:p>
          <a:p>
            <a:pPr algn="ctr"/>
            <a:endParaRPr lang="en-GB" sz="1800" b="1" dirty="0">
              <a:solidFill>
                <a:srgbClr val="232323"/>
              </a:solidFill>
              <a:latin typeface="Comic Sans MS" panose="030F0702030302020204" pitchFamily="66" charset="0"/>
            </a:endParaRPr>
          </a:p>
          <a:p>
            <a:pPr algn="ctr"/>
            <a:r>
              <a:rPr lang="en-GB" sz="1800" b="1" dirty="0">
                <a:solidFill>
                  <a:srgbClr val="232323"/>
                </a:solidFill>
                <a:latin typeface="Comic Sans MS" panose="030F0702030302020204" pitchFamily="66" charset="0"/>
              </a:rPr>
              <a:t>Increasing spatial data</a:t>
            </a:r>
          </a:p>
          <a:p>
            <a:pPr algn="ctr"/>
            <a:endParaRPr lang="en-GB" sz="1800" b="1" dirty="0">
              <a:solidFill>
                <a:srgbClr val="232323"/>
              </a:solidFill>
              <a:latin typeface="Arial" panose="020B0604020202020204" pitchFamily="34" charset="0"/>
            </a:endParaRPr>
          </a:p>
          <a:p>
            <a:pPr algn="ctr"/>
            <a:r>
              <a:rPr lang="en-GB" sz="1800" b="1" dirty="0">
                <a:solidFill>
                  <a:srgbClr val="232323"/>
                </a:solidFill>
                <a:latin typeface="Comic Sans MS" panose="030F0702030302020204" pitchFamily="66" charset="0"/>
              </a:rPr>
              <a:t>Increasing pressure on the environment – greater need for understanding, and more regulation</a:t>
            </a:r>
          </a:p>
        </p:txBody>
      </p:sp>
      <p:sp>
        <p:nvSpPr>
          <p:cNvPr id="9" name="TextBox 8">
            <a:extLst>
              <a:ext uri="{FF2B5EF4-FFF2-40B4-BE49-F238E27FC236}">
                <a16:creationId xmlns:a16="http://schemas.microsoft.com/office/drawing/2014/main" id="{F0D81DC3-B838-4E1C-4649-319D24048961}"/>
              </a:ext>
            </a:extLst>
          </p:cNvPr>
          <p:cNvSpPr txBox="1"/>
          <p:nvPr/>
        </p:nvSpPr>
        <p:spPr>
          <a:xfrm>
            <a:off x="5612" y="5942894"/>
            <a:ext cx="12192000" cy="523220"/>
          </a:xfrm>
          <a:prstGeom prst="rect">
            <a:avLst/>
          </a:prstGeom>
          <a:noFill/>
        </p:spPr>
        <p:txBody>
          <a:bodyPr wrap="square">
            <a:spAutoFit/>
          </a:bodyPr>
          <a:lstStyle/>
          <a:p>
            <a:pPr algn="ctr"/>
            <a:r>
              <a:rPr lang="en-GB" sz="1400" i="1" dirty="0">
                <a:latin typeface="Comic Sans MS" panose="030F0702030302020204" pitchFamily="66" charset="0"/>
              </a:rPr>
              <a:t>“In the quest for survival, success and </a:t>
            </a:r>
            <a:r>
              <a:rPr lang="en-GB" sz="1400" i="1" dirty="0" err="1">
                <a:latin typeface="Comic Sans MS" panose="030F0702030302020204" pitchFamily="66" charset="0"/>
              </a:rPr>
              <a:t>fulfillment</a:t>
            </a:r>
            <a:r>
              <a:rPr lang="en-GB" sz="1400" i="1" dirty="0">
                <a:latin typeface="Comic Sans MS" panose="030F0702030302020204" pitchFamily="66" charset="0"/>
              </a:rPr>
              <a:t>, the ecological view offers an invaluable insight. It shows the way for the man who would be the enzyme of the biosphere- its steward, enhancing the creative fit of man-environment, realizing man’s design with nature.” (McHarg, 1969). </a:t>
            </a:r>
          </a:p>
        </p:txBody>
      </p:sp>
    </p:spTree>
    <p:extLst>
      <p:ext uri="{BB962C8B-B14F-4D97-AF65-F5344CB8AC3E}">
        <p14:creationId xmlns:p14="http://schemas.microsoft.com/office/powerpoint/2010/main" val="1130081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Summary</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10691" y="734405"/>
            <a:ext cx="7870453" cy="4708981"/>
          </a:xfrm>
          <a:prstGeom prst="rect">
            <a:avLst/>
          </a:prstGeom>
          <a:noFill/>
        </p:spPr>
        <p:txBody>
          <a:bodyPr wrap="square" rtlCol="0">
            <a:spAutoFit/>
          </a:bodyPr>
          <a:lstStyle/>
          <a:p>
            <a:r>
              <a:rPr lang="en-GB" sz="2000" dirty="0">
                <a:solidFill>
                  <a:srgbClr val="232323"/>
                </a:solidFill>
                <a:latin typeface="Arial" panose="020B0604020202020204" pitchFamily="34" charset="0"/>
              </a:rPr>
              <a:t>GIS was driven from a need to:</a:t>
            </a:r>
          </a:p>
          <a:p>
            <a:pPr marL="342900" indent="-342900">
              <a:buFontTx/>
              <a:buChar char="-"/>
            </a:pPr>
            <a:r>
              <a:rPr lang="en-GB" sz="2000" dirty="0">
                <a:solidFill>
                  <a:srgbClr val="232323"/>
                </a:solidFill>
                <a:latin typeface="Arial" panose="020B0604020202020204" pitchFamily="34" charset="0"/>
              </a:rPr>
              <a:t>Understand the large spatial problems rising from conflict between people and the environment</a:t>
            </a:r>
          </a:p>
          <a:p>
            <a:pPr marL="342900" indent="-342900">
              <a:buFontTx/>
              <a:buChar char="-"/>
            </a:pPr>
            <a:r>
              <a:rPr lang="en-GB" sz="2000" dirty="0">
                <a:solidFill>
                  <a:srgbClr val="232323"/>
                </a:solidFill>
                <a:latin typeface="Arial" panose="020B0604020202020204" pitchFamily="34" charset="0"/>
              </a:rPr>
              <a:t>More information was needed to answer questions and solve problems</a:t>
            </a:r>
          </a:p>
          <a:p>
            <a:pPr marL="342900" indent="-342900">
              <a:buFontTx/>
              <a:buChar char="-"/>
            </a:pPr>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composed of key components:  Hardware, software, methods, people, and data</a:t>
            </a:r>
          </a:p>
          <a:p>
            <a:endParaRPr lang="en-GB" sz="2000" dirty="0">
              <a:solidFill>
                <a:srgbClr val="232323"/>
              </a:solidFill>
              <a:latin typeface="Arial" panose="020B0604020202020204" pitchFamily="34" charset="0"/>
            </a:endParaRPr>
          </a:p>
          <a:p>
            <a:r>
              <a:rPr lang="en-GB" sz="2000" dirty="0">
                <a:solidFill>
                  <a:srgbClr val="232323"/>
                </a:solidFill>
                <a:latin typeface="Arial" panose="020B0604020202020204" pitchFamily="34" charset="0"/>
              </a:rPr>
              <a:t>GIS is ultimately a tool to problem-solve </a:t>
            </a:r>
          </a:p>
          <a:p>
            <a:r>
              <a:rPr lang="en-GB" sz="2000" dirty="0">
                <a:solidFill>
                  <a:srgbClr val="232323"/>
                </a:solidFill>
                <a:latin typeface="Arial" panose="020B0604020202020204" pitchFamily="34" charset="0"/>
              </a:rPr>
              <a:t>spatial information.</a:t>
            </a: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a:p>
            <a:endParaRPr lang="en-GB" sz="2000" dirty="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pic>
        <p:nvPicPr>
          <p:cNvPr id="4" name="Picture 3">
            <a:extLst>
              <a:ext uri="{FF2B5EF4-FFF2-40B4-BE49-F238E27FC236}">
                <a16:creationId xmlns:a16="http://schemas.microsoft.com/office/drawing/2014/main" id="{6620BD5B-8D91-4DEE-089B-22856F6E9B7D}"/>
              </a:ext>
            </a:extLst>
          </p:cNvPr>
          <p:cNvPicPr>
            <a:picLocks noChangeAspect="1"/>
          </p:cNvPicPr>
          <p:nvPr/>
        </p:nvPicPr>
        <p:blipFill>
          <a:blip r:embed="rId4"/>
          <a:stretch>
            <a:fillRect/>
          </a:stretch>
        </p:blipFill>
        <p:spPr>
          <a:xfrm>
            <a:off x="8164390" y="3429000"/>
            <a:ext cx="3901497" cy="2609282"/>
          </a:xfrm>
          <a:prstGeom prst="rect">
            <a:avLst/>
          </a:prstGeom>
        </p:spPr>
      </p:pic>
      <p:sp>
        <p:nvSpPr>
          <p:cNvPr id="9" name="TextBox 8">
            <a:extLst>
              <a:ext uri="{FF2B5EF4-FFF2-40B4-BE49-F238E27FC236}">
                <a16:creationId xmlns:a16="http://schemas.microsoft.com/office/drawing/2014/main" id="{5014C2E5-D448-7049-4ADE-BCA71D5D25CF}"/>
              </a:ext>
            </a:extLst>
          </p:cNvPr>
          <p:cNvSpPr txBox="1"/>
          <p:nvPr/>
        </p:nvSpPr>
        <p:spPr>
          <a:xfrm>
            <a:off x="3442915" y="4643167"/>
            <a:ext cx="4499932" cy="1015663"/>
          </a:xfrm>
          <a:prstGeom prst="rect">
            <a:avLst/>
          </a:prstGeom>
          <a:noFill/>
        </p:spPr>
        <p:txBody>
          <a:bodyPr wrap="square">
            <a:spAutoFit/>
          </a:bodyPr>
          <a:lstStyle/>
          <a:p>
            <a:r>
              <a:rPr lang="en-GB" sz="2000" dirty="0">
                <a:solidFill>
                  <a:srgbClr val="232323"/>
                </a:solidFill>
                <a:latin typeface="Arial" panose="020B0604020202020204" pitchFamily="34" charset="0"/>
              </a:rPr>
              <a:t>While technology has advanced, the principles of </a:t>
            </a:r>
            <a:r>
              <a:rPr lang="en-GB" sz="2000" dirty="0" err="1">
                <a:solidFill>
                  <a:srgbClr val="232323"/>
                </a:solidFill>
                <a:latin typeface="Arial" panose="020B0604020202020204" pitchFamily="34" charset="0"/>
              </a:rPr>
              <a:t>GIScience</a:t>
            </a:r>
            <a:r>
              <a:rPr lang="en-GB" sz="2000" dirty="0">
                <a:solidFill>
                  <a:srgbClr val="232323"/>
                </a:solidFill>
                <a:latin typeface="Arial" panose="020B0604020202020204" pitchFamily="34" charset="0"/>
              </a:rPr>
              <a:t> have stayed the same.</a:t>
            </a:r>
          </a:p>
        </p:txBody>
      </p:sp>
    </p:spTree>
    <p:extLst>
      <p:ext uri="{BB962C8B-B14F-4D97-AF65-F5344CB8AC3E}">
        <p14:creationId xmlns:p14="http://schemas.microsoft.com/office/powerpoint/2010/main" val="428943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5078313"/>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Data Types in GIS</a:t>
            </a:r>
          </a:p>
          <a:p>
            <a:endParaRPr lang="en-GB" sz="2400" dirty="0"/>
          </a:p>
          <a:p>
            <a:r>
              <a:rPr lang="en-GB" sz="2400" dirty="0"/>
              <a:t>Suggested activities: </a:t>
            </a:r>
          </a:p>
          <a:p>
            <a:pPr marL="800100" lvl="1" indent="-342900">
              <a:buFontTx/>
              <a:buChar char="-"/>
            </a:pPr>
            <a:r>
              <a:rPr lang="en-GB" sz="2400" dirty="0"/>
              <a:t>Listen to “The History and Future of GIS” ESRI podcast: </a:t>
            </a:r>
            <a:r>
              <a:rPr lang="en-GB" sz="1600" dirty="0"/>
              <a:t>https://resources.esri.ca/geographical-thinking-podcast/season-2-episode-6-the-history-and-the-future-of-gis</a:t>
            </a:r>
            <a:endParaRPr lang="en-GB" sz="2400" dirty="0"/>
          </a:p>
          <a:p>
            <a:pPr marL="800100" lvl="1" indent="-342900">
              <a:buFontTx/>
              <a:buChar char="-"/>
            </a:pPr>
            <a:r>
              <a:rPr lang="en-GB" sz="2400" dirty="0"/>
              <a:t>Visit ESRI’s ‘What is GIS?’ webpage: </a:t>
            </a:r>
            <a:r>
              <a:rPr lang="en-GB" sz="1600" dirty="0">
                <a:hlinkClick r:id="rId4"/>
              </a:rPr>
              <a:t>What is GIS? - Geographic Information System Mapping Technology | Esri UK</a:t>
            </a:r>
            <a:r>
              <a:rPr lang="en-GB" sz="1600" dirty="0"/>
              <a:t> - https://www.esriuk.com/en-gb/what-is-gis/overview</a:t>
            </a:r>
          </a:p>
          <a:p>
            <a:pPr marL="800100" lvl="1" indent="-342900">
              <a:buFontTx/>
              <a:buChar char="-"/>
            </a:pPr>
            <a:endParaRPr lang="en-GB" sz="2400" dirty="0"/>
          </a:p>
          <a:p>
            <a:r>
              <a:rPr lang="en-GB" sz="2400" dirty="0"/>
              <a:t>Suggested reading:</a:t>
            </a:r>
          </a:p>
          <a:p>
            <a:r>
              <a:rPr lang="en-GB" sz="1600" dirty="0"/>
              <a:t>‘History of GIS’ by in </a:t>
            </a:r>
            <a:r>
              <a:rPr lang="en-GB" sz="1600" b="0" i="0" dirty="0">
                <a:solidFill>
                  <a:srgbClr val="000000"/>
                </a:solidFill>
                <a:effectLst/>
                <a:latin typeface="Times New Roman" panose="02020603050405020304" pitchFamily="18" charset="0"/>
              </a:rPr>
              <a:t>Coppock and Rhind, "Geographical Information Systems: Principles and Applications" by Maguire, Goodchild, and Rhind, 1991 </a:t>
            </a:r>
            <a:r>
              <a:rPr lang="en-GB" sz="1600" dirty="0">
                <a:hlinkClick r:id="rId5"/>
              </a:rPr>
              <a:t>Thx1ARTICLE.pdf (ed.ac.uk)</a:t>
            </a:r>
            <a:r>
              <a:rPr lang="en-GB" sz="1600" dirty="0"/>
              <a:t> </a:t>
            </a:r>
            <a:r>
              <a:rPr lang="en-GB" sz="1200" dirty="0"/>
              <a:t>https://www.geos.ed.ac.uk/~gisteac/ilw/generic_resources/books_and_papers/Thx1ARTICLE.pdf</a:t>
            </a:r>
            <a:endParaRPr lang="en-GB" sz="16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04/10/2023</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32066887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1692771"/>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07/10/2026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2: Origins of GIS</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2465</Words>
  <Application>Microsoft Office PowerPoint</Application>
  <PresentationFormat>Widescreen</PresentationFormat>
  <Paragraphs>295</Paragraphs>
  <Slides>19</Slides>
  <Notes>17</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Avenir Next</vt:lpstr>
      <vt:lpstr>Inter</vt: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2026-10-05T19:53:26Z</dcterms:modified>
</cp:coreProperties>
</file>