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7" r:id="rId2"/>
    <p:sldId id="257" r:id="rId3"/>
    <p:sldId id="259" r:id="rId4"/>
    <p:sldId id="260" r:id="rId5"/>
    <p:sldId id="261" r:id="rId6"/>
    <p:sldId id="262" r:id="rId7"/>
    <p:sldId id="263" r:id="rId8"/>
    <p:sldId id="264"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2634" autoAdjust="0"/>
  </p:normalViewPr>
  <p:slideViewPr>
    <p:cSldViewPr snapToGrid="0">
      <p:cViewPr>
        <p:scale>
          <a:sx n="50" d="100"/>
          <a:sy n="50" d="100"/>
        </p:scale>
        <p:origin x="1410" y="55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A2BF9-CCF9-43CE-BCE0-CD5B23AE2E38}" type="datetimeFigureOut">
              <a:rPr lang="en-GB" smtClean="0"/>
              <a:t>16/10/2019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A9FC67-37BE-48D1-BB49-0F5D912DF234}" type="slidenum">
              <a:rPr lang="en-GB" smtClean="0"/>
              <a:t>‹#›</a:t>
            </a:fld>
            <a:endParaRPr lang="en-GB"/>
          </a:p>
        </p:txBody>
      </p:sp>
    </p:spTree>
    <p:extLst>
      <p:ext uri="{BB962C8B-B14F-4D97-AF65-F5344CB8AC3E}">
        <p14:creationId xmlns:p14="http://schemas.microsoft.com/office/powerpoint/2010/main" val="2501902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6A9FC67-37BE-48D1-BB49-0F5D912DF234}" type="slidenum">
              <a:rPr lang="en-GB" smtClean="0"/>
              <a:t>2</a:t>
            </a:fld>
            <a:endParaRPr lang="en-GB"/>
          </a:p>
        </p:txBody>
      </p:sp>
    </p:spTree>
    <p:extLst>
      <p:ext uri="{BB962C8B-B14F-4D97-AF65-F5344CB8AC3E}">
        <p14:creationId xmlns:p14="http://schemas.microsoft.com/office/powerpoint/2010/main" val="51301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A9FC67-37BE-48D1-BB49-0F5D912DF234}" type="slidenum">
              <a:rPr lang="en-GB" smtClean="0"/>
              <a:t>3</a:t>
            </a:fld>
            <a:endParaRPr lang="en-GB"/>
          </a:p>
        </p:txBody>
      </p:sp>
    </p:spTree>
    <p:extLst>
      <p:ext uri="{BB962C8B-B14F-4D97-AF65-F5344CB8AC3E}">
        <p14:creationId xmlns:p14="http://schemas.microsoft.com/office/powerpoint/2010/main" val="733725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6A9FC67-37BE-48D1-BB49-0F5D912DF234}" type="slidenum">
              <a:rPr lang="en-GB" smtClean="0"/>
              <a:t>4</a:t>
            </a:fld>
            <a:endParaRPr lang="en-GB"/>
          </a:p>
        </p:txBody>
      </p:sp>
    </p:spTree>
    <p:extLst>
      <p:ext uri="{BB962C8B-B14F-4D97-AF65-F5344CB8AC3E}">
        <p14:creationId xmlns:p14="http://schemas.microsoft.com/office/powerpoint/2010/main" val="3500060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A9FC67-37BE-48D1-BB49-0F5D912DF234}" type="slidenum">
              <a:rPr lang="en-GB" smtClean="0"/>
              <a:t>5</a:t>
            </a:fld>
            <a:endParaRPr lang="en-GB"/>
          </a:p>
        </p:txBody>
      </p:sp>
    </p:spTree>
    <p:extLst>
      <p:ext uri="{BB962C8B-B14F-4D97-AF65-F5344CB8AC3E}">
        <p14:creationId xmlns:p14="http://schemas.microsoft.com/office/powerpoint/2010/main" val="3283816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6A9FC67-37BE-48D1-BB49-0F5D912DF234}" type="slidenum">
              <a:rPr lang="en-GB" smtClean="0"/>
              <a:t>6</a:t>
            </a:fld>
            <a:endParaRPr lang="en-GB"/>
          </a:p>
        </p:txBody>
      </p:sp>
    </p:spTree>
    <p:extLst>
      <p:ext uri="{BB962C8B-B14F-4D97-AF65-F5344CB8AC3E}">
        <p14:creationId xmlns:p14="http://schemas.microsoft.com/office/powerpoint/2010/main" val="3016047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A9FC67-37BE-48D1-BB49-0F5D912DF234}" type="slidenum">
              <a:rPr lang="en-GB" smtClean="0"/>
              <a:t>7</a:t>
            </a:fld>
            <a:endParaRPr lang="en-GB"/>
          </a:p>
        </p:txBody>
      </p:sp>
    </p:spTree>
    <p:extLst>
      <p:ext uri="{BB962C8B-B14F-4D97-AF65-F5344CB8AC3E}">
        <p14:creationId xmlns:p14="http://schemas.microsoft.com/office/powerpoint/2010/main" val="3988051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A9FC67-37BE-48D1-BB49-0F5D912DF234}" type="slidenum">
              <a:rPr lang="en-GB" smtClean="0"/>
              <a:t>8</a:t>
            </a:fld>
            <a:endParaRPr lang="en-GB"/>
          </a:p>
        </p:txBody>
      </p:sp>
    </p:spTree>
    <p:extLst>
      <p:ext uri="{BB962C8B-B14F-4D97-AF65-F5344CB8AC3E}">
        <p14:creationId xmlns:p14="http://schemas.microsoft.com/office/powerpoint/2010/main" val="1355986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B09E84C-6AE1-4FDA-B5F2-41471FCDCFCA}" type="datetimeFigureOut">
              <a:rPr lang="en-GB" smtClean="0"/>
              <a:t>16/10/2019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81F231D-630A-4DA4-9AFF-27D8249F939E}"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74771549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9E84C-6AE1-4FDA-B5F2-41471FCDCFC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3811221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B09E84C-6AE1-4FDA-B5F2-41471FCDCFCA}" type="datetimeFigureOut">
              <a:rPr lang="en-GB" smtClean="0"/>
              <a:t>16/10/2019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81F231D-630A-4DA4-9AFF-27D8249F939E}"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81410384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09E84C-6AE1-4FDA-B5F2-41471FCDCFCA}"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3392863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09E84C-6AE1-4FDA-B5F2-41471FCDCFCA}"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2783633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09E84C-6AE1-4FDA-B5F2-41471FCDCFCA}"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2660708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09E84C-6AE1-4FDA-B5F2-41471FCDCFCA}"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617603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B09E84C-6AE1-4FDA-B5F2-41471FCDCFCA}" type="datetimeFigureOut">
              <a:rPr lang="en-GB" smtClean="0"/>
              <a:t>16/10/2019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81F231D-630A-4DA4-9AFF-27D8249F939E}"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1891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B09E84C-6AE1-4FDA-B5F2-41471FCDCFCA}" type="datetimeFigureOut">
              <a:rPr lang="en-GB" smtClean="0"/>
              <a:t>16/10/2019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81F231D-630A-4DA4-9AFF-27D8249F939E}"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86579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9E84C-6AE1-4FDA-B5F2-41471FCDCFC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330199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9E84C-6AE1-4FDA-B5F2-41471FCDCFCA}"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F231D-630A-4DA4-9AFF-27D8249F939E}" type="slidenum">
              <a:rPr lang="en-GB" smtClean="0"/>
              <a:t>‹#›</a:t>
            </a:fld>
            <a:endParaRPr lang="en-GB"/>
          </a:p>
        </p:txBody>
      </p:sp>
    </p:spTree>
    <p:extLst>
      <p:ext uri="{BB962C8B-B14F-4D97-AF65-F5344CB8AC3E}">
        <p14:creationId xmlns:p14="http://schemas.microsoft.com/office/powerpoint/2010/main" val="4055055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B09E84C-6AE1-4FDA-B5F2-41471FCDCFCA}" type="datetimeFigureOut">
              <a:rPr lang="en-GB" smtClean="0"/>
              <a:t>16/10/2019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81F231D-630A-4DA4-9AFF-27D8249F939E}"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283113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google.co.uk/imgres?imgurl=https%3A%2F%2Fbrooksgroup.com%2Fsites%2Fdefault%2Ffiles%2Fsoft_skills.jpg&amp;imgrefurl=https%3A%2F%2Fbrooksgroup.com%2Fsales-training-blog%2Fwhat-are-soft-skills-and-why-should-you-care&amp;docid=tfhlkMvqc_hpeM&amp;tbnid=43b_Ehyx-3_6qM%3A&amp;vet=10ahUKEwiVvejppKHlAhUlRhUIHcWvC_wQMwiMASgSMBI..i&amp;w=700&amp;h=450&amp;bih=784&amp;biw=1646&amp;q=SKILLS&amp;ved=0ahUKEwiVvejppKHlAhUlRhUIHcWvC_wQMwiMASgSMBI&amp;iact=mrc&amp;uact=8"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imgres?imgurl=x-raw-image%3A%2F%2F%2Faa4900eda9bcee96cbef1120ea57454a1a21c7839e094672de9d95a41e3bc6c6&amp;imgrefurl=http%3A%2F%2Fcei.ust.hk%2Ffiles%2Fpublic%2Fsimplypsychology_kolb_learning_styles.pdf&amp;docid=QSUaJPbv1h968M&amp;tbnid=lu68qe0ASaqP7M%3A&amp;vet=10ahUKEwi3v9T6_aDlAhWkoXEKHRnQB2YQMwhrKAUwBQ..i&amp;w=402&amp;h=308&amp;bih=780&amp;biw=1637&amp;q=kolb%20reflective%20cycle&amp;ved=0ahUKEwi3v9T6_aDlAhWkoXEKHRnQB2YQMwhrKAUwBQ&amp;iact=mrc&amp;uact=8"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jp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uk/imgres?imgurl=https%3A%2F%2Fwww.american.edu%2Fcareercenter%2Fimages%2Fskills-header-no-text.jpg&amp;imgrefurl=https%3A%2F%2Fwww.american.edu%2Fcareercenter%2Fskills.cfm&amp;docid=67MkwqCZqETGrM&amp;tbnid=TiHoY6iK1MLbCM%3A&amp;vet=10ahUKEwiM9PHb4p7lAhVuRxUIHaulAYcQMwiCASgIMAg..i&amp;w=5458&amp;h=1667&amp;bih=780&amp;biw=1637&amp;q=skills&amp;ved=0ahUKEwiM9PHb4p7lAhVuRxUIHaulAYcQMwiCASgIMAg&amp;iact=mrc&amp;uact=8"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uk/imgres?imgurl=http%3A%2F%2Fwww.sec-ed.co.uk%2Farticle-images%2F153238%2FPlan2-AS.jpg%3Fwidth%3D400%26height%3D267%26scale%3Dcanvas&amp;imgrefurl=http%3A%2F%2Fwww.sec-ed.co.uk%2Fbest-practice%2Flearning-to-be-adaptable%2F&amp;docid=aCo3lyoGJaZRHM&amp;tbnid=yb0OCGKOX8v78M%3A&amp;vet=10ahUKEwiB-8uZ_p7lAhVOBWMBHbZLA3EQMwhjKAAwAA..i&amp;w=400&amp;h=267&amp;bih=780&amp;biw=1637&amp;q=adaptable&amp;ved=0ahUKEwiB-8uZ_p7lAhVOBWMBHbZLA3EQMwhjKAAwAA&amp;iact=mrc&amp;uact=8"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www.google.co.uk/imgres?imgurl=https%3A%2F%2Fus.123rf.com%2F450wm%2Fzhigulina%2Fzhigulina1805%2Fzhigulina180500160%2F102559184-stock-vector-chameleon-colorful-icon-icon-for-business-vector-illustration-on-a-white-background-.jpg%3Fver%3D6&amp;imgrefurl=https%3A%2F%2Fwww.123rf.com%2Fclipart-vector%2Fadaptable.html&amp;docid=s5I-HJY0-M3idM&amp;tbnid=FQyDzvsN4UCNjM%3A&amp;vet=10ahUKEwiSt9HboKHlAhXnQRUIHeSWDM8QMwhrKAgwCA..i&amp;w=450&amp;h=450&amp;bih=784&amp;biw=1646&amp;q=adaptable&amp;ved=0ahUKEwiSt9HboKHlAhXnQRUIHeSWDM8QMwhrKAgwCA&amp;iact=mrc&amp;uact=8"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imgres?imgurl=https%3A%2F%2Fwww.enjoyitaly.org%2Fwp-content%2Fuploads%2F2017%2F10%2FPBL-1440x884.jpg&amp;imgrefurl=https%3A%2F%2Fwww.enjoyitaly.org%2Fcourses%2Fproject-and-competence-based-learning%2F&amp;docid=gg11bMJWDls6bM&amp;tbnid=_GizZq0pSTGqFM%3A&amp;vet=10ahUKEwibnY3c_p7lAhXBDGMBHT_KDyMQMwiDASgJMAk..i&amp;w=1440&amp;h=884&amp;bih=780&amp;biw=1637&amp;q=learning&amp;ved=0ahUKEwibnY3c_p7lAhXBDGMBHT_KDyMQMwiDASgJMAk&amp;iact=mrc&amp;uact=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80/87567555.1987.9925469"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dx.doi.org/10.1017/jgc.2012.8"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C9FF-B882-4078-BADF-4D8E7DD13B18}"/>
              </a:ext>
            </a:extLst>
          </p:cNvPr>
          <p:cNvSpPr>
            <a:spLocks noGrp="1"/>
          </p:cNvSpPr>
          <p:nvPr>
            <p:ph type="title"/>
          </p:nvPr>
        </p:nvSpPr>
        <p:spPr>
          <a:xfrm>
            <a:off x="-2000250" y="3690712"/>
            <a:ext cx="10572750" cy="2157638"/>
          </a:xfrm>
        </p:spPr>
        <p:txBody>
          <a:bodyPr>
            <a:normAutofit/>
          </a:bodyPr>
          <a:lstStyle/>
          <a:p>
            <a:pPr algn="ctr"/>
            <a:r>
              <a:rPr lang="en-GB" dirty="0">
                <a:latin typeface="Arial Nova" panose="020B0504020202020204" pitchFamily="34" charset="0"/>
              </a:rPr>
              <a:t>Presentation by </a:t>
            </a:r>
            <a:br>
              <a:rPr lang="en-GB" dirty="0">
                <a:latin typeface="Arial Nova" panose="020B0504020202020204" pitchFamily="34" charset="0"/>
              </a:rPr>
            </a:br>
            <a:r>
              <a:rPr lang="en-GB" dirty="0">
                <a:latin typeface="Arial Nova" panose="020B0504020202020204" pitchFamily="34" charset="0"/>
              </a:rPr>
              <a:t>Mali Jones </a:t>
            </a:r>
            <a:br>
              <a:rPr lang="en-GB" dirty="0">
                <a:latin typeface="Arial Nova" panose="020B0504020202020204" pitchFamily="34" charset="0"/>
              </a:rPr>
            </a:br>
            <a:r>
              <a:rPr lang="en-GB" sz="2700" dirty="0">
                <a:latin typeface="Arial Nova" panose="020B0504020202020204" pitchFamily="34" charset="0"/>
              </a:rPr>
              <a:t>1700659</a:t>
            </a:r>
            <a:endParaRPr lang="en-GB" dirty="0">
              <a:latin typeface="Arial Nova" panose="020B0504020202020204" pitchFamily="34" charset="0"/>
            </a:endParaRPr>
          </a:p>
        </p:txBody>
      </p:sp>
      <p:pic>
        <p:nvPicPr>
          <p:cNvPr id="3077" name="Picture 5" descr="Image result for SKILLS">
            <a:hlinkClick r:id="rId2"/>
            <a:extLst>
              <a:ext uri="{FF2B5EF4-FFF2-40B4-BE49-F238E27FC236}">
                <a16:creationId xmlns:a16="http://schemas.microsoft.com/office/drawing/2014/main" id="{33A19373-1003-4AC6-92EB-8F11CA4B1D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0249" y="2903481"/>
            <a:ext cx="5805489" cy="373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6610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F063-6B38-4BFB-AF90-250555B528F3}"/>
              </a:ext>
            </a:extLst>
          </p:cNvPr>
          <p:cNvSpPr>
            <a:spLocks noGrp="1"/>
          </p:cNvSpPr>
          <p:nvPr>
            <p:ph type="title"/>
          </p:nvPr>
        </p:nvSpPr>
        <p:spPr>
          <a:xfrm>
            <a:off x="-825015" y="970084"/>
            <a:ext cx="9601200" cy="1485900"/>
          </a:xfrm>
        </p:spPr>
        <p:txBody>
          <a:bodyPr/>
          <a:lstStyle/>
          <a:p>
            <a:pPr algn="ctr"/>
            <a:r>
              <a:rPr lang="en-GB" b="1" u="sng" dirty="0"/>
              <a:t>Job description</a:t>
            </a:r>
          </a:p>
        </p:txBody>
      </p:sp>
      <p:sp>
        <p:nvSpPr>
          <p:cNvPr id="3" name="Content Placeholder 2">
            <a:extLst>
              <a:ext uri="{FF2B5EF4-FFF2-40B4-BE49-F238E27FC236}">
                <a16:creationId xmlns:a16="http://schemas.microsoft.com/office/drawing/2014/main" id="{286A410E-EA34-4C34-AECD-C77AA188EB14}"/>
              </a:ext>
            </a:extLst>
          </p:cNvPr>
          <p:cNvSpPr>
            <a:spLocks noGrp="1"/>
          </p:cNvSpPr>
          <p:nvPr>
            <p:ph idx="1"/>
          </p:nvPr>
        </p:nvSpPr>
        <p:spPr>
          <a:xfrm>
            <a:off x="952501" y="1883117"/>
            <a:ext cx="6046168" cy="3565183"/>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1600" dirty="0">
                <a:latin typeface="Calibri" panose="020F0502020204030204" pitchFamily="34" charset="0"/>
                <a:cs typeface="Calibri" panose="020F0502020204030204" pitchFamily="34" charset="0"/>
              </a:rPr>
              <a:t>Specialist school teacher with QTS or a primary specialist required </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for a full time, permanent position within an EBD School in Cardiff- </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Greenhill Special School. </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The school requires a motivated, compassionate and highly </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organised teacher able to deliver syllabus or an appropriate curriculum</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 for pupils working below their chronological ages.</a:t>
            </a:r>
          </a:p>
          <a:p>
            <a:pPr marL="0" indent="0">
              <a:buNone/>
            </a:pPr>
            <a:r>
              <a:rPr lang="en-GB" sz="1600" dirty="0">
                <a:latin typeface="Calibri" panose="020F0502020204030204" pitchFamily="34" charset="0"/>
                <a:cs typeface="Calibri" panose="020F0502020204030204" pitchFamily="34" charset="0"/>
              </a:rPr>
              <a:t>A knowledge of EBD, SEN would be an advantage. QTS is required.</a:t>
            </a:r>
          </a:p>
          <a:p>
            <a:pPr marL="0" indent="0">
              <a:buNone/>
            </a:pPr>
            <a:r>
              <a:rPr lang="en-GB" sz="1600" dirty="0">
                <a:latin typeface="Calibri" panose="020F0502020204030204" pitchFamily="34" charset="0"/>
                <a:cs typeface="Calibri" panose="020F0502020204030204" pitchFamily="34" charset="0"/>
              </a:rPr>
              <a:t>Candidates must be able to demonstrate class management </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and an understanding of this type specialist provision context.</a:t>
            </a:r>
          </a:p>
          <a:p>
            <a:pPr marL="0" indent="0">
              <a:buNone/>
            </a:pPr>
            <a:r>
              <a:rPr lang="en-GB" sz="1600" dirty="0">
                <a:latin typeface="Calibri" panose="020F0502020204030204" pitchFamily="34" charset="0"/>
                <a:cs typeface="Calibri" panose="020F0502020204030204" pitchFamily="34" charset="0"/>
              </a:rPr>
              <a:t>Main scale pay and SEN points as befits working within this challenging </a:t>
            </a:r>
            <a:br>
              <a:rPr lang="en-GB" sz="1600" dirty="0">
                <a:latin typeface="Calibri" panose="020F0502020204030204" pitchFamily="34" charset="0"/>
                <a:cs typeface="Calibri" panose="020F0502020204030204" pitchFamily="34" charset="0"/>
              </a:rPr>
            </a:br>
            <a:r>
              <a:rPr lang="en-GB" sz="1600" dirty="0">
                <a:latin typeface="Calibri" panose="020F0502020204030204" pitchFamily="34" charset="0"/>
                <a:cs typeface="Calibri" panose="020F0502020204030204" pitchFamily="34" charset="0"/>
              </a:rPr>
              <a:t>but highly rewarding environment.</a:t>
            </a:r>
          </a:p>
        </p:txBody>
      </p:sp>
      <p:sp>
        <p:nvSpPr>
          <p:cNvPr id="7" name="TextBox 6">
            <a:extLst>
              <a:ext uri="{FF2B5EF4-FFF2-40B4-BE49-F238E27FC236}">
                <a16:creationId xmlns:a16="http://schemas.microsoft.com/office/drawing/2014/main" id="{B342C25F-F026-4CDB-A74D-337FAE5D0E65}"/>
              </a:ext>
            </a:extLst>
          </p:cNvPr>
          <p:cNvSpPr txBox="1"/>
          <p:nvPr/>
        </p:nvSpPr>
        <p:spPr>
          <a:xfrm>
            <a:off x="264332" y="5983166"/>
            <a:ext cx="11663335" cy="646331"/>
          </a:xfrm>
          <a:prstGeom prst="rect">
            <a:avLst/>
          </a:prstGeom>
          <a:noFill/>
        </p:spPr>
        <p:txBody>
          <a:bodyPr wrap="square" rtlCol="0">
            <a:spAutoFit/>
          </a:bodyPr>
          <a:lstStyle/>
          <a:p>
            <a:pPr algn="ctr"/>
            <a:r>
              <a:rPr lang="en-GB" dirty="0"/>
              <a:t>“Learning is the process whereby knowledge is created through the transformation of experience”  </a:t>
            </a:r>
          </a:p>
          <a:p>
            <a:pPr algn="ctr"/>
            <a:r>
              <a:rPr lang="en-GB" dirty="0"/>
              <a:t>(Kolb, 1984)</a:t>
            </a:r>
          </a:p>
        </p:txBody>
      </p:sp>
      <p:pic>
        <p:nvPicPr>
          <p:cNvPr id="8" name="Picture 3" descr="Image result for kolb reflective cycle">
            <a:hlinkClick r:id="rId3"/>
            <a:extLst>
              <a:ext uri="{FF2B5EF4-FFF2-40B4-BE49-F238E27FC236}">
                <a16:creationId xmlns:a16="http://schemas.microsoft.com/office/drawing/2014/main" id="{30B0F8AA-D04D-4D5E-9389-EBCA1167A2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8892" y="1768868"/>
            <a:ext cx="4353612" cy="3320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842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D75BA-E97F-43D7-8C9E-9BB301691270}"/>
              </a:ext>
            </a:extLst>
          </p:cNvPr>
          <p:cNvSpPr>
            <a:spLocks noGrp="1"/>
          </p:cNvSpPr>
          <p:nvPr>
            <p:ph type="title"/>
          </p:nvPr>
        </p:nvSpPr>
        <p:spPr/>
        <p:txBody>
          <a:bodyPr/>
          <a:lstStyle/>
          <a:p>
            <a:r>
              <a:rPr lang="en-GB" dirty="0"/>
              <a:t>Skills </a:t>
            </a:r>
          </a:p>
        </p:txBody>
      </p:sp>
      <p:sp>
        <p:nvSpPr>
          <p:cNvPr id="3" name="Content Placeholder 2">
            <a:extLst>
              <a:ext uri="{FF2B5EF4-FFF2-40B4-BE49-F238E27FC236}">
                <a16:creationId xmlns:a16="http://schemas.microsoft.com/office/drawing/2014/main" id="{3893FE85-90DB-49A2-93B5-04DB973130BD}"/>
              </a:ext>
            </a:extLst>
          </p:cNvPr>
          <p:cNvSpPr>
            <a:spLocks noGrp="1"/>
          </p:cNvSpPr>
          <p:nvPr>
            <p:ph idx="1"/>
          </p:nvPr>
        </p:nvSpPr>
        <p:spPr>
          <a:xfrm>
            <a:off x="990600" y="1428750"/>
            <a:ext cx="16544269" cy="6527354"/>
          </a:xfrm>
        </p:spPr>
        <p:txBody>
          <a:bodyPr>
            <a:normAutofit/>
          </a:bodyPr>
          <a:lstStyle/>
          <a:p>
            <a:pPr marL="0" indent="0">
              <a:buNone/>
            </a:pPr>
            <a:r>
              <a:rPr lang="en-GB" sz="2400" dirty="0">
                <a:latin typeface="Calibri" panose="020F0502020204030204" pitchFamily="34" charset="0"/>
                <a:cs typeface="Calibri" panose="020F0502020204030204" pitchFamily="34" charset="0"/>
              </a:rPr>
              <a:t>How would you apply what you have learned in this module to future employment? </a:t>
            </a:r>
          </a:p>
          <a:p>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Skills developed throughout this module</a:t>
            </a:r>
          </a:p>
          <a:p>
            <a:r>
              <a:rPr lang="en-GB" sz="2400" dirty="0">
                <a:latin typeface="Calibri" panose="020F0502020204030204" pitchFamily="34" charset="0"/>
                <a:cs typeface="Calibri" panose="020F0502020204030204" pitchFamily="34" charset="0"/>
              </a:rPr>
              <a:t>Knowledge </a:t>
            </a:r>
          </a:p>
          <a:p>
            <a:r>
              <a:rPr lang="en-GB" sz="2400" dirty="0">
                <a:latin typeface="Calibri" panose="020F0502020204030204" pitchFamily="34" charset="0"/>
                <a:cs typeface="Calibri" panose="020F0502020204030204" pitchFamily="34" charset="0"/>
              </a:rPr>
              <a:t>Compassion</a:t>
            </a:r>
          </a:p>
          <a:p>
            <a:r>
              <a:rPr lang="en-GB" sz="2400" dirty="0">
                <a:latin typeface="Calibri" panose="020F0502020204030204" pitchFamily="34" charset="0"/>
                <a:cs typeface="Calibri" panose="020F0502020204030204" pitchFamily="34" charset="0"/>
              </a:rPr>
              <a:t> Adaptable </a:t>
            </a:r>
          </a:p>
          <a:p>
            <a:r>
              <a:rPr lang="en-GB" sz="2400" dirty="0">
                <a:latin typeface="Calibri" panose="020F0502020204030204" pitchFamily="34" charset="0"/>
                <a:cs typeface="Calibri" panose="020F0502020204030204" pitchFamily="34" charset="0"/>
              </a:rPr>
              <a:t>Resilience </a:t>
            </a:r>
            <a:br>
              <a:rPr lang="en-GB" sz="2400" dirty="0">
                <a:latin typeface="Calibri" panose="020F0502020204030204" pitchFamily="34" charset="0"/>
                <a:cs typeface="Calibri" panose="020F0502020204030204" pitchFamily="34" charset="0"/>
              </a:rPr>
            </a:br>
            <a:endParaRPr lang="en-GB" sz="24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DCB3B76D-8809-4120-A38A-0F90FBD7F46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rot="19519682">
            <a:off x="2029319" y="182944"/>
            <a:ext cx="2441902" cy="1420290"/>
          </a:xfrm>
          <a:prstGeom prst="rect">
            <a:avLst/>
          </a:prstGeom>
        </p:spPr>
      </p:pic>
      <p:pic>
        <p:nvPicPr>
          <p:cNvPr id="10" name="Picture 9">
            <a:extLst>
              <a:ext uri="{FF2B5EF4-FFF2-40B4-BE49-F238E27FC236}">
                <a16:creationId xmlns:a16="http://schemas.microsoft.com/office/drawing/2014/main" id="{8FA04B2D-357B-4196-BE26-EBAB1E641C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0600" y="5438774"/>
            <a:ext cx="4038600" cy="1514475"/>
          </a:xfrm>
          <a:prstGeom prst="rect">
            <a:avLst/>
          </a:prstGeom>
        </p:spPr>
      </p:pic>
    </p:spTree>
    <p:extLst>
      <p:ext uri="{BB962C8B-B14F-4D97-AF65-F5344CB8AC3E}">
        <p14:creationId xmlns:p14="http://schemas.microsoft.com/office/powerpoint/2010/main" val="285468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CEA9-E336-4197-945E-E2EC4EB1E5F8}"/>
              </a:ext>
            </a:extLst>
          </p:cNvPr>
          <p:cNvSpPr>
            <a:spLocks noGrp="1"/>
          </p:cNvSpPr>
          <p:nvPr>
            <p:ph type="title"/>
          </p:nvPr>
        </p:nvSpPr>
        <p:spPr/>
        <p:txBody>
          <a:bodyPr/>
          <a:lstStyle/>
          <a:p>
            <a:r>
              <a:rPr lang="en-GB" dirty="0"/>
              <a:t>Knowledgeable</a:t>
            </a:r>
          </a:p>
        </p:txBody>
      </p:sp>
      <p:sp>
        <p:nvSpPr>
          <p:cNvPr id="3" name="Content Placeholder 2">
            <a:extLst>
              <a:ext uri="{FF2B5EF4-FFF2-40B4-BE49-F238E27FC236}">
                <a16:creationId xmlns:a16="http://schemas.microsoft.com/office/drawing/2014/main" id="{63E0E6B6-C6B8-4517-ADDB-6572716D1150}"/>
              </a:ext>
            </a:extLst>
          </p:cNvPr>
          <p:cNvSpPr>
            <a:spLocks noGrp="1"/>
          </p:cNvSpPr>
          <p:nvPr>
            <p:ph idx="1"/>
          </p:nvPr>
        </p:nvSpPr>
        <p:spPr>
          <a:xfrm>
            <a:off x="3028950" y="4595335"/>
            <a:ext cx="8934450" cy="1323039"/>
          </a:xfrm>
        </p:spPr>
        <p:txBody>
          <a:bodyPr>
            <a:noAutofit/>
          </a:bodyPr>
          <a:lstStyle/>
          <a:p>
            <a:pPr marL="0" indent="0" algn="ctr">
              <a:buNone/>
            </a:pPr>
            <a:r>
              <a:rPr lang="en-GB" sz="1800" dirty="0">
                <a:latin typeface="Calibri" panose="020F0502020204030204" pitchFamily="34" charset="0"/>
                <a:cs typeface="Calibri" panose="020F0502020204030204" pitchFamily="34" charset="0"/>
              </a:rPr>
              <a:t> Knowledge is not the same as morality, but we need to understand if we are to avoid past mistakes and move in productive directions. An important part of that understanding is knowing who we are and what we can do</a:t>
            </a:r>
          </a:p>
          <a:p>
            <a:pPr marL="0" indent="0" algn="ctr">
              <a:buNone/>
            </a:pPr>
            <a:r>
              <a:rPr lang="en-GB" sz="1800" dirty="0">
                <a:solidFill>
                  <a:schemeClr val="tx1"/>
                </a:solidFill>
                <a:latin typeface="Calibri" panose="020F0502020204030204" pitchFamily="34" charset="0"/>
                <a:cs typeface="Calibri" panose="020F0502020204030204" pitchFamily="34" charset="0"/>
              </a:rPr>
              <a:t>(Howard Gardner 1999: 180-181) </a:t>
            </a:r>
          </a:p>
        </p:txBody>
      </p:sp>
      <p:pic>
        <p:nvPicPr>
          <p:cNvPr id="1027" name="Picture 3" descr="Image result for skills">
            <a:hlinkClick r:id="rId3"/>
            <a:extLst>
              <a:ext uri="{FF2B5EF4-FFF2-40B4-BE49-F238E27FC236}">
                <a16:creationId xmlns:a16="http://schemas.microsoft.com/office/drawing/2014/main" id="{34E11C6A-1D1D-4468-B668-CC2301F8C8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5863" y="5868328"/>
            <a:ext cx="5000624" cy="92627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071E636F-8D84-4B45-ACC9-E8DC16307C07}"/>
              </a:ext>
            </a:extLst>
          </p:cNvPr>
          <p:cNvSpPr txBox="1">
            <a:spLocks/>
          </p:cNvSpPr>
          <p:nvPr/>
        </p:nvSpPr>
        <p:spPr>
          <a:xfrm>
            <a:off x="5438775" y="1389074"/>
            <a:ext cx="6524625" cy="1109370"/>
          </a:xfrm>
          <a:prstGeom prst="rect">
            <a:avLst/>
          </a:prstGeom>
        </p:spPr>
        <p:txBody>
          <a:bodyPr vert="horz" lIns="91440" tIns="45720" rIns="91440" bIns="45720" rtlCol="0">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lgn="ctr">
              <a:buFont typeface="Franklin Gothic Book" panose="020B0503020102020204" pitchFamily="34" charset="0"/>
              <a:buNone/>
            </a:pPr>
            <a:r>
              <a:rPr lang="en-GB" sz="1800" dirty="0">
                <a:latin typeface="Calibri" panose="020F0502020204030204" pitchFamily="34" charset="0"/>
                <a:cs typeface="Calibri" panose="020F0502020204030204" pitchFamily="34" charset="0"/>
              </a:rPr>
              <a:t>Moderate evidence of teacher knowledge having an impact on student outcomes</a:t>
            </a:r>
            <a:br>
              <a:rPr lang="en-GB" sz="1800" dirty="0">
                <a:latin typeface="Calibri" panose="020F0502020204030204" pitchFamily="34" charset="0"/>
                <a:cs typeface="Calibri" panose="020F0502020204030204" pitchFamily="34" charset="0"/>
              </a:rPr>
            </a:br>
            <a:r>
              <a:rPr lang="en-GB" sz="1800" dirty="0">
                <a:latin typeface="Calibri" panose="020F0502020204030204" pitchFamily="34" charset="0"/>
                <a:cs typeface="Calibri" panose="020F0502020204030204" pitchFamily="34" charset="0"/>
              </a:rPr>
              <a:t>(Coe et al., 2014)</a:t>
            </a:r>
          </a:p>
          <a:p>
            <a:pPr marL="0" indent="0">
              <a:buFont typeface="Franklin Gothic Book" panose="020B0503020102020204" pitchFamily="34" charset="0"/>
              <a:buNone/>
            </a:pPr>
            <a:endParaRPr lang="en-GB" dirty="0"/>
          </a:p>
        </p:txBody>
      </p:sp>
      <p:sp>
        <p:nvSpPr>
          <p:cNvPr id="4" name="TextBox 3">
            <a:extLst>
              <a:ext uri="{FF2B5EF4-FFF2-40B4-BE49-F238E27FC236}">
                <a16:creationId xmlns:a16="http://schemas.microsoft.com/office/drawing/2014/main" id="{E6A627FA-3E30-4674-AA68-87DCFDD411D4}"/>
              </a:ext>
            </a:extLst>
          </p:cNvPr>
          <p:cNvSpPr txBox="1"/>
          <p:nvPr/>
        </p:nvSpPr>
        <p:spPr>
          <a:xfrm>
            <a:off x="1104900" y="2254655"/>
            <a:ext cx="6762750" cy="2000548"/>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Knowledge I have developed that I can apply to this role:</a:t>
            </a:r>
          </a:p>
          <a:p>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Knowledge on interpersonal level. </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Knowledge of current issues in education </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Knowledge on ALN reform</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Curriculum reform.</a:t>
            </a:r>
          </a:p>
        </p:txBody>
      </p:sp>
      <p:sp>
        <p:nvSpPr>
          <p:cNvPr id="6" name="Rectangle: Rounded Corners 5">
            <a:extLst>
              <a:ext uri="{FF2B5EF4-FFF2-40B4-BE49-F238E27FC236}">
                <a16:creationId xmlns:a16="http://schemas.microsoft.com/office/drawing/2014/main" id="{61D54606-3482-4976-A38F-F484A964A4B7}"/>
              </a:ext>
            </a:extLst>
          </p:cNvPr>
          <p:cNvSpPr/>
          <p:nvPr/>
        </p:nvSpPr>
        <p:spPr>
          <a:xfrm>
            <a:off x="876300" y="2097455"/>
            <a:ext cx="6324600" cy="2340680"/>
          </a:xfrm>
          <a:prstGeom prst="round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627759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8F437-5FDC-4FFF-963F-01FD7B553148}"/>
              </a:ext>
            </a:extLst>
          </p:cNvPr>
          <p:cNvSpPr>
            <a:spLocks noGrp="1"/>
          </p:cNvSpPr>
          <p:nvPr>
            <p:ph type="title"/>
          </p:nvPr>
        </p:nvSpPr>
        <p:spPr>
          <a:xfrm>
            <a:off x="1295400" y="851647"/>
            <a:ext cx="9601200" cy="1485900"/>
          </a:xfrm>
        </p:spPr>
        <p:txBody>
          <a:bodyPr/>
          <a:lstStyle/>
          <a:p>
            <a:r>
              <a:rPr lang="en-GB" dirty="0"/>
              <a:t>Compassion</a:t>
            </a:r>
          </a:p>
        </p:txBody>
      </p:sp>
      <p:sp>
        <p:nvSpPr>
          <p:cNvPr id="3" name="Content Placeholder 2">
            <a:extLst>
              <a:ext uri="{FF2B5EF4-FFF2-40B4-BE49-F238E27FC236}">
                <a16:creationId xmlns:a16="http://schemas.microsoft.com/office/drawing/2014/main" id="{EE60D388-5602-4502-9F7B-9DD7DBCFB39D}"/>
              </a:ext>
            </a:extLst>
          </p:cNvPr>
          <p:cNvSpPr>
            <a:spLocks noGrp="1"/>
          </p:cNvSpPr>
          <p:nvPr>
            <p:ph idx="1"/>
          </p:nvPr>
        </p:nvSpPr>
        <p:spPr>
          <a:xfrm>
            <a:off x="857251" y="1665194"/>
            <a:ext cx="9601200" cy="4897420"/>
          </a:xfrm>
        </p:spPr>
        <p:txBody>
          <a:bodyPr/>
          <a:lstStyle/>
          <a:p>
            <a:pPr marL="0" indent="0">
              <a:buNone/>
            </a:pPr>
            <a:r>
              <a:rPr lang="en-GB" sz="2400" dirty="0">
                <a:latin typeface="Calibri" panose="020F0502020204030204" pitchFamily="34" charset="0"/>
                <a:cs typeface="Calibri" panose="020F0502020204030204" pitchFamily="34" charset="0"/>
              </a:rPr>
              <a:t>The four purposes are that all children and young people will be:</a:t>
            </a:r>
          </a:p>
          <a:p>
            <a:r>
              <a:rPr lang="en-GB" sz="2400" b="1" dirty="0">
                <a:latin typeface="Calibri" panose="020F0502020204030204" pitchFamily="34" charset="0"/>
                <a:cs typeface="Calibri" panose="020F0502020204030204" pitchFamily="34" charset="0"/>
              </a:rPr>
              <a:t>Ambitious, capable learners</a:t>
            </a:r>
            <a:r>
              <a:rPr lang="en-GB" sz="2400" dirty="0">
                <a:latin typeface="Calibri" panose="020F0502020204030204" pitchFamily="34" charset="0"/>
                <a:cs typeface="Calibri" panose="020F0502020204030204" pitchFamily="34" charset="0"/>
              </a:rPr>
              <a:t> who are</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 ready to learn throughout their lives.</a:t>
            </a:r>
          </a:p>
          <a:p>
            <a:r>
              <a:rPr lang="en-GB" sz="2400" b="1" dirty="0">
                <a:latin typeface="Calibri" panose="020F0502020204030204" pitchFamily="34" charset="0"/>
                <a:cs typeface="Calibri" panose="020F0502020204030204" pitchFamily="34" charset="0"/>
              </a:rPr>
              <a:t>Enterprising, creative contributors</a:t>
            </a:r>
            <a:r>
              <a:rPr lang="en-GB" sz="2400" dirty="0">
                <a:latin typeface="Calibri" panose="020F0502020204030204" pitchFamily="34" charset="0"/>
                <a:cs typeface="Calibri" panose="020F0502020204030204" pitchFamily="34" charset="0"/>
              </a:rPr>
              <a:t> who are </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ready to play a full part in life and work.</a:t>
            </a:r>
          </a:p>
          <a:p>
            <a:r>
              <a:rPr lang="en-GB" sz="2400" b="1" dirty="0">
                <a:latin typeface="Calibri" panose="020F0502020204030204" pitchFamily="34" charset="0"/>
                <a:cs typeface="Calibri" panose="020F0502020204030204" pitchFamily="34" charset="0"/>
              </a:rPr>
              <a:t>Ethical, informed citizens</a:t>
            </a:r>
            <a:r>
              <a:rPr lang="en-GB" sz="2400" dirty="0">
                <a:latin typeface="Calibri" panose="020F0502020204030204" pitchFamily="34" charset="0"/>
                <a:cs typeface="Calibri" panose="020F0502020204030204" pitchFamily="34" charset="0"/>
              </a:rPr>
              <a:t> who are </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ready to be citizens of Wales and the world.</a:t>
            </a:r>
          </a:p>
          <a:p>
            <a:r>
              <a:rPr lang="en-GB" sz="2400" b="1" dirty="0">
                <a:latin typeface="Calibri" panose="020F0502020204030204" pitchFamily="34" charset="0"/>
                <a:cs typeface="Calibri" panose="020F0502020204030204" pitchFamily="34" charset="0"/>
              </a:rPr>
              <a:t>Healthy, confident individuals</a:t>
            </a:r>
            <a:r>
              <a:rPr lang="en-GB" sz="2400" dirty="0">
                <a:latin typeface="Calibri" panose="020F0502020204030204" pitchFamily="34" charset="0"/>
                <a:cs typeface="Calibri" panose="020F0502020204030204" pitchFamily="34" charset="0"/>
              </a:rPr>
              <a:t> who</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 are ready to lead fulfilling lives as</a:t>
            </a:r>
            <a:br>
              <a:rPr lang="en-GB" sz="2400" dirty="0">
                <a:latin typeface="Calibri" panose="020F0502020204030204" pitchFamily="34" charset="0"/>
                <a:cs typeface="Calibri" panose="020F0502020204030204" pitchFamily="34" charset="0"/>
              </a:rPr>
            </a:br>
            <a:r>
              <a:rPr lang="en-GB" sz="2400" dirty="0">
                <a:latin typeface="Calibri" panose="020F0502020204030204" pitchFamily="34" charset="0"/>
                <a:cs typeface="Calibri" panose="020F0502020204030204" pitchFamily="34" charset="0"/>
              </a:rPr>
              <a:t> valued members of society</a:t>
            </a:r>
          </a:p>
          <a:p>
            <a:pPr marL="0" indent="0">
              <a:buNone/>
            </a:pPr>
            <a:r>
              <a:rPr lang="en-GB" sz="2400" dirty="0">
                <a:latin typeface="Calibri" panose="020F0502020204030204" pitchFamily="34" charset="0"/>
                <a:cs typeface="Calibri" panose="020F0502020204030204" pitchFamily="34" charset="0"/>
              </a:rPr>
              <a:t>(Donaldson, 2015)</a:t>
            </a:r>
          </a:p>
          <a:p>
            <a:pPr marL="0" indent="0">
              <a:buNone/>
            </a:pPr>
            <a:endParaRPr lang="en-GB" dirty="0"/>
          </a:p>
        </p:txBody>
      </p:sp>
      <p:pic>
        <p:nvPicPr>
          <p:cNvPr id="5" name="Picture 4">
            <a:extLst>
              <a:ext uri="{FF2B5EF4-FFF2-40B4-BE49-F238E27FC236}">
                <a16:creationId xmlns:a16="http://schemas.microsoft.com/office/drawing/2014/main" id="{EFBA2E6B-7416-4EB1-B214-BAE5E9C258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46" y="2069324"/>
            <a:ext cx="5100454" cy="3706906"/>
          </a:xfrm>
          <a:prstGeom prst="rect">
            <a:avLst/>
          </a:prstGeom>
        </p:spPr>
      </p:pic>
      <p:sp>
        <p:nvSpPr>
          <p:cNvPr id="4" name="TextBox 3">
            <a:extLst>
              <a:ext uri="{FF2B5EF4-FFF2-40B4-BE49-F238E27FC236}">
                <a16:creationId xmlns:a16="http://schemas.microsoft.com/office/drawing/2014/main" id="{634D65D8-F68E-473D-BA65-FA089181BC30}"/>
              </a:ext>
            </a:extLst>
          </p:cNvPr>
          <p:cNvSpPr txBox="1"/>
          <p:nvPr/>
        </p:nvSpPr>
        <p:spPr>
          <a:xfrm>
            <a:off x="8759952" y="6181344"/>
            <a:ext cx="2706624" cy="381270"/>
          </a:xfrm>
          <a:prstGeom prst="rect">
            <a:avLst/>
          </a:prstGeom>
          <a:noFill/>
        </p:spPr>
        <p:txBody>
          <a:bodyPr wrap="square" rtlCol="0">
            <a:spAutoFit/>
          </a:bodyPr>
          <a:lstStyle/>
          <a:p>
            <a:r>
              <a:rPr lang="en-GB" dirty="0"/>
              <a:t>(Maslow, 1943)</a:t>
            </a:r>
          </a:p>
        </p:txBody>
      </p:sp>
    </p:spTree>
    <p:extLst>
      <p:ext uri="{BB962C8B-B14F-4D97-AF65-F5344CB8AC3E}">
        <p14:creationId xmlns:p14="http://schemas.microsoft.com/office/powerpoint/2010/main" val="1080405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DB8DA-F3E1-4B4D-9139-43B1112C806C}"/>
              </a:ext>
            </a:extLst>
          </p:cNvPr>
          <p:cNvSpPr>
            <a:spLocks noGrp="1"/>
          </p:cNvSpPr>
          <p:nvPr>
            <p:ph type="title"/>
          </p:nvPr>
        </p:nvSpPr>
        <p:spPr>
          <a:xfrm>
            <a:off x="838200" y="0"/>
            <a:ext cx="10515600" cy="1325563"/>
          </a:xfrm>
        </p:spPr>
        <p:txBody>
          <a:bodyPr/>
          <a:lstStyle/>
          <a:p>
            <a:br>
              <a:rPr lang="en-GB" dirty="0"/>
            </a:br>
            <a:r>
              <a:rPr lang="en-GB" dirty="0"/>
              <a:t>Adaptable</a:t>
            </a:r>
          </a:p>
        </p:txBody>
      </p:sp>
      <p:sp>
        <p:nvSpPr>
          <p:cNvPr id="3" name="Content Placeholder 2">
            <a:extLst>
              <a:ext uri="{FF2B5EF4-FFF2-40B4-BE49-F238E27FC236}">
                <a16:creationId xmlns:a16="http://schemas.microsoft.com/office/drawing/2014/main" id="{386C4455-343D-40E9-A816-FFB68433F8FB}"/>
              </a:ext>
            </a:extLst>
          </p:cNvPr>
          <p:cNvSpPr>
            <a:spLocks noGrp="1"/>
          </p:cNvSpPr>
          <p:nvPr>
            <p:ph idx="1"/>
          </p:nvPr>
        </p:nvSpPr>
        <p:spPr>
          <a:xfrm>
            <a:off x="133350" y="5202745"/>
            <a:ext cx="8496300" cy="739503"/>
          </a:xfrm>
        </p:spPr>
        <p:txBody>
          <a:bodyPr>
            <a:noAutofit/>
          </a:bodyPr>
          <a:lstStyle/>
          <a:p>
            <a:pPr marL="0" indent="0" algn="ctr">
              <a:buNone/>
            </a:pPr>
            <a:r>
              <a:rPr lang="en-GB" dirty="0">
                <a:solidFill>
                  <a:schemeClr val="tx1"/>
                </a:solidFill>
                <a:latin typeface="Calibri" panose="020F0502020204030204" pitchFamily="34" charset="0"/>
                <a:cs typeface="Calibri" panose="020F0502020204030204" pitchFamily="34" charset="0"/>
              </a:rPr>
              <a:t>The job descriptions states that this school environment </a:t>
            </a:r>
          </a:p>
          <a:p>
            <a:pPr marL="0" indent="0" algn="ctr">
              <a:buNone/>
            </a:pPr>
            <a:r>
              <a:rPr lang="en-GB" dirty="0">
                <a:solidFill>
                  <a:schemeClr val="tx1"/>
                </a:solidFill>
                <a:latin typeface="Calibri" panose="020F0502020204030204" pitchFamily="34" charset="0"/>
                <a:cs typeface="Calibri" panose="020F0502020204030204" pitchFamily="34" charset="0"/>
              </a:rPr>
              <a:t>is ‘challenging’  there for being adaptable would apply here.</a:t>
            </a:r>
            <a:endParaRPr lang="en-GB" dirty="0">
              <a:latin typeface="Calibri" panose="020F0502020204030204" pitchFamily="34" charset="0"/>
              <a:cs typeface="Calibri" panose="020F0502020204030204" pitchFamily="34" charset="0"/>
            </a:endParaRPr>
          </a:p>
        </p:txBody>
      </p:sp>
      <p:pic>
        <p:nvPicPr>
          <p:cNvPr id="3075" name="Picture 3" descr="Image result for adaptable">
            <a:hlinkClick r:id="rId3"/>
            <a:extLst>
              <a:ext uri="{FF2B5EF4-FFF2-40B4-BE49-F238E27FC236}">
                <a16:creationId xmlns:a16="http://schemas.microsoft.com/office/drawing/2014/main" id="{8C6AAA13-FD10-4EA3-B37D-11A9C146F6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96694" y="662781"/>
            <a:ext cx="3657106" cy="24336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0DFF4B8-9F7D-42A4-B736-A635826C9CA2}"/>
              </a:ext>
            </a:extLst>
          </p:cNvPr>
          <p:cNvSpPr/>
          <p:nvPr/>
        </p:nvSpPr>
        <p:spPr>
          <a:xfrm>
            <a:off x="4094988" y="3737144"/>
            <a:ext cx="7735824" cy="677108"/>
          </a:xfrm>
          <a:prstGeom prst="rect">
            <a:avLst/>
          </a:prstGeom>
        </p:spPr>
        <p:txBody>
          <a:bodyPr wrap="square">
            <a:spAutoFit/>
          </a:bodyPr>
          <a:lstStyle/>
          <a:p>
            <a:pPr algn="ctr"/>
            <a:r>
              <a:rPr lang="en-GB" dirty="0">
                <a:latin typeface="Calibri" panose="020F0502020204030204" pitchFamily="34" charset="0"/>
                <a:cs typeface="Calibri" panose="020F0502020204030204" pitchFamily="34" charset="0"/>
              </a:rPr>
              <a:t>Around 23 per cent of all learners at maintained schools in Wales have SEN</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(Welsh </a:t>
            </a:r>
            <a:r>
              <a:rPr lang="en-GB" sz="2000" dirty="0">
                <a:latin typeface="Calibri" panose="020F0502020204030204" pitchFamily="34" charset="0"/>
                <a:cs typeface="Calibri" panose="020F0502020204030204" pitchFamily="34" charset="0"/>
              </a:rPr>
              <a:t>Government</a:t>
            </a:r>
            <a:r>
              <a:rPr lang="en-GB" dirty="0">
                <a:latin typeface="Calibri" panose="020F0502020204030204" pitchFamily="34" charset="0"/>
                <a:cs typeface="Calibri" panose="020F0502020204030204" pitchFamily="34" charset="0"/>
              </a:rPr>
              <a:t>, 2018)</a:t>
            </a:r>
          </a:p>
        </p:txBody>
      </p:sp>
      <p:sp>
        <p:nvSpPr>
          <p:cNvPr id="6" name="Rectangle 5">
            <a:extLst>
              <a:ext uri="{FF2B5EF4-FFF2-40B4-BE49-F238E27FC236}">
                <a16:creationId xmlns:a16="http://schemas.microsoft.com/office/drawing/2014/main" id="{7E1A03C3-AB04-4327-A399-FF98B95DDE6C}"/>
              </a:ext>
            </a:extLst>
          </p:cNvPr>
          <p:cNvSpPr/>
          <p:nvPr/>
        </p:nvSpPr>
        <p:spPr>
          <a:xfrm>
            <a:off x="742188" y="1199307"/>
            <a:ext cx="6667500" cy="2062103"/>
          </a:xfrm>
          <a:prstGeom prst="rect">
            <a:avLst/>
          </a:prstGeom>
        </p:spPr>
        <p:txBody>
          <a:bodyPr wrap="square">
            <a:spAutoFit/>
          </a:bodyPr>
          <a:lstStyle/>
          <a:p>
            <a:endParaRPr lang="en-GB" dirty="0">
              <a:solidFill>
                <a:srgbClr val="000000"/>
              </a:solidFill>
              <a:latin typeface="ff2"/>
            </a:endParaRPr>
          </a:p>
          <a:p>
            <a:pPr algn="ctr"/>
            <a:r>
              <a:rPr lang="en-GB" dirty="0">
                <a:solidFill>
                  <a:srgbClr val="000000"/>
                </a:solidFill>
                <a:latin typeface="Calibri" panose="020F0502020204030204" pitchFamily="34" charset="0"/>
                <a:cs typeface="Calibri" panose="020F0502020204030204" pitchFamily="34" charset="0"/>
              </a:rPr>
              <a:t>Being adaptable is explained to be </a:t>
            </a:r>
            <a:br>
              <a:rPr lang="en-GB" dirty="0">
                <a:solidFill>
                  <a:srgbClr val="000000"/>
                </a:solidFill>
                <a:latin typeface="Calibri" panose="020F0502020204030204" pitchFamily="34" charset="0"/>
                <a:cs typeface="Calibri" panose="020F0502020204030204" pitchFamily="34" charset="0"/>
              </a:rPr>
            </a:br>
            <a:br>
              <a:rPr lang="en-GB" dirty="0">
                <a:solidFill>
                  <a:srgbClr val="000000"/>
                </a:solidFill>
                <a:latin typeface="Calibri" panose="020F0502020204030204" pitchFamily="34" charset="0"/>
                <a:cs typeface="Calibri" panose="020F0502020204030204" pitchFamily="34" charset="0"/>
              </a:rPr>
            </a:br>
            <a:r>
              <a:rPr lang="en-GB" dirty="0">
                <a:solidFill>
                  <a:srgbClr val="000000"/>
                </a:solidFill>
                <a:latin typeface="Calibri" panose="020F0502020204030204" pitchFamily="34" charset="0"/>
                <a:cs typeface="Calibri" panose="020F0502020204030204" pitchFamily="34" charset="0"/>
              </a:rPr>
              <a:t>“constructively regulate </a:t>
            </a:r>
            <a:r>
              <a:rPr lang="en-GB" sz="2000" dirty="0">
                <a:solidFill>
                  <a:srgbClr val="000000"/>
                </a:solidFill>
                <a:latin typeface="Calibri" panose="020F0502020204030204" pitchFamily="34" charset="0"/>
                <a:cs typeface="Calibri" panose="020F0502020204030204" pitchFamily="34" charset="0"/>
              </a:rPr>
              <a:t>psycho-behavioural</a:t>
            </a:r>
            <a:r>
              <a:rPr lang="en-GB" dirty="0">
                <a:solidFill>
                  <a:srgbClr val="000000"/>
                </a:solidFill>
                <a:latin typeface="Calibri" panose="020F0502020204030204" pitchFamily="34" charset="0"/>
                <a:cs typeface="Calibri" panose="020F0502020204030204" pitchFamily="34" charset="0"/>
              </a:rPr>
              <a:t> functions in response to new, changing, and/or uncertain circumstances, conditions </a:t>
            </a:r>
          </a:p>
          <a:p>
            <a:pPr algn="ctr"/>
            <a:r>
              <a:rPr lang="en-GB" dirty="0">
                <a:solidFill>
                  <a:srgbClr val="000000"/>
                </a:solidFill>
                <a:latin typeface="Calibri" panose="020F0502020204030204" pitchFamily="34" charset="0"/>
                <a:cs typeface="Calibri" panose="020F0502020204030204" pitchFamily="34" charset="0"/>
              </a:rPr>
              <a:t>and situations”</a:t>
            </a:r>
            <a:br>
              <a:rPr lang="en-GB" dirty="0">
                <a:solidFill>
                  <a:srgbClr val="000000"/>
                </a:solidFill>
                <a:latin typeface="Calibri" panose="020F0502020204030204" pitchFamily="34" charset="0"/>
                <a:cs typeface="Calibri" panose="020F0502020204030204" pitchFamily="34" charset="0"/>
              </a:rPr>
            </a:br>
            <a:r>
              <a:rPr lang="en-GB" dirty="0">
                <a:solidFill>
                  <a:srgbClr val="000000"/>
                </a:solidFill>
                <a:latin typeface="Calibri" panose="020F0502020204030204" pitchFamily="34" charset="0"/>
                <a:cs typeface="Calibri" panose="020F0502020204030204" pitchFamily="34" charset="0"/>
              </a:rPr>
              <a:t>(Martin et al. 2012)</a:t>
            </a:r>
            <a:endParaRPr lang="en-GB" b="0" i="0" u="none" strike="noStrike" dirty="0">
              <a:solidFill>
                <a:srgbClr val="000000"/>
              </a:solidFill>
              <a:effectLst/>
              <a:latin typeface="Calibri" panose="020F0502020204030204" pitchFamily="34" charset="0"/>
              <a:cs typeface="Calibri" panose="020F0502020204030204" pitchFamily="34" charset="0"/>
            </a:endParaRPr>
          </a:p>
        </p:txBody>
      </p:sp>
      <p:pic>
        <p:nvPicPr>
          <p:cNvPr id="2051" name="Picture 3" descr="Image result for adaptable">
            <a:hlinkClick r:id="rId5"/>
            <a:extLst>
              <a:ext uri="{FF2B5EF4-FFF2-40B4-BE49-F238E27FC236}">
                <a16:creationId xmlns:a16="http://schemas.microsoft.com/office/drawing/2014/main" id="{4ADD7405-DA98-4727-B537-54809A79F84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33488" y="3219022"/>
            <a:ext cx="1738311" cy="1738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728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0B72-CAB6-40BE-BFE2-D49F372644CA}"/>
              </a:ext>
            </a:extLst>
          </p:cNvPr>
          <p:cNvSpPr>
            <a:spLocks noGrp="1"/>
          </p:cNvSpPr>
          <p:nvPr>
            <p:ph type="title"/>
          </p:nvPr>
        </p:nvSpPr>
        <p:spPr/>
        <p:txBody>
          <a:bodyPr/>
          <a:lstStyle/>
          <a:p>
            <a:r>
              <a:rPr lang="en-GB" dirty="0"/>
              <a:t>Resilience </a:t>
            </a:r>
          </a:p>
        </p:txBody>
      </p:sp>
      <p:pic>
        <p:nvPicPr>
          <p:cNvPr id="4099" name="Picture 3" descr="Image result for learning">
            <a:hlinkClick r:id="rId3"/>
            <a:extLst>
              <a:ext uri="{FF2B5EF4-FFF2-40B4-BE49-F238E27FC236}">
                <a16:creationId xmlns:a16="http://schemas.microsoft.com/office/drawing/2014/main" id="{C60F170D-95E8-45BC-A1C5-F7B5057CCCF7}"/>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666750" y="4166205"/>
            <a:ext cx="4317964" cy="264795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D8E33B92-2768-413D-ACF0-D98342DA0652}"/>
              </a:ext>
            </a:extLst>
          </p:cNvPr>
          <p:cNvSpPr>
            <a:spLocks noGrp="1"/>
          </p:cNvSpPr>
          <p:nvPr>
            <p:ph idx="1"/>
          </p:nvPr>
        </p:nvSpPr>
        <p:spPr>
          <a:xfrm>
            <a:off x="1657350" y="1931686"/>
            <a:ext cx="4514850" cy="1257300"/>
          </a:xfrm>
        </p:spPr>
        <p:txBody>
          <a:bodyPr>
            <a:normAutofit/>
          </a:bodyPr>
          <a:lstStyle/>
          <a:p>
            <a:pPr marL="0" indent="0" algn="ctr">
              <a:buNone/>
            </a:pPr>
            <a:r>
              <a:rPr lang="en-GB" sz="2400" dirty="0">
                <a:solidFill>
                  <a:srgbClr val="1E1E1E"/>
                </a:solidFill>
                <a:latin typeface="Calibri" panose="020F0502020204030204" pitchFamily="34" charset="0"/>
                <a:cs typeface="Calibri" panose="020F0502020204030204" pitchFamily="34" charset="0"/>
              </a:rPr>
              <a:t>Four out of 10 teachers plan to quit </a:t>
            </a:r>
          </a:p>
          <a:p>
            <a:pPr marL="0" indent="0" algn="ctr">
              <a:buNone/>
            </a:pPr>
            <a:endParaRPr lang="en-GB" sz="24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B80F66E0-EFDA-4904-9CE0-A3594CC6BD1B}"/>
              </a:ext>
            </a:extLst>
          </p:cNvPr>
          <p:cNvSpPr txBox="1"/>
          <p:nvPr/>
        </p:nvSpPr>
        <p:spPr>
          <a:xfrm>
            <a:off x="5581650" y="2948971"/>
            <a:ext cx="5943600" cy="1569660"/>
          </a:xfrm>
          <a:prstGeom prst="rect">
            <a:avLst/>
          </a:prstGeom>
          <a:noFill/>
        </p:spPr>
        <p:txBody>
          <a:bodyPr wrap="square" rtlCol="0">
            <a:spAutoFit/>
          </a:bodyPr>
          <a:lstStyle/>
          <a:p>
            <a:pPr algn="ctr"/>
            <a:r>
              <a:rPr lang="en-GB" sz="2400" dirty="0">
                <a:latin typeface="Calibri" panose="020F0502020204030204" pitchFamily="34" charset="0"/>
                <a:cs typeface="Calibri" panose="020F0502020204030204" pitchFamily="34" charset="0"/>
              </a:rPr>
              <a:t>26% of those who had been in the job between two and five years said that they plan to quit the classroom altogether in five years</a:t>
            </a:r>
          </a:p>
        </p:txBody>
      </p:sp>
      <p:sp>
        <p:nvSpPr>
          <p:cNvPr id="8" name="Speech Bubble: Oval 7">
            <a:extLst>
              <a:ext uri="{FF2B5EF4-FFF2-40B4-BE49-F238E27FC236}">
                <a16:creationId xmlns:a16="http://schemas.microsoft.com/office/drawing/2014/main" id="{99FF53A9-1A2D-451C-B392-43E775FE7020}"/>
              </a:ext>
            </a:extLst>
          </p:cNvPr>
          <p:cNvSpPr/>
          <p:nvPr/>
        </p:nvSpPr>
        <p:spPr>
          <a:xfrm>
            <a:off x="1733550" y="1367820"/>
            <a:ext cx="4438650" cy="1821166"/>
          </a:xfrm>
          <a:prstGeom prst="wedgeEllipseCallou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Speech Bubble: Oval 8">
            <a:extLst>
              <a:ext uri="{FF2B5EF4-FFF2-40B4-BE49-F238E27FC236}">
                <a16:creationId xmlns:a16="http://schemas.microsoft.com/office/drawing/2014/main" id="{EF8F9A0D-46C0-4024-85EA-2C7B3BE434A6}"/>
              </a:ext>
            </a:extLst>
          </p:cNvPr>
          <p:cNvSpPr/>
          <p:nvPr/>
        </p:nvSpPr>
        <p:spPr>
          <a:xfrm rot="195011">
            <a:off x="5396255" y="2513708"/>
            <a:ext cx="6216454" cy="2299201"/>
          </a:xfrm>
          <a:prstGeom prst="wedgeEllipseCallout">
            <a:avLst>
              <a:gd name="adj1" fmla="val 43406"/>
              <a:gd name="adj2" fmla="val 66745"/>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96C6E1A8-032D-47E7-B8AF-A5120712D56C}"/>
              </a:ext>
            </a:extLst>
          </p:cNvPr>
          <p:cNvSpPr txBox="1"/>
          <p:nvPr/>
        </p:nvSpPr>
        <p:spPr>
          <a:xfrm>
            <a:off x="9779488" y="6236732"/>
            <a:ext cx="2888762" cy="369332"/>
          </a:xfrm>
          <a:prstGeom prst="rect">
            <a:avLst/>
          </a:prstGeom>
          <a:noFill/>
        </p:spPr>
        <p:txBody>
          <a:bodyPr wrap="square" rtlCol="0">
            <a:spAutoFit/>
          </a:bodyPr>
          <a:lstStyle/>
          <a:p>
            <a:r>
              <a:rPr lang="en-GB" dirty="0"/>
              <a:t>(Richardson, 2019)</a:t>
            </a:r>
          </a:p>
        </p:txBody>
      </p:sp>
    </p:spTree>
    <p:extLst>
      <p:ext uri="{BB962C8B-B14F-4D97-AF65-F5344CB8AC3E}">
        <p14:creationId xmlns:p14="http://schemas.microsoft.com/office/powerpoint/2010/main" val="2572549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025C86-0EDA-400F-82CA-869AD709CFBA}"/>
              </a:ext>
            </a:extLst>
          </p:cNvPr>
          <p:cNvSpPr/>
          <p:nvPr/>
        </p:nvSpPr>
        <p:spPr>
          <a:xfrm>
            <a:off x="807720" y="133350"/>
            <a:ext cx="11384280" cy="5816977"/>
          </a:xfrm>
          <a:prstGeom prst="rect">
            <a:avLst/>
          </a:prstGeom>
        </p:spPr>
        <p:txBody>
          <a:bodyPr wrap="square">
            <a:spAutoFit/>
          </a:bodyPr>
          <a:lstStyle/>
          <a:p>
            <a:pPr lvl="0"/>
            <a:r>
              <a:rPr lang="en-GB" sz="2800" u="sng" dirty="0">
                <a:latin typeface="Calibri" panose="020F0502020204030204" pitchFamily="34" charset="0"/>
                <a:ea typeface="Calibri" panose="020F0502020204030204" pitchFamily="34" charset="0"/>
                <a:cs typeface="Calibri" panose="020F0502020204030204" pitchFamily="34" charset="0"/>
              </a:rPr>
              <a:t>References</a:t>
            </a:r>
          </a:p>
          <a:p>
            <a:pPr lvl="0"/>
            <a:endParaRPr lang="en-GB" sz="2400" u="sng" dirty="0">
              <a:latin typeface="Calibri" panose="020F0502020204030204" pitchFamily="34" charset="0"/>
              <a:ea typeface="Calibri" panose="020F0502020204030204" pitchFamily="34" charset="0"/>
              <a:cs typeface="Calibri" panose="020F0502020204030204" pitchFamily="34" charset="0"/>
            </a:endParaRPr>
          </a:p>
          <a:p>
            <a:pPr marL="285750" lvl="0" indent="-285750">
              <a:buFont typeface="Arial" panose="020B0604020202020204" pitchFamily="34" charset="0"/>
              <a:buChar char="•"/>
            </a:pPr>
            <a:r>
              <a:rPr lang="en-GB" sz="2000" dirty="0" err="1"/>
              <a:t>Alrubail</a:t>
            </a:r>
            <a:r>
              <a:rPr lang="en-GB" sz="2000" dirty="0"/>
              <a:t>, R. (2015). The Heart of Teaching: What It Means to Be a Great Teacher. </a:t>
            </a:r>
            <a:r>
              <a:rPr lang="en-GB" sz="2000" i="1" dirty="0"/>
              <a:t>George </a:t>
            </a:r>
            <a:r>
              <a:rPr lang="en-GB" sz="2000" i="1" dirty="0" err="1"/>
              <a:t>Lucus</a:t>
            </a:r>
            <a:r>
              <a:rPr lang="en-GB" sz="2000" i="1" dirty="0"/>
              <a:t> Educational Foundations</a:t>
            </a:r>
            <a:r>
              <a:rPr lang="en-GB" sz="2000" dirty="0"/>
              <a:t>.</a:t>
            </a:r>
          </a:p>
          <a:p>
            <a:pPr marL="285750" lvl="0" indent="-285750">
              <a:buFont typeface="Arial" panose="020B0604020202020204" pitchFamily="34" charset="0"/>
              <a:buChar char="•"/>
            </a:pPr>
            <a:r>
              <a:rPr lang="en-GB" sz="2000" dirty="0"/>
              <a:t>Coe, R., </a:t>
            </a:r>
            <a:r>
              <a:rPr lang="en-GB" sz="2000" dirty="0" err="1"/>
              <a:t>Aloisi</a:t>
            </a:r>
            <a:r>
              <a:rPr lang="en-GB" sz="2000" dirty="0"/>
              <a:t>, C., Higgin, S. and Elliot Major, L. (2014). </a:t>
            </a:r>
            <a:r>
              <a:rPr lang="en-GB" sz="2000" i="1" dirty="0"/>
              <a:t>What makes great teaching?</a:t>
            </a:r>
            <a:r>
              <a:rPr lang="en-GB" sz="2000" dirty="0"/>
              <a:t>. pp.2-50.</a:t>
            </a:r>
          </a:p>
          <a:p>
            <a:pPr marL="285750" lvl="0" indent="-285750">
              <a:buFont typeface="Arial" panose="020B0604020202020204" pitchFamily="34" charset="0"/>
              <a:buChar char="•"/>
            </a:pPr>
            <a:r>
              <a:rPr lang="en-GB" sz="2000" dirty="0"/>
              <a:t>Donaldson, G. (2015). </a:t>
            </a:r>
            <a:r>
              <a:rPr lang="en-GB" sz="2000" i="1" dirty="0"/>
              <a:t>Successful futures. Independent Review of Curriculum and Assessment Arrangements in Wales.</a:t>
            </a:r>
            <a:endParaRPr lang="en-GB" sz="2000" dirty="0"/>
          </a:p>
          <a:p>
            <a:pPr marL="285750" lvl="0" indent="-285750">
              <a:buFont typeface="Arial" panose="020B0604020202020204" pitchFamily="34" charset="0"/>
              <a:buChar char="•"/>
            </a:pPr>
            <a:r>
              <a:rPr lang="en-GB" sz="2000" dirty="0"/>
              <a:t>Gardner, H. (2011). </a:t>
            </a:r>
            <a:r>
              <a:rPr lang="en-GB" sz="2000" i="1" dirty="0"/>
              <a:t>Frames of mind</a:t>
            </a:r>
            <a:r>
              <a:rPr lang="en-GB" sz="2000" dirty="0"/>
              <a:t>. New York, NY: Basic Books.</a:t>
            </a:r>
          </a:p>
          <a:p>
            <a:pPr marL="285750" lvl="0" indent="-285750">
              <a:buFont typeface="Arial" panose="020B0604020202020204" pitchFamily="34" charset="0"/>
              <a:buChar char="•"/>
            </a:pPr>
            <a:r>
              <a:rPr lang="en-GB" sz="2000" dirty="0"/>
              <a:t>Kolb, D. A. (1984). </a:t>
            </a:r>
            <a:r>
              <a:rPr lang="en-GB" sz="2000" i="1" dirty="0"/>
              <a:t>Experiential learning: Experience as the source of learning and development</a:t>
            </a:r>
            <a:r>
              <a:rPr lang="en-GB" sz="2000" dirty="0"/>
              <a:t> (Vol. 1). Englewood Cliffs, NJ: Prentice-Hall</a:t>
            </a:r>
          </a:p>
          <a:p>
            <a:pPr marL="285750" lvl="0" indent="-285750">
              <a:buFont typeface="Arial" panose="020B0604020202020204" pitchFamily="34" charset="0"/>
              <a:buChar char="•"/>
            </a:pPr>
            <a:r>
              <a:rPr lang="en-GB" sz="2000" dirty="0"/>
              <a:t>Manilla D. Svinicki &amp; Nancy M. Dixon (1987) The Kolb Model Modified for Classroom Activities, College Teaching, 35:4, 141-146, DOI: </a:t>
            </a:r>
            <a:r>
              <a:rPr lang="en-GB" sz="2000" u="sng" dirty="0">
                <a:hlinkClick r:id="rId3"/>
              </a:rPr>
              <a:t>10.1080/87567555.1987.9925469</a:t>
            </a:r>
            <a:endParaRPr lang="en-GB" sz="2000" dirty="0"/>
          </a:p>
          <a:p>
            <a:pPr marL="285750" lvl="0" indent="-285750">
              <a:buFont typeface="Arial" panose="020B0604020202020204" pitchFamily="34" charset="0"/>
              <a:buChar char="•"/>
            </a:pPr>
            <a:r>
              <a:rPr lang="en-GB" sz="2000" dirty="0"/>
              <a:t>Martin, A. J., </a:t>
            </a:r>
            <a:r>
              <a:rPr lang="en-GB" sz="2000" dirty="0" err="1"/>
              <a:t>Nejad</a:t>
            </a:r>
            <a:r>
              <a:rPr lang="en-GB" sz="2000" dirty="0"/>
              <a:t>, H. G., Colmar, S., &amp; </a:t>
            </a:r>
            <a:r>
              <a:rPr lang="en-GB" sz="2000" dirty="0" err="1"/>
              <a:t>Liem</a:t>
            </a:r>
            <a:r>
              <a:rPr lang="en-GB" sz="2000" dirty="0"/>
              <a:t>, G. A. D. (2012). Adaptability: Conceptual and </a:t>
            </a:r>
            <a:br>
              <a:rPr lang="en-GB" sz="2000" dirty="0"/>
            </a:br>
            <a:r>
              <a:rPr lang="en-GB" sz="2000" dirty="0"/>
              <a:t>empirical perspectives on responses to change, novelty and uncertainty. Australian </a:t>
            </a:r>
            <a:br>
              <a:rPr lang="en-GB" sz="2000" dirty="0"/>
            </a:br>
            <a:r>
              <a:rPr lang="en-GB" sz="2000" dirty="0"/>
              <a:t>Journal of Guidance and Counselling, 22(1), 58-81. </a:t>
            </a:r>
            <a:r>
              <a:rPr lang="en-GB" sz="2000" dirty="0">
                <a:hlinkClick r:id="rId4"/>
              </a:rPr>
              <a:t>http://dx.doi.org/10.1017/jgc.2012.8</a:t>
            </a:r>
            <a:endParaRPr lang="en-GB" sz="2000" dirty="0"/>
          </a:p>
          <a:p>
            <a:pPr marL="285750" lvl="0" indent="-285750">
              <a:buFont typeface="Arial" panose="020B0604020202020204" pitchFamily="34" charset="0"/>
              <a:buChar char="•"/>
            </a:pPr>
            <a:r>
              <a:rPr lang="en-GB" sz="2000" dirty="0"/>
              <a:t>Maslow, A. H. (1943). </a:t>
            </a:r>
            <a:r>
              <a:rPr lang="en-GB" sz="2000" i="1" dirty="0"/>
              <a:t>A Theory of Human Motivation. Psychological Review</a:t>
            </a:r>
            <a:r>
              <a:rPr lang="en-GB" sz="2000" dirty="0"/>
              <a:t>, 50(4), 37096. </a:t>
            </a:r>
            <a:endParaRPr lang="en-GB" sz="2000" dirty="0">
              <a:latin typeface="Calibri" panose="020F0502020204030204" pitchFamily="34" charset="0"/>
              <a:cs typeface="Calibri" panose="020F0502020204030204" pitchFamily="34" charset="0"/>
            </a:endParaRPr>
          </a:p>
          <a:p>
            <a:pPr marL="285750" lvl="0" indent="-285750">
              <a:buFont typeface="Arial" panose="020B0604020202020204" pitchFamily="34" charset="0"/>
              <a:buChar char="•"/>
            </a:pPr>
            <a:r>
              <a:rPr lang="en-GB" sz="2000" dirty="0"/>
              <a:t>Richardson, H. (2019). </a:t>
            </a:r>
            <a:r>
              <a:rPr lang="en-GB" sz="2000" i="1" dirty="0"/>
              <a:t>I'll quit before my job kills me - teacher</a:t>
            </a:r>
            <a:r>
              <a:rPr lang="en-GB" sz="2000" dirty="0"/>
              <a:t>. [online] BBC News. Available at: https://www.bbc.co.uk/news/education-47936211 [Accessed 16 Oct. 2019]</a:t>
            </a:r>
          </a:p>
        </p:txBody>
      </p:sp>
    </p:spTree>
    <p:extLst>
      <p:ext uri="{BB962C8B-B14F-4D97-AF65-F5344CB8AC3E}">
        <p14:creationId xmlns:p14="http://schemas.microsoft.com/office/powerpoint/2010/main" val="2855655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F5D14D4-565A-4740-A694-DA8BEF0CCE56}"/>
              </a:ext>
            </a:extLst>
          </p:cNvPr>
          <p:cNvSpPr/>
          <p:nvPr/>
        </p:nvSpPr>
        <p:spPr>
          <a:xfrm>
            <a:off x="1114425" y="-619066"/>
            <a:ext cx="9963150" cy="7940635"/>
          </a:xfrm>
          <a:prstGeom prst="rect">
            <a:avLst/>
          </a:prstGeom>
        </p:spPr>
        <p:txBody>
          <a:bodyPr wrap="square">
            <a:spAutoFit/>
          </a:bodyPr>
          <a:lstStyle/>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err="1"/>
              <a:t>Szűcs</a:t>
            </a:r>
            <a:r>
              <a:rPr lang="en-GB" sz="2000" dirty="0"/>
              <a:t> Ida, Z. (2017). What Makes a Good Teacher?. </a:t>
            </a:r>
            <a:r>
              <a:rPr lang="en-GB" sz="2000" i="1" dirty="0"/>
              <a:t>Universal Journal of Educational Research</a:t>
            </a:r>
            <a:r>
              <a:rPr lang="en-GB" sz="2000" dirty="0"/>
              <a:t>, 5(1), pp.141-147.</a:t>
            </a:r>
          </a:p>
          <a:p>
            <a:endParaRPr lang="en-GB" sz="2000" i="1" dirty="0"/>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Timperley, H., Wilson, A., </a:t>
            </a:r>
            <a:r>
              <a:rPr lang="en-GB" sz="2000" dirty="0" err="1">
                <a:latin typeface="Calibri" panose="020F0502020204030204" pitchFamily="34" charset="0"/>
                <a:cs typeface="Calibri" panose="020F0502020204030204" pitchFamily="34" charset="0"/>
              </a:rPr>
              <a:t>Barrar</a:t>
            </a:r>
            <a:r>
              <a:rPr lang="en-GB" sz="2000" dirty="0">
                <a:latin typeface="Calibri" panose="020F0502020204030204" pitchFamily="34" charset="0"/>
                <a:cs typeface="Calibri" panose="020F0502020204030204" pitchFamily="34" charset="0"/>
              </a:rPr>
              <a:t>, H. &amp; Fung, I. (2007) Teacher professional learning and development: Best evidence synthesis iteration. Wellington, New Zealand: Ministry of Education. http://www.educationcounts.govt.nz/publications/series/2515/15341 </a:t>
            </a:r>
            <a:br>
              <a:rPr lang="en-GB" sz="2400" dirty="0"/>
            </a:br>
            <a:endParaRPr lang="en-GB" sz="20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000" dirty="0">
                <a:latin typeface="Calibri" panose="020F0502020204030204" pitchFamily="34" charset="0"/>
                <a:cs typeface="Calibri" panose="020F0502020204030204" pitchFamily="34" charset="0"/>
              </a:rPr>
              <a:t>Ward, O. (2019). </a:t>
            </a:r>
            <a:r>
              <a:rPr lang="en-GB" sz="2000" i="1" dirty="0">
                <a:latin typeface="Calibri" panose="020F0502020204030204" pitchFamily="34" charset="0"/>
                <a:cs typeface="Calibri" panose="020F0502020204030204" pitchFamily="34" charset="0"/>
              </a:rPr>
              <a:t>We teach because we care</a:t>
            </a:r>
            <a:r>
              <a:rPr lang="en-GB" sz="2000" dirty="0">
                <a:latin typeface="Calibri" panose="020F0502020204030204" pitchFamily="34" charset="0"/>
                <a:cs typeface="Calibri" panose="020F0502020204030204" pitchFamily="34" charset="0"/>
              </a:rPr>
              <a:t>. TES</a:t>
            </a:r>
            <a:r>
              <a:rPr lang="en-GB" i="1" dirty="0"/>
              <a:t>.</a:t>
            </a:r>
            <a:br>
              <a:rPr lang="en-GB" i="1" dirty="0"/>
            </a:br>
            <a:endParaRPr lang="en-GB" i="1" dirty="0"/>
          </a:p>
          <a:p>
            <a:pPr marL="342900" indent="-342900">
              <a:buFont typeface="Arial" panose="020B0604020202020204" pitchFamily="34" charset="0"/>
              <a:buChar char="•"/>
            </a:pPr>
            <a:r>
              <a:rPr lang="en-GB" dirty="0">
                <a:latin typeface="Calibri" panose="020F0502020204030204" pitchFamily="34" charset="0"/>
                <a:cs typeface="Calibri" panose="020F0502020204030204" pitchFamily="34" charset="0"/>
              </a:rPr>
              <a:t>Wayne, A. J., &amp; Youngs, P. (2003). Teacher characteristics and student achievement gains: A review. Review of Educational Research, 73(1), 89–122.</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Welsh Government. (2018) Additional learning needs and education tribunal (Wales) act. p2-235</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76888060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9753</TotalTime>
  <Words>535</Words>
  <Application>Microsoft Office PowerPoint</Application>
  <PresentationFormat>Widescreen</PresentationFormat>
  <Paragraphs>81</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 Nova</vt:lpstr>
      <vt:lpstr>Calibri</vt:lpstr>
      <vt:lpstr>ff2</vt:lpstr>
      <vt:lpstr>Franklin Gothic Book</vt:lpstr>
      <vt:lpstr>Crop</vt:lpstr>
      <vt:lpstr>Presentation by  Mali Jones  1700659</vt:lpstr>
      <vt:lpstr>Job description</vt:lpstr>
      <vt:lpstr>Skills </vt:lpstr>
      <vt:lpstr>Knowledgeable</vt:lpstr>
      <vt:lpstr>Compassion</vt:lpstr>
      <vt:lpstr> Adaptable</vt:lpstr>
      <vt:lpstr>Resilience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Liam Kissick</dc:creator>
  <cp:lastModifiedBy>Liam Kissick</cp:lastModifiedBy>
  <cp:revision>139</cp:revision>
  <dcterms:created xsi:type="dcterms:W3CDTF">2019-10-09T08:38:51Z</dcterms:created>
  <dcterms:modified xsi:type="dcterms:W3CDTF">2019-10-16T17:36:29Z</dcterms:modified>
</cp:coreProperties>
</file>