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94" r:id="rId1"/>
  </p:sldMasterIdLst>
  <p:notesMasterIdLst>
    <p:notesMasterId r:id="rId11"/>
  </p:notesMasterIdLst>
  <p:sldIdLst>
    <p:sldId id="256" r:id="rId2"/>
    <p:sldId id="257" r:id="rId3"/>
    <p:sldId id="266" r:id="rId4"/>
    <p:sldId id="259" r:id="rId5"/>
    <p:sldId id="260" r:id="rId6"/>
    <p:sldId id="262" r:id="rId7"/>
    <p:sldId id="261" r:id="rId8"/>
    <p:sldId id="258" r:id="rId9"/>
    <p:sldId id="267"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A44B67"/>
    <a:srgbClr val="F28213"/>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FCE9363-FF0C-A944-B00C-286B576DF0EF}" v="11" dt="2021-01-12T20:05:08.61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1715"/>
    <p:restoredTop sz="95827"/>
  </p:normalViewPr>
  <p:slideViewPr>
    <p:cSldViewPr snapToGrid="0" snapToObjects="1">
      <p:cViewPr>
        <p:scale>
          <a:sx n="85" d="100"/>
          <a:sy n="85" d="100"/>
        </p:scale>
        <p:origin x="488" y="6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egan Ann Rogers (2005583)" userId="7d77e663-7bef-4f5e-a4a6-f04a7c30654f" providerId="ADAL" clId="{DFCE9363-FF0C-A944-B00C-286B576DF0EF}"/>
    <pc:docChg chg="custSel modSld">
      <pc:chgData name="Megan Ann Rogers (2005583)" userId="7d77e663-7bef-4f5e-a4a6-f04a7c30654f" providerId="ADAL" clId="{DFCE9363-FF0C-A944-B00C-286B576DF0EF}" dt="2021-01-12T22:24:43.943" v="236" actId="1076"/>
      <pc:docMkLst>
        <pc:docMk/>
      </pc:docMkLst>
      <pc:sldChg chg="modSp mod">
        <pc:chgData name="Megan Ann Rogers (2005583)" userId="7d77e663-7bef-4f5e-a4a6-f04a7c30654f" providerId="ADAL" clId="{DFCE9363-FF0C-A944-B00C-286B576DF0EF}" dt="2021-01-12T22:24:43.943" v="236" actId="1076"/>
        <pc:sldMkLst>
          <pc:docMk/>
          <pc:sldMk cId="2902274183" sldId="262"/>
        </pc:sldMkLst>
        <pc:spChg chg="mod">
          <ac:chgData name="Megan Ann Rogers (2005583)" userId="7d77e663-7bef-4f5e-a4a6-f04a7c30654f" providerId="ADAL" clId="{DFCE9363-FF0C-A944-B00C-286B576DF0EF}" dt="2021-01-12T20:02:39.972" v="155" actId="1076"/>
          <ac:spMkLst>
            <pc:docMk/>
            <pc:sldMk cId="2902274183" sldId="262"/>
            <ac:spMk id="2" creationId="{7D344E1F-64B6-284C-8C4E-A2DC5069D83A}"/>
          </ac:spMkLst>
        </pc:spChg>
        <pc:spChg chg="mod">
          <ac:chgData name="Megan Ann Rogers (2005583)" userId="7d77e663-7bef-4f5e-a4a6-f04a7c30654f" providerId="ADAL" clId="{DFCE9363-FF0C-A944-B00C-286B576DF0EF}" dt="2021-01-12T22:24:43.943" v="236" actId="1076"/>
          <ac:spMkLst>
            <pc:docMk/>
            <pc:sldMk cId="2902274183" sldId="262"/>
            <ac:spMk id="3" creationId="{5E18C9C8-A794-874C-9292-0C3116D2014C}"/>
          </ac:spMkLst>
        </pc:spChg>
        <pc:spChg chg="mod">
          <ac:chgData name="Megan Ann Rogers (2005583)" userId="7d77e663-7bef-4f5e-a4a6-f04a7c30654f" providerId="ADAL" clId="{DFCE9363-FF0C-A944-B00C-286B576DF0EF}" dt="2021-01-12T20:02:52.803" v="158" actId="1076"/>
          <ac:spMkLst>
            <pc:docMk/>
            <pc:sldMk cId="2902274183" sldId="262"/>
            <ac:spMk id="5" creationId="{02CCA774-0CE9-9F44-94D6-119F426BF26A}"/>
          </ac:spMkLst>
        </pc:spChg>
        <pc:picChg chg="mod">
          <ac:chgData name="Megan Ann Rogers (2005583)" userId="7d77e663-7bef-4f5e-a4a6-f04a7c30654f" providerId="ADAL" clId="{DFCE9363-FF0C-A944-B00C-286B576DF0EF}" dt="2021-01-12T20:02:43.231" v="156" actId="14100"/>
          <ac:picMkLst>
            <pc:docMk/>
            <pc:sldMk cId="2902274183" sldId="262"/>
            <ac:picMk id="4" creationId="{CCDDBA5D-4CC0-4B4B-8EE5-BCC29F7517D9}"/>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354A2AB-7807-9342-A285-DFCDD88280E3}" type="datetimeFigureOut">
              <a:rPr lang="en-US" smtClean="0"/>
              <a:t>1/12/21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1FE9296-52E7-FB4C-BEEA-B4676D93809B}" type="slidenum">
              <a:rPr lang="en-US" smtClean="0"/>
              <a:t>‹#›</a:t>
            </a:fld>
            <a:endParaRPr lang="en-US"/>
          </a:p>
        </p:txBody>
      </p:sp>
    </p:spTree>
    <p:extLst>
      <p:ext uri="{BB962C8B-B14F-4D97-AF65-F5344CB8AC3E}">
        <p14:creationId xmlns:p14="http://schemas.microsoft.com/office/powerpoint/2010/main" val="40008647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1FE9296-52E7-FB4C-BEEA-B4676D93809B}" type="slidenum">
              <a:rPr lang="en-US" smtClean="0"/>
              <a:t>1</a:t>
            </a:fld>
            <a:endParaRPr lang="en-US"/>
          </a:p>
        </p:txBody>
      </p:sp>
    </p:spTree>
    <p:extLst>
      <p:ext uri="{BB962C8B-B14F-4D97-AF65-F5344CB8AC3E}">
        <p14:creationId xmlns:p14="http://schemas.microsoft.com/office/powerpoint/2010/main" val="62142772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1FE9296-52E7-FB4C-BEEA-B4676D93809B}" type="slidenum">
              <a:rPr lang="en-US" smtClean="0"/>
              <a:t>2</a:t>
            </a:fld>
            <a:endParaRPr lang="en-US"/>
          </a:p>
        </p:txBody>
      </p:sp>
    </p:spTree>
    <p:extLst>
      <p:ext uri="{BB962C8B-B14F-4D97-AF65-F5344CB8AC3E}">
        <p14:creationId xmlns:p14="http://schemas.microsoft.com/office/powerpoint/2010/main" val="6703421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41FE9296-52E7-FB4C-BEEA-B4676D93809B}" type="slidenum">
              <a:rPr lang="en-US" smtClean="0"/>
              <a:t>4</a:t>
            </a:fld>
            <a:endParaRPr lang="en-US"/>
          </a:p>
        </p:txBody>
      </p:sp>
    </p:spTree>
    <p:extLst>
      <p:ext uri="{BB962C8B-B14F-4D97-AF65-F5344CB8AC3E}">
        <p14:creationId xmlns:p14="http://schemas.microsoft.com/office/powerpoint/2010/main" val="232776524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1FE9296-52E7-FB4C-BEEA-B4676D93809B}" type="slidenum">
              <a:rPr lang="en-US" smtClean="0"/>
              <a:t>5</a:t>
            </a:fld>
            <a:endParaRPr lang="en-US"/>
          </a:p>
        </p:txBody>
      </p:sp>
    </p:spTree>
    <p:extLst>
      <p:ext uri="{BB962C8B-B14F-4D97-AF65-F5344CB8AC3E}">
        <p14:creationId xmlns:p14="http://schemas.microsoft.com/office/powerpoint/2010/main" val="403143816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endParaRPr lang="en-US" dirty="0"/>
          </a:p>
        </p:txBody>
      </p:sp>
      <p:sp>
        <p:nvSpPr>
          <p:cNvPr id="4" name="Slide Number Placeholder 3"/>
          <p:cNvSpPr>
            <a:spLocks noGrp="1"/>
          </p:cNvSpPr>
          <p:nvPr>
            <p:ph type="sldNum" sz="quarter" idx="5"/>
          </p:nvPr>
        </p:nvSpPr>
        <p:spPr/>
        <p:txBody>
          <a:bodyPr/>
          <a:lstStyle/>
          <a:p>
            <a:fld id="{41FE9296-52E7-FB4C-BEEA-B4676D93809B}" type="slidenum">
              <a:rPr lang="en-US" smtClean="0"/>
              <a:t>6</a:t>
            </a:fld>
            <a:endParaRPr lang="en-US"/>
          </a:p>
        </p:txBody>
      </p:sp>
    </p:spTree>
    <p:extLst>
      <p:ext uri="{BB962C8B-B14F-4D97-AF65-F5344CB8AC3E}">
        <p14:creationId xmlns:p14="http://schemas.microsoft.com/office/powerpoint/2010/main" val="359044343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fld id="{41FE9296-52E7-FB4C-BEEA-B4676D93809B}" type="slidenum">
              <a:rPr lang="en-US" smtClean="0"/>
              <a:t>7</a:t>
            </a:fld>
            <a:endParaRPr lang="en-US"/>
          </a:p>
        </p:txBody>
      </p:sp>
    </p:spTree>
    <p:extLst>
      <p:ext uri="{BB962C8B-B14F-4D97-AF65-F5344CB8AC3E}">
        <p14:creationId xmlns:p14="http://schemas.microsoft.com/office/powerpoint/2010/main" val="339336412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8" name="Group 7"/>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91FA91DD-BE91-F84B-9B2D-54781CEAFE98}" type="datetimeFigureOut">
              <a:rPr lang="en-US" smtClean="0"/>
              <a:t>1/12/21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BEF44B6-2358-1349-B5B9-D1F785487893}" type="slidenum">
              <a:rPr lang="en-US" smtClean="0"/>
              <a:t>‹#›</a:t>
            </a:fld>
            <a:endParaRPr lang="en-US"/>
          </a:p>
        </p:txBody>
      </p:sp>
    </p:spTree>
    <p:extLst>
      <p:ext uri="{BB962C8B-B14F-4D97-AF65-F5344CB8AC3E}">
        <p14:creationId xmlns:p14="http://schemas.microsoft.com/office/powerpoint/2010/main" val="6868680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1FA91DD-BE91-F84B-9B2D-54781CEAFE98}" type="datetimeFigureOut">
              <a:rPr lang="en-US" smtClean="0"/>
              <a:t>1/12/21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BEF44B6-2358-1349-B5B9-D1F785487893}" type="slidenum">
              <a:rPr lang="en-US" smtClean="0"/>
              <a:t>‹#›</a:t>
            </a:fld>
            <a:endParaRPr lang="en-US"/>
          </a:p>
        </p:txBody>
      </p:sp>
    </p:spTree>
    <p:extLst>
      <p:ext uri="{BB962C8B-B14F-4D97-AF65-F5344CB8AC3E}">
        <p14:creationId xmlns:p14="http://schemas.microsoft.com/office/powerpoint/2010/main" val="19294998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91FA91DD-BE91-F84B-9B2D-54781CEAFE98}" type="datetimeFigureOut">
              <a:rPr lang="en-US" smtClean="0"/>
              <a:t>1/12/21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BEF44B6-2358-1349-B5B9-D1F785487893}" type="slidenum">
              <a:rPr lang="en-US" smtClean="0"/>
              <a:t>‹#›</a:t>
            </a:fld>
            <a:endParaRPr lang="en-US"/>
          </a:p>
        </p:txBody>
      </p:sp>
    </p:spTree>
    <p:extLst>
      <p:ext uri="{BB962C8B-B14F-4D97-AF65-F5344CB8AC3E}">
        <p14:creationId xmlns:p14="http://schemas.microsoft.com/office/powerpoint/2010/main" val="17222335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91FA91DD-BE91-F84B-9B2D-54781CEAFE98}" type="datetimeFigureOut">
              <a:rPr lang="en-US" smtClean="0"/>
              <a:t>1/12/21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BEF44B6-2358-1349-B5B9-D1F785487893}" type="slidenum">
              <a:rPr lang="en-US" smtClean="0"/>
              <a:t>‹#›</a:t>
            </a:fld>
            <a:endParaRPr lang="en-US"/>
          </a:p>
        </p:txBody>
      </p:sp>
    </p:spTree>
    <p:extLst>
      <p:ext uri="{BB962C8B-B14F-4D97-AF65-F5344CB8AC3E}">
        <p14:creationId xmlns:p14="http://schemas.microsoft.com/office/powerpoint/2010/main" val="9498546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91FA91DD-BE91-F84B-9B2D-54781CEAFE98}" type="datetimeFigureOut">
              <a:rPr lang="en-US" smtClean="0"/>
              <a:t>1/12/21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BEF44B6-2358-1349-B5B9-D1F785487893}" type="slidenum">
              <a:rPr lang="en-US" smtClean="0"/>
              <a:t>‹#›</a:t>
            </a:fld>
            <a:endParaRPr lang="en-US"/>
          </a:p>
        </p:txBody>
      </p:sp>
    </p:spTree>
    <p:extLst>
      <p:ext uri="{BB962C8B-B14F-4D97-AF65-F5344CB8AC3E}">
        <p14:creationId xmlns:p14="http://schemas.microsoft.com/office/powerpoint/2010/main" val="30424681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91FA91DD-BE91-F84B-9B2D-54781CEAFE98}" type="datetimeFigureOut">
              <a:rPr lang="en-US" smtClean="0"/>
              <a:t>1/12/21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BEF44B6-2358-1349-B5B9-D1F785487893}" type="slidenum">
              <a:rPr lang="en-US" smtClean="0"/>
              <a:t>‹#›</a:t>
            </a:fld>
            <a:endParaRPr lang="en-US"/>
          </a:p>
        </p:txBody>
      </p:sp>
    </p:spTree>
    <p:extLst>
      <p:ext uri="{BB962C8B-B14F-4D97-AF65-F5344CB8AC3E}">
        <p14:creationId xmlns:p14="http://schemas.microsoft.com/office/powerpoint/2010/main" val="17881939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1FA91DD-BE91-F84B-9B2D-54781CEAFE98}" type="datetimeFigureOut">
              <a:rPr lang="en-US" smtClean="0"/>
              <a:t>1/12/21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BEF44B6-2358-1349-B5B9-D1F785487893}" type="slidenum">
              <a:rPr lang="en-US" smtClean="0"/>
              <a:t>‹#›</a:t>
            </a:fld>
            <a:endParaRPr lang="en-US"/>
          </a:p>
        </p:txBody>
      </p:sp>
    </p:spTree>
    <p:extLst>
      <p:ext uri="{BB962C8B-B14F-4D97-AF65-F5344CB8AC3E}">
        <p14:creationId xmlns:p14="http://schemas.microsoft.com/office/powerpoint/2010/main" val="41787793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GB"/>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91FA91DD-BE91-F84B-9B2D-54781CEAFE98}" type="datetimeFigureOut">
              <a:rPr lang="en-US" smtClean="0"/>
              <a:t>1/12/21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BEF44B6-2358-1349-B5B9-D1F785487893}" type="slidenum">
              <a:rPr lang="en-US" smtClean="0"/>
              <a:t>‹#›</a:t>
            </a:fld>
            <a:endParaRPr lang="en-US"/>
          </a:p>
        </p:txBody>
      </p:sp>
    </p:spTree>
    <p:extLst>
      <p:ext uri="{BB962C8B-B14F-4D97-AF65-F5344CB8AC3E}">
        <p14:creationId xmlns:p14="http://schemas.microsoft.com/office/powerpoint/2010/main" val="37512731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91FA91DD-BE91-F84B-9B2D-54781CEAFE98}" type="datetimeFigureOut">
              <a:rPr lang="en-US" smtClean="0"/>
              <a:t>1/12/21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BEF44B6-2358-1349-B5B9-D1F785487893}" type="slidenum">
              <a:rPr lang="en-US" smtClean="0"/>
              <a:t>‹#›</a:t>
            </a:fld>
            <a:endParaRPr lang="en-US"/>
          </a:p>
        </p:txBody>
      </p:sp>
    </p:spTree>
    <p:extLst>
      <p:ext uri="{BB962C8B-B14F-4D97-AF65-F5344CB8AC3E}">
        <p14:creationId xmlns:p14="http://schemas.microsoft.com/office/powerpoint/2010/main" val="18793928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91FA91DD-BE91-F84B-9B2D-54781CEAFE98}" type="datetimeFigureOut">
              <a:rPr lang="en-US" smtClean="0"/>
              <a:t>1/12/21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BEF44B6-2358-1349-B5B9-D1F785487893}" type="slidenum">
              <a:rPr lang="en-US" smtClean="0"/>
              <a:t>‹#›</a:t>
            </a:fld>
            <a:endParaRPr lang="en-US"/>
          </a:p>
        </p:txBody>
      </p:sp>
    </p:spTree>
    <p:extLst>
      <p:ext uri="{BB962C8B-B14F-4D97-AF65-F5344CB8AC3E}">
        <p14:creationId xmlns:p14="http://schemas.microsoft.com/office/powerpoint/2010/main" val="21158307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91FA91DD-BE91-F84B-9B2D-54781CEAFE98}" type="datetimeFigureOut">
              <a:rPr lang="en-US" smtClean="0"/>
              <a:t>1/12/21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BEF44B6-2358-1349-B5B9-D1F785487893}" type="slidenum">
              <a:rPr lang="en-US" smtClean="0"/>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30219206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91FA91DD-BE91-F84B-9B2D-54781CEAFE98}" type="datetimeFigureOut">
              <a:rPr lang="en-US" smtClean="0"/>
              <a:t>1/12/21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BEF44B6-2358-1349-B5B9-D1F785487893}" type="slidenum">
              <a:rPr lang="en-US" smtClean="0"/>
              <a:t>‹#›</a:t>
            </a:fld>
            <a:endParaRPr lang="en-US"/>
          </a:p>
        </p:txBody>
      </p:sp>
    </p:spTree>
    <p:extLst>
      <p:ext uri="{BB962C8B-B14F-4D97-AF65-F5344CB8AC3E}">
        <p14:creationId xmlns:p14="http://schemas.microsoft.com/office/powerpoint/2010/main" val="407448140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91FA91DD-BE91-F84B-9B2D-54781CEAFE98}" type="datetimeFigureOut">
              <a:rPr lang="en-US" smtClean="0"/>
              <a:t>1/12/21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BEF44B6-2358-1349-B5B9-D1F785487893}"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20583382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91FA91DD-BE91-F84B-9B2D-54781CEAFE98}" type="datetimeFigureOut">
              <a:rPr lang="en-US" smtClean="0"/>
              <a:t>1/12/21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BEF44B6-2358-1349-B5B9-D1F785487893}" type="slidenum">
              <a:rPr lang="en-US" smtClean="0"/>
              <a:t>‹#›</a:t>
            </a:fld>
            <a:endParaRPr lang="en-US"/>
          </a:p>
        </p:txBody>
      </p:sp>
    </p:spTree>
    <p:extLst>
      <p:ext uri="{BB962C8B-B14F-4D97-AF65-F5344CB8AC3E}">
        <p14:creationId xmlns:p14="http://schemas.microsoft.com/office/powerpoint/2010/main" val="202065660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1FA91DD-BE91-F84B-9B2D-54781CEAFE98}" type="datetimeFigureOut">
              <a:rPr lang="en-US" smtClean="0"/>
              <a:t>1/12/21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BEF44B6-2358-1349-B5B9-D1F785487893}" type="slidenum">
              <a:rPr lang="en-US" smtClean="0"/>
              <a:t>‹#›</a:t>
            </a:fld>
            <a:endParaRPr lang="en-US"/>
          </a:p>
        </p:txBody>
      </p:sp>
    </p:spTree>
    <p:extLst>
      <p:ext uri="{BB962C8B-B14F-4D97-AF65-F5344CB8AC3E}">
        <p14:creationId xmlns:p14="http://schemas.microsoft.com/office/powerpoint/2010/main" val="343421002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1FA91DD-BE91-F84B-9B2D-54781CEAFE98}" type="datetimeFigureOut">
              <a:rPr lang="en-US" smtClean="0"/>
              <a:t>1/12/21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BEF44B6-2358-1349-B5B9-D1F785487893}" type="slidenum">
              <a:rPr lang="en-US" smtClean="0"/>
              <a:t>‹#›</a:t>
            </a:fld>
            <a:endParaRPr lang="en-US"/>
          </a:p>
        </p:txBody>
      </p:sp>
    </p:spTree>
    <p:extLst>
      <p:ext uri="{BB962C8B-B14F-4D97-AF65-F5344CB8AC3E}">
        <p14:creationId xmlns:p14="http://schemas.microsoft.com/office/powerpoint/2010/main" val="19493005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grpSp>
        <p:nvGrpSpPr>
          <p:cNvPr id="8" name="Group 7"/>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91FA91DD-BE91-F84B-9B2D-54781CEAFE98}" type="datetimeFigureOut">
              <a:rPr lang="en-US" smtClean="0"/>
              <a:t>1/12/21</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CBEF44B6-2358-1349-B5B9-D1F785487893}" type="slidenum">
              <a:rPr lang="en-US" smtClean="0"/>
              <a:t>‹#›</a:t>
            </a:fld>
            <a:endParaRPr lang="en-US"/>
          </a:p>
        </p:txBody>
      </p:sp>
    </p:spTree>
    <p:extLst>
      <p:ext uri="{BB962C8B-B14F-4D97-AF65-F5344CB8AC3E}">
        <p14:creationId xmlns:p14="http://schemas.microsoft.com/office/powerpoint/2010/main" val="1963127797"/>
      </p:ext>
    </p:extLst>
  </p:cSld>
  <p:clrMap bg1="dk1" tx1="lt1" bg2="dk2" tx2="lt2" accent1="accent1" accent2="accent2" accent3="accent3" accent4="accent4" accent5="accent5" accent6="accent6" hlink="hlink" folHlink="folHlink"/>
  <p:sldLayoutIdLst>
    <p:sldLayoutId id="2147483695" r:id="rId1"/>
    <p:sldLayoutId id="2147483696" r:id="rId2"/>
    <p:sldLayoutId id="2147483697" r:id="rId3"/>
    <p:sldLayoutId id="2147483698" r:id="rId4"/>
    <p:sldLayoutId id="2147483699" r:id="rId5"/>
    <p:sldLayoutId id="2147483700" r:id="rId6"/>
    <p:sldLayoutId id="2147483701" r:id="rId7"/>
    <p:sldLayoutId id="2147483702" r:id="rId8"/>
    <p:sldLayoutId id="2147483703" r:id="rId9"/>
    <p:sldLayoutId id="2147483704" r:id="rId10"/>
    <p:sldLayoutId id="2147483705" r:id="rId11"/>
    <p:sldLayoutId id="2147483706" r:id="rId12"/>
    <p:sldLayoutId id="2147483707" r:id="rId13"/>
    <p:sldLayoutId id="2147483708" r:id="rId14"/>
    <p:sldLayoutId id="2147483709" r:id="rId15"/>
    <p:sldLayoutId id="2147483710"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microsoft.com/office/2007/relationships/hdphoto" Target="../media/hdphoto1.wdp"/></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rarehistoricalphotos.com/boomer-generation-1945-1955/" TargetMode="External"/><Relationship Id="rId2" Type="http://schemas.openxmlformats.org/officeDocument/2006/relationships/hyperlink" Target="https://www.gazettelive.co.uk/news/gallery/look-back-youth-clubs-70s-16071399" TargetMode="External"/><Relationship Id="rId1" Type="http://schemas.openxmlformats.org/officeDocument/2006/relationships/slideLayout" Target="../slideLayouts/slideLayout2.xml"/><Relationship Id="rId4" Type="http://schemas.openxmlformats.org/officeDocument/2006/relationships/hyperlink" Target="https://nya.org.uk/about-us/history-national-youth-agency/" TargetMode="External"/></Relationships>
</file>

<file path=ppt/slides/_rels/slide9.xml.rels><?xml version="1.0" encoding="UTF-8" standalone="yes"?>
<Relationships xmlns="http://schemas.openxmlformats.org/package/2006/relationships"><Relationship Id="rId3" Type="http://schemas.openxmlformats.org/officeDocument/2006/relationships/hyperlink" Target="https://infed.org/what-is-youth-work-exploring-the-history-theory-and-practice-of-work-with-young-people/" TargetMode="External"/><Relationship Id="rId2" Type="http://schemas.openxmlformats.org/officeDocument/2006/relationships/hyperlink" Target="https://www.ons.gov.uk/peoplepopulationandcommunity/populationandmigration/populationestimates/articles/overviewoftheukpopulation/february2016" TargetMode="External"/><Relationship Id="rId1" Type="http://schemas.openxmlformats.org/officeDocument/2006/relationships/slideLayout" Target="../slideLayouts/slideLayout2.xml"/><Relationship Id="rId5" Type="http://schemas.openxmlformats.org/officeDocument/2006/relationships/hyperlink" Target="https://infed.org/mobi/youth-and-community-work-in-the-70s/" TargetMode="External"/><Relationship Id="rId4" Type="http://schemas.openxmlformats.org/officeDocument/2006/relationships/hyperlink" Target="https://infed.org/mobi/the-albemarle-report-and-the-development-of-youth-work-in-england-and-wal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28213"/>
        </a:solidFill>
        <a:effectLst/>
      </p:bgPr>
    </p:bg>
    <p:spTree>
      <p:nvGrpSpPr>
        <p:cNvPr id="1" name=""/>
        <p:cNvGrpSpPr/>
        <p:nvPr/>
      </p:nvGrpSpPr>
      <p:grpSpPr>
        <a:xfrm>
          <a:off x="0" y="0"/>
          <a:ext cx="0" cy="0"/>
          <a:chOff x="0" y="0"/>
          <a:chExt cx="0" cy="0"/>
        </a:xfrm>
      </p:grpSpPr>
      <p:pic>
        <p:nvPicPr>
          <p:cNvPr id="3074" name="Picture 2" descr="A group of children sitting at a table&#10;&#10;Description automatically generated with low confidence">
            <a:extLst>
              <a:ext uri="{FF2B5EF4-FFF2-40B4-BE49-F238E27FC236}">
                <a16:creationId xmlns:a16="http://schemas.microsoft.com/office/drawing/2014/main" id="{97958009-35D2-2D4D-8DA9-CBD5E92BBEE4}"/>
              </a:ext>
            </a:extLst>
          </p:cNvPr>
          <p:cNvPicPr>
            <a:picLocks noChangeAspect="1" noChangeArrowheads="1"/>
          </p:cNvPicPr>
          <p:nvPr/>
        </p:nvPicPr>
        <p:blipFill rotWithShape="1">
          <a:blip r:embed="rId3">
            <a:alphaModFix amt="50000"/>
            <a:extLst>
              <a:ext uri="{BEBA8EAE-BF5A-486C-A8C5-ECC9F3942E4B}">
                <a14:imgProps xmlns:a14="http://schemas.microsoft.com/office/drawing/2010/main">
                  <a14:imgLayer r:embed="rId4">
                    <a14:imgEffect>
                      <a14:saturation sat="0"/>
                    </a14:imgEffect>
                  </a14:imgLayer>
                </a14:imgProps>
              </a:ext>
              <a:ext uri="{28A0092B-C50C-407E-A947-70E740481C1C}">
                <a14:useLocalDpi xmlns:a14="http://schemas.microsoft.com/office/drawing/2010/main" val="0"/>
              </a:ext>
            </a:extLst>
          </a:blip>
          <a:srcRect b="26460"/>
          <a:stretch/>
        </p:blipFill>
        <p:spPr bwMode="auto">
          <a:xfrm>
            <a:off x="0" y="590217"/>
            <a:ext cx="12192000" cy="546922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9CD0E358-F677-3C43-BE3D-496A8ACB1769}"/>
              </a:ext>
            </a:extLst>
          </p:cNvPr>
          <p:cNvSpPr>
            <a:spLocks noGrp="1"/>
          </p:cNvSpPr>
          <p:nvPr>
            <p:ph type="ctrTitle"/>
          </p:nvPr>
        </p:nvSpPr>
        <p:spPr>
          <a:xfrm>
            <a:off x="3009417" y="-266005"/>
            <a:ext cx="4803494" cy="2129133"/>
          </a:xfrm>
        </p:spPr>
        <p:txBody>
          <a:bodyPr>
            <a:normAutofit fontScale="90000"/>
          </a:bodyPr>
          <a:lstStyle/>
          <a:p>
            <a:pPr algn="ctr">
              <a:lnSpc>
                <a:spcPct val="90000"/>
              </a:lnSpc>
            </a:pPr>
            <a:r>
              <a:rPr lang="en-US" sz="2400" b="1" u="sng" dirty="0">
                <a:solidFill>
                  <a:schemeClr val="accent1">
                    <a:lumMod val="40000"/>
                    <a:lumOff val="60000"/>
                  </a:schemeClr>
                </a:solidFill>
                <a:latin typeface="Arial" panose="020B0604020202020204" pitchFamily="34" charset="0"/>
                <a:cs typeface="Arial" panose="020B0604020202020204" pitchFamily="34" charset="0"/>
              </a:rPr>
              <a:t>Individual Seminar Presentation</a:t>
            </a:r>
            <a:br>
              <a:rPr lang="en-US" sz="1400" b="1" dirty="0">
                <a:solidFill>
                  <a:schemeClr val="accent1">
                    <a:lumMod val="40000"/>
                    <a:lumOff val="60000"/>
                  </a:schemeClr>
                </a:solidFill>
                <a:latin typeface="Arial" panose="020B0604020202020204" pitchFamily="34" charset="0"/>
                <a:cs typeface="Arial" panose="020B0604020202020204" pitchFamily="34" charset="0"/>
              </a:rPr>
            </a:br>
            <a:br>
              <a:rPr lang="en-US" sz="1400" b="1" dirty="0">
                <a:solidFill>
                  <a:schemeClr val="accent1">
                    <a:lumMod val="40000"/>
                    <a:lumOff val="60000"/>
                  </a:schemeClr>
                </a:solidFill>
                <a:latin typeface="Arial" panose="020B0604020202020204" pitchFamily="34" charset="0"/>
                <a:cs typeface="Arial" panose="020B0604020202020204" pitchFamily="34" charset="0"/>
              </a:rPr>
            </a:br>
            <a:br>
              <a:rPr lang="en-US" sz="1400" b="1" dirty="0">
                <a:solidFill>
                  <a:schemeClr val="accent1">
                    <a:lumMod val="40000"/>
                    <a:lumOff val="60000"/>
                  </a:schemeClr>
                </a:solidFill>
                <a:latin typeface="Arial" panose="020B0604020202020204" pitchFamily="34" charset="0"/>
                <a:cs typeface="Arial" panose="020B0604020202020204" pitchFamily="34" charset="0"/>
              </a:rPr>
            </a:br>
            <a:r>
              <a:rPr lang="en-US" sz="2000" b="1" u="sng" dirty="0">
                <a:solidFill>
                  <a:schemeClr val="accent2"/>
                </a:solidFill>
                <a:latin typeface="Arial" panose="020B0604020202020204" pitchFamily="34" charset="0"/>
                <a:cs typeface="Arial" panose="020B0604020202020204" pitchFamily="34" charset="0"/>
              </a:rPr>
              <a:t>Youth Work in the 1960s</a:t>
            </a:r>
            <a:br>
              <a:rPr lang="en-US" sz="1800" dirty="0">
                <a:solidFill>
                  <a:schemeClr val="accent2"/>
                </a:solidFill>
                <a:latin typeface="Arial" panose="020B0604020202020204" pitchFamily="34" charset="0"/>
                <a:cs typeface="Arial" panose="020B0604020202020204" pitchFamily="34" charset="0"/>
              </a:rPr>
            </a:br>
            <a:br>
              <a:rPr lang="en-US" sz="1800" dirty="0">
                <a:solidFill>
                  <a:schemeClr val="accent2"/>
                </a:solidFill>
                <a:latin typeface="Arial" panose="020B0604020202020204" pitchFamily="34" charset="0"/>
                <a:cs typeface="Arial" panose="020B0604020202020204" pitchFamily="34" charset="0"/>
              </a:rPr>
            </a:br>
            <a:br>
              <a:rPr lang="en-US" sz="1800" dirty="0">
                <a:solidFill>
                  <a:schemeClr val="accent2"/>
                </a:solidFill>
                <a:latin typeface="Arial" panose="020B0604020202020204" pitchFamily="34" charset="0"/>
                <a:cs typeface="Arial" panose="020B0604020202020204" pitchFamily="34" charset="0"/>
              </a:rPr>
            </a:br>
            <a:br>
              <a:rPr lang="en-US" sz="1200" dirty="0"/>
            </a:br>
            <a:endParaRPr lang="en-US" sz="1200" dirty="0"/>
          </a:p>
        </p:txBody>
      </p:sp>
      <p:sp>
        <p:nvSpPr>
          <p:cNvPr id="5" name="Rectangle 4">
            <a:extLst>
              <a:ext uri="{FF2B5EF4-FFF2-40B4-BE49-F238E27FC236}">
                <a16:creationId xmlns:a16="http://schemas.microsoft.com/office/drawing/2014/main" id="{A4E9B533-A06E-EE41-8624-4F9FE6279A1A}"/>
              </a:ext>
            </a:extLst>
          </p:cNvPr>
          <p:cNvSpPr/>
          <p:nvPr/>
        </p:nvSpPr>
        <p:spPr>
          <a:xfrm>
            <a:off x="6003634" y="2967335"/>
            <a:ext cx="184731" cy="923330"/>
          </a:xfrm>
          <a:prstGeom prst="rect">
            <a:avLst/>
          </a:prstGeom>
          <a:noFill/>
        </p:spPr>
        <p:txBody>
          <a:bodyPr wrap="none" lIns="91440" tIns="45720" rIns="91440" bIns="45720">
            <a:spAutoFit/>
          </a:bodyPr>
          <a:lstStyle/>
          <a:p>
            <a:pPr algn="ctr"/>
            <a:endParaRPr lang="en-GB" sz="5400" b="1" cap="none" spc="0" dirty="0">
              <a:ln w="22225">
                <a:solidFill>
                  <a:schemeClr val="accent2"/>
                </a:solidFill>
                <a:prstDash val="solid"/>
              </a:ln>
              <a:solidFill>
                <a:schemeClr val="accent2">
                  <a:lumMod val="40000"/>
                  <a:lumOff val="60000"/>
                </a:schemeClr>
              </a:solidFill>
              <a:effectLst/>
            </a:endParaRPr>
          </a:p>
        </p:txBody>
      </p:sp>
      <p:sp>
        <p:nvSpPr>
          <p:cNvPr id="6" name="TextBox 5">
            <a:extLst>
              <a:ext uri="{FF2B5EF4-FFF2-40B4-BE49-F238E27FC236}">
                <a16:creationId xmlns:a16="http://schemas.microsoft.com/office/drawing/2014/main" id="{2E8F4F33-6185-FA49-9E54-E06365103A58}"/>
              </a:ext>
            </a:extLst>
          </p:cNvPr>
          <p:cNvSpPr txBox="1"/>
          <p:nvPr/>
        </p:nvSpPr>
        <p:spPr>
          <a:xfrm>
            <a:off x="10636169" y="6155021"/>
            <a:ext cx="1782501" cy="584775"/>
          </a:xfrm>
          <a:prstGeom prst="rect">
            <a:avLst/>
          </a:prstGeom>
          <a:noFill/>
        </p:spPr>
        <p:txBody>
          <a:bodyPr wrap="square" rtlCol="0">
            <a:spAutoFit/>
          </a:bodyPr>
          <a:lstStyle/>
          <a:p>
            <a:r>
              <a:rPr lang="en-US" sz="1600" b="1" dirty="0">
                <a:solidFill>
                  <a:schemeClr val="accent1">
                    <a:lumMod val="20000"/>
                    <a:lumOff val="80000"/>
                  </a:schemeClr>
                </a:solidFill>
                <a:latin typeface="Arial" panose="020B0604020202020204" pitchFamily="34" charset="0"/>
                <a:cs typeface="Arial" panose="020B0604020202020204" pitchFamily="34" charset="0"/>
              </a:rPr>
              <a:t>Megan Rogers</a:t>
            </a:r>
          </a:p>
          <a:p>
            <a:r>
              <a:rPr lang="en-US" sz="1600" b="1" dirty="0">
                <a:solidFill>
                  <a:schemeClr val="accent1">
                    <a:lumMod val="20000"/>
                    <a:lumOff val="80000"/>
                  </a:schemeClr>
                </a:solidFill>
                <a:latin typeface="Arial" panose="020B0604020202020204" pitchFamily="34" charset="0"/>
                <a:cs typeface="Arial" panose="020B0604020202020204" pitchFamily="34" charset="0"/>
              </a:rPr>
              <a:t>2005583</a:t>
            </a:r>
          </a:p>
        </p:txBody>
      </p:sp>
      <p:sp>
        <p:nvSpPr>
          <p:cNvPr id="3" name="TextBox 2">
            <a:extLst>
              <a:ext uri="{FF2B5EF4-FFF2-40B4-BE49-F238E27FC236}">
                <a16:creationId xmlns:a16="http://schemas.microsoft.com/office/drawing/2014/main" id="{7B89772D-20E9-D248-AE5F-09C0D7EC7720}"/>
              </a:ext>
            </a:extLst>
          </p:cNvPr>
          <p:cNvSpPr txBox="1"/>
          <p:nvPr/>
        </p:nvSpPr>
        <p:spPr>
          <a:xfrm>
            <a:off x="0" y="6067946"/>
            <a:ext cx="4083131" cy="461665"/>
          </a:xfrm>
          <a:prstGeom prst="rect">
            <a:avLst/>
          </a:prstGeom>
          <a:noFill/>
        </p:spPr>
        <p:txBody>
          <a:bodyPr wrap="square" rtlCol="0">
            <a:spAutoFit/>
          </a:bodyPr>
          <a:lstStyle/>
          <a:p>
            <a:r>
              <a:rPr lang="en-GB" altLang="en-US" sz="1200" b="1" dirty="0">
                <a:solidFill>
                  <a:schemeClr val="accent1">
                    <a:lumMod val="20000"/>
                    <a:lumOff val="80000"/>
                  </a:schemeClr>
                </a:solidFill>
                <a:latin typeface="Arial" panose="020B0604020202020204" pitchFamily="34" charset="0"/>
                <a:cs typeface="Arial" panose="020B0604020202020204" pitchFamily="34" charset="0"/>
              </a:rPr>
              <a:t>Y</a:t>
            </a:r>
            <a:r>
              <a:rPr lang="en-GB" sz="1200" b="1" dirty="0">
                <a:solidFill>
                  <a:schemeClr val="accent1">
                    <a:lumMod val="20000"/>
                    <a:lumOff val="80000"/>
                  </a:schemeClr>
                </a:solidFill>
                <a:latin typeface="Arial" panose="020B0604020202020204" pitchFamily="34" charset="0"/>
                <a:cs typeface="Arial" panose="020B0604020202020204" pitchFamily="34" charset="0"/>
              </a:rPr>
              <a:t>oung members of the youth club at Kader Community Centre in Acklam (Mirrorpix, 1986)</a:t>
            </a:r>
            <a:endParaRPr lang="en-US" sz="1200" b="1" dirty="0">
              <a:solidFill>
                <a:schemeClr val="accent1">
                  <a:lumMod val="20000"/>
                  <a:lumOff val="80000"/>
                </a:schemeClr>
              </a:solidFill>
            </a:endParaRPr>
          </a:p>
        </p:txBody>
      </p:sp>
    </p:spTree>
    <p:extLst>
      <p:ext uri="{BB962C8B-B14F-4D97-AF65-F5344CB8AC3E}">
        <p14:creationId xmlns:p14="http://schemas.microsoft.com/office/powerpoint/2010/main" val="255311375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28213"/>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8267EEE4-6354-4F1C-9484-951F0EB92F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6" y="0"/>
            <a:ext cx="121856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rebuchet MS" panose="020B0603020202020204"/>
              <a:ea typeface="+mn-ea"/>
              <a:cs typeface="+mn-cs"/>
            </a:endParaRPr>
          </a:p>
        </p:txBody>
      </p:sp>
      <p:sp>
        <p:nvSpPr>
          <p:cNvPr id="2" name="Title 1">
            <a:extLst>
              <a:ext uri="{FF2B5EF4-FFF2-40B4-BE49-F238E27FC236}">
                <a16:creationId xmlns:a16="http://schemas.microsoft.com/office/drawing/2014/main" id="{1B066318-3695-CF46-B9EC-796DC10A97BA}"/>
              </a:ext>
            </a:extLst>
          </p:cNvPr>
          <p:cNvSpPr>
            <a:spLocks noGrp="1"/>
          </p:cNvSpPr>
          <p:nvPr>
            <p:ph type="title"/>
          </p:nvPr>
        </p:nvSpPr>
        <p:spPr>
          <a:xfrm>
            <a:off x="941869" y="88739"/>
            <a:ext cx="6361756" cy="675190"/>
          </a:xfrm>
        </p:spPr>
        <p:txBody>
          <a:bodyPr anchor="ctr">
            <a:normAutofit/>
          </a:bodyPr>
          <a:lstStyle/>
          <a:p>
            <a:r>
              <a:rPr lang="en-US" sz="2800" b="1" u="sng" dirty="0">
                <a:solidFill>
                  <a:schemeClr val="accent1">
                    <a:lumMod val="60000"/>
                    <a:lumOff val="40000"/>
                  </a:schemeClr>
                </a:solidFill>
                <a:latin typeface="Arial" panose="020B0604020202020204" pitchFamily="34" charset="0"/>
                <a:cs typeface="Arial" panose="020B0604020202020204" pitchFamily="34" charset="0"/>
              </a:rPr>
              <a:t>Historical Milestones of Youth Work</a:t>
            </a:r>
          </a:p>
        </p:txBody>
      </p:sp>
      <p:sp>
        <p:nvSpPr>
          <p:cNvPr id="75" name="Isosceles Triangle 74">
            <a:extLst>
              <a:ext uri="{FF2B5EF4-FFF2-40B4-BE49-F238E27FC236}">
                <a16:creationId xmlns:a16="http://schemas.microsoft.com/office/drawing/2014/main" id="{0E5A83F9-E6B8-40BD-9C0D-9A6F156507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491DEDC5-F0A2-2445-AC87-540D6B8557F9}"/>
              </a:ext>
            </a:extLst>
          </p:cNvPr>
          <p:cNvSpPr>
            <a:spLocks noGrp="1"/>
          </p:cNvSpPr>
          <p:nvPr>
            <p:ph idx="1"/>
          </p:nvPr>
        </p:nvSpPr>
        <p:spPr>
          <a:xfrm>
            <a:off x="154306" y="1103107"/>
            <a:ext cx="8286662" cy="5666154"/>
          </a:xfrm>
        </p:spPr>
        <p:txBody>
          <a:bodyPr>
            <a:normAutofit/>
          </a:bodyPr>
          <a:lstStyle/>
          <a:p>
            <a:pPr marL="0" indent="0">
              <a:lnSpc>
                <a:spcPct val="90000"/>
              </a:lnSpc>
              <a:buNone/>
            </a:pPr>
            <a:endParaRPr lang="en-US" sz="1000" dirty="0"/>
          </a:p>
          <a:p>
            <a:pPr lvl="1">
              <a:lnSpc>
                <a:spcPct val="90000"/>
              </a:lnSpc>
            </a:pPr>
            <a:r>
              <a:rPr lang="en-US" dirty="0">
                <a:latin typeface="Arial" panose="020B0604020202020204" pitchFamily="34" charset="0"/>
                <a:cs typeface="Arial" panose="020B0604020202020204" pitchFamily="34" charset="0"/>
              </a:rPr>
              <a:t>During the end of the 18</a:t>
            </a:r>
            <a:r>
              <a:rPr lang="en-US" baseline="30000" dirty="0">
                <a:latin typeface="Arial" panose="020B0604020202020204" pitchFamily="34" charset="0"/>
                <a:cs typeface="Arial" panose="020B0604020202020204" pitchFamily="34" charset="0"/>
              </a:rPr>
              <a:t>th</a:t>
            </a:r>
            <a:r>
              <a:rPr lang="en-US" dirty="0">
                <a:latin typeface="Arial" panose="020B0604020202020204" pitchFamily="34" charset="0"/>
                <a:cs typeface="Arial" panose="020B0604020202020204" pitchFamily="34" charset="0"/>
              </a:rPr>
              <a:t> century, Church and Chapel Schools started to form – offering activities e.g., day trips and team sports </a:t>
            </a:r>
          </a:p>
          <a:p>
            <a:pPr lvl="1">
              <a:lnSpc>
                <a:spcPct val="90000"/>
              </a:lnSpc>
            </a:pPr>
            <a:endParaRPr lang="en-US" dirty="0">
              <a:latin typeface="Arial" panose="020B0604020202020204" pitchFamily="34" charset="0"/>
              <a:cs typeface="Arial" panose="020B0604020202020204" pitchFamily="34" charset="0"/>
            </a:endParaRPr>
          </a:p>
          <a:p>
            <a:pPr lvl="1">
              <a:lnSpc>
                <a:spcPct val="90000"/>
              </a:lnSpc>
            </a:pPr>
            <a:r>
              <a:rPr lang="en-US" dirty="0">
                <a:latin typeface="Arial" panose="020B0604020202020204" pitchFamily="34" charset="0"/>
                <a:cs typeface="Arial" panose="020B0604020202020204" pitchFamily="34" charset="0"/>
              </a:rPr>
              <a:t>19</a:t>
            </a:r>
            <a:r>
              <a:rPr lang="en-US" baseline="30000" dirty="0">
                <a:latin typeface="Arial" panose="020B0604020202020204" pitchFamily="34" charset="0"/>
                <a:cs typeface="Arial" panose="020B0604020202020204" pitchFamily="34" charset="0"/>
              </a:rPr>
              <a:t>th</a:t>
            </a:r>
            <a:r>
              <a:rPr lang="en-US" dirty="0">
                <a:latin typeface="Arial" panose="020B0604020202020204" pitchFamily="34" charset="0"/>
                <a:cs typeface="Arial" panose="020B0604020202020204" pitchFamily="34" charset="0"/>
              </a:rPr>
              <a:t> century – Ragged schools established and was one of the first forms of youth work </a:t>
            </a:r>
          </a:p>
          <a:p>
            <a:pPr lvl="1">
              <a:lnSpc>
                <a:spcPct val="90000"/>
              </a:lnSpc>
            </a:pPr>
            <a:endParaRPr lang="en-US" dirty="0">
              <a:latin typeface="Arial" panose="020B0604020202020204" pitchFamily="34" charset="0"/>
              <a:cs typeface="Arial" panose="020B0604020202020204" pitchFamily="34" charset="0"/>
            </a:endParaRPr>
          </a:p>
          <a:p>
            <a:pPr lvl="1">
              <a:lnSpc>
                <a:spcPct val="90000"/>
              </a:lnSpc>
            </a:pPr>
            <a:r>
              <a:rPr lang="en-US" dirty="0">
                <a:latin typeface="Arial" panose="020B0604020202020204" pitchFamily="34" charset="0"/>
                <a:cs typeface="Arial" panose="020B0604020202020204" pitchFamily="34" charset="0"/>
              </a:rPr>
              <a:t>The Young Men’s Christian Association (YMCA), found in 1844 – the first youth organisation </a:t>
            </a:r>
          </a:p>
          <a:p>
            <a:pPr lvl="1">
              <a:lnSpc>
                <a:spcPct val="90000"/>
              </a:lnSpc>
            </a:pPr>
            <a:endParaRPr lang="en-US" dirty="0">
              <a:latin typeface="Arial" panose="020B0604020202020204" pitchFamily="34" charset="0"/>
              <a:cs typeface="Arial" panose="020B0604020202020204" pitchFamily="34" charset="0"/>
            </a:endParaRPr>
          </a:p>
          <a:p>
            <a:pPr lvl="1">
              <a:lnSpc>
                <a:spcPct val="90000"/>
              </a:lnSpc>
            </a:pPr>
            <a:r>
              <a:rPr lang="en-US" dirty="0">
                <a:latin typeface="Arial" panose="020B0604020202020204" pitchFamily="34" charset="0"/>
                <a:cs typeface="Arial" panose="020B0604020202020204" pitchFamily="34" charset="0"/>
              </a:rPr>
              <a:t>Many youth institutes and clubs created in the 1850s, which was an important milestone for youth work</a:t>
            </a:r>
          </a:p>
          <a:p>
            <a:pPr lvl="1">
              <a:lnSpc>
                <a:spcPct val="90000"/>
              </a:lnSpc>
            </a:pPr>
            <a:endParaRPr lang="en-US" dirty="0">
              <a:latin typeface="Arial" panose="020B0604020202020204" pitchFamily="34" charset="0"/>
              <a:cs typeface="Arial" panose="020B0604020202020204" pitchFamily="34" charset="0"/>
            </a:endParaRPr>
          </a:p>
          <a:p>
            <a:pPr lvl="1">
              <a:lnSpc>
                <a:spcPct val="90000"/>
              </a:lnSpc>
            </a:pPr>
            <a:r>
              <a:rPr lang="en-US" dirty="0">
                <a:latin typeface="Arial" panose="020B0604020202020204" pitchFamily="34" charset="0"/>
                <a:cs typeface="Arial" panose="020B0604020202020204" pitchFamily="34" charset="0"/>
              </a:rPr>
              <a:t>Numerous girls' clubs were created from 1880 onwards – youth work became more familiar throughout Britain</a:t>
            </a:r>
          </a:p>
          <a:p>
            <a:pPr lvl="1">
              <a:lnSpc>
                <a:spcPct val="90000"/>
              </a:lnSpc>
            </a:pPr>
            <a:endParaRPr lang="en-US" dirty="0">
              <a:latin typeface="Arial" panose="020B0604020202020204" pitchFamily="34" charset="0"/>
              <a:cs typeface="Arial" panose="020B0604020202020204" pitchFamily="34" charset="0"/>
            </a:endParaRPr>
          </a:p>
          <a:p>
            <a:pPr lvl="1">
              <a:lnSpc>
                <a:spcPct val="90000"/>
              </a:lnSpc>
            </a:pPr>
            <a:endParaRPr lang="en-US" dirty="0">
              <a:latin typeface="Arial" panose="020B0604020202020204" pitchFamily="34" charset="0"/>
              <a:cs typeface="Arial" panose="020B0604020202020204" pitchFamily="34" charset="0"/>
            </a:endParaRPr>
          </a:p>
          <a:p>
            <a:pPr marL="457200" lvl="1" indent="0" algn="r">
              <a:lnSpc>
                <a:spcPct val="90000"/>
              </a:lnSpc>
              <a:buNone/>
            </a:pPr>
            <a:r>
              <a:rPr lang="en-US" dirty="0">
                <a:latin typeface="Arial" panose="020B0604020202020204" pitchFamily="34" charset="0"/>
                <a:cs typeface="Arial" panose="020B0604020202020204" pitchFamily="34" charset="0"/>
              </a:rPr>
              <a:t>(Smith, 2013)</a:t>
            </a:r>
          </a:p>
        </p:txBody>
      </p:sp>
      <p:pic>
        <p:nvPicPr>
          <p:cNvPr id="1030" name="Picture 6">
            <a:extLst>
              <a:ext uri="{FF2B5EF4-FFF2-40B4-BE49-F238E27FC236}">
                <a16:creationId xmlns:a16="http://schemas.microsoft.com/office/drawing/2014/main" id="{42C5AFD9-216C-5F43-8019-CC60A681821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16258"/>
          <a:stretch/>
        </p:blipFill>
        <p:spPr bwMode="auto">
          <a:xfrm>
            <a:off x="9221071" y="88739"/>
            <a:ext cx="2808072" cy="2321439"/>
          </a:xfrm>
          <a:prstGeom prst="rect">
            <a:avLst/>
          </a:prstGeom>
          <a:noFill/>
          <a:extLst>
            <a:ext uri="{909E8E84-426E-40DD-AFC4-6F175D3DCCD1}">
              <a14:hiddenFill xmlns:a14="http://schemas.microsoft.com/office/drawing/2010/main">
                <a:solidFill>
                  <a:srgbClr val="FFFFFF"/>
                </a:solidFill>
              </a14:hiddenFill>
            </a:ext>
          </a:extLst>
        </p:spPr>
      </p:pic>
      <p:pic>
        <p:nvPicPr>
          <p:cNvPr id="1036" name="Picture 12">
            <a:extLst>
              <a:ext uri="{FF2B5EF4-FFF2-40B4-BE49-F238E27FC236}">
                <a16:creationId xmlns:a16="http://schemas.microsoft.com/office/drawing/2014/main" id="{57CE1D3C-B8BE-C54F-B4C5-433A0DF544C1}"/>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11163" b="7604"/>
          <a:stretch/>
        </p:blipFill>
        <p:spPr bwMode="auto">
          <a:xfrm>
            <a:off x="8592097" y="3068359"/>
            <a:ext cx="3437046" cy="28575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97D2BB37-F799-534E-A9F4-B50792970840}"/>
              </a:ext>
            </a:extLst>
          </p:cNvPr>
          <p:cNvSpPr txBox="1"/>
          <p:nvPr/>
        </p:nvSpPr>
        <p:spPr>
          <a:xfrm>
            <a:off x="9131612" y="2410178"/>
            <a:ext cx="2808072" cy="600164"/>
          </a:xfrm>
          <a:prstGeom prst="rect">
            <a:avLst/>
          </a:prstGeom>
          <a:noFill/>
        </p:spPr>
        <p:txBody>
          <a:bodyPr wrap="square" rtlCol="0">
            <a:spAutoFit/>
          </a:bodyPr>
          <a:lstStyle/>
          <a:p>
            <a:r>
              <a:rPr lang="en-GB" sz="1100" b="1" dirty="0">
                <a:solidFill>
                  <a:schemeClr val="accent1">
                    <a:lumMod val="20000"/>
                    <a:lumOff val="80000"/>
                  </a:schemeClr>
                </a:solidFill>
                <a:latin typeface="Arial" panose="020B0604020202020204" pitchFamily="34" charset="0"/>
                <a:cs typeface="Arial" panose="020B0604020202020204" pitchFamily="34" charset="0"/>
              </a:rPr>
              <a:t>Snooker marathon at Sacred Heart Youth Club, Middlesbrough (Mirrorpix, 1972)</a:t>
            </a:r>
            <a:endParaRPr lang="en-US" sz="1100" b="1" dirty="0">
              <a:solidFill>
                <a:schemeClr val="accent1">
                  <a:lumMod val="20000"/>
                  <a:lumOff val="80000"/>
                </a:schemeClr>
              </a:solidFill>
            </a:endParaRPr>
          </a:p>
        </p:txBody>
      </p:sp>
      <p:sp>
        <p:nvSpPr>
          <p:cNvPr id="5" name="TextBox 4">
            <a:extLst>
              <a:ext uri="{FF2B5EF4-FFF2-40B4-BE49-F238E27FC236}">
                <a16:creationId xmlns:a16="http://schemas.microsoft.com/office/drawing/2014/main" id="{1FD404E4-F2CC-7A4F-BBFF-876DD404E36B}"/>
              </a:ext>
            </a:extLst>
          </p:cNvPr>
          <p:cNvSpPr txBox="1"/>
          <p:nvPr/>
        </p:nvSpPr>
        <p:spPr>
          <a:xfrm>
            <a:off x="8561904" y="5892045"/>
            <a:ext cx="3124666" cy="430887"/>
          </a:xfrm>
          <a:prstGeom prst="rect">
            <a:avLst/>
          </a:prstGeom>
          <a:noFill/>
        </p:spPr>
        <p:txBody>
          <a:bodyPr wrap="square" rtlCol="0">
            <a:spAutoFit/>
          </a:bodyPr>
          <a:lstStyle/>
          <a:p>
            <a:r>
              <a:rPr lang="en-GB" sz="1100" b="1" dirty="0">
                <a:solidFill>
                  <a:schemeClr val="accent1">
                    <a:lumMod val="20000"/>
                    <a:lumOff val="80000"/>
                  </a:schemeClr>
                </a:solidFill>
                <a:latin typeface="Arial" panose="020B0604020202020204" pitchFamily="34" charset="0"/>
                <a:cs typeface="Arial" panose="020B0604020202020204" pitchFamily="34" charset="0"/>
              </a:rPr>
              <a:t>Yarm Road Methodist Youth Club, Football Presentation (Mirrorpix, 1973)</a:t>
            </a:r>
            <a:endParaRPr lang="en-US" sz="1100" b="1" dirty="0">
              <a:solidFill>
                <a:schemeClr val="accent1">
                  <a:lumMod val="20000"/>
                  <a:lumOff val="80000"/>
                </a:schemeClr>
              </a:solidFill>
            </a:endParaRPr>
          </a:p>
        </p:txBody>
      </p:sp>
    </p:spTree>
    <p:extLst>
      <p:ext uri="{BB962C8B-B14F-4D97-AF65-F5344CB8AC3E}">
        <p14:creationId xmlns:p14="http://schemas.microsoft.com/office/powerpoint/2010/main" val="29302474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A44B67"/>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D50207-572F-F143-9C77-33585F48A270}"/>
              </a:ext>
            </a:extLst>
          </p:cNvPr>
          <p:cNvSpPr>
            <a:spLocks noGrp="1"/>
          </p:cNvSpPr>
          <p:nvPr>
            <p:ph type="title"/>
          </p:nvPr>
        </p:nvSpPr>
        <p:spPr>
          <a:xfrm>
            <a:off x="4056463" y="239210"/>
            <a:ext cx="5217538" cy="1320800"/>
          </a:xfrm>
        </p:spPr>
        <p:txBody>
          <a:bodyPr>
            <a:normAutofit/>
          </a:bodyPr>
          <a:lstStyle/>
          <a:p>
            <a:r>
              <a:rPr lang="en-US" sz="2800" b="1" u="sng" dirty="0">
                <a:latin typeface="Arial" panose="020B0604020202020204" pitchFamily="34" charset="0"/>
                <a:cs typeface="Arial" panose="020B0604020202020204" pitchFamily="34" charset="0"/>
              </a:rPr>
              <a:t>Historical Milestones of Youth Work</a:t>
            </a:r>
            <a:endParaRPr lang="en-US" sz="2800" dirty="0"/>
          </a:p>
        </p:txBody>
      </p:sp>
      <p:pic>
        <p:nvPicPr>
          <p:cNvPr id="2050" name="Picture 2" descr="A group of people in a room&#10;&#10;Description automatically generated with low confidence">
            <a:extLst>
              <a:ext uri="{FF2B5EF4-FFF2-40B4-BE49-F238E27FC236}">
                <a16:creationId xmlns:a16="http://schemas.microsoft.com/office/drawing/2014/main" id="{ECF92014-1014-AC4A-80DD-926B4CE9CF7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17677"/>
          <a:stretch/>
        </p:blipFill>
        <p:spPr bwMode="auto">
          <a:xfrm>
            <a:off x="760262" y="219968"/>
            <a:ext cx="3144597" cy="2601747"/>
          </a:xfrm>
          <a:prstGeom prst="rect">
            <a:avLst/>
          </a:prstGeom>
          <a:noFill/>
          <a:extLst>
            <a:ext uri="{909E8E84-426E-40DD-AFC4-6F175D3DCCD1}">
              <a14:hiddenFill xmlns:a14="http://schemas.microsoft.com/office/drawing/2010/main">
                <a:solidFill>
                  <a:srgbClr val="FFFFFF"/>
                </a:solidFill>
              </a14:hiddenFill>
            </a:ext>
          </a:extLst>
        </p:spPr>
      </p:pic>
      <p:sp>
        <p:nvSpPr>
          <p:cNvPr id="73" name="Isosceles Triangle 8">
            <a:extLst>
              <a:ext uri="{FF2B5EF4-FFF2-40B4-BE49-F238E27FC236}">
                <a16:creationId xmlns:a16="http://schemas.microsoft.com/office/drawing/2014/main" id="{79C6D306-31E9-43B3-9138-4380226F08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1"/>
            <a:ext cx="476655"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049DB5B5-953A-A44D-A168-C2BAEEFE6639}"/>
              </a:ext>
            </a:extLst>
          </p:cNvPr>
          <p:cNvSpPr>
            <a:spLocks noGrp="1"/>
          </p:cNvSpPr>
          <p:nvPr>
            <p:ph idx="1"/>
          </p:nvPr>
        </p:nvSpPr>
        <p:spPr>
          <a:xfrm>
            <a:off x="4062394" y="1354238"/>
            <a:ext cx="5211607" cy="5264551"/>
          </a:xfrm>
        </p:spPr>
        <p:txBody>
          <a:bodyPr>
            <a:normAutofit lnSpcReduction="10000"/>
          </a:bodyPr>
          <a:lstStyle/>
          <a:p>
            <a:pPr>
              <a:lnSpc>
                <a:spcPct val="90000"/>
              </a:lnSpc>
            </a:pPr>
            <a:r>
              <a:rPr lang="en-US" sz="1400" dirty="0">
                <a:latin typeface="Arial" panose="020B0604020202020204" pitchFamily="34" charset="0"/>
                <a:cs typeface="Arial" panose="020B0604020202020204" pitchFamily="34" charset="0"/>
              </a:rPr>
              <a:t>By the end of the 1920s, the term youth work continued to grow as the first book about youth work was published, ’Methods in Youth Work’ (Walkey et al 1931)</a:t>
            </a:r>
          </a:p>
          <a:p>
            <a:pPr>
              <a:lnSpc>
                <a:spcPct val="90000"/>
              </a:lnSpc>
            </a:pPr>
            <a:endParaRPr lang="en-US" sz="1400" dirty="0">
              <a:latin typeface="Arial" panose="020B0604020202020204" pitchFamily="34" charset="0"/>
              <a:cs typeface="Arial" panose="020B0604020202020204" pitchFamily="34" charset="0"/>
            </a:endParaRPr>
          </a:p>
          <a:p>
            <a:pPr>
              <a:lnSpc>
                <a:spcPct val="90000"/>
              </a:lnSpc>
            </a:pPr>
            <a:r>
              <a:rPr lang="en-US" sz="1400" dirty="0">
                <a:latin typeface="Arial" panose="020B0604020202020204" pitchFamily="34" charset="0"/>
                <a:cs typeface="Arial" panose="020B0604020202020204" pitchFamily="34" charset="0"/>
              </a:rPr>
              <a:t>Following the second World War, the government released the document ‘Circular 1486’ to manage the rising problems during wartime</a:t>
            </a:r>
          </a:p>
          <a:p>
            <a:pPr>
              <a:lnSpc>
                <a:spcPct val="90000"/>
              </a:lnSpc>
            </a:pPr>
            <a:endParaRPr lang="en-US" sz="1400" dirty="0">
              <a:latin typeface="Arial" panose="020B0604020202020204" pitchFamily="34" charset="0"/>
              <a:cs typeface="Arial" panose="020B0604020202020204" pitchFamily="34" charset="0"/>
            </a:endParaRPr>
          </a:p>
          <a:p>
            <a:pPr>
              <a:lnSpc>
                <a:spcPct val="90000"/>
              </a:lnSpc>
            </a:pPr>
            <a:r>
              <a:rPr lang="en-US" sz="1400" dirty="0">
                <a:latin typeface="Arial" panose="020B0604020202020204" pitchFamily="34" charset="0"/>
                <a:cs typeface="Arial" panose="020B0604020202020204" pitchFamily="34" charset="0"/>
              </a:rPr>
              <a:t>1960s – the publication of the Albemarle Report </a:t>
            </a:r>
          </a:p>
          <a:p>
            <a:pPr>
              <a:lnSpc>
                <a:spcPct val="90000"/>
              </a:lnSpc>
            </a:pPr>
            <a:endParaRPr lang="en-US" sz="1400" dirty="0">
              <a:latin typeface="Arial" panose="020B0604020202020204" pitchFamily="34" charset="0"/>
              <a:cs typeface="Arial" panose="020B0604020202020204" pitchFamily="34" charset="0"/>
            </a:endParaRPr>
          </a:p>
          <a:p>
            <a:pPr>
              <a:lnSpc>
                <a:spcPct val="90000"/>
              </a:lnSpc>
            </a:pPr>
            <a:r>
              <a:rPr lang="en-US" sz="1400" dirty="0">
                <a:latin typeface="Arial" panose="020B0604020202020204" pitchFamily="34" charset="0"/>
                <a:cs typeface="Arial" panose="020B0604020202020204" pitchFamily="34" charset="0"/>
              </a:rPr>
              <a:t>During the 1980s and 1990s – organisations such as schools, criminal justice and social work were viewed to be more essential to receive state funding</a:t>
            </a:r>
          </a:p>
          <a:p>
            <a:pPr>
              <a:lnSpc>
                <a:spcPct val="90000"/>
              </a:lnSpc>
            </a:pPr>
            <a:endParaRPr lang="en-US" sz="1400" dirty="0">
              <a:latin typeface="Arial" panose="020B0604020202020204" pitchFamily="34" charset="0"/>
              <a:cs typeface="Arial" panose="020B0604020202020204" pitchFamily="34" charset="0"/>
            </a:endParaRPr>
          </a:p>
          <a:p>
            <a:pPr>
              <a:lnSpc>
                <a:spcPct val="90000"/>
              </a:lnSpc>
            </a:pPr>
            <a:r>
              <a:rPr lang="en-US" sz="1400" dirty="0">
                <a:latin typeface="Arial" panose="020B0604020202020204" pitchFamily="34" charset="0"/>
                <a:cs typeface="Arial" panose="020B0604020202020204" pitchFamily="34" charset="0"/>
              </a:rPr>
              <a:t>The following years showed notable developments in youth work as ‘Churches had become the largest employer of youth workers in the country’</a:t>
            </a:r>
          </a:p>
          <a:p>
            <a:pPr>
              <a:lnSpc>
                <a:spcPct val="90000"/>
              </a:lnSpc>
            </a:pPr>
            <a:endParaRPr lang="en-US" sz="1400" dirty="0">
              <a:latin typeface="Arial" panose="020B0604020202020204" pitchFamily="34" charset="0"/>
              <a:cs typeface="Arial" panose="020B0604020202020204" pitchFamily="34" charset="0"/>
            </a:endParaRPr>
          </a:p>
          <a:p>
            <a:pPr>
              <a:lnSpc>
                <a:spcPct val="90000"/>
              </a:lnSpc>
            </a:pPr>
            <a:r>
              <a:rPr lang="en-US" sz="1400" dirty="0">
                <a:latin typeface="Arial" panose="020B0604020202020204" pitchFamily="34" charset="0"/>
                <a:cs typeface="Arial" panose="020B0604020202020204" pitchFamily="34" charset="0"/>
              </a:rPr>
              <a:t>New Millennium – In 2014 – the National Youth Work Strategy was introduced </a:t>
            </a:r>
          </a:p>
          <a:p>
            <a:pPr marL="0" indent="0" algn="r">
              <a:lnSpc>
                <a:spcPct val="90000"/>
              </a:lnSpc>
              <a:buNone/>
            </a:pPr>
            <a:r>
              <a:rPr lang="en-US" sz="1400" dirty="0">
                <a:latin typeface="Arial" panose="020B0604020202020204" pitchFamily="34" charset="0"/>
                <a:cs typeface="Arial" panose="020B0604020202020204" pitchFamily="34" charset="0"/>
              </a:rPr>
              <a:t>(Smith, 2013)</a:t>
            </a:r>
          </a:p>
          <a:p>
            <a:pPr>
              <a:lnSpc>
                <a:spcPct val="90000"/>
              </a:lnSpc>
            </a:pPr>
            <a:endParaRPr lang="en-US" sz="1000" dirty="0">
              <a:latin typeface="Arial" panose="020B0604020202020204" pitchFamily="34" charset="0"/>
              <a:cs typeface="Arial" panose="020B0604020202020204" pitchFamily="34" charset="0"/>
            </a:endParaRPr>
          </a:p>
          <a:p>
            <a:pPr>
              <a:lnSpc>
                <a:spcPct val="90000"/>
              </a:lnSpc>
            </a:pPr>
            <a:endParaRPr lang="en-US" sz="1000" dirty="0">
              <a:latin typeface="Arial" panose="020B0604020202020204" pitchFamily="34" charset="0"/>
              <a:cs typeface="Arial" panose="020B0604020202020204" pitchFamily="34" charset="0"/>
            </a:endParaRPr>
          </a:p>
          <a:p>
            <a:pPr>
              <a:lnSpc>
                <a:spcPct val="90000"/>
              </a:lnSpc>
            </a:pPr>
            <a:endParaRPr lang="en-US" sz="1000" dirty="0">
              <a:latin typeface="Arial" panose="020B0604020202020204" pitchFamily="34" charset="0"/>
              <a:cs typeface="Arial" panose="020B0604020202020204" pitchFamily="34" charset="0"/>
            </a:endParaRPr>
          </a:p>
          <a:p>
            <a:pPr>
              <a:lnSpc>
                <a:spcPct val="90000"/>
              </a:lnSpc>
            </a:pPr>
            <a:endParaRPr lang="en-US" sz="1000" dirty="0">
              <a:latin typeface="Arial" panose="020B0604020202020204" pitchFamily="34" charset="0"/>
              <a:cs typeface="Arial" panose="020B0604020202020204" pitchFamily="34" charset="0"/>
            </a:endParaRPr>
          </a:p>
          <a:p>
            <a:pPr>
              <a:lnSpc>
                <a:spcPct val="90000"/>
              </a:lnSpc>
            </a:pPr>
            <a:endParaRPr lang="en-US" sz="1000" dirty="0"/>
          </a:p>
        </p:txBody>
      </p:sp>
      <p:sp>
        <p:nvSpPr>
          <p:cNvPr id="75" name="Rectangle 74">
            <a:extLst>
              <a:ext uri="{FF2B5EF4-FFF2-40B4-BE49-F238E27FC236}">
                <a16:creationId xmlns:a16="http://schemas.microsoft.com/office/drawing/2014/main" id="{54EE5255-C170-408A-82A9-B5EA213A1B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426230" y="5618029"/>
            <a:ext cx="618066" cy="228600"/>
          </a:xfrm>
          <a:prstGeom prst="rect">
            <a:avLst/>
          </a:prstGeom>
          <a:solidFill>
            <a:srgbClr val="EA2D57"/>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pic>
        <p:nvPicPr>
          <p:cNvPr id="2052" name="Picture 4" descr="Two women sitting on the floor&#10;&#10;Description automatically generated with low confidence">
            <a:extLst>
              <a:ext uri="{FF2B5EF4-FFF2-40B4-BE49-F238E27FC236}">
                <a16:creationId xmlns:a16="http://schemas.microsoft.com/office/drawing/2014/main" id="{35AD62C0-75E4-1B45-9E37-7724520DA43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293" r="6453" b="-1"/>
          <a:stretch/>
        </p:blipFill>
        <p:spPr bwMode="auto">
          <a:xfrm>
            <a:off x="677334" y="3439947"/>
            <a:ext cx="3144597" cy="2601746"/>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10583629-37A1-7D4E-82AA-C70B4A1014F6}"/>
              </a:ext>
            </a:extLst>
          </p:cNvPr>
          <p:cNvSpPr txBox="1"/>
          <p:nvPr/>
        </p:nvSpPr>
        <p:spPr>
          <a:xfrm>
            <a:off x="677334" y="2821715"/>
            <a:ext cx="1943629" cy="461665"/>
          </a:xfrm>
          <a:prstGeom prst="rect">
            <a:avLst/>
          </a:prstGeom>
          <a:noFill/>
        </p:spPr>
        <p:txBody>
          <a:bodyPr wrap="square" rtlCol="0">
            <a:spAutoFit/>
          </a:bodyPr>
          <a:lstStyle/>
          <a:p>
            <a:r>
              <a:rPr lang="en-GB" sz="1200" b="1" dirty="0">
                <a:solidFill>
                  <a:schemeClr val="accent1">
                    <a:lumMod val="20000"/>
                    <a:lumOff val="80000"/>
                  </a:schemeClr>
                </a:solidFill>
                <a:latin typeface="Arial" panose="020B0604020202020204" pitchFamily="34" charset="0"/>
                <a:cs typeface="Arial" panose="020B0604020202020204" pitchFamily="34" charset="0"/>
              </a:rPr>
              <a:t>Skelton Youth Club (Mirrorpix, 1971)</a:t>
            </a:r>
            <a:endParaRPr lang="en-US" sz="1200" b="1" dirty="0">
              <a:solidFill>
                <a:schemeClr val="accent1">
                  <a:lumMod val="20000"/>
                  <a:lumOff val="80000"/>
                </a:schemeClr>
              </a:solidFill>
            </a:endParaRPr>
          </a:p>
        </p:txBody>
      </p:sp>
      <p:sp>
        <p:nvSpPr>
          <p:cNvPr id="6" name="TextBox 5">
            <a:extLst>
              <a:ext uri="{FF2B5EF4-FFF2-40B4-BE49-F238E27FC236}">
                <a16:creationId xmlns:a16="http://schemas.microsoft.com/office/drawing/2014/main" id="{0A314F50-B6FF-FC4A-8936-E7D1C41D8BE1}"/>
              </a:ext>
            </a:extLst>
          </p:cNvPr>
          <p:cNvSpPr txBox="1"/>
          <p:nvPr/>
        </p:nvSpPr>
        <p:spPr>
          <a:xfrm>
            <a:off x="614589" y="6041362"/>
            <a:ext cx="3144597" cy="600164"/>
          </a:xfrm>
          <a:prstGeom prst="rect">
            <a:avLst/>
          </a:prstGeom>
          <a:noFill/>
        </p:spPr>
        <p:txBody>
          <a:bodyPr wrap="square" rtlCol="0">
            <a:spAutoFit/>
          </a:bodyPr>
          <a:lstStyle/>
          <a:p>
            <a:r>
              <a:rPr lang="en-GB" sz="1100" b="1" dirty="0">
                <a:solidFill>
                  <a:schemeClr val="accent1">
                    <a:lumMod val="20000"/>
                    <a:lumOff val="80000"/>
                  </a:schemeClr>
                </a:solidFill>
                <a:latin typeface="Arial" panose="020B0604020202020204" pitchFamily="34" charset="0"/>
                <a:cs typeface="Arial" panose="020B0604020202020204" pitchFamily="34" charset="0"/>
              </a:rPr>
              <a:t>Loftus Youth Club’s disco dancers hit the championship trail with a victory in the Cleveland team finals (Mirrorpix, 1980)</a:t>
            </a:r>
            <a:endParaRPr lang="en-US" sz="1100" b="1" dirty="0">
              <a:solidFill>
                <a:schemeClr val="accent1">
                  <a:lumMod val="20000"/>
                  <a:lumOff val="80000"/>
                </a:schemeClr>
              </a:solidFill>
            </a:endParaRPr>
          </a:p>
        </p:txBody>
      </p:sp>
    </p:spTree>
    <p:extLst>
      <p:ext uri="{BB962C8B-B14F-4D97-AF65-F5344CB8AC3E}">
        <p14:creationId xmlns:p14="http://schemas.microsoft.com/office/powerpoint/2010/main" val="2502945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4100" name="Rectangle 70">
            <a:extLst>
              <a:ext uri="{FF2B5EF4-FFF2-40B4-BE49-F238E27FC236}">
                <a16:creationId xmlns:a16="http://schemas.microsoft.com/office/drawing/2014/main" id="{D94A7024-D948-494D-8920-BBA2DA07D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098" name="Picture 2" descr="A group of people sitting around a table&#10;&#10;Description automatically generated with medium confidence">
            <a:extLst>
              <a:ext uri="{FF2B5EF4-FFF2-40B4-BE49-F238E27FC236}">
                <a16:creationId xmlns:a16="http://schemas.microsoft.com/office/drawing/2014/main" id="{20DA79F4-EAA7-E145-BB75-F5257F1BBBC2}"/>
              </a:ext>
            </a:extLst>
          </p:cNvPr>
          <p:cNvPicPr>
            <a:picLocks noChangeAspect="1" noChangeArrowheads="1"/>
          </p:cNvPicPr>
          <p:nvPr/>
        </p:nvPicPr>
        <p:blipFill rotWithShape="1">
          <a:blip r:embed="rId3">
            <a:duotone>
              <a:prstClr val="black"/>
              <a:schemeClr val="tx2">
                <a:tint val="45000"/>
                <a:satMod val="400000"/>
              </a:schemeClr>
            </a:duotone>
            <a:alphaModFix amt="40000"/>
            <a:extLst>
              <a:ext uri="{28A0092B-C50C-407E-A947-70E740481C1C}">
                <a14:useLocalDpi xmlns:a14="http://schemas.microsoft.com/office/drawing/2010/main" val="0"/>
              </a:ext>
            </a:extLst>
          </a:blip>
          <a:srcRect t="10526" b="10526"/>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3FDCCB22-427C-A541-93E3-A5C7BB480B32}"/>
              </a:ext>
            </a:extLst>
          </p:cNvPr>
          <p:cNvSpPr>
            <a:spLocks noGrp="1"/>
          </p:cNvSpPr>
          <p:nvPr>
            <p:ph type="title"/>
          </p:nvPr>
        </p:nvSpPr>
        <p:spPr>
          <a:xfrm>
            <a:off x="357187" y="631760"/>
            <a:ext cx="8596668" cy="796125"/>
          </a:xfrm>
        </p:spPr>
        <p:txBody>
          <a:bodyPr>
            <a:normAutofit/>
          </a:bodyPr>
          <a:lstStyle/>
          <a:p>
            <a:r>
              <a:rPr lang="en-US" b="1" u="sng" dirty="0">
                <a:latin typeface="Arial" panose="020B0604020202020204" pitchFamily="34" charset="0"/>
                <a:cs typeface="Arial" panose="020B0604020202020204" pitchFamily="34" charset="0"/>
              </a:rPr>
              <a:t>Youth Work in the 1960s </a:t>
            </a:r>
          </a:p>
        </p:txBody>
      </p:sp>
      <p:sp>
        <p:nvSpPr>
          <p:cNvPr id="3" name="Content Placeholder 2">
            <a:extLst>
              <a:ext uri="{FF2B5EF4-FFF2-40B4-BE49-F238E27FC236}">
                <a16:creationId xmlns:a16="http://schemas.microsoft.com/office/drawing/2014/main" id="{398CCE09-E8A9-CB4C-93D8-12907987EC08}"/>
              </a:ext>
            </a:extLst>
          </p:cNvPr>
          <p:cNvSpPr>
            <a:spLocks noGrp="1"/>
          </p:cNvSpPr>
          <p:nvPr>
            <p:ph idx="1"/>
          </p:nvPr>
        </p:nvSpPr>
        <p:spPr>
          <a:xfrm>
            <a:off x="357187" y="2399435"/>
            <a:ext cx="9501187" cy="3826805"/>
          </a:xfrm>
        </p:spPr>
        <p:txBody>
          <a:bodyPr>
            <a:normAutofit/>
          </a:bodyPr>
          <a:lstStyle/>
          <a:p>
            <a:r>
              <a:rPr lang="en-US" sz="2400" dirty="0">
                <a:solidFill>
                  <a:srgbClr val="FFFFFF"/>
                </a:solidFill>
                <a:latin typeface="Arial" panose="020B0604020202020204" pitchFamily="34" charset="0"/>
                <a:cs typeface="Arial" panose="020B0604020202020204" pitchFamily="34" charset="0"/>
              </a:rPr>
              <a:t>The Albemarle Report (1960)</a:t>
            </a:r>
          </a:p>
          <a:p>
            <a:endParaRPr lang="en-US" sz="2400" dirty="0">
              <a:solidFill>
                <a:srgbClr val="FFFFFF"/>
              </a:solidFill>
              <a:latin typeface="Arial" panose="020B0604020202020204" pitchFamily="34" charset="0"/>
              <a:cs typeface="Arial" panose="020B0604020202020204" pitchFamily="34" charset="0"/>
            </a:endParaRPr>
          </a:p>
          <a:p>
            <a:r>
              <a:rPr lang="en-US" sz="2400" dirty="0">
                <a:solidFill>
                  <a:srgbClr val="FFFFFF"/>
                </a:solidFill>
                <a:latin typeface="Arial" panose="020B0604020202020204" pitchFamily="34" charset="0"/>
                <a:cs typeface="Arial" panose="020B0604020202020204" pitchFamily="34" charset="0"/>
              </a:rPr>
              <a:t>The years following the Albemarle Report</a:t>
            </a:r>
          </a:p>
          <a:p>
            <a:pPr marL="0" indent="0">
              <a:buNone/>
            </a:pPr>
            <a:endParaRPr lang="en-US" sz="2400" dirty="0">
              <a:solidFill>
                <a:srgbClr val="FFFFFF"/>
              </a:solidFill>
              <a:latin typeface="Arial" panose="020B0604020202020204" pitchFamily="34" charset="0"/>
              <a:cs typeface="Arial" panose="020B0604020202020204" pitchFamily="34" charset="0"/>
            </a:endParaRPr>
          </a:p>
          <a:p>
            <a:r>
              <a:rPr lang="en-US" sz="2400" dirty="0">
                <a:solidFill>
                  <a:srgbClr val="FFFFFF"/>
                </a:solidFill>
                <a:latin typeface="Arial" panose="020B0604020202020204" pitchFamily="34" charset="0"/>
                <a:cs typeface="Arial" panose="020B0604020202020204" pitchFamily="34" charset="0"/>
              </a:rPr>
              <a:t>National Youth Agency (1964)</a:t>
            </a:r>
          </a:p>
          <a:p>
            <a:endParaRPr lang="en-US" sz="2400" dirty="0">
              <a:solidFill>
                <a:srgbClr val="FFFFFF"/>
              </a:solidFill>
              <a:latin typeface="Arial" panose="020B0604020202020204" pitchFamily="34" charset="0"/>
              <a:cs typeface="Arial" panose="020B0604020202020204" pitchFamily="34" charset="0"/>
            </a:endParaRPr>
          </a:p>
          <a:p>
            <a:endParaRPr lang="en-US" sz="2400" dirty="0">
              <a:solidFill>
                <a:srgbClr val="FFFFFF"/>
              </a:solidFill>
              <a:latin typeface="Arial" panose="020B0604020202020204" pitchFamily="34" charset="0"/>
              <a:cs typeface="Arial" panose="020B0604020202020204" pitchFamily="34" charset="0"/>
            </a:endParaRPr>
          </a:p>
          <a:p>
            <a:endParaRPr lang="en-US" sz="2400" dirty="0">
              <a:solidFill>
                <a:srgbClr val="FFFFFF"/>
              </a:solidFill>
              <a:latin typeface="Arial" panose="020B0604020202020204" pitchFamily="34" charset="0"/>
              <a:cs typeface="Arial" panose="020B0604020202020204" pitchFamily="34" charset="0"/>
            </a:endParaRPr>
          </a:p>
          <a:p>
            <a:endParaRPr lang="en-US" sz="2400" dirty="0">
              <a:solidFill>
                <a:srgbClr val="FFFFFF"/>
              </a:solidFill>
              <a:latin typeface="Arial" panose="020B0604020202020204" pitchFamily="34" charset="0"/>
              <a:cs typeface="Arial" panose="020B0604020202020204" pitchFamily="34" charset="0"/>
            </a:endParaRPr>
          </a:p>
          <a:p>
            <a:endParaRPr lang="en-US" sz="1100" dirty="0">
              <a:solidFill>
                <a:srgbClr val="FFFFFF"/>
              </a:solidFill>
            </a:endParaRPr>
          </a:p>
          <a:p>
            <a:endParaRPr lang="en-US" sz="1100" dirty="0">
              <a:solidFill>
                <a:srgbClr val="FFFFFF"/>
              </a:solidFill>
            </a:endParaRPr>
          </a:p>
          <a:p>
            <a:endParaRPr lang="en-US" sz="1100" dirty="0">
              <a:solidFill>
                <a:srgbClr val="FFFFFF"/>
              </a:solidFill>
            </a:endParaRPr>
          </a:p>
          <a:p>
            <a:endParaRPr lang="en-US" sz="1100" dirty="0">
              <a:solidFill>
                <a:srgbClr val="FFFFFF"/>
              </a:solidFill>
            </a:endParaRPr>
          </a:p>
          <a:p>
            <a:endParaRPr lang="en-US" sz="1100" dirty="0">
              <a:solidFill>
                <a:srgbClr val="FFFFFF"/>
              </a:solidFill>
            </a:endParaRPr>
          </a:p>
          <a:p>
            <a:endParaRPr lang="en-US" sz="1100" dirty="0">
              <a:solidFill>
                <a:srgbClr val="FFFFFF"/>
              </a:solidFill>
            </a:endParaRPr>
          </a:p>
          <a:p>
            <a:endParaRPr lang="en-US" sz="1100" dirty="0">
              <a:solidFill>
                <a:srgbClr val="FFFFFF"/>
              </a:solidFill>
            </a:endParaRPr>
          </a:p>
          <a:p>
            <a:endParaRPr lang="en-US" sz="1100" dirty="0">
              <a:solidFill>
                <a:srgbClr val="FFFFFF"/>
              </a:solidFill>
            </a:endParaRPr>
          </a:p>
          <a:p>
            <a:endParaRPr lang="en-US" sz="1100" dirty="0">
              <a:solidFill>
                <a:srgbClr val="FFFFFF"/>
              </a:solidFill>
            </a:endParaRPr>
          </a:p>
          <a:p>
            <a:endParaRPr lang="en-US" sz="1100" dirty="0">
              <a:solidFill>
                <a:srgbClr val="FFFFFF"/>
              </a:solidFill>
            </a:endParaRPr>
          </a:p>
        </p:txBody>
      </p:sp>
      <p:sp>
        <p:nvSpPr>
          <p:cNvPr id="4" name="TextBox 3">
            <a:extLst>
              <a:ext uri="{FF2B5EF4-FFF2-40B4-BE49-F238E27FC236}">
                <a16:creationId xmlns:a16="http://schemas.microsoft.com/office/drawing/2014/main" id="{5E2725AC-DCBF-C14A-86A6-4D4B668F336D}"/>
              </a:ext>
            </a:extLst>
          </p:cNvPr>
          <p:cNvSpPr txBox="1"/>
          <p:nvPr/>
        </p:nvSpPr>
        <p:spPr>
          <a:xfrm>
            <a:off x="8610580" y="6060889"/>
            <a:ext cx="3581400" cy="646331"/>
          </a:xfrm>
          <a:prstGeom prst="rect">
            <a:avLst/>
          </a:prstGeom>
          <a:noFill/>
        </p:spPr>
        <p:txBody>
          <a:bodyPr wrap="square" rtlCol="0">
            <a:spAutoFit/>
          </a:bodyPr>
          <a:lstStyle/>
          <a:p>
            <a:r>
              <a:rPr lang="en-GB" sz="1200" b="1" dirty="0">
                <a:solidFill>
                  <a:schemeClr val="accent1">
                    <a:lumMod val="20000"/>
                    <a:lumOff val="80000"/>
                  </a:schemeClr>
                </a:solidFill>
                <a:latin typeface="Arial" panose="020B0604020202020204" pitchFamily="34" charset="0"/>
                <a:cs typeface="Arial" panose="020B0604020202020204" pitchFamily="34" charset="0"/>
              </a:rPr>
              <a:t>Teenagers staged a marathon sponsored games-playing session to raise funds for their Guisborough youth club (Mirrorpix, 1987)</a:t>
            </a:r>
            <a:endParaRPr lang="en-US" sz="1200" b="1" dirty="0">
              <a:solidFill>
                <a:schemeClr val="accent1">
                  <a:lumMod val="20000"/>
                  <a:lumOff val="80000"/>
                </a:schemeClr>
              </a:solidFill>
            </a:endParaRPr>
          </a:p>
        </p:txBody>
      </p:sp>
    </p:spTree>
    <p:extLst>
      <p:ext uri="{BB962C8B-B14F-4D97-AF65-F5344CB8AC3E}">
        <p14:creationId xmlns:p14="http://schemas.microsoft.com/office/powerpoint/2010/main" val="37973264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A86152-36F8-4B4E-B028-27CEA37F6038}"/>
              </a:ext>
            </a:extLst>
          </p:cNvPr>
          <p:cNvSpPr>
            <a:spLocks noGrp="1"/>
          </p:cNvSpPr>
          <p:nvPr>
            <p:ph type="title"/>
          </p:nvPr>
        </p:nvSpPr>
        <p:spPr>
          <a:xfrm>
            <a:off x="5536734" y="156238"/>
            <a:ext cx="4350216" cy="582976"/>
          </a:xfrm>
        </p:spPr>
        <p:txBody>
          <a:bodyPr>
            <a:normAutofit/>
          </a:bodyPr>
          <a:lstStyle/>
          <a:p>
            <a:r>
              <a:rPr lang="en-US" sz="2800" b="1" u="sng" dirty="0">
                <a:latin typeface="Arial" panose="020B0604020202020204" pitchFamily="34" charset="0"/>
                <a:cs typeface="Arial" panose="020B0604020202020204" pitchFamily="34" charset="0"/>
              </a:rPr>
              <a:t>The Albemarle Report </a:t>
            </a:r>
          </a:p>
        </p:txBody>
      </p:sp>
      <p:sp>
        <p:nvSpPr>
          <p:cNvPr id="3" name="Content Placeholder 2">
            <a:extLst>
              <a:ext uri="{FF2B5EF4-FFF2-40B4-BE49-F238E27FC236}">
                <a16:creationId xmlns:a16="http://schemas.microsoft.com/office/drawing/2014/main" id="{147BF7DB-2ADA-E249-8F49-C7ECB20A8276}"/>
              </a:ext>
            </a:extLst>
          </p:cNvPr>
          <p:cNvSpPr>
            <a:spLocks noGrp="1"/>
          </p:cNvSpPr>
          <p:nvPr>
            <p:ph idx="1"/>
          </p:nvPr>
        </p:nvSpPr>
        <p:spPr>
          <a:xfrm>
            <a:off x="5394960" y="542925"/>
            <a:ext cx="4491990" cy="6315075"/>
          </a:xfrm>
        </p:spPr>
        <p:txBody>
          <a:bodyPr>
            <a:normAutofit lnSpcReduction="10000"/>
          </a:bodyPr>
          <a:lstStyle/>
          <a:p>
            <a:pPr lvl="1">
              <a:buFont typeface="Wingdings 3" pitchFamily="2" charset="2"/>
              <a:buChar char=""/>
            </a:pPr>
            <a:endParaRPr lang="en-US" altLang="en-US" dirty="0">
              <a:latin typeface="Arial" panose="020B0604020202020204" pitchFamily="34" charset="0"/>
              <a:cs typeface="Arial" panose="020B0604020202020204" pitchFamily="34" charset="0"/>
            </a:endParaRPr>
          </a:p>
          <a:p>
            <a:pPr>
              <a:buFont typeface="Wingdings 3" pitchFamily="2" charset="2"/>
              <a:buChar char=""/>
            </a:pPr>
            <a:r>
              <a:rPr lang="en-US" sz="1300" dirty="0">
                <a:latin typeface="Arial" panose="020B0604020202020204" pitchFamily="34" charset="0"/>
                <a:cs typeface="Arial" panose="020B0604020202020204" pitchFamily="34" charset="0"/>
              </a:rPr>
              <a:t>The Albemarle Report was introduced to parliament in February 1960 </a:t>
            </a:r>
          </a:p>
          <a:p>
            <a:pPr>
              <a:buFont typeface="Wingdings 3" pitchFamily="2" charset="2"/>
              <a:buChar char=""/>
            </a:pPr>
            <a:r>
              <a:rPr lang="en-US" sz="1300" dirty="0">
                <a:latin typeface="Arial" panose="020B0604020202020204" pitchFamily="34" charset="0"/>
                <a:cs typeface="Arial" panose="020B0604020202020204" pitchFamily="34" charset="0"/>
              </a:rPr>
              <a:t>Reasons for the committee reviewing the Youth Service included: </a:t>
            </a:r>
            <a:r>
              <a:rPr lang="en-US" sz="1300" dirty="0">
                <a:solidFill>
                  <a:schemeClr val="tx1"/>
                </a:solidFill>
                <a:latin typeface="Arial" panose="020B0604020202020204" pitchFamily="34" charset="0"/>
                <a:cs typeface="Arial" panose="020B0604020202020204" pitchFamily="34" charset="0"/>
              </a:rPr>
              <a:t>Increase in adolescent, teenage crime and the discovery of ‘teenage culture’</a:t>
            </a:r>
          </a:p>
          <a:p>
            <a:pPr>
              <a:buFont typeface="Wingdings 3" pitchFamily="2" charset="2"/>
              <a:buChar char=""/>
            </a:pPr>
            <a:r>
              <a:rPr lang="en-US" sz="1300" dirty="0">
                <a:latin typeface="Arial" panose="020B0604020202020204" pitchFamily="34" charset="0"/>
                <a:cs typeface="Arial" panose="020B0604020202020204" pitchFamily="34" charset="0"/>
              </a:rPr>
              <a:t>Significant growth in the number of young people as a result of the World War 2 baby boom </a:t>
            </a:r>
          </a:p>
          <a:p>
            <a:pPr>
              <a:buFont typeface="Wingdings 3" pitchFamily="2" charset="2"/>
              <a:buChar char=""/>
            </a:pPr>
            <a:r>
              <a:rPr lang="en-US" sz="1300" dirty="0">
                <a:latin typeface="Arial" panose="020B0604020202020204" pitchFamily="34" charset="0"/>
                <a:cs typeface="Arial" panose="020B0604020202020204" pitchFamily="34" charset="0"/>
              </a:rPr>
              <a:t>National Service came to an end </a:t>
            </a:r>
          </a:p>
          <a:p>
            <a:pPr>
              <a:buFont typeface="Wingdings 3" pitchFamily="2" charset="2"/>
              <a:buChar char=""/>
            </a:pPr>
            <a:r>
              <a:rPr lang="en-US" sz="1300" dirty="0">
                <a:latin typeface="Arial" panose="020B0604020202020204" pitchFamily="34" charset="0"/>
                <a:cs typeface="Arial" panose="020B0604020202020204" pitchFamily="34" charset="0"/>
              </a:rPr>
              <a:t>One of the aims of the report was to offer ‘young people in their leisure time opportunities of various kinds, complementary to those of home, formal education and work, to discover and develop their personal resources of body, mind and spirit’ (Ministry of Education 1960: 36)</a:t>
            </a:r>
            <a:r>
              <a:rPr lang="en-GB" sz="1300" dirty="0">
                <a:latin typeface="Arial" panose="020B0604020202020204" pitchFamily="34" charset="0"/>
                <a:cs typeface="Arial" panose="020B0604020202020204" pitchFamily="34" charset="0"/>
              </a:rPr>
              <a:t> </a:t>
            </a:r>
          </a:p>
          <a:p>
            <a:pPr>
              <a:buFont typeface="Wingdings 3" pitchFamily="2" charset="2"/>
              <a:buChar char=""/>
            </a:pPr>
            <a:r>
              <a:rPr lang="en-US" sz="1300" dirty="0">
                <a:latin typeface="Arial" panose="020B0604020202020204" pitchFamily="34" charset="0"/>
                <a:cs typeface="Arial" panose="020B0604020202020204" pitchFamily="34" charset="0"/>
              </a:rPr>
              <a:t>The 3 highlighted recommendations by the committee largely effected young people’s lives and youth work practice</a:t>
            </a:r>
            <a:r>
              <a:rPr lang="en-GB" sz="1300" dirty="0">
                <a:latin typeface="Arial" panose="020B0604020202020204" pitchFamily="34" charset="0"/>
                <a:cs typeface="Arial" panose="020B0604020202020204" pitchFamily="34" charset="0"/>
              </a:rPr>
              <a:t>:</a:t>
            </a:r>
          </a:p>
          <a:p>
            <a:pPr>
              <a:buFont typeface="+mj-lt"/>
              <a:buAutoNum type="arabicParenR"/>
            </a:pPr>
            <a:r>
              <a:rPr lang="en-US" sz="1300" dirty="0">
                <a:latin typeface="Arial" panose="020B0604020202020204" pitchFamily="34" charset="0"/>
                <a:cs typeface="Arial" panose="020B0604020202020204" pitchFamily="34" charset="0"/>
              </a:rPr>
              <a:t>‘an expansion in the numbers of, and training for, professional leaders’</a:t>
            </a:r>
            <a:r>
              <a:rPr lang="en-GB" sz="1300" dirty="0">
                <a:latin typeface="Arial" panose="020B0604020202020204" pitchFamily="34" charset="0"/>
                <a:cs typeface="Arial" panose="020B0604020202020204" pitchFamily="34" charset="0"/>
              </a:rPr>
              <a:t> </a:t>
            </a:r>
          </a:p>
          <a:p>
            <a:pPr>
              <a:buFont typeface="+mj-lt"/>
              <a:buAutoNum type="arabicParenR"/>
            </a:pPr>
            <a:r>
              <a:rPr lang="en-US" sz="1300" dirty="0">
                <a:latin typeface="Arial" panose="020B0604020202020204" pitchFamily="34" charset="0"/>
                <a:cs typeface="Arial" panose="020B0604020202020204" pitchFamily="34" charset="0"/>
              </a:rPr>
              <a:t>‘the creation of a development </a:t>
            </a:r>
            <a:r>
              <a:rPr lang="en-US" sz="1300" dirty="0" err="1">
                <a:latin typeface="Arial" panose="020B0604020202020204" pitchFamily="34" charset="0"/>
                <a:cs typeface="Arial" panose="020B0604020202020204" pitchFamily="34" charset="0"/>
              </a:rPr>
              <a:t>programme</a:t>
            </a:r>
            <a:r>
              <a:rPr lang="en-US" sz="1300" dirty="0">
                <a:latin typeface="Arial" panose="020B0604020202020204" pitchFamily="34" charset="0"/>
                <a:cs typeface="Arial" panose="020B0604020202020204" pitchFamily="34" charset="0"/>
              </a:rPr>
              <a:t> for the Youth Service’</a:t>
            </a:r>
            <a:r>
              <a:rPr lang="en-GB" sz="1300" dirty="0">
                <a:latin typeface="Arial" panose="020B0604020202020204" pitchFamily="34" charset="0"/>
                <a:cs typeface="Arial" panose="020B0604020202020204" pitchFamily="34" charset="0"/>
              </a:rPr>
              <a:t> </a:t>
            </a:r>
          </a:p>
          <a:p>
            <a:pPr>
              <a:buFont typeface="+mj-lt"/>
              <a:buAutoNum type="arabicParenR"/>
            </a:pPr>
            <a:r>
              <a:rPr lang="en-US" sz="1300" dirty="0">
                <a:latin typeface="Arial" panose="020B0604020202020204" pitchFamily="34" charset="0"/>
                <a:cs typeface="Arial" panose="020B0604020202020204" pitchFamily="34" charset="0"/>
              </a:rPr>
              <a:t>‘the establishment of a generous and imaginative building and funding </a:t>
            </a:r>
            <a:r>
              <a:rPr lang="en-US" sz="1300" dirty="0" err="1">
                <a:latin typeface="Arial" panose="020B0604020202020204" pitchFamily="34" charset="0"/>
                <a:cs typeface="Arial" panose="020B0604020202020204" pitchFamily="34" charset="0"/>
              </a:rPr>
              <a:t>programme</a:t>
            </a:r>
            <a:r>
              <a:rPr lang="en-US" sz="1300" dirty="0">
                <a:latin typeface="Arial" panose="020B0604020202020204" pitchFamily="34" charset="0"/>
                <a:cs typeface="Arial" panose="020B0604020202020204" pitchFamily="34" charset="0"/>
              </a:rPr>
              <a:t>’</a:t>
            </a:r>
            <a:r>
              <a:rPr lang="en-GB" sz="1300" dirty="0">
                <a:latin typeface="Arial" panose="020B0604020202020204" pitchFamily="34" charset="0"/>
                <a:cs typeface="Arial" panose="020B0604020202020204" pitchFamily="34" charset="0"/>
              </a:rPr>
              <a:t> </a:t>
            </a:r>
          </a:p>
          <a:p>
            <a:pPr marL="0" indent="0" algn="r">
              <a:buNone/>
            </a:pPr>
            <a:r>
              <a:rPr lang="en-GB" sz="1300" dirty="0">
                <a:latin typeface="Arial" panose="020B0604020202020204" pitchFamily="34" charset="0"/>
                <a:cs typeface="Arial" panose="020B0604020202020204" pitchFamily="34" charset="0"/>
              </a:rPr>
              <a:t>(Smith and Doyle, 2002)</a:t>
            </a:r>
            <a:endParaRPr lang="en-US" sz="1300" dirty="0">
              <a:latin typeface="Arial" panose="020B0604020202020204" pitchFamily="34" charset="0"/>
              <a:cs typeface="Arial" panose="020B0604020202020204" pitchFamily="34" charset="0"/>
            </a:endParaRPr>
          </a:p>
          <a:p>
            <a:pPr>
              <a:buFont typeface="Wingdings 3" pitchFamily="2" charset="2"/>
              <a:buChar char=""/>
            </a:pPr>
            <a:endParaRPr lang="en-US" sz="1500" dirty="0">
              <a:solidFill>
                <a:schemeClr val="tx1"/>
              </a:solidFill>
              <a:latin typeface="Arial" panose="020B0604020202020204" pitchFamily="34" charset="0"/>
              <a:cs typeface="Arial" panose="020B0604020202020204" pitchFamily="34" charset="0"/>
            </a:endParaRPr>
          </a:p>
          <a:p>
            <a:pPr>
              <a:buFont typeface="Wingdings 3" pitchFamily="2" charset="2"/>
              <a:buChar char=""/>
            </a:pPr>
            <a:endParaRPr lang="en-US" sz="1400" dirty="0">
              <a:solidFill>
                <a:schemeClr val="accent2">
                  <a:lumMod val="40000"/>
                  <a:lumOff val="60000"/>
                </a:schemeClr>
              </a:solidFill>
              <a:latin typeface="Arial" panose="020B0604020202020204" pitchFamily="34" charset="0"/>
              <a:cs typeface="Arial" panose="020B0604020202020204" pitchFamily="34" charset="0"/>
            </a:endParaRPr>
          </a:p>
          <a:p>
            <a:pPr>
              <a:buFont typeface="Wingdings 3" pitchFamily="2" charset="2"/>
              <a:buChar char=""/>
            </a:pPr>
            <a:endParaRPr lang="en-US" sz="1400" dirty="0">
              <a:solidFill>
                <a:schemeClr val="tx1"/>
              </a:solidFill>
              <a:latin typeface="Arial" panose="020B0604020202020204" pitchFamily="34" charset="0"/>
              <a:cs typeface="Arial" panose="020B0604020202020204" pitchFamily="34" charset="0"/>
            </a:endParaRPr>
          </a:p>
          <a:p>
            <a:pPr>
              <a:buFont typeface="Wingdings 3" pitchFamily="2" charset="2"/>
              <a:buChar char=""/>
            </a:pPr>
            <a:endParaRPr lang="en-US" sz="1400" dirty="0">
              <a:latin typeface="Arial" panose="020B0604020202020204" pitchFamily="34" charset="0"/>
              <a:cs typeface="Arial" panose="020B0604020202020204" pitchFamily="34" charset="0"/>
            </a:endParaRPr>
          </a:p>
        </p:txBody>
      </p:sp>
      <p:pic>
        <p:nvPicPr>
          <p:cNvPr id="6" name="Picture 4" descr="Participants in a baby show in England. 1950.">
            <a:extLst>
              <a:ext uri="{FF2B5EF4-FFF2-40B4-BE49-F238E27FC236}">
                <a16:creationId xmlns:a16="http://schemas.microsoft.com/office/drawing/2014/main" id="{0623FD54-A641-0E4F-BBB1-BDA05EBC617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568" b="2456"/>
          <a:stretch/>
        </p:blipFill>
        <p:spPr bwMode="auto">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a:noFill/>
          <a:extLst>
            <a:ext uri="{909E8E84-426E-40DD-AFC4-6F175D3DCCD1}">
              <a14:hiddenFill xmlns:a14="http://schemas.microsoft.com/office/drawing/2010/main">
                <a:solidFill>
                  <a:srgbClr val="FFFFFF"/>
                </a:solidFill>
              </a14:hiddenFill>
            </a:ext>
          </a:extLst>
        </p:spPr>
      </p:pic>
      <p:sp>
        <p:nvSpPr>
          <p:cNvPr id="73" name="Isosceles Triangle 72">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7" name="TextBox 6">
            <a:extLst>
              <a:ext uri="{FF2B5EF4-FFF2-40B4-BE49-F238E27FC236}">
                <a16:creationId xmlns:a16="http://schemas.microsoft.com/office/drawing/2014/main" id="{259DC095-F2EA-D543-8EB8-7CEEFD539CE4}"/>
              </a:ext>
            </a:extLst>
          </p:cNvPr>
          <p:cNvSpPr txBox="1"/>
          <p:nvPr/>
        </p:nvSpPr>
        <p:spPr>
          <a:xfrm>
            <a:off x="35098" y="6175970"/>
            <a:ext cx="4064438" cy="523220"/>
          </a:xfrm>
          <a:prstGeom prst="rect">
            <a:avLst/>
          </a:prstGeom>
          <a:noFill/>
        </p:spPr>
        <p:txBody>
          <a:bodyPr wrap="square" rtlCol="0">
            <a:spAutoFit/>
          </a:bodyPr>
          <a:lstStyle/>
          <a:p>
            <a:r>
              <a:rPr lang="en-GB" sz="1400" b="1" dirty="0">
                <a:solidFill>
                  <a:schemeClr val="accent1">
                    <a:lumMod val="20000"/>
                    <a:lumOff val="80000"/>
                  </a:schemeClr>
                </a:solidFill>
                <a:latin typeface="Arial" panose="020B0604020202020204" pitchFamily="34" charset="0"/>
                <a:cs typeface="Arial" panose="020B0604020202020204" pitchFamily="34" charset="0"/>
              </a:rPr>
              <a:t>Participants in a baby show in England (Hulton Archive/Getty Images,1950)</a:t>
            </a:r>
            <a:endParaRPr lang="en-US" sz="1400" b="1" dirty="0">
              <a:solidFill>
                <a:schemeClr val="accent1">
                  <a:lumMod val="20000"/>
                  <a:lumOff val="80000"/>
                </a:schemeClr>
              </a:solidFill>
            </a:endParaRPr>
          </a:p>
        </p:txBody>
      </p:sp>
    </p:spTree>
    <p:extLst>
      <p:ext uri="{BB962C8B-B14F-4D97-AF65-F5344CB8AC3E}">
        <p14:creationId xmlns:p14="http://schemas.microsoft.com/office/powerpoint/2010/main" val="21685609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2821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344E1F-64B6-284C-8C4E-A2DC5069D83A}"/>
              </a:ext>
            </a:extLst>
          </p:cNvPr>
          <p:cNvSpPr>
            <a:spLocks noGrp="1"/>
          </p:cNvSpPr>
          <p:nvPr>
            <p:ph type="title"/>
          </p:nvPr>
        </p:nvSpPr>
        <p:spPr>
          <a:xfrm>
            <a:off x="4691272" y="124481"/>
            <a:ext cx="4225192" cy="1320800"/>
          </a:xfrm>
        </p:spPr>
        <p:txBody>
          <a:bodyPr>
            <a:normAutofit/>
          </a:bodyPr>
          <a:lstStyle/>
          <a:p>
            <a:pPr>
              <a:lnSpc>
                <a:spcPct val="90000"/>
              </a:lnSpc>
            </a:pPr>
            <a:r>
              <a:rPr lang="en-US" sz="2400" b="1" u="sng" dirty="0">
                <a:solidFill>
                  <a:schemeClr val="accent1">
                    <a:lumMod val="60000"/>
                    <a:lumOff val="40000"/>
                  </a:schemeClr>
                </a:solidFill>
                <a:latin typeface="Arial" panose="020B0604020202020204" pitchFamily="34" charset="0"/>
                <a:cs typeface="Arial" panose="020B0604020202020204" pitchFamily="34" charset="0"/>
              </a:rPr>
              <a:t>The years following the Albemarle Report </a:t>
            </a:r>
          </a:p>
        </p:txBody>
      </p:sp>
      <p:sp>
        <p:nvSpPr>
          <p:cNvPr id="3" name="Content Placeholder 2">
            <a:extLst>
              <a:ext uri="{FF2B5EF4-FFF2-40B4-BE49-F238E27FC236}">
                <a16:creationId xmlns:a16="http://schemas.microsoft.com/office/drawing/2014/main" id="{5E18C9C8-A794-874C-9292-0C3116D2014C}"/>
              </a:ext>
            </a:extLst>
          </p:cNvPr>
          <p:cNvSpPr>
            <a:spLocks noGrp="1"/>
          </p:cNvSpPr>
          <p:nvPr>
            <p:ph idx="1"/>
          </p:nvPr>
        </p:nvSpPr>
        <p:spPr>
          <a:xfrm>
            <a:off x="3908168" y="967444"/>
            <a:ext cx="5791399" cy="5890556"/>
          </a:xfrm>
        </p:spPr>
        <p:txBody>
          <a:bodyPr>
            <a:normAutofit/>
          </a:bodyPr>
          <a:lstStyle/>
          <a:p>
            <a:pPr marL="0" indent="0">
              <a:lnSpc>
                <a:spcPct val="90000"/>
              </a:lnSpc>
              <a:buNone/>
            </a:pPr>
            <a:endParaRPr lang="en-US" sz="1400" dirty="0">
              <a:latin typeface="Arial" panose="020B0604020202020204" pitchFamily="34" charset="0"/>
              <a:cs typeface="Arial" panose="020B0604020202020204" pitchFamily="34" charset="0"/>
            </a:endParaRPr>
          </a:p>
          <a:p>
            <a:pPr>
              <a:lnSpc>
                <a:spcPct val="90000"/>
              </a:lnSpc>
            </a:pPr>
            <a:r>
              <a:rPr lang="en-US" sz="1200" dirty="0">
                <a:solidFill>
                  <a:schemeClr val="tx1"/>
                </a:solidFill>
                <a:latin typeface="Arial" panose="020B0604020202020204" pitchFamily="34" charset="0"/>
                <a:cs typeface="Arial" panose="020B0604020202020204" pitchFamily="34" charset="0"/>
              </a:rPr>
              <a:t>One key development - </a:t>
            </a:r>
            <a:r>
              <a:rPr lang="en-US" sz="1200" dirty="0">
                <a:latin typeface="Arial" panose="020B0604020202020204" pitchFamily="34" charset="0"/>
                <a:cs typeface="Arial" panose="020B0604020202020204" pitchFamily="34" charset="0"/>
              </a:rPr>
              <a:t>large increase of full-time workers, </a:t>
            </a:r>
          </a:p>
          <a:p>
            <a:pPr>
              <a:lnSpc>
                <a:spcPct val="90000"/>
              </a:lnSpc>
            </a:pPr>
            <a:r>
              <a:rPr lang="en-US" sz="1200" dirty="0">
                <a:latin typeface="Arial" panose="020B0604020202020204" pitchFamily="34" charset="0"/>
                <a:cs typeface="Arial" panose="020B0604020202020204" pitchFamily="34" charset="0"/>
              </a:rPr>
              <a:t>This influenced youth work practice as it became a more well-known profession </a:t>
            </a:r>
          </a:p>
          <a:p>
            <a:pPr>
              <a:lnSpc>
                <a:spcPct val="90000"/>
              </a:lnSpc>
            </a:pPr>
            <a:r>
              <a:rPr lang="en-US" sz="1200" dirty="0">
                <a:latin typeface="Arial" panose="020B0604020202020204" pitchFamily="34" charset="0"/>
                <a:cs typeface="Arial" panose="020B0604020202020204" pitchFamily="34" charset="0"/>
              </a:rPr>
              <a:t>This led to half of these workers to receive training at the ‘National College for the Training of Youth Leaders’. </a:t>
            </a:r>
          </a:p>
          <a:p>
            <a:pPr>
              <a:lnSpc>
                <a:spcPct val="90000"/>
              </a:lnSpc>
            </a:pPr>
            <a:r>
              <a:rPr lang="en-US" sz="1200" dirty="0">
                <a:latin typeface="Arial" panose="020B0604020202020204" pitchFamily="34" charset="0"/>
                <a:cs typeface="Arial" panose="020B0604020202020204" pitchFamily="34" charset="0"/>
              </a:rPr>
              <a:t>This was an emergency college established as a result of the report</a:t>
            </a:r>
            <a:r>
              <a:rPr lang="en-GB" sz="1200" dirty="0">
                <a:latin typeface="Arial" panose="020B0604020202020204" pitchFamily="34" charset="0"/>
                <a:cs typeface="Arial" panose="020B0604020202020204" pitchFamily="34" charset="0"/>
              </a:rPr>
              <a:t> </a:t>
            </a:r>
          </a:p>
          <a:p>
            <a:pPr>
              <a:lnSpc>
                <a:spcPct val="90000"/>
              </a:lnSpc>
            </a:pPr>
            <a:r>
              <a:rPr lang="en-US" sz="1200" dirty="0">
                <a:latin typeface="Arial" panose="020B0604020202020204" pitchFamily="34" charset="0"/>
                <a:cs typeface="Arial" panose="020B0604020202020204" pitchFamily="34" charset="0"/>
              </a:rPr>
              <a:t>Numerous writers saw the report as a radical change in the traditions of youth work</a:t>
            </a:r>
          </a:p>
          <a:p>
            <a:pPr>
              <a:lnSpc>
                <a:spcPct val="90000"/>
              </a:lnSpc>
            </a:pPr>
            <a:r>
              <a:rPr lang="en-US" sz="1200" dirty="0">
                <a:latin typeface="Arial" panose="020B0604020202020204" pitchFamily="34" charset="0"/>
                <a:cs typeface="Arial" panose="020B0604020202020204" pitchFamily="34" charset="0"/>
              </a:rPr>
              <a:t>Bernard Davies stated that ‘the Albemarle Report represented considerable continuity with the youth service’s past’ </a:t>
            </a:r>
            <a:r>
              <a:rPr lang="en-GB" sz="1200" dirty="0">
                <a:latin typeface="Arial" panose="020B0604020202020204" pitchFamily="34" charset="0"/>
                <a:cs typeface="Arial" panose="020B0604020202020204" pitchFamily="34" charset="0"/>
              </a:rPr>
              <a:t> </a:t>
            </a:r>
          </a:p>
          <a:p>
            <a:pPr>
              <a:lnSpc>
                <a:spcPct val="90000"/>
              </a:lnSpc>
            </a:pPr>
            <a:r>
              <a:rPr lang="en-US" sz="1200" dirty="0">
                <a:latin typeface="Arial" panose="020B0604020202020204" pitchFamily="34" charset="0"/>
                <a:cs typeface="Arial" panose="020B0604020202020204" pitchFamily="34" charset="0"/>
              </a:rPr>
              <a:t>The report refers to former youth work traditions such as - boys and girls club work, Powell’s vision of Scouting and some of Brew’s books </a:t>
            </a:r>
          </a:p>
          <a:p>
            <a:pPr>
              <a:lnSpc>
                <a:spcPct val="90000"/>
              </a:lnSpc>
            </a:pPr>
            <a:r>
              <a:rPr lang="en-US" sz="1200" dirty="0">
                <a:latin typeface="Arial" panose="020B0604020202020204" pitchFamily="34" charset="0"/>
                <a:cs typeface="Arial" panose="020B0604020202020204" pitchFamily="34" charset="0"/>
              </a:rPr>
              <a:t>The report barely mentioned the idea of encouraging young people with similar interests to work together as a group to form shared outcomes</a:t>
            </a:r>
            <a:r>
              <a:rPr lang="en-GB" sz="1200" dirty="0">
                <a:latin typeface="Arial" panose="020B0604020202020204" pitchFamily="34" charset="0"/>
                <a:cs typeface="Arial" panose="020B0604020202020204" pitchFamily="34" charset="0"/>
              </a:rPr>
              <a:t> </a:t>
            </a:r>
          </a:p>
          <a:p>
            <a:pPr>
              <a:lnSpc>
                <a:spcPct val="90000"/>
              </a:lnSpc>
            </a:pPr>
            <a:r>
              <a:rPr lang="en-US" sz="1200" dirty="0">
                <a:latin typeface="Arial" panose="020B0604020202020204" pitchFamily="34" charset="0"/>
                <a:cs typeface="Arial" panose="020B0604020202020204" pitchFamily="34" charset="0"/>
              </a:rPr>
              <a:t>Communities were concerned as the report seemed to focus on the ‘individual development of young people’ rather than ‘broader, communal change’ </a:t>
            </a:r>
          </a:p>
          <a:p>
            <a:pPr>
              <a:lnSpc>
                <a:spcPct val="90000"/>
              </a:lnSpc>
            </a:pPr>
            <a:r>
              <a:rPr lang="en-US" sz="1200" dirty="0">
                <a:latin typeface="Arial" panose="020B0604020202020204" pitchFamily="34" charset="0"/>
                <a:cs typeface="Arial" panose="020B0604020202020204" pitchFamily="34" charset="0"/>
              </a:rPr>
              <a:t>Overall, the report was perceived as a modern and ‘influential portrait’ of youth work at the time </a:t>
            </a:r>
            <a:endParaRPr lang="en-GB" sz="1200" dirty="0">
              <a:latin typeface="Arial" panose="020B0604020202020204" pitchFamily="34" charset="0"/>
              <a:cs typeface="Arial" panose="020B0604020202020204" pitchFamily="34" charset="0"/>
            </a:endParaRPr>
          </a:p>
          <a:p>
            <a:pPr marL="0" indent="0" algn="r">
              <a:lnSpc>
                <a:spcPct val="90000"/>
              </a:lnSpc>
              <a:buNone/>
            </a:pPr>
            <a:r>
              <a:rPr lang="en-US" sz="1200" dirty="0">
                <a:latin typeface="Arial" panose="020B0604020202020204" pitchFamily="34" charset="0"/>
                <a:cs typeface="Arial" panose="020B0604020202020204" pitchFamily="34" charset="0"/>
              </a:rPr>
              <a:t>(Smith and Doyle, 2002)</a:t>
            </a:r>
          </a:p>
          <a:p>
            <a:pPr>
              <a:lnSpc>
                <a:spcPct val="90000"/>
              </a:lnSpc>
            </a:pPr>
            <a:endParaRPr lang="en-GB" sz="1400" dirty="0">
              <a:latin typeface="Arial" panose="020B0604020202020204" pitchFamily="34" charset="0"/>
              <a:cs typeface="Arial" panose="020B0604020202020204" pitchFamily="34" charset="0"/>
            </a:endParaRPr>
          </a:p>
          <a:p>
            <a:pPr marL="0" indent="0">
              <a:lnSpc>
                <a:spcPct val="90000"/>
              </a:lnSpc>
              <a:buNone/>
            </a:pPr>
            <a:endParaRPr lang="en-US" sz="1400" dirty="0">
              <a:latin typeface="Arial" panose="020B0604020202020204" pitchFamily="34" charset="0"/>
              <a:cs typeface="Arial" panose="020B0604020202020204" pitchFamily="34" charset="0"/>
            </a:endParaRPr>
          </a:p>
          <a:p>
            <a:pPr marL="0" indent="0">
              <a:lnSpc>
                <a:spcPct val="90000"/>
              </a:lnSpc>
              <a:buNone/>
            </a:pPr>
            <a:endParaRPr lang="en-US" sz="1400" dirty="0">
              <a:latin typeface="Arial" panose="020B0604020202020204" pitchFamily="34" charset="0"/>
              <a:cs typeface="Arial" panose="020B0604020202020204" pitchFamily="34" charset="0"/>
            </a:endParaRPr>
          </a:p>
          <a:p>
            <a:pPr marL="0" indent="0">
              <a:lnSpc>
                <a:spcPct val="90000"/>
              </a:lnSpc>
              <a:buNone/>
            </a:pPr>
            <a:endParaRPr lang="en-US" sz="1200" dirty="0">
              <a:solidFill>
                <a:schemeClr val="accent2"/>
              </a:solidFill>
              <a:latin typeface="Arial" panose="020B0604020202020204" pitchFamily="34" charset="0"/>
              <a:cs typeface="Arial" panose="020B0604020202020204" pitchFamily="34" charset="0"/>
            </a:endParaRPr>
          </a:p>
          <a:p>
            <a:pPr>
              <a:lnSpc>
                <a:spcPct val="90000"/>
              </a:lnSpc>
            </a:pPr>
            <a:endParaRPr lang="en-US" sz="1200" dirty="0">
              <a:latin typeface="Arial" panose="020B0604020202020204" pitchFamily="34" charset="0"/>
              <a:cs typeface="Arial" panose="020B0604020202020204" pitchFamily="34" charset="0"/>
            </a:endParaRPr>
          </a:p>
          <a:p>
            <a:pPr>
              <a:lnSpc>
                <a:spcPct val="90000"/>
              </a:lnSpc>
            </a:pPr>
            <a:endParaRPr lang="en-US" sz="100" dirty="0">
              <a:latin typeface="Arial" panose="020B0604020202020204" pitchFamily="34" charset="0"/>
              <a:cs typeface="Arial" panose="020B0604020202020204" pitchFamily="34" charset="0"/>
            </a:endParaRPr>
          </a:p>
        </p:txBody>
      </p:sp>
      <p:pic>
        <p:nvPicPr>
          <p:cNvPr id="4" name="Picture 10" descr="A group of people posing for a picture&#10;&#10;Description automatically generated with medium confidence">
            <a:extLst>
              <a:ext uri="{FF2B5EF4-FFF2-40B4-BE49-F238E27FC236}">
                <a16:creationId xmlns:a16="http://schemas.microsoft.com/office/drawing/2014/main" id="{CCDDBA5D-4CC0-4B4B-8EE5-BCC29F7517D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2" b="16100"/>
          <a:stretch/>
        </p:blipFill>
        <p:spPr bwMode="auto">
          <a:xfrm>
            <a:off x="20" y="-1"/>
            <a:ext cx="3999691" cy="5084373"/>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a:noFill/>
          <a:extLst>
            <a:ext uri="{909E8E84-426E-40DD-AFC4-6F175D3DCCD1}">
              <a14:hiddenFill xmlns:a14="http://schemas.microsoft.com/office/drawing/2010/main">
                <a:solidFill>
                  <a:srgbClr val="FFFFFF"/>
                </a:solidFill>
              </a14:hiddenFill>
            </a:ext>
          </a:extLst>
        </p:spPr>
      </p:pic>
      <p:sp>
        <p:nvSpPr>
          <p:cNvPr id="9" name="Isosceles Triangle 8">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5" name="TextBox 4">
            <a:extLst>
              <a:ext uri="{FF2B5EF4-FFF2-40B4-BE49-F238E27FC236}">
                <a16:creationId xmlns:a16="http://schemas.microsoft.com/office/drawing/2014/main" id="{02CCA774-0CE9-9F44-94D6-119F426BF26A}"/>
              </a:ext>
            </a:extLst>
          </p:cNvPr>
          <p:cNvSpPr txBox="1"/>
          <p:nvPr/>
        </p:nvSpPr>
        <p:spPr>
          <a:xfrm>
            <a:off x="264988" y="5142934"/>
            <a:ext cx="2908300" cy="523220"/>
          </a:xfrm>
          <a:prstGeom prst="rect">
            <a:avLst/>
          </a:prstGeom>
          <a:noFill/>
        </p:spPr>
        <p:txBody>
          <a:bodyPr wrap="square" rtlCol="0">
            <a:spAutoFit/>
          </a:bodyPr>
          <a:lstStyle/>
          <a:p>
            <a:r>
              <a:rPr lang="en-GB" sz="1200" b="1" dirty="0">
                <a:solidFill>
                  <a:schemeClr val="accent1">
                    <a:lumMod val="20000"/>
                    <a:lumOff val="80000"/>
                  </a:schemeClr>
                </a:solidFill>
                <a:latin typeface="Arial" panose="020B0604020202020204" pitchFamily="34" charset="0"/>
                <a:cs typeface="Arial" panose="020B0604020202020204" pitchFamily="34" charset="0"/>
              </a:rPr>
              <a:t>Brotton Youth Club marathon, Teesside (Mirrorpix, 1976</a:t>
            </a:r>
            <a:r>
              <a:rPr lang="en-GB" sz="1600" b="1" dirty="0">
                <a:solidFill>
                  <a:schemeClr val="accent1">
                    <a:lumMod val="20000"/>
                    <a:lumOff val="80000"/>
                  </a:schemeClr>
                </a:solidFill>
                <a:latin typeface="Arial" panose="020B0604020202020204" pitchFamily="34" charset="0"/>
                <a:cs typeface="Arial" panose="020B0604020202020204" pitchFamily="34" charset="0"/>
              </a:rPr>
              <a:t>)</a:t>
            </a:r>
            <a:endParaRPr lang="en-US" sz="1600" b="1" dirty="0">
              <a:solidFill>
                <a:schemeClr val="accent1">
                  <a:lumMod val="20000"/>
                  <a:lumOff val="80000"/>
                </a:schemeClr>
              </a:solidFill>
            </a:endParaRPr>
          </a:p>
        </p:txBody>
      </p:sp>
    </p:spTree>
    <p:extLst>
      <p:ext uri="{BB962C8B-B14F-4D97-AF65-F5344CB8AC3E}">
        <p14:creationId xmlns:p14="http://schemas.microsoft.com/office/powerpoint/2010/main" val="29022741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953376"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2133042"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6"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24631"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46597"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5488"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7655"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14821"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Freeform: Shape 25">
            <a:extLst>
              <a:ext uri="{FF2B5EF4-FFF2-40B4-BE49-F238E27FC236}">
                <a16:creationId xmlns:a16="http://schemas.microsoft.com/office/drawing/2014/main" id="{142BFA2A-77A0-4F60-A32A-685681C84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82154" y="-8467"/>
            <a:ext cx="7109846" cy="6866467"/>
          </a:xfrm>
          <a:custGeom>
            <a:avLst/>
            <a:gdLst>
              <a:gd name="connsiteX0" fmla="*/ 0 w 7109846"/>
              <a:gd name="connsiteY0" fmla="*/ 0 h 6866467"/>
              <a:gd name="connsiteX1" fmla="*/ 1249825 w 7109846"/>
              <a:gd name="connsiteY1" fmla="*/ 0 h 6866467"/>
              <a:gd name="connsiteX2" fmla="*/ 1249825 w 7109846"/>
              <a:gd name="connsiteY2" fmla="*/ 8467 h 6866467"/>
              <a:gd name="connsiteX3" fmla="*/ 7109846 w 7109846"/>
              <a:gd name="connsiteY3" fmla="*/ 8467 h 6866467"/>
              <a:gd name="connsiteX4" fmla="*/ 7109846 w 7109846"/>
              <a:gd name="connsiteY4" fmla="*/ 6866467 h 6866467"/>
              <a:gd name="connsiteX5" fmla="*/ 1249825 w 7109846"/>
              <a:gd name="connsiteY5" fmla="*/ 6866467 h 6866467"/>
              <a:gd name="connsiteX6" fmla="*/ 1109382 w 7109846"/>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09846" h="6866467">
                <a:moveTo>
                  <a:pt x="0" y="0"/>
                </a:moveTo>
                <a:lnTo>
                  <a:pt x="1249825" y="0"/>
                </a:lnTo>
                <a:lnTo>
                  <a:pt x="1249825" y="8467"/>
                </a:lnTo>
                <a:lnTo>
                  <a:pt x="7109846" y="8467"/>
                </a:lnTo>
                <a:lnTo>
                  <a:pt x="7109846" y="6866467"/>
                </a:lnTo>
                <a:lnTo>
                  <a:pt x="1249825" y="6866467"/>
                </a:lnTo>
                <a:lnTo>
                  <a:pt x="1109382" y="6866467"/>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4BF03DD-68B5-694E-82D8-DFABD90A642F}"/>
              </a:ext>
            </a:extLst>
          </p:cNvPr>
          <p:cNvSpPr>
            <a:spLocks noGrp="1"/>
          </p:cNvSpPr>
          <p:nvPr>
            <p:ph type="title"/>
          </p:nvPr>
        </p:nvSpPr>
        <p:spPr>
          <a:xfrm>
            <a:off x="677334" y="609599"/>
            <a:ext cx="3843375" cy="5545667"/>
          </a:xfrm>
        </p:spPr>
        <p:txBody>
          <a:bodyPr anchor="ctr">
            <a:normAutofit/>
          </a:bodyPr>
          <a:lstStyle/>
          <a:p>
            <a:r>
              <a:rPr lang="en-US" b="1" u="sng" dirty="0">
                <a:solidFill>
                  <a:schemeClr val="tx1">
                    <a:lumMod val="85000"/>
                    <a:lumOff val="15000"/>
                  </a:schemeClr>
                </a:solidFill>
                <a:latin typeface="Arial" panose="020B0604020202020204" pitchFamily="34" charset="0"/>
                <a:cs typeface="Arial" panose="020B0604020202020204" pitchFamily="34" charset="0"/>
              </a:rPr>
              <a:t>National Youth Agency (1964)</a:t>
            </a:r>
          </a:p>
        </p:txBody>
      </p:sp>
      <p:sp>
        <p:nvSpPr>
          <p:cNvPr id="3" name="Content Placeholder 2">
            <a:extLst>
              <a:ext uri="{FF2B5EF4-FFF2-40B4-BE49-F238E27FC236}">
                <a16:creationId xmlns:a16="http://schemas.microsoft.com/office/drawing/2014/main" id="{79823674-0A88-2946-A2B3-FF3192CE1023}"/>
              </a:ext>
            </a:extLst>
          </p:cNvPr>
          <p:cNvSpPr>
            <a:spLocks noGrp="1"/>
          </p:cNvSpPr>
          <p:nvPr>
            <p:ph idx="1"/>
          </p:nvPr>
        </p:nvSpPr>
        <p:spPr>
          <a:xfrm>
            <a:off x="6116084" y="609600"/>
            <a:ext cx="5511296" cy="5545667"/>
          </a:xfrm>
        </p:spPr>
        <p:txBody>
          <a:bodyPr anchor="ctr">
            <a:normAutofit/>
          </a:bodyPr>
          <a:lstStyle/>
          <a:p>
            <a:pPr>
              <a:lnSpc>
                <a:spcPct val="90000"/>
              </a:lnSpc>
            </a:pPr>
            <a:r>
              <a:rPr lang="en-US" sz="1700">
                <a:solidFill>
                  <a:srgbClr val="FFFFFF"/>
                </a:solidFill>
                <a:latin typeface="Arial" panose="020B0604020202020204" pitchFamily="34" charset="0"/>
                <a:cs typeface="Arial" panose="020B0604020202020204" pitchFamily="34" charset="0"/>
              </a:rPr>
              <a:t>The National Youth Agency was found in 1964 and operated as an ‘information center for youth services at the National College for the Training of Youth Leaders in Leicester’ </a:t>
            </a:r>
          </a:p>
          <a:p>
            <a:pPr>
              <a:lnSpc>
                <a:spcPct val="90000"/>
              </a:lnSpc>
            </a:pPr>
            <a:endParaRPr lang="en-US" sz="1700">
              <a:solidFill>
                <a:srgbClr val="FFFFFF"/>
              </a:solidFill>
              <a:latin typeface="Arial" panose="020B0604020202020204" pitchFamily="34" charset="0"/>
              <a:cs typeface="Arial" panose="020B0604020202020204" pitchFamily="34" charset="0"/>
            </a:endParaRPr>
          </a:p>
          <a:p>
            <a:pPr>
              <a:lnSpc>
                <a:spcPct val="90000"/>
              </a:lnSpc>
            </a:pPr>
            <a:r>
              <a:rPr lang="en-US" sz="1700">
                <a:solidFill>
                  <a:srgbClr val="FFFFFF"/>
                </a:solidFill>
                <a:latin typeface="Arial" panose="020B0604020202020204" pitchFamily="34" charset="0"/>
                <a:cs typeface="Arial" panose="020B0604020202020204" pitchFamily="34" charset="0"/>
              </a:rPr>
              <a:t>In 1991, the organisation became the National Youth Agency and their role was to provide ‘information for youth practitioners and young people’ </a:t>
            </a:r>
          </a:p>
          <a:p>
            <a:pPr>
              <a:lnSpc>
                <a:spcPct val="90000"/>
              </a:lnSpc>
            </a:pPr>
            <a:endParaRPr lang="en-US" sz="1700">
              <a:solidFill>
                <a:srgbClr val="FFFFFF"/>
              </a:solidFill>
              <a:latin typeface="Arial" panose="020B0604020202020204" pitchFamily="34" charset="0"/>
              <a:cs typeface="Arial" panose="020B0604020202020204" pitchFamily="34" charset="0"/>
            </a:endParaRPr>
          </a:p>
          <a:p>
            <a:pPr>
              <a:lnSpc>
                <a:spcPct val="90000"/>
              </a:lnSpc>
            </a:pPr>
            <a:r>
              <a:rPr lang="en-US" sz="1700">
                <a:solidFill>
                  <a:srgbClr val="FFFFFF"/>
                </a:solidFill>
                <a:latin typeface="Arial" panose="020B0604020202020204" pitchFamily="34" charset="0"/>
                <a:cs typeface="Arial" panose="020B0604020202020204" pitchFamily="34" charset="0"/>
              </a:rPr>
              <a:t>Today, it is a ‘modern and effective youth charity’ </a:t>
            </a:r>
          </a:p>
          <a:p>
            <a:pPr>
              <a:lnSpc>
                <a:spcPct val="90000"/>
              </a:lnSpc>
            </a:pPr>
            <a:endParaRPr lang="en-US" sz="1700">
              <a:solidFill>
                <a:srgbClr val="FFFFFF"/>
              </a:solidFill>
              <a:latin typeface="Arial" panose="020B0604020202020204" pitchFamily="34" charset="0"/>
              <a:cs typeface="Arial" panose="020B0604020202020204" pitchFamily="34" charset="0"/>
            </a:endParaRPr>
          </a:p>
          <a:p>
            <a:pPr>
              <a:lnSpc>
                <a:spcPct val="90000"/>
              </a:lnSpc>
            </a:pPr>
            <a:r>
              <a:rPr lang="en-US" sz="1700">
                <a:solidFill>
                  <a:srgbClr val="FFFFFF"/>
                </a:solidFill>
                <a:latin typeface="Arial" panose="020B0604020202020204" pitchFamily="34" charset="0"/>
                <a:cs typeface="Arial" panose="020B0604020202020204" pitchFamily="34" charset="0"/>
              </a:rPr>
              <a:t>The establishment of the organisation influenced youth workers during the 1960s as it was originally formed to allow youth workers to receive further training as a result of the Albemarle Report</a:t>
            </a:r>
            <a:r>
              <a:rPr lang="en-GB" sz="1700">
                <a:solidFill>
                  <a:srgbClr val="FFFFFF"/>
                </a:solidFill>
                <a:latin typeface="Arial" panose="020B0604020202020204" pitchFamily="34" charset="0"/>
                <a:cs typeface="Arial" panose="020B0604020202020204" pitchFamily="34" charset="0"/>
              </a:rPr>
              <a:t> </a:t>
            </a:r>
          </a:p>
          <a:p>
            <a:pPr>
              <a:lnSpc>
                <a:spcPct val="90000"/>
              </a:lnSpc>
            </a:pPr>
            <a:endParaRPr lang="en-GB" sz="1700">
              <a:solidFill>
                <a:srgbClr val="FFFFFF"/>
              </a:solidFill>
              <a:latin typeface="Arial" panose="020B0604020202020204" pitchFamily="34" charset="0"/>
              <a:cs typeface="Arial" panose="020B0604020202020204" pitchFamily="34" charset="0"/>
            </a:endParaRPr>
          </a:p>
          <a:p>
            <a:pPr marL="0" indent="0">
              <a:lnSpc>
                <a:spcPct val="90000"/>
              </a:lnSpc>
              <a:buNone/>
            </a:pPr>
            <a:r>
              <a:rPr lang="en-GB" sz="1700">
                <a:solidFill>
                  <a:srgbClr val="FFFFFF"/>
                </a:solidFill>
                <a:latin typeface="Arial" panose="020B0604020202020204" pitchFamily="34" charset="0"/>
                <a:cs typeface="Arial" panose="020B0604020202020204" pitchFamily="34" charset="0"/>
              </a:rPr>
              <a:t>(NYA, 2001)</a:t>
            </a:r>
            <a:endParaRPr lang="en-US" sz="1700">
              <a:solidFill>
                <a:srgbClr val="FFFFFF"/>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415220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2821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7C630B-3774-BE4D-A222-D0BD0398B447}"/>
              </a:ext>
            </a:extLst>
          </p:cNvPr>
          <p:cNvSpPr>
            <a:spLocks noGrp="1"/>
          </p:cNvSpPr>
          <p:nvPr>
            <p:ph type="title"/>
          </p:nvPr>
        </p:nvSpPr>
        <p:spPr>
          <a:xfrm>
            <a:off x="145071" y="200167"/>
            <a:ext cx="9128929" cy="987188"/>
          </a:xfrm>
        </p:spPr>
        <p:txBody>
          <a:bodyPr>
            <a:normAutofit/>
          </a:bodyPr>
          <a:lstStyle/>
          <a:p>
            <a:r>
              <a:rPr lang="en-US" sz="2800" b="1" u="sng" dirty="0">
                <a:solidFill>
                  <a:schemeClr val="accent1">
                    <a:lumMod val="60000"/>
                    <a:lumOff val="40000"/>
                  </a:schemeClr>
                </a:solidFill>
                <a:latin typeface="Arial" panose="020B0604020202020204" pitchFamily="34" charset="0"/>
                <a:cs typeface="Arial" panose="020B0604020202020204" pitchFamily="34" charset="0"/>
              </a:rPr>
              <a:t>Reference List</a:t>
            </a:r>
            <a:endParaRPr lang="en-US" sz="2800" b="1" u="sng" dirty="0">
              <a:solidFill>
                <a:schemeClr val="bg1"/>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B7037BAD-21C7-FF47-B1BA-99EEF86B3BA0}"/>
              </a:ext>
            </a:extLst>
          </p:cNvPr>
          <p:cNvSpPr>
            <a:spLocks noGrp="1"/>
          </p:cNvSpPr>
          <p:nvPr>
            <p:ph idx="1"/>
          </p:nvPr>
        </p:nvSpPr>
        <p:spPr>
          <a:xfrm>
            <a:off x="304099" y="1028329"/>
            <a:ext cx="9250719" cy="5470478"/>
          </a:xfrm>
        </p:spPr>
        <p:txBody>
          <a:bodyPr>
            <a:normAutofit/>
          </a:bodyPr>
          <a:lstStyle/>
          <a:p>
            <a:r>
              <a:rPr lang="en-GB" sz="1400" dirty="0">
                <a:solidFill>
                  <a:schemeClr val="tx1"/>
                </a:solidFill>
                <a:latin typeface="Arial" panose="020B0604020202020204" pitchFamily="34" charset="0"/>
                <a:cs typeface="Arial" panose="020B0604020202020204" pitchFamily="34" charset="0"/>
              </a:rPr>
              <a:t>Evening gazette. (1980) </a:t>
            </a:r>
            <a:r>
              <a:rPr lang="en-GB" sz="1400" i="1" dirty="0">
                <a:solidFill>
                  <a:schemeClr val="tx1"/>
                </a:solidFill>
                <a:latin typeface="Arial" panose="020B0604020202020204" pitchFamily="34" charset="0"/>
                <a:cs typeface="Arial" panose="020B0604020202020204" pitchFamily="34" charset="0"/>
              </a:rPr>
              <a:t>Loftus Youth Club’s disco dancers hit the championship trail with a victory in the Cleveland team finals. </a:t>
            </a:r>
            <a:r>
              <a:rPr lang="en-GB" sz="1400" dirty="0">
                <a:solidFill>
                  <a:schemeClr val="tx1"/>
                </a:solidFill>
                <a:latin typeface="Arial" panose="020B0604020202020204" pitchFamily="34" charset="0"/>
                <a:cs typeface="Arial" panose="020B0604020202020204" pitchFamily="34" charset="0"/>
              </a:rPr>
              <a:t>Available at: </a:t>
            </a:r>
            <a:r>
              <a:rPr lang="en-GB" sz="1400" dirty="0">
                <a:solidFill>
                  <a:schemeClr val="tx1"/>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https://www.gazettelive.co.uk/news/gallery/look-back-youth-clubs-70s-16071399</a:t>
            </a:r>
            <a:r>
              <a:rPr lang="en-GB" sz="1400" dirty="0">
                <a:solidFill>
                  <a:schemeClr val="tx1"/>
                </a:solidFill>
                <a:latin typeface="Arial" panose="020B0604020202020204" pitchFamily="34" charset="0"/>
                <a:cs typeface="Arial" panose="020B0604020202020204" pitchFamily="34" charset="0"/>
              </a:rPr>
              <a:t> (Accessed 8 January 2021)</a:t>
            </a:r>
          </a:p>
          <a:p>
            <a:r>
              <a:rPr lang="en-GB" sz="1400" dirty="0">
                <a:solidFill>
                  <a:schemeClr val="tx1"/>
                </a:solidFill>
                <a:latin typeface="Arial" panose="020B0604020202020204" pitchFamily="34" charset="0"/>
                <a:cs typeface="Arial" panose="020B0604020202020204" pitchFamily="34" charset="0"/>
              </a:rPr>
              <a:t>Hulton Archive/Getty Images. (1950) </a:t>
            </a:r>
            <a:r>
              <a:rPr lang="en-GB" sz="1400" i="1" dirty="0">
                <a:solidFill>
                  <a:schemeClr val="tx1"/>
                </a:solidFill>
                <a:latin typeface="Arial" panose="020B0604020202020204" pitchFamily="34" charset="0"/>
                <a:cs typeface="Arial" panose="020B0604020202020204" pitchFamily="34" charset="0"/>
              </a:rPr>
              <a:t>Participants in a baby show in England. </a:t>
            </a:r>
            <a:r>
              <a:rPr lang="en-GB" sz="1400" dirty="0">
                <a:solidFill>
                  <a:schemeClr val="tx1"/>
                </a:solidFill>
                <a:latin typeface="Arial" panose="020B0604020202020204" pitchFamily="34" charset="0"/>
                <a:cs typeface="Arial" panose="020B0604020202020204" pitchFamily="34" charset="0"/>
              </a:rPr>
              <a:t>Available at:</a:t>
            </a:r>
            <a:r>
              <a:rPr lang="en-GB" sz="1400" i="1" dirty="0">
                <a:solidFill>
                  <a:schemeClr val="tx1"/>
                </a:solidFill>
                <a:latin typeface="Arial" panose="020B0604020202020204" pitchFamily="34" charset="0"/>
                <a:cs typeface="Arial" panose="020B0604020202020204" pitchFamily="34" charset="0"/>
              </a:rPr>
              <a:t> </a:t>
            </a:r>
            <a:r>
              <a:rPr lang="en-GB" sz="1400" dirty="0">
                <a:solidFill>
                  <a:schemeClr val="tx1"/>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https://rarehistoricalphotos.com/boomer-generation-1945-1955/</a:t>
            </a:r>
            <a:r>
              <a:rPr lang="en-GB" sz="1400" dirty="0">
                <a:solidFill>
                  <a:schemeClr val="tx1"/>
                </a:solidFill>
                <a:latin typeface="Arial" panose="020B0604020202020204" pitchFamily="34" charset="0"/>
                <a:cs typeface="Arial" panose="020B0604020202020204" pitchFamily="34" charset="0"/>
              </a:rPr>
              <a:t> (Accessed </a:t>
            </a:r>
            <a:r>
              <a:rPr lang="en-GB" sz="1400" dirty="0">
                <a:latin typeface="Arial" panose="020B0604020202020204" pitchFamily="34" charset="0"/>
                <a:cs typeface="Arial" panose="020B0604020202020204" pitchFamily="34" charset="0"/>
              </a:rPr>
              <a:t>8 January 2021)</a:t>
            </a:r>
            <a:endParaRPr lang="en-GB" sz="1400" dirty="0">
              <a:solidFill>
                <a:schemeClr val="tx1"/>
              </a:solidFill>
              <a:latin typeface="Arial" panose="020B0604020202020204" pitchFamily="34" charset="0"/>
              <a:cs typeface="Arial" panose="020B0604020202020204" pitchFamily="34" charset="0"/>
            </a:endParaRPr>
          </a:p>
          <a:p>
            <a:r>
              <a:rPr lang="en-GB" altLang="en-US" sz="1400" dirty="0">
                <a:solidFill>
                  <a:schemeClr val="tx1"/>
                </a:solidFill>
                <a:latin typeface="Arial" panose="020B0604020202020204" pitchFamily="34" charset="0"/>
                <a:cs typeface="Arial" panose="020B0604020202020204" pitchFamily="34" charset="0"/>
              </a:rPr>
              <a:t>Mirrorpix. (1986) </a:t>
            </a:r>
            <a:r>
              <a:rPr lang="en-GB" altLang="en-US" sz="1400" i="1" dirty="0">
                <a:solidFill>
                  <a:schemeClr val="tx1"/>
                </a:solidFill>
                <a:latin typeface="Arial" panose="020B0604020202020204" pitchFamily="34" charset="0"/>
                <a:cs typeface="Arial" panose="020B0604020202020204" pitchFamily="34" charset="0"/>
              </a:rPr>
              <a:t>Y</a:t>
            </a:r>
            <a:r>
              <a:rPr lang="en-GB" sz="1400" i="1" dirty="0">
                <a:solidFill>
                  <a:schemeClr val="tx1"/>
                </a:solidFill>
                <a:latin typeface="Arial" panose="020B0604020202020204" pitchFamily="34" charset="0"/>
                <a:cs typeface="Arial" panose="020B0604020202020204" pitchFamily="34" charset="0"/>
              </a:rPr>
              <a:t>oung members of the youth club at Kader Community Centre in Acklam. </a:t>
            </a:r>
            <a:r>
              <a:rPr lang="en-GB" sz="1400" dirty="0">
                <a:solidFill>
                  <a:schemeClr val="tx1"/>
                </a:solidFill>
                <a:latin typeface="Arial" panose="020B0604020202020204" pitchFamily="34" charset="0"/>
                <a:cs typeface="Arial" panose="020B0604020202020204" pitchFamily="34" charset="0"/>
              </a:rPr>
              <a:t>Available at: </a:t>
            </a:r>
            <a:r>
              <a:rPr lang="en-GB" sz="1400" dirty="0">
                <a:solidFill>
                  <a:schemeClr val="tx1"/>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https://www.gazettelive.co.uk/news/gallery/look-back-youth-clubs-70s-16071399</a:t>
            </a:r>
            <a:r>
              <a:rPr lang="en-GB" sz="1400" dirty="0">
                <a:solidFill>
                  <a:schemeClr val="tx1"/>
                </a:solidFill>
                <a:latin typeface="Arial" panose="020B0604020202020204" pitchFamily="34" charset="0"/>
                <a:cs typeface="Arial" panose="020B0604020202020204" pitchFamily="34" charset="0"/>
              </a:rPr>
              <a:t> (Accessed: 8 January 2021)</a:t>
            </a:r>
            <a:endParaRPr lang="en-GB" altLang="en-US" sz="1400" i="1" dirty="0">
              <a:solidFill>
                <a:schemeClr val="tx1"/>
              </a:solidFill>
              <a:latin typeface="Arial" panose="020B0604020202020204" pitchFamily="34" charset="0"/>
              <a:cs typeface="Arial" panose="020B0604020202020204" pitchFamily="34" charset="0"/>
            </a:endParaRPr>
          </a:p>
          <a:p>
            <a:r>
              <a:rPr lang="en-GB" altLang="en-US" sz="1400" dirty="0">
                <a:solidFill>
                  <a:schemeClr val="tx1"/>
                </a:solidFill>
                <a:latin typeface="Arial" panose="020B0604020202020204" pitchFamily="34" charset="0"/>
                <a:cs typeface="Arial" panose="020B0604020202020204" pitchFamily="34" charset="0"/>
              </a:rPr>
              <a:t>Mirrorpix. (1972) </a:t>
            </a:r>
            <a:r>
              <a:rPr lang="en-GB" sz="1400" i="1" dirty="0">
                <a:solidFill>
                  <a:schemeClr val="tx1"/>
                </a:solidFill>
                <a:latin typeface="Arial" panose="020B0604020202020204" pitchFamily="34" charset="0"/>
                <a:cs typeface="Arial" panose="020B0604020202020204" pitchFamily="34" charset="0"/>
              </a:rPr>
              <a:t>Snooker marathon at Sacred Heart Youth Club, Middlesbrough</a:t>
            </a:r>
            <a:r>
              <a:rPr lang="en-GB" sz="1400" dirty="0">
                <a:solidFill>
                  <a:schemeClr val="tx1"/>
                </a:solidFill>
                <a:latin typeface="Arial" panose="020B0604020202020204" pitchFamily="34" charset="0"/>
                <a:cs typeface="Arial" panose="020B0604020202020204" pitchFamily="34" charset="0"/>
              </a:rPr>
              <a:t>. Available at: </a:t>
            </a:r>
            <a:r>
              <a:rPr lang="en-GB" sz="1400" dirty="0">
                <a:solidFill>
                  <a:schemeClr val="tx1"/>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https://www.gazettelive.co.uk/news/gallery/look-back-youth-clubs-70s-16071399</a:t>
            </a:r>
            <a:r>
              <a:rPr lang="en-GB" sz="1400" dirty="0">
                <a:solidFill>
                  <a:schemeClr val="tx1"/>
                </a:solidFill>
                <a:latin typeface="Arial" panose="020B0604020202020204" pitchFamily="34" charset="0"/>
                <a:cs typeface="Arial" panose="020B0604020202020204" pitchFamily="34" charset="0"/>
              </a:rPr>
              <a:t> (Accessed: 8 January 2021)</a:t>
            </a:r>
          </a:p>
          <a:p>
            <a:r>
              <a:rPr lang="en-GB" sz="1400" dirty="0">
                <a:solidFill>
                  <a:schemeClr val="tx1"/>
                </a:solidFill>
                <a:latin typeface="Arial" panose="020B0604020202020204" pitchFamily="34" charset="0"/>
                <a:cs typeface="Arial" panose="020B0604020202020204" pitchFamily="34" charset="0"/>
              </a:rPr>
              <a:t>Mirrorpix. (1976) </a:t>
            </a:r>
            <a:r>
              <a:rPr lang="en-GB" sz="1400" i="1" dirty="0">
                <a:solidFill>
                  <a:schemeClr val="tx1"/>
                </a:solidFill>
                <a:latin typeface="Arial" panose="020B0604020202020204" pitchFamily="34" charset="0"/>
                <a:cs typeface="Arial" panose="020B0604020202020204" pitchFamily="34" charset="0"/>
              </a:rPr>
              <a:t>Brotton Youth Club marathon, Teesside. </a:t>
            </a:r>
            <a:r>
              <a:rPr lang="en-GB" sz="1400" dirty="0">
                <a:solidFill>
                  <a:schemeClr val="tx1"/>
                </a:solidFill>
                <a:latin typeface="Arial" panose="020B0604020202020204" pitchFamily="34" charset="0"/>
                <a:cs typeface="Arial" panose="020B0604020202020204" pitchFamily="34" charset="0"/>
              </a:rPr>
              <a:t>Available at: </a:t>
            </a:r>
            <a:r>
              <a:rPr lang="en-GB" sz="1400" dirty="0">
                <a:solidFill>
                  <a:schemeClr val="tx1"/>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https://www.gazettelive.co.uk/news/gallery/look-back-youth-clubs-70s-16071399</a:t>
            </a:r>
            <a:r>
              <a:rPr lang="en-GB" sz="1400" dirty="0">
                <a:solidFill>
                  <a:schemeClr val="tx1"/>
                </a:solidFill>
                <a:latin typeface="Arial" panose="020B0604020202020204" pitchFamily="34" charset="0"/>
                <a:cs typeface="Arial" panose="020B0604020202020204" pitchFamily="34" charset="0"/>
              </a:rPr>
              <a:t> (Accessed: 8 January 2021)</a:t>
            </a:r>
          </a:p>
          <a:p>
            <a:r>
              <a:rPr lang="en-GB" sz="1400" dirty="0">
                <a:solidFill>
                  <a:schemeClr val="tx1"/>
                </a:solidFill>
                <a:latin typeface="Arial" panose="020B0604020202020204" pitchFamily="34" charset="0"/>
                <a:cs typeface="Arial" panose="020B0604020202020204" pitchFamily="34" charset="0"/>
              </a:rPr>
              <a:t>Mirrorpix. (1973) </a:t>
            </a:r>
            <a:r>
              <a:rPr lang="en-GB" sz="1400" i="1" dirty="0">
                <a:solidFill>
                  <a:schemeClr val="tx1"/>
                </a:solidFill>
                <a:latin typeface="Arial" panose="020B0604020202020204" pitchFamily="34" charset="0"/>
                <a:cs typeface="Arial" panose="020B0604020202020204" pitchFamily="34" charset="0"/>
              </a:rPr>
              <a:t>Yarm Road Methodist Youth Club, Football Presentation. </a:t>
            </a:r>
            <a:r>
              <a:rPr lang="en-GB" sz="1400" dirty="0">
                <a:solidFill>
                  <a:schemeClr val="tx1"/>
                </a:solidFill>
                <a:latin typeface="Arial" panose="020B0604020202020204" pitchFamily="34" charset="0"/>
                <a:cs typeface="Arial" panose="020B0604020202020204" pitchFamily="34" charset="0"/>
              </a:rPr>
              <a:t>Available at: </a:t>
            </a:r>
            <a:r>
              <a:rPr lang="en-GB" sz="1400" dirty="0">
                <a:solidFill>
                  <a:schemeClr val="tx1"/>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https://www.gazettelive.co.uk/news/gallery/look-back-youth-clubs-70s-16071399</a:t>
            </a:r>
            <a:r>
              <a:rPr lang="en-GB" sz="1400" dirty="0">
                <a:solidFill>
                  <a:schemeClr val="tx1"/>
                </a:solidFill>
                <a:latin typeface="Arial" panose="020B0604020202020204" pitchFamily="34" charset="0"/>
                <a:cs typeface="Arial" panose="020B0604020202020204" pitchFamily="34" charset="0"/>
              </a:rPr>
              <a:t> (Accessed: 8 January 2021)</a:t>
            </a:r>
          </a:p>
          <a:p>
            <a:r>
              <a:rPr lang="en-GB" sz="1400" dirty="0">
                <a:solidFill>
                  <a:schemeClr val="tx1"/>
                </a:solidFill>
                <a:latin typeface="Arial" panose="020B0604020202020204" pitchFamily="34" charset="0"/>
                <a:cs typeface="Arial" panose="020B0604020202020204" pitchFamily="34" charset="0"/>
              </a:rPr>
              <a:t>Mirrorpix. (1971) </a:t>
            </a:r>
            <a:r>
              <a:rPr lang="en-GB" sz="1400" i="1" dirty="0">
                <a:solidFill>
                  <a:schemeClr val="tx1"/>
                </a:solidFill>
                <a:latin typeface="Arial" panose="020B0604020202020204" pitchFamily="34" charset="0"/>
                <a:cs typeface="Arial" panose="020B0604020202020204" pitchFamily="34" charset="0"/>
              </a:rPr>
              <a:t>Skelton Youth Club. </a:t>
            </a:r>
            <a:r>
              <a:rPr lang="en-GB" sz="1400" dirty="0">
                <a:solidFill>
                  <a:schemeClr val="tx1"/>
                </a:solidFill>
                <a:latin typeface="Arial" panose="020B0604020202020204" pitchFamily="34" charset="0"/>
                <a:cs typeface="Arial" panose="020B0604020202020204" pitchFamily="34" charset="0"/>
              </a:rPr>
              <a:t>Available at: </a:t>
            </a:r>
            <a:r>
              <a:rPr lang="en-GB" sz="1400" dirty="0">
                <a:solidFill>
                  <a:schemeClr val="tx1"/>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https://www.gazettelive.co.uk/news/gallery/look-back-youth-clubs-70s-16071399</a:t>
            </a:r>
            <a:r>
              <a:rPr lang="en-GB" sz="1400" dirty="0">
                <a:solidFill>
                  <a:schemeClr val="tx1"/>
                </a:solidFill>
                <a:latin typeface="Arial" panose="020B0604020202020204" pitchFamily="34" charset="0"/>
                <a:cs typeface="Arial" panose="020B0604020202020204" pitchFamily="34" charset="0"/>
              </a:rPr>
              <a:t> (Accessed: 8 January 2021)</a:t>
            </a:r>
          </a:p>
          <a:p>
            <a:r>
              <a:rPr lang="en-US" sz="1400" dirty="0">
                <a:latin typeface="Arial" panose="020B0604020202020204" pitchFamily="34" charset="0"/>
                <a:cs typeface="Arial" panose="020B0604020202020204" pitchFamily="34" charset="0"/>
              </a:rPr>
              <a:t>Mirrorpix. (1987) </a:t>
            </a:r>
            <a:r>
              <a:rPr lang="en-GB" sz="1400" i="1" dirty="0">
                <a:latin typeface="Arial" panose="020B0604020202020204" pitchFamily="34" charset="0"/>
                <a:cs typeface="Arial" panose="020B0604020202020204" pitchFamily="34" charset="0"/>
              </a:rPr>
              <a:t>Teenagers staged a marathon sponsored games-playing session to raise funds for their </a:t>
            </a:r>
            <a:r>
              <a:rPr lang="en-GB" sz="1400" i="1" dirty="0">
                <a:solidFill>
                  <a:schemeClr val="tx1"/>
                </a:solidFill>
                <a:latin typeface="Arial" panose="020B0604020202020204" pitchFamily="34" charset="0"/>
                <a:cs typeface="Arial" panose="020B0604020202020204" pitchFamily="34" charset="0"/>
              </a:rPr>
              <a:t>Guisborough youth club. </a:t>
            </a:r>
            <a:r>
              <a:rPr lang="en-GB" sz="1400" dirty="0">
                <a:solidFill>
                  <a:schemeClr val="tx1"/>
                </a:solidFill>
                <a:latin typeface="Arial" panose="020B0604020202020204" pitchFamily="34" charset="0"/>
                <a:cs typeface="Arial" panose="020B0604020202020204" pitchFamily="34" charset="0"/>
              </a:rPr>
              <a:t>Available at: </a:t>
            </a:r>
            <a:r>
              <a:rPr lang="en-GB" sz="1400" dirty="0">
                <a:solidFill>
                  <a:schemeClr val="tx1"/>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https://www.gazettelive.co.uk/news/gallery/look-back-youth-clubs-70s-16071399</a:t>
            </a:r>
            <a:r>
              <a:rPr lang="en-GB" sz="1400" dirty="0">
                <a:solidFill>
                  <a:schemeClr val="tx1"/>
                </a:solidFill>
                <a:latin typeface="Arial" panose="020B0604020202020204" pitchFamily="34" charset="0"/>
                <a:cs typeface="Arial" panose="020B0604020202020204" pitchFamily="34" charset="0"/>
              </a:rPr>
              <a:t> (Accessed: 8 January 2021)</a:t>
            </a:r>
          </a:p>
          <a:p>
            <a:r>
              <a:rPr lang="en-GB" sz="1400" dirty="0">
                <a:solidFill>
                  <a:schemeClr val="tx1"/>
                </a:solidFill>
                <a:latin typeface="Arial" panose="020B0604020202020204" pitchFamily="34" charset="0"/>
                <a:cs typeface="Arial" panose="020B0604020202020204" pitchFamily="34" charset="0"/>
              </a:rPr>
              <a:t>National Youth Agency (2001) </a:t>
            </a:r>
            <a:r>
              <a:rPr lang="en-GB" sz="1400" i="1" dirty="0">
                <a:solidFill>
                  <a:schemeClr val="tx1"/>
                </a:solidFill>
                <a:latin typeface="Arial" panose="020B0604020202020204" pitchFamily="34" charset="0"/>
                <a:cs typeface="Arial" panose="020B0604020202020204" pitchFamily="34" charset="0"/>
              </a:rPr>
              <a:t>History of the National Youth Agency. </a:t>
            </a:r>
            <a:r>
              <a:rPr lang="en-GB" sz="1400" dirty="0">
                <a:solidFill>
                  <a:schemeClr val="tx1"/>
                </a:solidFill>
                <a:latin typeface="Arial" panose="020B0604020202020204" pitchFamily="34" charset="0"/>
                <a:cs typeface="Arial" panose="020B0604020202020204" pitchFamily="34" charset="0"/>
              </a:rPr>
              <a:t>Available at: </a:t>
            </a:r>
            <a:r>
              <a:rPr lang="en-GB" sz="1400" dirty="0">
                <a:solidFill>
                  <a:schemeClr val="tx1"/>
                </a:solidFill>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https://nya.org.uk/about-us/history-national-youth-agency/</a:t>
            </a:r>
            <a:r>
              <a:rPr lang="en-GB" sz="1400" dirty="0">
                <a:solidFill>
                  <a:schemeClr val="tx1"/>
                </a:solidFill>
                <a:latin typeface="Arial" panose="020B0604020202020204" pitchFamily="34" charset="0"/>
                <a:cs typeface="Arial" panose="020B0604020202020204" pitchFamily="34" charset="0"/>
              </a:rPr>
              <a:t> (Accessed 9 January 2021)</a:t>
            </a:r>
          </a:p>
          <a:p>
            <a:endParaRPr lang="en-GB" sz="1400" dirty="0">
              <a:solidFill>
                <a:schemeClr val="tx1"/>
              </a:solidFill>
              <a:latin typeface="Arial" panose="020B0604020202020204" pitchFamily="34" charset="0"/>
              <a:cs typeface="Arial" panose="020B0604020202020204" pitchFamily="34" charset="0"/>
            </a:endParaRPr>
          </a:p>
          <a:p>
            <a:endParaRPr lang="en-GB" sz="1400" dirty="0">
              <a:solidFill>
                <a:schemeClr val="tx1"/>
              </a:solidFill>
              <a:latin typeface="Arial" panose="020B0604020202020204" pitchFamily="34" charset="0"/>
              <a:cs typeface="Arial" panose="020B0604020202020204" pitchFamily="34" charset="0"/>
            </a:endParaRPr>
          </a:p>
          <a:p>
            <a:endParaRPr lang="en-GB" sz="1200" i="1"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GB" sz="1400" i="1" dirty="0">
              <a:latin typeface="Arial" panose="020B0604020202020204" pitchFamily="34" charset="0"/>
              <a:cs typeface="Arial" panose="020B0604020202020204" pitchFamily="34" charset="0"/>
            </a:endParaRPr>
          </a:p>
          <a:p>
            <a:endParaRPr lang="en-GB" sz="1400" dirty="0">
              <a:latin typeface="Arial" panose="020B0604020202020204" pitchFamily="34" charset="0"/>
              <a:cs typeface="Arial" panose="020B0604020202020204" pitchFamily="34" charset="0"/>
            </a:endParaRPr>
          </a:p>
          <a:p>
            <a:endParaRPr lang="en-GB" altLang="en-US" sz="1100" i="1" dirty="0">
              <a:latin typeface="Arial" panose="020B0604020202020204" pitchFamily="34" charset="0"/>
              <a:cs typeface="Arial" panose="020B0604020202020204" pitchFamily="34" charset="0"/>
            </a:endParaRPr>
          </a:p>
          <a:p>
            <a:endParaRPr lang="en-GB" altLang="en-US" sz="1600"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963324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2821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1BD7E3-5741-E845-A35C-9C057F8DF8B8}"/>
              </a:ext>
            </a:extLst>
          </p:cNvPr>
          <p:cNvSpPr>
            <a:spLocks noGrp="1"/>
          </p:cNvSpPr>
          <p:nvPr>
            <p:ph type="title"/>
          </p:nvPr>
        </p:nvSpPr>
        <p:spPr>
          <a:xfrm>
            <a:off x="156473" y="204487"/>
            <a:ext cx="8596668" cy="612152"/>
          </a:xfrm>
        </p:spPr>
        <p:txBody>
          <a:bodyPr>
            <a:normAutofit/>
          </a:bodyPr>
          <a:lstStyle/>
          <a:p>
            <a:r>
              <a:rPr lang="en-US" sz="2800" b="1" u="sng" dirty="0">
                <a:solidFill>
                  <a:schemeClr val="accent1">
                    <a:lumMod val="60000"/>
                    <a:lumOff val="40000"/>
                  </a:schemeClr>
                </a:solidFill>
                <a:latin typeface="Arial" panose="020B0604020202020204" pitchFamily="34" charset="0"/>
                <a:cs typeface="Arial" panose="020B0604020202020204" pitchFamily="34" charset="0"/>
              </a:rPr>
              <a:t>Reference List</a:t>
            </a:r>
          </a:p>
        </p:txBody>
      </p:sp>
      <p:sp>
        <p:nvSpPr>
          <p:cNvPr id="3" name="Content Placeholder 2">
            <a:extLst>
              <a:ext uri="{FF2B5EF4-FFF2-40B4-BE49-F238E27FC236}">
                <a16:creationId xmlns:a16="http://schemas.microsoft.com/office/drawing/2014/main" id="{E586C8A4-DBC4-6E45-8B29-72E5EF6AB6D6}"/>
              </a:ext>
            </a:extLst>
          </p:cNvPr>
          <p:cNvSpPr>
            <a:spLocks noGrp="1"/>
          </p:cNvSpPr>
          <p:nvPr>
            <p:ph idx="1"/>
          </p:nvPr>
        </p:nvSpPr>
        <p:spPr>
          <a:xfrm>
            <a:off x="156473" y="1192697"/>
            <a:ext cx="9117529" cy="4717774"/>
          </a:xfrm>
        </p:spPr>
        <p:txBody>
          <a:bodyPr>
            <a:normAutofit/>
          </a:bodyPr>
          <a:lstStyle/>
          <a:p>
            <a:r>
              <a:rPr lang="en-US" sz="1400" dirty="0">
                <a:solidFill>
                  <a:schemeClr val="tx1"/>
                </a:solidFill>
                <a:latin typeface="Arial" panose="020B0604020202020204" pitchFamily="34" charset="0"/>
                <a:cs typeface="Arial" panose="020B0604020202020204" pitchFamily="34" charset="0"/>
              </a:rPr>
              <a:t>Office for National  Statistics (2016) </a:t>
            </a:r>
            <a:r>
              <a:rPr lang="en-GB" sz="1400" i="1" dirty="0">
                <a:solidFill>
                  <a:schemeClr val="tx1"/>
                </a:solidFill>
                <a:latin typeface="Arial" panose="020B0604020202020204" pitchFamily="34" charset="0"/>
                <a:cs typeface="Arial" panose="020B0604020202020204" pitchFamily="34" charset="0"/>
              </a:rPr>
              <a:t>Overview of the UK population, its size, characteristics and the causes of population change including national and regional variation.</a:t>
            </a:r>
            <a:r>
              <a:rPr lang="en-GB" sz="1400" dirty="0">
                <a:solidFill>
                  <a:schemeClr val="tx1"/>
                </a:solidFill>
                <a:latin typeface="Arial" panose="020B0604020202020204" pitchFamily="34" charset="0"/>
                <a:cs typeface="Arial" panose="020B0604020202020204" pitchFamily="34" charset="0"/>
              </a:rPr>
              <a:t> Available at: </a:t>
            </a:r>
            <a:r>
              <a:rPr lang="en-GB" sz="1400" dirty="0">
                <a:solidFill>
                  <a:schemeClr val="tx1"/>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https://www.ons.gov.uk/peoplepopulationandcommunity/populationandmigration/populationestimates/articles/overviewoftheukpopulation/february2016</a:t>
            </a:r>
            <a:r>
              <a:rPr lang="en-GB" sz="1400" dirty="0">
                <a:solidFill>
                  <a:schemeClr val="tx1"/>
                </a:solidFill>
                <a:latin typeface="Arial" panose="020B0604020202020204" pitchFamily="34" charset="0"/>
                <a:cs typeface="Arial" panose="020B0604020202020204" pitchFamily="34" charset="0"/>
              </a:rPr>
              <a:t>  </a:t>
            </a:r>
            <a:r>
              <a:rPr lang="en-GB" sz="1400" dirty="0">
                <a:latin typeface="Arial" panose="020B0604020202020204" pitchFamily="34" charset="0"/>
                <a:cs typeface="Arial" panose="020B0604020202020204" pitchFamily="34" charset="0"/>
              </a:rPr>
              <a:t>(Accessed: 9 January 2021) </a:t>
            </a:r>
          </a:p>
          <a:p>
            <a:r>
              <a:rPr lang="en-US" sz="1400" dirty="0">
                <a:latin typeface="Arial" panose="020B0604020202020204" pitchFamily="34" charset="0"/>
                <a:cs typeface="Arial" panose="020B0604020202020204" pitchFamily="34" charset="0"/>
              </a:rPr>
              <a:t>Smith, M.K. (</a:t>
            </a:r>
            <a:r>
              <a:rPr lang="en-US" sz="1400" dirty="0">
                <a:solidFill>
                  <a:schemeClr val="tx1"/>
                </a:solidFill>
                <a:latin typeface="Arial" panose="020B0604020202020204" pitchFamily="34" charset="0"/>
                <a:cs typeface="Arial" panose="020B0604020202020204" pitchFamily="34" charset="0"/>
              </a:rPr>
              <a:t>2013) ‘What is youth work? Exploring the history, theory and practice of youth work’, </a:t>
            </a:r>
            <a:r>
              <a:rPr lang="en-US" sz="1400" i="1" dirty="0">
                <a:solidFill>
                  <a:schemeClr val="tx1"/>
                </a:solidFill>
                <a:latin typeface="Arial" panose="020B0604020202020204" pitchFamily="34" charset="0"/>
                <a:cs typeface="Arial" panose="020B0604020202020204" pitchFamily="34" charset="0"/>
              </a:rPr>
              <a:t>The encyclopedia of pedagogy and informal education. </a:t>
            </a:r>
            <a:r>
              <a:rPr lang="en-US" sz="1400" dirty="0">
                <a:solidFill>
                  <a:schemeClr val="tx1"/>
                </a:solidFill>
                <a:latin typeface="Arial" panose="020B0604020202020204" pitchFamily="34" charset="0"/>
                <a:cs typeface="Arial" panose="020B0604020202020204" pitchFamily="34" charset="0"/>
              </a:rPr>
              <a:t>Available at: </a:t>
            </a:r>
            <a:r>
              <a:rPr lang="en-US" sz="1400" dirty="0">
                <a:solidFill>
                  <a:schemeClr val="tx1"/>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https://infed.org/what-is-youth-work-exploring-the-history-theory-and-practice-of-work-with-young-people/</a:t>
            </a:r>
            <a:r>
              <a:rPr lang="en-US" sz="1400" dirty="0">
                <a:solidFill>
                  <a:schemeClr val="tx1"/>
                </a:solidFill>
                <a:latin typeface="Arial" panose="020B0604020202020204" pitchFamily="34" charset="0"/>
                <a:cs typeface="Arial" panose="020B0604020202020204" pitchFamily="34" charset="0"/>
              </a:rPr>
              <a:t> (Accessed: 8 January 2021)</a:t>
            </a:r>
          </a:p>
          <a:p>
            <a:r>
              <a:rPr lang="en-US" sz="1400" dirty="0">
                <a:solidFill>
                  <a:schemeClr val="tx1"/>
                </a:solidFill>
                <a:latin typeface="Arial" panose="020B0604020202020204" pitchFamily="34" charset="0"/>
                <a:cs typeface="Arial" panose="020B0604020202020204" pitchFamily="34" charset="0"/>
              </a:rPr>
              <a:t>Smith, M.K and Doyle, M.E. (2002). </a:t>
            </a:r>
            <a:r>
              <a:rPr lang="en-GB" sz="1400" dirty="0">
                <a:solidFill>
                  <a:schemeClr val="tx1"/>
                </a:solidFill>
                <a:latin typeface="Arial" panose="020B0604020202020204" pitchFamily="34" charset="0"/>
                <a:cs typeface="Arial" panose="020B0604020202020204" pitchFamily="34" charset="0"/>
              </a:rPr>
              <a:t>‘The Albemarle Report and the development of youth work in England and Wales’, </a:t>
            </a:r>
            <a:r>
              <a:rPr lang="en-GB" sz="1400" i="1" dirty="0">
                <a:solidFill>
                  <a:schemeClr val="tx1"/>
                </a:solidFill>
                <a:latin typeface="Arial" panose="020B0604020202020204" pitchFamily="34" charset="0"/>
                <a:cs typeface="Arial" panose="020B0604020202020204" pitchFamily="34" charset="0"/>
              </a:rPr>
              <a:t>The </a:t>
            </a:r>
            <a:r>
              <a:rPr lang="en-GB" sz="1400" i="1" dirty="0" err="1">
                <a:solidFill>
                  <a:schemeClr val="tx1"/>
                </a:solidFill>
                <a:latin typeface="Arial" panose="020B0604020202020204" pitchFamily="34" charset="0"/>
                <a:cs typeface="Arial" panose="020B0604020202020204" pitchFamily="34" charset="0"/>
              </a:rPr>
              <a:t>encyclopedia</a:t>
            </a:r>
            <a:r>
              <a:rPr lang="en-GB" sz="1400" i="1" dirty="0">
                <a:solidFill>
                  <a:schemeClr val="tx1"/>
                </a:solidFill>
                <a:latin typeface="Arial" panose="020B0604020202020204" pitchFamily="34" charset="0"/>
                <a:cs typeface="Arial" panose="020B0604020202020204" pitchFamily="34" charset="0"/>
              </a:rPr>
              <a:t> of pedagogy and informal education</a:t>
            </a:r>
            <a:r>
              <a:rPr lang="en-GB" sz="1400" dirty="0">
                <a:solidFill>
                  <a:schemeClr val="tx1"/>
                </a:solidFill>
                <a:latin typeface="Arial" panose="020B0604020202020204" pitchFamily="34" charset="0"/>
                <a:cs typeface="Arial" panose="020B0604020202020204" pitchFamily="34" charset="0"/>
              </a:rPr>
              <a:t>. Available at: </a:t>
            </a:r>
            <a:r>
              <a:rPr lang="en-GB" sz="1400" dirty="0">
                <a:solidFill>
                  <a:schemeClr val="tx1"/>
                </a:solidFill>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https://infed.org/mobi/the-albemarle-report-and-the-development-of-youth-work-in-england-and-wales/</a:t>
            </a:r>
            <a:r>
              <a:rPr lang="en-GB" sz="1400" dirty="0">
                <a:solidFill>
                  <a:schemeClr val="tx1"/>
                </a:solidFill>
                <a:latin typeface="Arial" panose="020B0604020202020204" pitchFamily="34" charset="0"/>
                <a:cs typeface="Arial" panose="020B0604020202020204" pitchFamily="34" charset="0"/>
              </a:rPr>
              <a:t> </a:t>
            </a:r>
            <a:r>
              <a:rPr lang="en-GB" sz="1400" dirty="0">
                <a:latin typeface="Arial" panose="020B0604020202020204" pitchFamily="34" charset="0"/>
                <a:cs typeface="Arial" panose="020B0604020202020204" pitchFamily="34" charset="0"/>
              </a:rPr>
              <a:t>(Accessed: 8 January 2021)</a:t>
            </a:r>
          </a:p>
          <a:p>
            <a:r>
              <a:rPr lang="en-US" sz="1400" dirty="0">
                <a:latin typeface="Arial" panose="020B0604020202020204" pitchFamily="34" charset="0"/>
                <a:cs typeface="Arial" panose="020B0604020202020204" pitchFamily="34" charset="0"/>
              </a:rPr>
              <a:t>Smith, M.K. (2019) ‘</a:t>
            </a:r>
            <a:r>
              <a:rPr lang="en-GB" sz="1400" dirty="0">
                <a:latin typeface="Arial" panose="020B0604020202020204" pitchFamily="34" charset="0"/>
                <a:cs typeface="Arial" panose="020B0604020202020204" pitchFamily="34" charset="0"/>
              </a:rPr>
              <a:t>Youth </a:t>
            </a:r>
            <a:r>
              <a:rPr lang="en-GB" sz="1400" dirty="0">
                <a:solidFill>
                  <a:schemeClr val="tx1"/>
                </a:solidFill>
                <a:latin typeface="Arial" panose="020B0604020202020204" pitchFamily="34" charset="0"/>
                <a:cs typeface="Arial" panose="020B0604020202020204" pitchFamily="34" charset="0"/>
              </a:rPr>
              <a:t>and community work in the 70s’,</a:t>
            </a:r>
            <a:r>
              <a:rPr lang="en-GB" sz="1400" i="1" dirty="0">
                <a:solidFill>
                  <a:schemeClr val="tx1"/>
                </a:solidFill>
                <a:latin typeface="Arial" panose="020B0604020202020204" pitchFamily="34" charset="0"/>
                <a:cs typeface="Arial" panose="020B0604020202020204" pitchFamily="34" charset="0"/>
              </a:rPr>
              <a:t> A collection of chapters from the ‘Fairbairn-Milson’ Report (1969). </a:t>
            </a:r>
            <a:r>
              <a:rPr lang="en-GB" sz="1400" dirty="0">
                <a:solidFill>
                  <a:schemeClr val="tx1"/>
                </a:solidFill>
                <a:latin typeface="Arial" panose="020B0604020202020204" pitchFamily="34" charset="0"/>
                <a:cs typeface="Arial" panose="020B0604020202020204" pitchFamily="34" charset="0"/>
              </a:rPr>
              <a:t>Available at: </a:t>
            </a:r>
            <a:r>
              <a:rPr lang="en-GB" sz="1400" dirty="0">
                <a:solidFill>
                  <a:schemeClr val="tx1"/>
                </a:solidFill>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https://infed.org/mobi/youth-and-community-work-in-the-70s/</a:t>
            </a:r>
            <a:r>
              <a:rPr lang="en-GB" sz="1400" dirty="0">
                <a:solidFill>
                  <a:schemeClr val="tx1"/>
                </a:solidFill>
                <a:latin typeface="Arial" panose="020B0604020202020204" pitchFamily="34" charset="0"/>
                <a:cs typeface="Arial" panose="020B0604020202020204" pitchFamily="34" charset="0"/>
              </a:rPr>
              <a:t> (Accessed: 9 January 2021)</a:t>
            </a:r>
            <a:endParaRPr lang="en-GB" sz="1400" dirty="0">
              <a:latin typeface="Arial" panose="020B0604020202020204" pitchFamily="34" charset="0"/>
              <a:cs typeface="Arial" panose="020B0604020202020204" pitchFamily="34" charset="0"/>
            </a:endParaRPr>
          </a:p>
          <a:p>
            <a:r>
              <a:rPr lang="en-GB" altLang="en-US" sz="1400" dirty="0">
                <a:latin typeface="Arial" panose="020B0604020202020204" pitchFamily="34" charset="0"/>
                <a:cs typeface="Arial" panose="020B0604020202020204" pitchFamily="34" charset="0"/>
              </a:rPr>
              <a:t>Welsh Government. (2014) </a:t>
            </a:r>
            <a:r>
              <a:rPr lang="en-GB" altLang="en-US" sz="1400" i="1" dirty="0">
                <a:latin typeface="Arial" panose="020B0604020202020204" pitchFamily="34" charset="0"/>
                <a:cs typeface="Arial" panose="020B0604020202020204" pitchFamily="34" charset="0"/>
              </a:rPr>
              <a:t>The National Youth Work Strategy for Wales 2014-2018 Supporting young people to reach their potential and live fulfilled lives</a:t>
            </a:r>
            <a:r>
              <a:rPr lang="en-GB" altLang="en-US" sz="1400" dirty="0">
                <a:latin typeface="Arial" panose="020B0604020202020204" pitchFamily="34" charset="0"/>
                <a:cs typeface="Arial" panose="020B0604020202020204" pitchFamily="34" charset="0"/>
              </a:rPr>
              <a:t>, Cardiff: Welsh Government. </a:t>
            </a:r>
          </a:p>
        </p:txBody>
      </p:sp>
    </p:spTree>
    <p:extLst>
      <p:ext uri="{BB962C8B-B14F-4D97-AF65-F5344CB8AC3E}">
        <p14:creationId xmlns:p14="http://schemas.microsoft.com/office/powerpoint/2010/main" val="1203241642"/>
      </p:ext>
    </p:extLst>
  </p:cSld>
  <p:clrMapOvr>
    <a:masterClrMapping/>
  </p:clrMapOvr>
</p:sld>
</file>

<file path=ppt/theme/theme1.xml><?xml version="1.0" encoding="utf-8"?>
<a:theme xmlns:a="http://schemas.openxmlformats.org/drawingml/2006/main" name="Facet">
  <a:themeElements>
    <a:clrScheme name="Custom 4">
      <a:dk1>
        <a:srgbClr val="000000"/>
      </a:dk1>
      <a:lt1>
        <a:srgbClr val="FFFFFF"/>
      </a:lt1>
      <a:dk2>
        <a:srgbClr val="2C3C43"/>
      </a:dk2>
      <a:lt2>
        <a:srgbClr val="EBEBEB"/>
      </a:lt2>
      <a:accent1>
        <a:srgbClr val="F496CB"/>
      </a:accent1>
      <a:accent2>
        <a:srgbClr val="BC356F"/>
      </a:accent2>
      <a:accent3>
        <a:srgbClr val="E65331"/>
      </a:accent3>
      <a:accent4>
        <a:srgbClr val="F27E19"/>
      </a:accent4>
      <a:accent5>
        <a:srgbClr val="F2AC19"/>
      </a:accent5>
      <a:accent6>
        <a:srgbClr val="BC80E0"/>
      </a:accent6>
      <a:hlink>
        <a:srgbClr val="EF5285"/>
      </a:hlink>
      <a:folHlink>
        <a:srgbClr val="7CBA4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8C59B386-999D-4CB6-B907-9F3997C027C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317</TotalTime>
  <Words>1507</Words>
  <Application>Microsoft Macintosh PowerPoint</Application>
  <PresentationFormat>Widescreen</PresentationFormat>
  <Paragraphs>132</Paragraphs>
  <Slides>9</Slides>
  <Notes>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Arial</vt:lpstr>
      <vt:lpstr>Calibri</vt:lpstr>
      <vt:lpstr>Trebuchet MS</vt:lpstr>
      <vt:lpstr>Wingdings 3</vt:lpstr>
      <vt:lpstr>Facet</vt:lpstr>
      <vt:lpstr>Individual Seminar Presentation   Youth Work in the 1960s    </vt:lpstr>
      <vt:lpstr>Historical Milestones of Youth Work</vt:lpstr>
      <vt:lpstr>Historical Milestones of Youth Work</vt:lpstr>
      <vt:lpstr>Youth Work in the 1960s </vt:lpstr>
      <vt:lpstr>The Albemarle Report </vt:lpstr>
      <vt:lpstr>The years following the Albemarle Report </vt:lpstr>
      <vt:lpstr>National Youth Agency (1964)</vt:lpstr>
      <vt:lpstr>Reference List</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Individual Seminar Presentation   Youth Work in the 1960s    </dc:title>
  <dc:creator>Megan Ann Rogers (2005583)</dc:creator>
  <cp:lastModifiedBy>Megan Ann Rogers (2005583)</cp:lastModifiedBy>
  <cp:revision>2</cp:revision>
  <dcterms:created xsi:type="dcterms:W3CDTF">2021-01-11T22:54:28Z</dcterms:created>
  <dcterms:modified xsi:type="dcterms:W3CDTF">2021-01-12T22:25:18Z</dcterms:modified>
</cp:coreProperties>
</file>