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1"/>
  </p:sldMasterIdLst>
  <p:notesMasterIdLst>
    <p:notesMasterId r:id="rId13"/>
  </p:notesMasterIdLst>
  <p:sldIdLst>
    <p:sldId id="256" r:id="rId2"/>
    <p:sldId id="257" r:id="rId3"/>
    <p:sldId id="261" r:id="rId4"/>
    <p:sldId id="265" r:id="rId5"/>
    <p:sldId id="258" r:id="rId6"/>
    <p:sldId id="262" r:id="rId7"/>
    <p:sldId id="267" r:id="rId8"/>
    <p:sldId id="263" r:id="rId9"/>
    <p:sldId id="264" r:id="rId10"/>
    <p:sldId id="266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72"/>
    <p:restoredTop sz="89732"/>
  </p:normalViewPr>
  <p:slideViewPr>
    <p:cSldViewPr snapToGrid="0" snapToObjects="1">
      <p:cViewPr>
        <p:scale>
          <a:sx n="102" d="100"/>
          <a:sy n="102" d="100"/>
        </p:scale>
        <p:origin x="144" y="-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4614EB-F68F-754F-BF14-9718043AFA87}" type="datetimeFigureOut">
              <a:rPr lang="en-GB" smtClean="0"/>
              <a:t>17/11/2019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74668E-C386-4A4E-AA18-7C99C7FD80B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883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Relationship Id="rId3" Type="http://schemas.openxmlformats.org/officeDocument/2006/relationships/hyperlink" Target="https://www.youtube.com/watch?v=idyXOMAZOUg" TargetMode="Externa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Relationship Id="rId3" Type="http://schemas.openxmlformats.org/officeDocument/2006/relationships/hyperlink" Target="https://www.youtube.com/watch?v=YIG5mqXpVl4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newswire.com/news-releases/new-dove-research-finds-beauty-pressures-up-and-women-and-girls-calling-for-change-583743391.html" TargetMode="External"/><Relationship Id="rId4" Type="http://schemas.openxmlformats.org/officeDocument/2006/relationships/hyperlink" Target="https://www.youtube.com/watch?v=Czg_9C7gw0o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https://www.youtube.com/watch?v=idyXOMAZOUg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4668E-C386-4A4E-AA18-7C99C7FD80B0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6736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fontAlgn="base"/>
            <a:r>
              <a:rPr lang="en-US" b="0" i="0" dirty="0" smtClean="0">
                <a:effectLst/>
                <a:latin typeface="Open Sans" charset="0"/>
              </a:rPr>
              <a:t>According to </a:t>
            </a:r>
            <a:r>
              <a:rPr lang="en-US" b="0" i="0" u="none" strike="noStrike" dirty="0" smtClean="0">
                <a:solidFill>
                  <a:srgbClr val="00AFAF"/>
                </a:solidFill>
                <a:effectLst/>
                <a:latin typeface="Open Sans" charset="0"/>
              </a:rPr>
              <a:t>Internetlivestats</a:t>
            </a:r>
            <a:r>
              <a:rPr lang="en-US" b="0" i="0" dirty="0" smtClean="0">
                <a:effectLst/>
                <a:latin typeface="Open Sans" charset="0"/>
              </a:rPr>
              <a:t>, this is the live action as of 11:51AM today: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2.6 million blog posts have been written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2.8 trillion searches have been conducted on Google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35.9 million photos have been uploaded to Instagram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58.4 million posts have been published to Tumblr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2.1 billion people actively use Facebook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595.8 million people actively use Google+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333.4 million people actively use Twitter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230.5 million people actively use Pinterest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3.1 billion videos have been watched on Youtube today!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The number of computers sold is 350,000 today</a:t>
            </a:r>
          </a:p>
          <a:p>
            <a:pPr algn="l" fontAlgn="base">
              <a:buFont typeface="Arial" charset="0"/>
              <a:buChar char="•"/>
            </a:pPr>
            <a:r>
              <a:rPr lang="en-US" b="0" i="0" dirty="0" smtClean="0">
                <a:effectLst/>
                <a:latin typeface="Open Sans" charset="0"/>
              </a:rPr>
              <a:t>and, 2 million smart phones have been sold today!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4668E-C386-4A4E-AA18-7C99C7FD80B0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6704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So-called ‘social media addiction’ is thought to affect around 5% of adolescents and has been described as potentially more addictive than both alcohol and cigarette consumption (Jenner, 2015; Hofmann, Vohs, Baumeister, 2012).</a:t>
            </a:r>
          </a:p>
          <a:p>
            <a:endParaRPr lang="en-GB" dirty="0" smtClean="0"/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According to the </a:t>
            </a:r>
            <a:r>
              <a:rPr lang="en-GB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National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Eating disorder 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“as many as 65% of people with eating disorders say bullying contributed to their condition.” According to the</a:t>
            </a:r>
            <a:r>
              <a:rPr lang="en-GB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National </a:t>
            </a:r>
            <a:r>
              <a:rPr lang="en-GB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Institute </a:t>
            </a:r>
            <a:r>
              <a:rPr lang="en-GB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mental health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“about 3 percent of U.S. adolescents are affected by an eating disorder, but most do not receive treatment for their specific eating condition.”</a:t>
            </a:r>
          </a:p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dirty="0" smtClean="0"/>
              <a:t>User participation at sites such as Blogger.com, MySpace.com, and Wikipedia.org increased by 525%, 318%, and 275% respectively. However, the networking capabilities of the Internet can cause social isolation and functional impairment of daily activities. In the workplace, Internet addictive </a:t>
            </a:r>
            <a:r>
              <a:rPr lang="en-GB" dirty="0" smtClean="0"/>
              <a:t>behaviour </a:t>
            </a:r>
            <a:r>
              <a:rPr lang="en-GB" dirty="0" smtClean="0"/>
              <a:t>symptoms include a decline in work performance and a withdrawal from </a:t>
            </a:r>
            <a:r>
              <a:rPr lang="en-GB" dirty="0" smtClean="0"/>
              <a:t>co-workers, </a:t>
            </a:r>
            <a:r>
              <a:rPr lang="en-GB" dirty="0" smtClean="0"/>
              <a:t>leading to reduced job satisfaction and decreased efficiency. Broadly speaking, addiction is defined as a “compulsive, uncontrollable dependence on a substance, habit, or practice. (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4668E-C386-4A4E-AA18-7C99C7FD80B0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532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https://www.youtube.com/watch?v=YIG5mqXpVl4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4668E-C386-4A4E-AA18-7C99C7FD80B0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542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Thee company  </a:t>
            </a:r>
            <a:r>
              <a:rPr lang="en-GB" dirty="0" smtClean="0">
                <a:hlinkClick r:id="rId3"/>
              </a:rPr>
              <a:t>The Dove Global Beauty and Confidence Report</a:t>
            </a:r>
            <a:r>
              <a:rPr lang="en-GB" dirty="0" smtClean="0"/>
              <a:t> questioned 10,500 women aged between 10 and 60 and from 13 countries around the world. </a:t>
            </a:r>
          </a:p>
          <a:p>
            <a:endParaRPr lang="en-GB" dirty="0" smtClean="0"/>
          </a:p>
          <a:p>
            <a:r>
              <a:rPr lang="en-GB" dirty="0" smtClean="0"/>
              <a:t>They were asked about their self esteem. Only 20% of women </a:t>
            </a:r>
            <a:r>
              <a:rPr lang="en-GB" dirty="0" smtClean="0"/>
              <a:t>revealed </a:t>
            </a:r>
            <a:r>
              <a:rPr lang="en-GB" dirty="0" smtClean="0"/>
              <a:t>that they had high self esteem.</a:t>
            </a:r>
          </a:p>
          <a:p>
            <a:r>
              <a:rPr lang="en-GB" dirty="0" smtClean="0"/>
              <a:t>77 per cent of Australians blaming “unrealistic standards” set by media</a:t>
            </a:r>
          </a:p>
          <a:p>
            <a:endParaRPr lang="en-GB" dirty="0" smtClean="0"/>
          </a:p>
          <a:p>
            <a:r>
              <a:rPr lang="en-GB" dirty="0" smtClean="0">
                <a:hlinkClick r:id="rId4"/>
              </a:rPr>
              <a:t>https://www.youtube.com/watch?v=Czg_9C7gw0o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4668E-C386-4A4E-AA18-7C99C7FD80B0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1612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 a wide range of social media platforms used among all age groups including Instagram, 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Facebook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Snapchat, and Twitter, it can be increasingly difficult to escape the pressures and influences of social media. (huffpost,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2017)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Social media has made its way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every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classroom, every household and every workplace.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4668E-C386-4A4E-AA18-7C99C7FD80B0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9387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11/17/19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emf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hotobucket" TargetMode="External"/><Relationship Id="rId4" Type="http://schemas.openxmlformats.org/officeDocument/2006/relationships/hyperlink" Target="https://en.wikipedia.org/wiki/Flickr" TargetMode="External"/><Relationship Id="rId5" Type="http://schemas.openxmlformats.org/officeDocument/2006/relationships/hyperlink" Target="https://en.wikipedia.org/wiki/YouTube" TargetMode="External"/><Relationship Id="rId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howtoentrepreneur.org/when-was-social-media-invented" TargetMode="External"/><Relationship Id="rId4" Type="http://schemas.openxmlformats.org/officeDocument/2006/relationships/hyperlink" Target="https://www.internetlivestats.com/" TargetMode="External"/><Relationship Id="rId5" Type="http://schemas.openxmlformats.org/officeDocument/2006/relationships/hyperlink" Target="https://howtoentrepreneur.org/category/marketing/internet-marketing/the-history-of-the-internet-series" TargetMode="External"/><Relationship Id="rId6" Type="http://schemas.openxmlformats.org/officeDocument/2006/relationships/hyperlink" Target="https://www.vogue.com/article/celebrity-social-media-breaks-selena-gomez" TargetMode="External"/><Relationship Id="rId7" Type="http://schemas.openxmlformats.org/officeDocument/2006/relationships/hyperlink" Target="https://hackspirit.com/overthinking-one-biggest-causes-unhappiness-heres-stop/" TargetMode="External"/><Relationship Id="rId8" Type="http://schemas.openxmlformats.org/officeDocument/2006/relationships/hyperlink" Target="https://www.portsmouth.co.uk/read-this/how-stereotypes-are-stopping-people-getting-help-for-eating-disorders/" TargetMode="External"/><Relationship Id="rId9" Type="http://schemas.openxmlformats.org/officeDocument/2006/relationships/hyperlink" Target="https://www.theodysseyonline.com/the-effects-of-medias-portrayal-of-celebrities-in-society" TargetMode="External"/><Relationship Id="rId10" Type="http://schemas.openxmlformats.org/officeDocument/2006/relationships/hyperlink" Target="https://www.statisticbrain.com/body-image-statistics/" TargetMode="External"/><Relationship Id="rId11" Type="http://schemas.openxmlformats.org/officeDocument/2006/relationships/hyperlink" Target="https://medicalxpress.com/news/2019-05-ways-mental-health-social-media.html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lyfemarketing.com/blog/social-media-goa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Social Media AND MENTAL </a:t>
            </a:r>
            <a:r>
              <a:rPr lang="en-GB" dirty="0" smtClean="0"/>
              <a:t>hEALTH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Does social media effect mental health?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340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962" y="642594"/>
            <a:ext cx="10058400" cy="1371600"/>
          </a:xfrm>
        </p:spPr>
        <p:txBody>
          <a:bodyPr/>
          <a:lstStyle/>
          <a:p>
            <a:r>
              <a:rPr lang="en-GB" dirty="0" smtClean="0"/>
              <a:t>STORY BOARD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82" y="1953125"/>
            <a:ext cx="4917030" cy="393223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162" y="1946919"/>
            <a:ext cx="5093265" cy="404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014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AIMS AND OBJCTIVES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raise awareness about mental health and social media</a:t>
            </a:r>
          </a:p>
          <a:p>
            <a:r>
              <a:rPr lang="en-GB" dirty="0" smtClean="0"/>
              <a:t>Understand the standards made up by society in order to fit in</a:t>
            </a:r>
          </a:p>
          <a:p>
            <a:r>
              <a:rPr lang="en-GB" dirty="0" smtClean="0"/>
              <a:t>What price you pay by having a blue tick or being insta famous.</a:t>
            </a:r>
          </a:p>
          <a:p>
            <a:r>
              <a:rPr lang="en-GB" dirty="0" smtClean="0"/>
              <a:t>Self help</a:t>
            </a:r>
          </a:p>
          <a:p>
            <a:r>
              <a:rPr lang="en-GB" dirty="0" smtClean="0"/>
              <a:t>Raise awareness about social media and mental health</a:t>
            </a:r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5778" y="3684148"/>
            <a:ext cx="3673616" cy="23508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66345" y="6035040"/>
            <a:ext cx="2304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smtClean="0"/>
              <a:t>Sean,2019)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233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Social media was invented in order to make it easier for people to communicate over distances, share images and memories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.</a:t>
            </a:r>
            <a:endParaRPr lang="en-US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First social media site Six Degrees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1997 to 2001. </a:t>
            </a:r>
            <a:endParaRPr lang="pl-PL" dirty="0" smtClean="0">
              <a:latin typeface="Arial" charset="0"/>
              <a:ea typeface="Arial" charset="0"/>
              <a:cs typeface="Arial" charset="0"/>
            </a:endParaRPr>
          </a:p>
          <a:p>
            <a:pPr fontAlgn="base"/>
            <a:r>
              <a:rPr lang="pl-PL" dirty="0" smtClean="0">
                <a:latin typeface="Arial" charset="0"/>
                <a:ea typeface="Arial" charset="0"/>
                <a:cs typeface="Arial" charset="0"/>
              </a:rPr>
              <a:t>Myspace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and LinkedIn in the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early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2000s</a:t>
            </a:r>
          </a:p>
          <a:p>
            <a:pPr fontAlgn="base"/>
            <a:r>
              <a:rPr lang="pl-PL" dirty="0">
                <a:latin typeface="Arial" charset="0"/>
                <a:ea typeface="Arial" charset="0"/>
                <a:cs typeface="Arial" charset="0"/>
              </a:rPr>
              <a:t>Photobucket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 </a:t>
            </a:r>
            <a:r>
              <a:rPr lang="pl-PL" dirty="0">
                <a:latin typeface="Arial" charset="0"/>
                <a:ea typeface="Arial" charset="0"/>
                <a:cs typeface="Arial" charset="0"/>
                <a:hlinkClick r:id="rId3"/>
              </a:rPr>
              <a:t>(2003)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 and Flickr </a:t>
            </a:r>
            <a:r>
              <a:rPr lang="pl-PL" dirty="0">
                <a:latin typeface="Arial" charset="0"/>
                <a:ea typeface="Arial" charset="0"/>
                <a:cs typeface="Arial" charset="0"/>
                <a:hlinkClick r:id="rId4"/>
              </a:rPr>
              <a:t>(2004)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 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allowing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photo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and image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sharing</a:t>
            </a:r>
            <a:endParaRPr lang="pl-PL" dirty="0">
              <a:latin typeface="Arial" charset="0"/>
              <a:ea typeface="Arial" charset="0"/>
              <a:cs typeface="Arial" charset="0"/>
            </a:endParaRPr>
          </a:p>
          <a:p>
            <a:pPr fontAlgn="base"/>
            <a:r>
              <a:rPr lang="pl-PL" dirty="0">
                <a:latin typeface="Arial" charset="0"/>
                <a:ea typeface="Arial" charset="0"/>
                <a:cs typeface="Arial" charset="0"/>
              </a:rPr>
              <a:t>Youtube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in </a:t>
            </a:r>
            <a:r>
              <a:rPr lang="pl-PL" dirty="0">
                <a:latin typeface="Arial" charset="0"/>
                <a:ea typeface="Arial" charset="0"/>
                <a:cs typeface="Arial" charset="0"/>
                <a:hlinkClick r:id="rId5"/>
              </a:rPr>
              <a:t>2005</a:t>
            </a:r>
            <a:endParaRPr lang="pl-PL" dirty="0">
              <a:latin typeface="Arial" charset="0"/>
              <a:ea typeface="Arial" charset="0"/>
              <a:cs typeface="Arial" charset="0"/>
            </a:endParaRPr>
          </a:p>
          <a:p>
            <a:pPr fontAlgn="base"/>
            <a:r>
              <a:rPr lang="pl-PL" dirty="0">
                <a:latin typeface="Arial" charset="0"/>
                <a:ea typeface="Arial" charset="0"/>
                <a:cs typeface="Arial" charset="0"/>
              </a:rPr>
              <a:t>Facebook and Twitter go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worldwide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by 2006</a:t>
            </a:r>
          </a:p>
          <a:p>
            <a:pPr fontAlgn="base"/>
            <a:r>
              <a:rPr lang="pl-PL" dirty="0">
                <a:latin typeface="Arial" charset="0"/>
                <a:ea typeface="Arial" charset="0"/>
                <a:cs typeface="Arial" charset="0"/>
              </a:rPr>
              <a:t>Tumblr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Spotify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Pinterest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, and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Foursquare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fill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certain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social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media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niche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pl-PL" dirty="0">
                <a:latin typeface="Arial" charset="0"/>
                <a:ea typeface="Arial" charset="0"/>
                <a:cs typeface="Arial" charset="0"/>
              </a:rPr>
              <a:t>desires</a:t>
            </a:r>
            <a:endParaRPr lang="pl-PL" dirty="0">
              <a:latin typeface="Arial" charset="0"/>
              <a:ea typeface="Arial" charset="0"/>
              <a:cs typeface="Arial" charset="0"/>
            </a:endParaRPr>
          </a:p>
          <a:p>
            <a:endParaRPr lang="en-GB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526" y="2960004"/>
            <a:ext cx="2924526" cy="221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60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Body </a:t>
            </a:r>
            <a:r>
              <a:rPr lang="en-GB" dirty="0" smtClean="0"/>
              <a:t>dismorphia</a:t>
            </a:r>
            <a:r>
              <a:rPr lang="en-GB" dirty="0" smtClean="0"/>
              <a:t>/ </a:t>
            </a:r>
            <a:r>
              <a:rPr lang="en-GB" dirty="0" smtClean="0"/>
              <a:t>Anxiety/ </a:t>
            </a:r>
            <a:r>
              <a:rPr lang="en-GB" dirty="0" smtClean="0"/>
              <a:t>depression Online trolling</a:t>
            </a:r>
          </a:p>
          <a:p>
            <a:r>
              <a:rPr lang="en-GB" dirty="0" smtClean="0"/>
              <a:t>Over exposure</a:t>
            </a:r>
          </a:p>
          <a:p>
            <a:r>
              <a:rPr lang="en-GB" dirty="0" smtClean="0"/>
              <a:t>Catfishing</a:t>
            </a:r>
          </a:p>
          <a:p>
            <a:r>
              <a:rPr lang="en-GB" dirty="0" smtClean="0"/>
              <a:t>Addiction</a:t>
            </a:r>
          </a:p>
          <a:p>
            <a:r>
              <a:rPr lang="en-GB" dirty="0" smtClean="0"/>
              <a:t>Cyberbullying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806" y="2724364"/>
            <a:ext cx="5184558" cy="352142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62805" y="6363222"/>
            <a:ext cx="25803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Arial" charset="0"/>
                <a:ea typeface="Arial" charset="0"/>
                <a:cs typeface="Arial" charset="0"/>
              </a:rPr>
              <a:t>(Hopkins, 2019)</a:t>
            </a:r>
            <a:endParaRPr lang="en-GB" sz="12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08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Celebrities that have opened up about mental health and the affect from social media.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1" b="37353"/>
          <a:stretch/>
        </p:blipFill>
        <p:spPr>
          <a:xfrm>
            <a:off x="3458345" y="2341662"/>
            <a:ext cx="2321529" cy="246295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933960" y="2118548"/>
            <a:ext cx="398874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“As soon as I became the most followed person on Instagram, I sort of freaked out.” The platform “had become so consuming to me. It’s what I woke up to and went to sleep to. I was an addict, and it felt </a:t>
            </a:r>
            <a:r>
              <a:rPr lang="en-US" sz="1600" dirty="0" smtClean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like</a:t>
            </a:r>
          </a:p>
          <a:p>
            <a:r>
              <a:rPr lang="en-US" sz="1600" dirty="0" smtClean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I </a:t>
            </a:r>
            <a:r>
              <a:rPr lang="en-US" sz="1600" dirty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was seeing things I didn’t want </a:t>
            </a:r>
            <a:endParaRPr lang="en-US" sz="1600" dirty="0" smtClean="0">
              <a:solidFill>
                <a:srgbClr val="333333"/>
              </a:solidFill>
              <a:latin typeface="Al Bayan Plain" charset="-78"/>
              <a:ea typeface="Al Bayan Plain" charset="-78"/>
              <a:cs typeface="Al Bayan Plain" charset="-78"/>
            </a:endParaRPr>
          </a:p>
          <a:p>
            <a:r>
              <a:rPr lang="en-US" sz="1600" dirty="0" smtClean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to </a:t>
            </a:r>
            <a:r>
              <a:rPr lang="en-US" sz="1600" dirty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see, like it was </a:t>
            </a:r>
            <a:r>
              <a:rPr lang="en-US" sz="16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putting</a:t>
            </a:r>
            <a:r>
              <a:rPr lang="en-US" sz="1600" dirty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 things </a:t>
            </a:r>
            <a:endParaRPr lang="en-US" sz="1600" dirty="0" smtClean="0">
              <a:solidFill>
                <a:srgbClr val="333333"/>
              </a:solidFill>
              <a:latin typeface="Al Bayan Plain" charset="-78"/>
              <a:ea typeface="Al Bayan Plain" charset="-78"/>
              <a:cs typeface="Al Bayan Plain" charset="-78"/>
            </a:endParaRPr>
          </a:p>
          <a:p>
            <a:r>
              <a:rPr lang="en-US" sz="1600" dirty="0" smtClean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in </a:t>
            </a:r>
            <a:r>
              <a:rPr lang="en-US" sz="1600" dirty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my head that I didn’t want to </a:t>
            </a:r>
            <a:endParaRPr lang="en-US" sz="1600" dirty="0" smtClean="0">
              <a:solidFill>
                <a:srgbClr val="333333"/>
              </a:solidFill>
              <a:latin typeface="Al Bayan Plain" charset="-78"/>
              <a:ea typeface="Al Bayan Plain" charset="-78"/>
              <a:cs typeface="Al Bayan Plain" charset="-78"/>
            </a:endParaRPr>
          </a:p>
          <a:p>
            <a:r>
              <a:rPr lang="en-US" sz="1600" dirty="0" smtClean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care </a:t>
            </a:r>
            <a:r>
              <a:rPr lang="en-US" sz="1600" dirty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about. I always end up </a:t>
            </a:r>
            <a:endParaRPr lang="en-US" sz="1600" dirty="0" smtClean="0">
              <a:solidFill>
                <a:srgbClr val="333333"/>
              </a:solidFill>
              <a:latin typeface="Al Bayan Plain" charset="-78"/>
              <a:ea typeface="Al Bayan Plain" charset="-78"/>
              <a:cs typeface="Al Bayan Plain" charset="-78"/>
            </a:endParaRPr>
          </a:p>
          <a:p>
            <a:r>
              <a:rPr lang="en-US" sz="1600" dirty="0" smtClean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feeling </a:t>
            </a:r>
            <a:r>
              <a:rPr lang="en-US" sz="1600" dirty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like shit when I look at </a:t>
            </a:r>
            <a:endParaRPr lang="en-US" sz="1600" dirty="0" smtClean="0">
              <a:solidFill>
                <a:srgbClr val="333333"/>
              </a:solidFill>
              <a:latin typeface="Al Bayan Plain" charset="-78"/>
              <a:ea typeface="Al Bayan Plain" charset="-78"/>
              <a:cs typeface="Al Bayan Plain" charset="-78"/>
            </a:endParaRPr>
          </a:p>
          <a:p>
            <a:r>
              <a:rPr lang="en-US" sz="1600" dirty="0" smtClean="0">
                <a:solidFill>
                  <a:srgbClr val="333333"/>
                </a:solidFill>
                <a:latin typeface="Al Bayan Plain" charset="-78"/>
                <a:ea typeface="Al Bayan Plain" charset="-78"/>
                <a:cs typeface="Al Bayan Plain" charset="-78"/>
              </a:rPr>
              <a:t>Instagram.”</a:t>
            </a:r>
            <a:endParaRPr lang="en-GB" sz="1600" dirty="0">
              <a:latin typeface="Al Bayan Plain" charset="-78"/>
              <a:ea typeface="Al Bayan Plain" charset="-78"/>
              <a:cs typeface="Al Bayan Plain" charset="-78"/>
            </a:endParaRPr>
          </a:p>
        </p:txBody>
      </p:sp>
      <p:pic>
        <p:nvPicPr>
          <p:cNvPr id="9" name="Picture 2" descr="elena-gomez-social-media-pics-06-15-2017-14.jpg (1280×1600)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86"/>
          <a:stretch/>
        </p:blipFill>
        <p:spPr bwMode="auto">
          <a:xfrm>
            <a:off x="9734750" y="1902051"/>
            <a:ext cx="1351521" cy="1421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940278" y="4527613"/>
            <a:ext cx="425608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latin typeface="Arial" charset="0"/>
                <a:ea typeface="Arial" charset="0"/>
                <a:cs typeface="Arial" charset="0"/>
              </a:rPr>
              <a:t>(Gomez, 2017)</a:t>
            </a:r>
            <a:endParaRPr lang="en-GB" sz="12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4178">
            <a:off x="590417" y="3461350"/>
            <a:ext cx="2915250" cy="21325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0244">
            <a:off x="8674539" y="3545350"/>
            <a:ext cx="2804495" cy="241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17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Body dissatisfaction and social media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244" y="1936541"/>
            <a:ext cx="9960280" cy="3636834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it-IT" dirty="0"/>
              <a:t>1. South Africa: 64%</a:t>
            </a:r>
          </a:p>
          <a:p>
            <a:pPr fontAlgn="base"/>
            <a:r>
              <a:rPr lang="it-IT" dirty="0"/>
              <a:t>2. Russia: 45%</a:t>
            </a:r>
          </a:p>
          <a:p>
            <a:pPr fontAlgn="base"/>
            <a:r>
              <a:rPr lang="it-IT" dirty="0"/>
              <a:t>3. </a:t>
            </a:r>
            <a:r>
              <a:rPr lang="it-IT" dirty="0"/>
              <a:t>Turkey</a:t>
            </a:r>
            <a:r>
              <a:rPr lang="it-IT" dirty="0"/>
              <a:t>: 42%</a:t>
            </a:r>
          </a:p>
          <a:p>
            <a:pPr fontAlgn="base"/>
            <a:r>
              <a:rPr lang="it-IT" dirty="0"/>
              <a:t>4. India: 40%</a:t>
            </a:r>
          </a:p>
          <a:p>
            <a:pPr fontAlgn="base"/>
            <a:r>
              <a:rPr lang="it-IT" dirty="0"/>
              <a:t>5. China: 37%</a:t>
            </a:r>
          </a:p>
          <a:p>
            <a:pPr fontAlgn="base"/>
            <a:r>
              <a:rPr lang="it-IT" dirty="0"/>
              <a:t>6. Mexico: 36%</a:t>
            </a:r>
          </a:p>
          <a:p>
            <a:pPr fontAlgn="base"/>
            <a:r>
              <a:rPr lang="it-IT" dirty="0"/>
              <a:t>7. Germany: 34%</a:t>
            </a:r>
          </a:p>
          <a:p>
            <a:pPr fontAlgn="base"/>
            <a:r>
              <a:rPr lang="it-IT" dirty="0"/>
              <a:t>8. Brazil: 27%</a:t>
            </a:r>
          </a:p>
          <a:p>
            <a:pPr fontAlgn="base"/>
            <a:r>
              <a:rPr lang="it-IT" dirty="0"/>
              <a:t>9. US: 24%</a:t>
            </a:r>
          </a:p>
          <a:p>
            <a:pPr fontAlgn="base"/>
            <a:r>
              <a:rPr lang="it-IT" dirty="0"/>
              <a:t>10. Canada: 22%</a:t>
            </a:r>
          </a:p>
          <a:p>
            <a:pPr fontAlgn="base"/>
            <a:r>
              <a:rPr lang="it-IT" dirty="0"/>
              <a:t>11. Australia: 20%</a:t>
            </a:r>
          </a:p>
          <a:p>
            <a:pPr fontAlgn="base"/>
            <a:r>
              <a:rPr lang="it-IT" dirty="0"/>
              <a:t>12. UK: 20%</a:t>
            </a:r>
          </a:p>
          <a:p>
            <a:pPr fontAlgn="base"/>
            <a:r>
              <a:rPr lang="it-IT" dirty="0"/>
              <a:t>13. Japan: 8%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411" y="1498390"/>
            <a:ext cx="5390193" cy="401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900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to cope when social media gets you down.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Unplug</a:t>
            </a:r>
          </a:p>
          <a:p>
            <a:r>
              <a:rPr lang="en-GB" dirty="0" smtClean="0"/>
              <a:t>Unfollow </a:t>
            </a:r>
          </a:p>
          <a:p>
            <a:r>
              <a:rPr lang="en-GB" dirty="0" smtClean="0"/>
              <a:t>Unwind</a:t>
            </a:r>
          </a:p>
          <a:p>
            <a:r>
              <a:rPr lang="en-GB" dirty="0" smtClean="0"/>
              <a:t>Create </a:t>
            </a:r>
            <a:r>
              <a:rPr lang="en-GB" dirty="0" smtClean="0"/>
              <a:t>boundaries </a:t>
            </a:r>
            <a:endParaRPr lang="en-GB" dirty="0" smtClean="0"/>
          </a:p>
          <a:p>
            <a:r>
              <a:rPr lang="en-GB" dirty="0" smtClean="0"/>
              <a:t>Time limit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9211" y="1350144"/>
            <a:ext cx="3332271" cy="431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2655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Helpful places if you are suffering.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Mind</a:t>
            </a:r>
          </a:p>
          <a:p>
            <a:r>
              <a:rPr lang="en-GB" dirty="0" smtClean="0"/>
              <a:t>NHS</a:t>
            </a:r>
          </a:p>
          <a:p>
            <a:r>
              <a:rPr lang="en-GB" dirty="0" smtClean="0"/>
              <a:t>Time to change</a:t>
            </a:r>
          </a:p>
          <a:p>
            <a:r>
              <a:rPr lang="en-GB" dirty="0" smtClean="0"/>
              <a:t>Samaritans </a:t>
            </a:r>
            <a:endParaRPr lang="en-GB" dirty="0" smtClean="0"/>
          </a:p>
          <a:p>
            <a:r>
              <a:rPr lang="en-GB" dirty="0" smtClean="0"/>
              <a:t>Healthy Place</a:t>
            </a:r>
          </a:p>
          <a:p>
            <a:r>
              <a:rPr lang="en-GB" dirty="0" smtClean="0"/>
              <a:t>Better Help</a:t>
            </a:r>
          </a:p>
          <a:p>
            <a:r>
              <a:rPr lang="en-GB" dirty="0" smtClean="0"/>
              <a:t>Spark support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774" y="2361084"/>
            <a:ext cx="6212188" cy="367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300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</a:t>
            </a:r>
            <a:r>
              <a:rPr lang="en-US" dirty="0" smtClean="0"/>
              <a:t>Recommendation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Creating awareness</a:t>
            </a:r>
          </a:p>
          <a:p>
            <a:r>
              <a:rPr lang="en-GB" dirty="0" smtClean="0"/>
              <a:t>Helping stop ridiculous society standards</a:t>
            </a:r>
          </a:p>
          <a:p>
            <a:r>
              <a:rPr lang="en-GB" dirty="0" smtClean="0"/>
              <a:t>Talking about the issues</a:t>
            </a:r>
          </a:p>
          <a:p>
            <a:r>
              <a:rPr lang="en-GB" dirty="0" smtClean="0"/>
              <a:t>Targeting the correct audiences </a:t>
            </a:r>
            <a:endParaRPr lang="en-GB" dirty="0"/>
          </a:p>
          <a:p>
            <a:r>
              <a:rPr lang="en-GB" dirty="0" smtClean="0"/>
              <a:t>Overcome social media addiction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606" y="2217976"/>
            <a:ext cx="4551297" cy="3811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9845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US" dirty="0" smtClean="0"/>
              <a:t>Sean</a:t>
            </a:r>
            <a:r>
              <a:rPr lang="en-US" dirty="0"/>
              <a:t>. 2019. How to Set and Reach Social Media Goals for Your Business. [Online]. [12 November 2019]. Available from: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www.lyfemarketing.com/blog/social-media-goals/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Tiffany </a:t>
            </a:r>
            <a:r>
              <a:rPr lang="en-US" dirty="0"/>
              <a:t>, D.O.M.E.N.O. 2019. When Was Social Media Invented? Facts, Statistics &amp; Key Takeaways. [Online]. [15 November 2019]. Available from: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howtoentrepreneur.org/when-was-social-media-invented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Internetlivestats</a:t>
            </a:r>
            <a:r>
              <a:rPr lang="en-US" dirty="0"/>
              <a:t>. 2019. Internet stats lives. [Online]. [</a:t>
            </a:r>
            <a:r>
              <a:rPr lang="en-US" dirty="0" smtClean="0"/>
              <a:t>14 </a:t>
            </a:r>
            <a:r>
              <a:rPr lang="en-US" dirty="0"/>
              <a:t>November 2019]. Available from: </a:t>
            </a:r>
            <a:r>
              <a:rPr lang="en-US" dirty="0">
                <a:hlinkClick r:id="rId4"/>
              </a:rPr>
              <a:t>https://www.internetlivestats.com</a:t>
            </a:r>
            <a:r>
              <a:rPr lang="en-US" dirty="0" smtClean="0">
                <a:hlinkClick r:id="rId4"/>
              </a:rPr>
              <a:t>/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Tiffany </a:t>
            </a:r>
            <a:r>
              <a:rPr lang="en-US" dirty="0"/>
              <a:t>, D.O.M.E.N.O. 2019. Category: The History of the Internet Series. [Online]. [</a:t>
            </a:r>
            <a:r>
              <a:rPr lang="en-US" dirty="0" smtClean="0"/>
              <a:t>14 </a:t>
            </a:r>
            <a:r>
              <a:rPr lang="en-US" dirty="0"/>
              <a:t>November 2019]. Available from: </a:t>
            </a: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howtoentrepreneur.org/category/marketing/internet-marketing/the-history-of-the-internet-series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Sookeun</a:t>
            </a:r>
            <a:r>
              <a:rPr lang="en-US" dirty="0"/>
              <a:t> </a:t>
            </a:r>
            <a:r>
              <a:rPr lang="en-US" dirty="0"/>
              <a:t>byun</a:t>
            </a:r>
            <a:r>
              <a:rPr lang="en-US" dirty="0"/>
              <a:t>, phd,1 </a:t>
            </a:r>
            <a:r>
              <a:rPr lang="en-US" dirty="0"/>
              <a:t>celestino</a:t>
            </a:r>
            <a:r>
              <a:rPr lang="en-US" dirty="0"/>
              <a:t> </a:t>
            </a:r>
            <a:r>
              <a:rPr lang="en-US" dirty="0"/>
              <a:t>ruffini</a:t>
            </a:r>
            <a:r>
              <a:rPr lang="en-US" dirty="0"/>
              <a:t>, bsc,2 </a:t>
            </a:r>
            <a:r>
              <a:rPr lang="en-US" dirty="0"/>
              <a:t>juline</a:t>
            </a:r>
            <a:r>
              <a:rPr lang="en-US" dirty="0"/>
              <a:t> e mills, phd,3 </a:t>
            </a:r>
            <a:r>
              <a:rPr lang="en-US" dirty="0"/>
              <a:t>alecia</a:t>
            </a:r>
            <a:r>
              <a:rPr lang="en-US" dirty="0"/>
              <a:t> c </a:t>
            </a:r>
            <a:r>
              <a:rPr lang="en-US" dirty="0"/>
              <a:t>douglas</a:t>
            </a:r>
            <a:r>
              <a:rPr lang="en-US" dirty="0"/>
              <a:t>, phd,4 </a:t>
            </a:r>
            <a:r>
              <a:rPr lang="en-US" dirty="0"/>
              <a:t>mamadou</a:t>
            </a:r>
            <a:r>
              <a:rPr lang="en-US" dirty="0"/>
              <a:t> </a:t>
            </a:r>
            <a:r>
              <a:rPr lang="en-US" dirty="0"/>
              <a:t>niang</a:t>
            </a:r>
            <a:r>
              <a:rPr lang="en-US" dirty="0"/>
              <a:t>, msc,5 </a:t>
            </a:r>
            <a:r>
              <a:rPr lang="en-US" dirty="0"/>
              <a:t>svetlana</a:t>
            </a:r>
            <a:r>
              <a:rPr lang="en-US" dirty="0"/>
              <a:t> </a:t>
            </a:r>
            <a:r>
              <a:rPr lang="en-US" dirty="0"/>
              <a:t>stepchenkova</a:t>
            </a:r>
            <a:r>
              <a:rPr lang="en-US" dirty="0"/>
              <a:t>, msc,2 </a:t>
            </a:r>
            <a:r>
              <a:rPr lang="en-US" dirty="0"/>
              <a:t>seul</a:t>
            </a:r>
            <a:r>
              <a:rPr lang="en-US" dirty="0"/>
              <a:t> </a:t>
            </a:r>
            <a:r>
              <a:rPr lang="en-US" dirty="0"/>
              <a:t>ki</a:t>
            </a:r>
            <a:r>
              <a:rPr lang="en-US" dirty="0"/>
              <a:t> lee, bsc,2 jihad </a:t>
            </a:r>
            <a:r>
              <a:rPr lang="en-US" dirty="0"/>
              <a:t>loutfi</a:t>
            </a:r>
            <a:r>
              <a:rPr lang="en-US" dirty="0"/>
              <a:t>, bsc,2 </a:t>
            </a:r>
            <a:r>
              <a:rPr lang="en-US" dirty="0"/>
              <a:t>jung</a:t>
            </a:r>
            <a:r>
              <a:rPr lang="en-US" dirty="0"/>
              <a:t>-kook lee, phd,6 </a:t>
            </a:r>
            <a:r>
              <a:rPr lang="en-US" dirty="0"/>
              <a:t>mikhail</a:t>
            </a:r>
            <a:r>
              <a:rPr lang="en-US" dirty="0"/>
              <a:t> </a:t>
            </a:r>
            <a:r>
              <a:rPr lang="en-US" dirty="0"/>
              <a:t>atallah</a:t>
            </a:r>
            <a:r>
              <a:rPr lang="en-US" dirty="0"/>
              <a:t>, phd,7 and marina </a:t>
            </a:r>
            <a:r>
              <a:rPr lang="en-US" dirty="0"/>
              <a:t>blanton</a:t>
            </a:r>
            <a:r>
              <a:rPr lang="en-US" dirty="0"/>
              <a:t>, phd8 (2009). Rapid Communication Internet Addiction: </a:t>
            </a:r>
            <a:r>
              <a:rPr lang="en-US" dirty="0"/>
              <a:t>Metasynthesis</a:t>
            </a:r>
            <a:r>
              <a:rPr lang="en-US" dirty="0"/>
              <a:t> of 1996–2006 . (2 ed.). Connecticut: CYBERPSYCHOLOGY &amp; BEHAVIOR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/>
              <a:t>Madeline, L.U.C.K.E.L. 2017. Kanye West Is the Latest Celebrity to Take a Break From Social Media. [Online]. [</a:t>
            </a:r>
            <a:r>
              <a:rPr lang="en-US" dirty="0" smtClean="0"/>
              <a:t>15 </a:t>
            </a:r>
            <a:r>
              <a:rPr lang="en-US" dirty="0"/>
              <a:t>November 2019]. Available from: </a:t>
            </a:r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www.vogue.com/article/celebrity-social-media-breaks-selena-gomez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Vanessa , B.R.O.W.N. 2016. Women’s body confidence becomes a ‘critical issue’ worldwide. [Online]. [16 November 2019]. Available from: https://</a:t>
            </a:r>
            <a:r>
              <a:rPr lang="en-US" dirty="0"/>
              <a:t>www.news.com.au</a:t>
            </a:r>
            <a:r>
              <a:rPr lang="en-US" dirty="0"/>
              <a:t>/lifestyle/beauty/face-body/womens-body-confidence-becomes-a-critical-issue-worldwide-dove-global-study-indicates/news-story/5bf063c6a19c838cee9464a248af6bff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Lachlan, B.R.O.W.N. 2019. How to stop overthinking: 10 effective tips. [Online]. [16 November 2019]. Available from: </a:t>
            </a:r>
            <a:r>
              <a:rPr lang="en-US" dirty="0">
                <a:hlinkClick r:id="rId7"/>
              </a:rPr>
              <a:t>https://hackspirit.com/overthinking-one-biggest-causes-unhappiness-heres-stop</a:t>
            </a:r>
            <a:r>
              <a:rPr lang="en-US" dirty="0" smtClean="0">
                <a:hlinkClick r:id="rId7"/>
              </a:rPr>
              <a:t>/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Tim, H.O.P.K.I.N.S.O.N. 2019. How stereotypes are stopping people getting help for eating disorders. [Online]. [16 November 2019]. Available from: </a:t>
            </a:r>
            <a:r>
              <a:rPr lang="en-US" dirty="0">
                <a:hlinkClick r:id="rId8"/>
              </a:rPr>
              <a:t>https://www.portsmouth.co.uk/read-this/how-stereotypes-are-stopping-people-getting-help-for-eating-disorders</a:t>
            </a:r>
            <a:r>
              <a:rPr lang="en-US" dirty="0" smtClean="0">
                <a:hlinkClick r:id="rId8"/>
              </a:rPr>
              <a:t>/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Ashley, M.O.R.G.A.N. 2016. The Effects Of The Media's Portrayal Of Celebrities In Society. [Online]. [16 November 2019]. Available from: </a:t>
            </a:r>
            <a:r>
              <a:rPr lang="en-US" dirty="0">
                <a:hlinkClick r:id="rId9"/>
              </a:rPr>
              <a:t>https://</a:t>
            </a:r>
            <a:r>
              <a:rPr lang="en-US" dirty="0" smtClean="0">
                <a:hlinkClick r:id="rId9"/>
              </a:rPr>
              <a:t>www.theodysseyonline.com/the-effects-of-medias-portrayal-of-celebrities-in-society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Body image </a:t>
            </a:r>
            <a:r>
              <a:rPr lang="en-US" dirty="0"/>
              <a:t>statistcs</a:t>
            </a:r>
            <a:r>
              <a:rPr lang="en-US" dirty="0"/>
              <a:t> . 2019. Body Image Statistics. [Online]. [16 November 2019]. Available from: </a:t>
            </a:r>
            <a:r>
              <a:rPr lang="en-US" dirty="0">
                <a:hlinkClick r:id="rId10"/>
              </a:rPr>
              <a:t>https://www.statisticbrain.com/body-image-statistics</a:t>
            </a:r>
            <a:r>
              <a:rPr lang="en-US" dirty="0" smtClean="0">
                <a:hlinkClick r:id="rId10"/>
              </a:rPr>
              <a:t>/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Jelena</a:t>
            </a:r>
            <a:r>
              <a:rPr lang="en-US" dirty="0"/>
              <a:t>, K.E.C.M.A.N.O.V.I.C. 2019. 6 ways to protect your mental health from social media's dangers. [Online]. [16 November 2019]. Available from: </a:t>
            </a:r>
            <a:r>
              <a:rPr lang="en-US" dirty="0">
                <a:hlinkClick r:id="rId11"/>
              </a:rPr>
              <a:t>https://</a:t>
            </a:r>
            <a:r>
              <a:rPr lang="en-US" dirty="0" smtClean="0">
                <a:hlinkClick r:id="rId11"/>
              </a:rPr>
              <a:t>medicalxpress.com/news/2019-05-ways-mental-health-social-media.html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Greta, G.L.E.I.S.S.N.E.R. 2017. Social Media and its Effect on Eating Disorders. [Online]. [16 November 2019]. Available from: https://</a:t>
            </a:r>
            <a:r>
              <a:rPr lang="en-US" dirty="0"/>
              <a:t>www.huffpost.com</a:t>
            </a:r>
            <a:r>
              <a:rPr lang="en-US" dirty="0"/>
              <a:t>/entry/social-media-and-its-effect-on-eating-disorders_b_591343bce4b0e3bb894d5caa?guccounter=1&amp;guce_referrer=aHR0cHM6Ly93d3cuYmluZy5jb20v&amp;guce_referrer_sig=AQAAAN3_VFJ76NBfm32TV5ZNrA8BF87vCGQNvVlC46pTp0DKwZwnLx14uyJYcLJqhVU0ArycIlXLXG4Zp82b-jWWtS_9FLsYLa6lkyl06g3HIS9-byucbla2A5O6IVJe-35qLzxlwALPxEBbyIpdagzVZme0KqSoZIP4MBVjEr5n1L0H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Hofmann, W., </a:t>
            </a:r>
            <a:r>
              <a:rPr lang="en-US" dirty="0"/>
              <a:t>Vohs</a:t>
            </a:r>
            <a:r>
              <a:rPr lang="en-US" dirty="0"/>
              <a:t>, K. D., </a:t>
            </a:r>
            <a:r>
              <a:rPr lang="en-US" dirty="0"/>
              <a:t>Baumeister</a:t>
            </a:r>
            <a:r>
              <a:rPr lang="en-US" dirty="0"/>
              <a:t>, R. F., 2012. What people desire, feel conflicted about, and try to resist in everyday life. Psychological Science, 23(6), </a:t>
            </a:r>
            <a:r>
              <a:rPr lang="en-US" dirty="0" smtClean="0"/>
              <a:t>582-588</a:t>
            </a:r>
          </a:p>
          <a:p>
            <a:pPr marL="0" indent="0">
              <a:buNone/>
            </a:pPr>
            <a:r>
              <a:rPr lang="en-US" dirty="0"/>
              <a:t>Horvath, J. C., Horton, A. J., Lodge, J. M., Hattie, J. A., 2017. The impact of binge watching on memory and perceived comprehension. First Monday, 22(9).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918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521</TotalTime>
  <Words>644</Words>
  <Application>Microsoft Macintosh PowerPoint</Application>
  <PresentationFormat>Widescreen</PresentationFormat>
  <Paragraphs>119</Paragraphs>
  <Slides>11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Al Bayan Plain</vt:lpstr>
      <vt:lpstr>Calibri</vt:lpstr>
      <vt:lpstr>Century Gothic</vt:lpstr>
      <vt:lpstr>Garamond</vt:lpstr>
      <vt:lpstr>Open Sans</vt:lpstr>
      <vt:lpstr>Arial</vt:lpstr>
      <vt:lpstr>Savon</vt:lpstr>
      <vt:lpstr>Social Media AND MENTAL hEALTH.</vt:lpstr>
      <vt:lpstr>STORY BOARD</vt:lpstr>
      <vt:lpstr>AIMS AND OBJCTIVES</vt:lpstr>
      <vt:lpstr>Background information</vt:lpstr>
      <vt:lpstr>KEY ISSUES</vt:lpstr>
      <vt:lpstr>Celebrities that have opened up about mental health and the affect from social media.</vt:lpstr>
      <vt:lpstr>Body dissatisfaction and social media</vt:lpstr>
      <vt:lpstr>How to cope when social media gets you down.</vt:lpstr>
      <vt:lpstr>Helpful places if you are suffering.</vt:lpstr>
      <vt:lpstr>Strategic Recommendation </vt:lpstr>
      <vt:lpstr>References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 AND MENTAL hEALTH.</dc:title>
  <dc:creator>laweza ali</dc:creator>
  <cp:lastModifiedBy>laweza ali</cp:lastModifiedBy>
  <cp:revision>32</cp:revision>
  <dcterms:created xsi:type="dcterms:W3CDTF">2019-11-17T14:28:36Z</dcterms:created>
  <dcterms:modified xsi:type="dcterms:W3CDTF">2019-11-17T23:31:55Z</dcterms:modified>
</cp:coreProperties>
</file>